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4"/>
  </p:notesMasterIdLst>
  <p:sldIdLst>
    <p:sldId id="564" r:id="rId3"/>
    <p:sldId id="560" r:id="rId4"/>
    <p:sldId id="561" r:id="rId5"/>
    <p:sldId id="550" r:id="rId6"/>
    <p:sldId id="552" r:id="rId7"/>
    <p:sldId id="551" r:id="rId8"/>
    <p:sldId id="554" r:id="rId9"/>
    <p:sldId id="555" r:id="rId10"/>
    <p:sldId id="344" r:id="rId11"/>
    <p:sldId id="558" r:id="rId12"/>
    <p:sldId id="530" r:id="rId13"/>
    <p:sldId id="461" r:id="rId14"/>
    <p:sldId id="396" r:id="rId15"/>
    <p:sldId id="533" r:id="rId16"/>
    <p:sldId id="524" r:id="rId17"/>
    <p:sldId id="523" r:id="rId18"/>
    <p:sldId id="258" r:id="rId19"/>
    <p:sldId id="260" r:id="rId20"/>
    <p:sldId id="329" r:id="rId21"/>
    <p:sldId id="562" r:id="rId22"/>
    <p:sldId id="265" r:id="rId23"/>
    <p:sldId id="271" r:id="rId24"/>
    <p:sldId id="266" r:id="rId25"/>
    <p:sldId id="531" r:id="rId26"/>
    <p:sldId id="532" r:id="rId27"/>
    <p:sldId id="460" r:id="rId28"/>
    <p:sldId id="279" r:id="rId29"/>
    <p:sldId id="465" r:id="rId30"/>
    <p:sldId id="501" r:id="rId31"/>
    <p:sldId id="278" r:id="rId32"/>
    <p:sldId id="464" r:id="rId33"/>
    <p:sldId id="563" r:id="rId34"/>
    <p:sldId id="280" r:id="rId35"/>
    <p:sldId id="420" r:id="rId36"/>
    <p:sldId id="393" r:id="rId37"/>
    <p:sldId id="257" r:id="rId38"/>
    <p:sldId id="269" r:id="rId39"/>
    <p:sldId id="333" r:id="rId40"/>
    <p:sldId id="388" r:id="rId41"/>
    <p:sldId id="394" r:id="rId42"/>
    <p:sldId id="334" r:id="rId43"/>
    <p:sldId id="335" r:id="rId44"/>
    <p:sldId id="263" r:id="rId45"/>
    <p:sldId id="417" r:id="rId46"/>
    <p:sldId id="418" r:id="rId47"/>
    <p:sldId id="521" r:id="rId48"/>
    <p:sldId id="286" r:id="rId49"/>
    <p:sldId id="419" r:id="rId50"/>
    <p:sldId id="395" r:id="rId51"/>
    <p:sldId id="259" r:id="rId52"/>
    <p:sldId id="33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1" autoAdjust="0"/>
    <p:restoredTop sz="94660"/>
  </p:normalViewPr>
  <p:slideViewPr>
    <p:cSldViewPr snapToGrid="0">
      <p:cViewPr varScale="1">
        <p:scale>
          <a:sx n="82" d="100"/>
          <a:sy n="82" d="100"/>
        </p:scale>
        <p:origin x="5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7BD37-E00E-4664-A184-E962691E0A20}" type="datetimeFigureOut">
              <a:rPr lang="en-IN" smtClean="0"/>
              <a:t>04-05-2025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BCA4F-919F-4435-943F-CA512330459A}" type="slidenum">
              <a:rPr lang="en-IN" smtClean="0"/>
              <a:t>‹#›</a:t>
            </a:fld>
            <a:endParaRPr lang="en-IN"/>
          </a:p>
        </p:txBody>
      </p:sp>
    </p:spTree>
    <p:extLst>
      <p:ext uri="{BB962C8B-B14F-4D97-AF65-F5344CB8AC3E}">
        <p14:creationId xmlns:p14="http://schemas.microsoft.com/office/powerpoint/2010/main" val="237740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90E-2375-4B80-94B0-01129DF598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968904-E252-49E1-A4DC-DE788D17A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7CF6F3-B2CA-4DDF-8B10-A5BEF06BC9AF}"/>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ABD6C2B4-9821-4391-A179-FC0A0B8BBD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B12870-8644-47A9-B8F6-FB636886480F}"/>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1279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11B-B31C-495A-A7D7-4F8521EDE0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9114E4-A2D6-4C6A-84E6-34D578710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3C96D6-A1F4-4F8D-96DC-5EDCA320176E}"/>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E31AC3A6-1BCE-454F-A287-99EBA5C507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B572DF-55EB-4AE8-BB7D-BA09954AF894}"/>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46324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6580-1AC1-415C-BB19-6BE46D8669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D66850-5489-40A6-BAF0-4A9580E13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26546A-D69A-468D-B6D2-1449481D73C6}"/>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9882DECE-3298-40BD-A0B5-C4975B06E7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804CDF-B6D3-41AB-B7A0-6C86A6C42B63}"/>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23515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D6A-0362-4D3F-B8B0-EC9CE3A314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A7D9CE-173E-4F78-8E19-B33CB32E3C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2BA3D18-165F-45D9-AC70-34C1E7CA62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97297-F9C4-4877-9930-A67380FC8DF6}"/>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6" name="Footer Placeholder 5">
            <a:extLst>
              <a:ext uri="{FF2B5EF4-FFF2-40B4-BE49-F238E27FC236}">
                <a16:creationId xmlns:a16="http://schemas.microsoft.com/office/drawing/2014/main" id="{1A4F09C8-C2B7-4B92-9E62-D423DE1A72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1FB617-5E1D-4CC3-B811-15D6107B84E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17096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A683-B2A7-4D75-8DFD-DD2EBF242F4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113734F-ED91-4DDE-8F0D-8A2FE2386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F66332-8622-441C-B2EA-3766262A9E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7CC2179-FDFE-4C5C-A95D-2694DBB5A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02537F-DBD5-479E-AC9B-D30633C1DE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38E37F-4E2E-4984-88FE-70596B8B1455}"/>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8" name="Footer Placeholder 7">
            <a:extLst>
              <a:ext uri="{FF2B5EF4-FFF2-40B4-BE49-F238E27FC236}">
                <a16:creationId xmlns:a16="http://schemas.microsoft.com/office/drawing/2014/main" id="{15E70D4E-0E0A-4A90-A845-5E748A52B7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0A6199C-9190-4706-859C-32DD6F1DAE71}"/>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01075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F73A-4B70-49CD-9A41-D66D2458939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C52FE6-6303-41DE-9FD2-F56C2F566667}"/>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4" name="Footer Placeholder 3">
            <a:extLst>
              <a:ext uri="{FF2B5EF4-FFF2-40B4-BE49-F238E27FC236}">
                <a16:creationId xmlns:a16="http://schemas.microsoft.com/office/drawing/2014/main" id="{01EF554F-7410-4A74-979A-D5D37088512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9CFFFF0-ECE8-46B6-BA72-8B16CFBC7C57}"/>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66456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0C06-033F-4DE1-BFDC-0815906FE46D}"/>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3" name="Footer Placeholder 2">
            <a:extLst>
              <a:ext uri="{FF2B5EF4-FFF2-40B4-BE49-F238E27FC236}">
                <a16:creationId xmlns:a16="http://schemas.microsoft.com/office/drawing/2014/main" id="{79B090AC-ABD1-4E0D-A945-02E459F56CB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ED0BDE-BB14-4CC7-92DC-75AEDB2C01F2}"/>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3759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D539-7DD2-4A12-ACA9-B0CF09282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4AF937-6774-4874-A482-B6FCA46B30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B62055-19F4-4088-AFE1-8F7BB1FE0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885EBB-BEAF-4071-86EA-BCF640384376}"/>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6" name="Footer Placeholder 5">
            <a:extLst>
              <a:ext uri="{FF2B5EF4-FFF2-40B4-BE49-F238E27FC236}">
                <a16:creationId xmlns:a16="http://schemas.microsoft.com/office/drawing/2014/main" id="{DF4D8E82-BE6D-4246-A6A1-0142183DAA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4A3BD1-DDD5-4C31-827A-274481447965}"/>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75759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C82A-B3AF-440F-B8BD-C3878275F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8E198A-6030-47A2-98C1-1AC577556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92CB699-86C4-4C3F-8CFF-7EE71E719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BE88EC-532E-4BAE-AE92-0AB58BB266EF}"/>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6" name="Footer Placeholder 5">
            <a:extLst>
              <a:ext uri="{FF2B5EF4-FFF2-40B4-BE49-F238E27FC236}">
                <a16:creationId xmlns:a16="http://schemas.microsoft.com/office/drawing/2014/main" id="{FDFBDC25-F311-41F1-A957-019851890C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B2D3CE-C419-4DDE-A68C-E593DD127E3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76153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DCD5-850F-49D7-B76F-1C3778F73FB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685607-31D4-45F2-AF8E-67A34169A1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1E55EB-AAB4-40C4-BA5D-0DB3826D44DE}"/>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D7515FCF-B5B9-464F-892B-BD4B4E4E49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D3A1CB-0DBB-44A1-A164-FC19E80C775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52969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1F9F7-13C2-4FE3-A24F-770021B59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E8E94-0F07-4195-AE77-7B3E222917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CF67FA-1CE1-4652-97F5-250E8ED429FD}"/>
              </a:ext>
            </a:extLst>
          </p:cNvPr>
          <p:cNvSpPr>
            <a:spLocks noGrp="1"/>
          </p:cNvSpPr>
          <p:nvPr>
            <p:ph type="dt" sz="half" idx="10"/>
          </p:nvPr>
        </p:nvSpPr>
        <p:spPr/>
        <p:txBody>
          <a:body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B66CE4B5-6A4B-48A3-887B-595B66E382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03F960-949C-485D-B79A-ADB7EB37E42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229758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70169D8-6C67-4709-93D0-203C9029C237}" type="datetimeFigureOut">
              <a:rPr lang="en-IN" smtClean="0"/>
              <a:t>04-05-2025</a:t>
            </a:fld>
            <a:endParaRPr lang="en-IN"/>
          </a:p>
        </p:txBody>
      </p:sp>
      <p:sp>
        <p:nvSpPr>
          <p:cNvPr id="5" name="Footer Placeholder 4"/>
          <p:cNvSpPr>
            <a:spLocks noGrp="1"/>
          </p:cNvSpPr>
          <p:nvPr>
            <p:ph type="ftr" sz="quarter" idx="11"/>
          </p:nvPr>
        </p:nvSpPr>
        <p:spPr>
          <a:xfrm>
            <a:off x="1876424" y="5410201"/>
            <a:ext cx="5124886" cy="365125"/>
          </a:xfrm>
        </p:spPr>
        <p:txBody>
          <a:bodyPr/>
          <a:lstStyle/>
          <a:p>
            <a:endParaRPr lang="en-IN"/>
          </a:p>
        </p:txBody>
      </p:sp>
      <p:sp>
        <p:nvSpPr>
          <p:cNvPr id="6" name="Slide Number Placeholder 5"/>
          <p:cNvSpPr>
            <a:spLocks noGrp="1"/>
          </p:cNvSpPr>
          <p:nvPr>
            <p:ph type="sldNum" sz="quarter" idx="12"/>
          </p:nvPr>
        </p:nvSpPr>
        <p:spPr>
          <a:xfrm>
            <a:off x="9896911" y="5410199"/>
            <a:ext cx="771089" cy="365125"/>
          </a:xfrm>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719174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04-05-2025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324583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0169D8-6C67-4709-93D0-203C9029C237}" type="datetimeFigureOut">
              <a:rPr lang="en-IN" smtClean="0"/>
              <a:t>04-05-2025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4498196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656283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0169D8-6C67-4709-93D0-203C9029C237}" type="datetimeFigureOut">
              <a:rPr lang="en-IN" smtClean="0"/>
              <a:t>04-05-2025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664653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0169D8-6C67-4709-93D0-203C9029C237}" type="datetimeFigureOut">
              <a:rPr lang="en-IN" smtClean="0"/>
              <a:t>04-05-2025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159437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0169D8-6C67-4709-93D0-203C9029C237}" type="datetimeFigureOut">
              <a:rPr lang="en-IN" smtClean="0"/>
              <a:t>04-05-2025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62900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068693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148629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61569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09342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35206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0169D8-6C67-4709-93D0-203C9029C237}" type="datetimeFigureOut">
              <a:rPr lang="en-IN" smtClean="0"/>
              <a:t>04-05-2025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3120573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0169D8-6C67-4709-93D0-203C9029C237}" type="datetimeFigureOut">
              <a:rPr lang="en-IN" smtClean="0"/>
              <a:t>04-05-2025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2370036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0169D8-6C67-4709-93D0-203C9029C237}" type="datetimeFigureOut">
              <a:rPr lang="en-IN" smtClean="0"/>
              <a:t>04-05-2025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672379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04-05-2025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1532360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0169D8-6C67-4709-93D0-203C9029C237}" type="datetimeFigureOut">
              <a:rPr lang="en-IN" smtClean="0"/>
              <a:t>04-05-2025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1E51968-52C1-40BB-9F1C-C7AEF5DFEDE0}" type="slidenum">
              <a:rPr lang="en-IN" smtClean="0"/>
              <a:t>‹#›</a:t>
            </a:fld>
            <a:endParaRPr lang="en-IN"/>
          </a:p>
        </p:txBody>
      </p:sp>
    </p:spTree>
    <p:extLst>
      <p:ext uri="{BB962C8B-B14F-4D97-AF65-F5344CB8AC3E}">
        <p14:creationId xmlns:p14="http://schemas.microsoft.com/office/powerpoint/2010/main" val="2144991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CA243-A65E-4D67-85E5-689B14504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AACEE6-FDFC-46A9-BF98-88FC1943E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94EE5D-2C46-47D9-9510-BE31EA8F6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0E3C9-04ED-4C3C-8D73-A25C6F98F9D1}" type="datetimeFigureOut">
              <a:rPr lang="en-IN" smtClean="0"/>
              <a:t>04-05-2025</a:t>
            </a:fld>
            <a:endParaRPr lang="en-IN"/>
          </a:p>
        </p:txBody>
      </p:sp>
      <p:sp>
        <p:nvSpPr>
          <p:cNvPr id="5" name="Footer Placeholder 4">
            <a:extLst>
              <a:ext uri="{FF2B5EF4-FFF2-40B4-BE49-F238E27FC236}">
                <a16:creationId xmlns:a16="http://schemas.microsoft.com/office/drawing/2014/main" id="{E27D44F1-9CAB-45B8-9472-B7DB377D8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E90FF39-0484-47A3-AAF6-B977F9B8A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95668-56EA-422E-8F72-59E379F849A4}" type="slidenum">
              <a:rPr lang="en-IN" smtClean="0"/>
              <a:t>‹#›</a:t>
            </a:fld>
            <a:endParaRPr lang="en-IN"/>
          </a:p>
        </p:txBody>
      </p:sp>
    </p:spTree>
    <p:extLst>
      <p:ext uri="{BB962C8B-B14F-4D97-AF65-F5344CB8AC3E}">
        <p14:creationId xmlns:p14="http://schemas.microsoft.com/office/powerpoint/2010/main" val="398857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70169D8-6C67-4709-93D0-203C9029C237}" type="datetimeFigureOut">
              <a:rPr lang="en-IN" smtClean="0"/>
              <a:t>04-05-2025</a:t>
            </a:fld>
            <a:endParaRPr lang="en-IN"/>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1E51968-52C1-40BB-9F1C-C7AEF5DFEDE0}" type="slidenum">
              <a:rPr lang="en-IN" smtClean="0"/>
              <a:t>‹#›</a:t>
            </a:fld>
            <a:endParaRPr lang="en-IN"/>
          </a:p>
        </p:txBody>
      </p:sp>
    </p:spTree>
    <p:extLst>
      <p:ext uri="{BB962C8B-B14F-4D97-AF65-F5344CB8AC3E}">
        <p14:creationId xmlns:p14="http://schemas.microsoft.com/office/powerpoint/2010/main" val="315798224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IM Visakhapatnam">
            <a:extLst>
              <a:ext uri="{FF2B5EF4-FFF2-40B4-BE49-F238E27FC236}">
                <a16:creationId xmlns:a16="http://schemas.microsoft.com/office/drawing/2014/main" id="{C54B6AD2-DC5A-4997-95DE-D05503C12F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2341" y="197964"/>
            <a:ext cx="3104561" cy="811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D99DF8F-C53D-4F87-B777-BC5C416A402C}"/>
              </a:ext>
            </a:extLst>
          </p:cNvPr>
          <p:cNvSpPr txBox="1"/>
          <p:nvPr/>
        </p:nvSpPr>
        <p:spPr>
          <a:xfrm>
            <a:off x="1329593" y="364845"/>
            <a:ext cx="9756174" cy="501675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28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Introduction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Demystifying Jargon, AI &amp; Business</a:t>
            </a: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rPr>
              <a:t>Introductory Session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66770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B05BEF-615B-42EF-5FDE-B8DF4978F73E}"/>
              </a:ext>
            </a:extLst>
          </p:cNvPr>
          <p:cNvSpPr>
            <a:spLocks noGrp="1"/>
          </p:cNvSpPr>
          <p:nvPr>
            <p:ph idx="1"/>
          </p:nvPr>
        </p:nvSpPr>
        <p:spPr>
          <a:xfrm>
            <a:off x="1260230" y="2153871"/>
            <a:ext cx="10515600" cy="4351338"/>
          </a:xfrm>
        </p:spPr>
        <p:txBody>
          <a:bodyPr/>
          <a:lstStyle/>
          <a:p>
            <a:pPr marL="0" indent="0">
              <a:buNone/>
            </a:pPr>
            <a:r>
              <a:rPr lang="en-IN" dirty="0"/>
              <a:t>In today’s era of “influencers” </a:t>
            </a:r>
          </a:p>
        </p:txBody>
      </p:sp>
    </p:spTree>
    <p:extLst>
      <p:ext uri="{BB962C8B-B14F-4D97-AF65-F5344CB8AC3E}">
        <p14:creationId xmlns:p14="http://schemas.microsoft.com/office/powerpoint/2010/main" val="44919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are the near-term job impacts of AI? | by Taylor Sloane | Medium">
            <a:extLst>
              <a:ext uri="{FF2B5EF4-FFF2-40B4-BE49-F238E27FC236}">
                <a16:creationId xmlns:a16="http://schemas.microsoft.com/office/drawing/2014/main" id="{EB812284-BBD2-1DE2-B2F3-0DAE1F4AC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3986" y="370763"/>
            <a:ext cx="6966160" cy="648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47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6E69CCF-8D45-F8C3-88EF-807CD21C68B6}"/>
              </a:ext>
            </a:extLst>
          </p:cNvPr>
          <p:cNvGraphicFramePr>
            <a:graphicFrameLocks noGrp="1"/>
          </p:cNvGraphicFramePr>
          <p:nvPr/>
        </p:nvGraphicFramePr>
        <p:xfrm>
          <a:off x="643466" y="1252258"/>
          <a:ext cx="10905067" cy="3688467"/>
        </p:xfrm>
        <a:graphic>
          <a:graphicData uri="http://schemas.openxmlformats.org/drawingml/2006/table">
            <a:tbl>
              <a:tblPr firstRow="1" bandRow="1">
                <a:tableStyleId>{5C22544A-7EE6-4342-B048-85BDC9FD1C3A}</a:tableStyleId>
              </a:tblPr>
              <a:tblGrid>
                <a:gridCol w="1332480">
                  <a:extLst>
                    <a:ext uri="{9D8B030D-6E8A-4147-A177-3AD203B41FA5}">
                      <a16:colId xmlns:a16="http://schemas.microsoft.com/office/drawing/2014/main" val="3265450026"/>
                    </a:ext>
                  </a:extLst>
                </a:gridCol>
                <a:gridCol w="2554314">
                  <a:extLst>
                    <a:ext uri="{9D8B030D-6E8A-4147-A177-3AD203B41FA5}">
                      <a16:colId xmlns:a16="http://schemas.microsoft.com/office/drawing/2014/main" val="3682948826"/>
                    </a:ext>
                  </a:extLst>
                </a:gridCol>
                <a:gridCol w="7018273">
                  <a:extLst>
                    <a:ext uri="{9D8B030D-6E8A-4147-A177-3AD203B41FA5}">
                      <a16:colId xmlns:a16="http://schemas.microsoft.com/office/drawing/2014/main" val="3042055000"/>
                    </a:ext>
                  </a:extLst>
                </a:gridCol>
              </a:tblGrid>
              <a:tr h="452475">
                <a:tc>
                  <a:txBody>
                    <a:bodyPr/>
                    <a:lstStyle/>
                    <a:p>
                      <a:pPr algn="ctr" fontAlgn="ctr"/>
                      <a:r>
                        <a:rPr lang="en-IN" sz="2300" u="none" strike="noStrike">
                          <a:effectLst/>
                        </a:rPr>
                        <a:t>Role</a:t>
                      </a:r>
                      <a:endParaRPr lang="en-IN" sz="2300" b="1" i="0" u="none" strike="noStrike">
                        <a:solidFill>
                          <a:srgbClr val="000000"/>
                        </a:solidFill>
                        <a:effectLst/>
                        <a:latin typeface="Aptos Narrow" panose="020B0004020202020204" pitchFamily="34" charset="0"/>
                      </a:endParaRPr>
                    </a:p>
                  </a:txBody>
                  <a:tcPr marL="10387" marR="10387" marT="10387" marB="0" anchor="ctr"/>
                </a:tc>
                <a:tc>
                  <a:txBody>
                    <a:bodyPr/>
                    <a:lstStyle/>
                    <a:p>
                      <a:pPr algn="ctr" fontAlgn="ctr"/>
                      <a:r>
                        <a:rPr lang="en-IN" sz="2300" u="none" strike="noStrike" dirty="0">
                          <a:effectLst/>
                        </a:rPr>
                        <a:t>Who They Are</a:t>
                      </a:r>
                      <a:endParaRPr lang="en-IN" sz="2300" b="1" i="0" u="none" strike="noStrike" dirty="0">
                        <a:solidFill>
                          <a:srgbClr val="000000"/>
                        </a:solidFill>
                        <a:effectLst/>
                        <a:latin typeface="Aptos Narrow" panose="020B0004020202020204" pitchFamily="34" charset="0"/>
                      </a:endParaRPr>
                    </a:p>
                  </a:txBody>
                  <a:tcPr marL="10387" marR="10387" marT="10387" marB="0" anchor="ctr"/>
                </a:tc>
                <a:tc>
                  <a:txBody>
                    <a:bodyPr/>
                    <a:lstStyle/>
                    <a:p>
                      <a:pPr algn="ctr" fontAlgn="ctr"/>
                      <a:r>
                        <a:rPr lang="en-IN" sz="2300" u="none" strike="noStrike">
                          <a:effectLst/>
                        </a:rPr>
                        <a:t>What They Do</a:t>
                      </a:r>
                      <a:endParaRPr lang="en-IN" sz="2300" b="1" i="0" u="none" strike="noStrike">
                        <a:solidFill>
                          <a:srgbClr val="000000"/>
                        </a:solidFill>
                        <a:effectLst/>
                        <a:latin typeface="Aptos Narrow" panose="020B0004020202020204" pitchFamily="34" charset="0"/>
                      </a:endParaRPr>
                    </a:p>
                  </a:txBody>
                  <a:tcPr marL="10387" marR="10387" marT="10387" marB="0" anchor="ctr"/>
                </a:tc>
                <a:extLst>
                  <a:ext uri="{0D108BD9-81ED-4DB2-BD59-A6C34878D82A}">
                    <a16:rowId xmlns:a16="http://schemas.microsoft.com/office/drawing/2014/main" val="112935902"/>
                  </a:ext>
                </a:extLst>
              </a:tr>
              <a:tr h="808998">
                <a:tc>
                  <a:txBody>
                    <a:bodyPr/>
                    <a:lstStyle/>
                    <a:p>
                      <a:pPr algn="l" fontAlgn="ctr"/>
                      <a:r>
                        <a:rPr lang="en-IN" sz="2300" b="1" u="none" strike="noStrike" dirty="0">
                          <a:effectLst/>
                        </a:rPr>
                        <a:t>Makers</a:t>
                      </a:r>
                      <a:endParaRPr lang="en-IN" sz="2300" b="1" i="0" u="none" strike="noStrike" dirty="0">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IN" sz="2300" u="none" strike="noStrike">
                          <a:effectLst/>
                        </a:rPr>
                        <a:t>Builders &amp; Innovators</a:t>
                      </a:r>
                      <a:endParaRPr lang="en-IN" sz="2300" b="0" i="0" u="none" strike="noStrike">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US" sz="2300" u="none" strike="noStrike">
                          <a:effectLst/>
                        </a:rPr>
                        <a:t>Develop AI models, algorithms, and systems; Drive R&amp;D in AI.</a:t>
                      </a:r>
                      <a:endParaRPr lang="en-US" sz="2300" b="0" i="0" u="none" strike="noStrike">
                        <a:solidFill>
                          <a:srgbClr val="000000"/>
                        </a:solidFill>
                        <a:effectLst/>
                        <a:latin typeface="Aptos Narrow" panose="020B0004020202020204" pitchFamily="34" charset="0"/>
                      </a:endParaRPr>
                    </a:p>
                  </a:txBody>
                  <a:tcPr marL="10387" marR="10387" marT="10387" marB="0" anchor="ctr"/>
                </a:tc>
                <a:extLst>
                  <a:ext uri="{0D108BD9-81ED-4DB2-BD59-A6C34878D82A}">
                    <a16:rowId xmlns:a16="http://schemas.microsoft.com/office/drawing/2014/main" val="3054477269"/>
                  </a:ext>
                </a:extLst>
              </a:tr>
              <a:tr h="808998">
                <a:tc>
                  <a:txBody>
                    <a:bodyPr/>
                    <a:lstStyle/>
                    <a:p>
                      <a:pPr algn="l" fontAlgn="ctr"/>
                      <a:r>
                        <a:rPr lang="en-IN" sz="2300" b="1" u="none" strike="noStrike" dirty="0">
                          <a:effectLst/>
                        </a:rPr>
                        <a:t>Shapers</a:t>
                      </a:r>
                      <a:endParaRPr lang="en-IN" sz="2300" b="1" i="0" u="none" strike="noStrike" dirty="0">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IN" sz="2300" u="none" strike="noStrike">
                          <a:effectLst/>
                        </a:rPr>
                        <a:t>Policymakers &amp; Strategists</a:t>
                      </a:r>
                      <a:endParaRPr lang="en-IN" sz="2300" b="0" i="0" u="none" strike="noStrike">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US" sz="2300" u="none" strike="noStrike">
                          <a:effectLst/>
                        </a:rPr>
                        <a:t>Set AI policies, regulations, and ethical guidelines; Shape the future of AI adoption.</a:t>
                      </a:r>
                      <a:endParaRPr lang="en-US" sz="2300" b="0" i="0" u="none" strike="noStrike">
                        <a:solidFill>
                          <a:srgbClr val="000000"/>
                        </a:solidFill>
                        <a:effectLst/>
                        <a:latin typeface="Aptos Narrow" panose="020B0004020202020204" pitchFamily="34" charset="0"/>
                      </a:endParaRPr>
                    </a:p>
                  </a:txBody>
                  <a:tcPr marL="10387" marR="10387" marT="10387" marB="0" anchor="ctr"/>
                </a:tc>
                <a:extLst>
                  <a:ext uri="{0D108BD9-81ED-4DB2-BD59-A6C34878D82A}">
                    <a16:rowId xmlns:a16="http://schemas.microsoft.com/office/drawing/2014/main" val="166567509"/>
                  </a:ext>
                </a:extLst>
              </a:tr>
              <a:tr h="808998">
                <a:tc>
                  <a:txBody>
                    <a:bodyPr/>
                    <a:lstStyle/>
                    <a:p>
                      <a:pPr algn="l" fontAlgn="ctr"/>
                      <a:r>
                        <a:rPr lang="en-IN" sz="2300" b="1" u="none" strike="noStrike" dirty="0">
                          <a:effectLst/>
                        </a:rPr>
                        <a:t>Takers</a:t>
                      </a:r>
                      <a:endParaRPr lang="en-IN" sz="2300" b="1" i="0" u="none" strike="noStrike" dirty="0">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IN" sz="2300" u="none" strike="noStrike">
                          <a:effectLst/>
                        </a:rPr>
                        <a:t>Adopters &amp; Users</a:t>
                      </a:r>
                      <a:endParaRPr lang="en-IN" sz="2300" b="0" i="0" u="none" strike="noStrike">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US" sz="2300" u="none" strike="noStrike" dirty="0">
                          <a:effectLst/>
                        </a:rPr>
                        <a:t>Apply ready-made AI tools and solutions for practical business needs; Focus on implementation.</a:t>
                      </a:r>
                      <a:endParaRPr lang="en-US" sz="2300" b="0" i="0" u="none" strike="noStrike" dirty="0">
                        <a:solidFill>
                          <a:srgbClr val="000000"/>
                        </a:solidFill>
                        <a:effectLst/>
                        <a:latin typeface="Aptos Narrow" panose="020B0004020202020204" pitchFamily="34" charset="0"/>
                      </a:endParaRPr>
                    </a:p>
                  </a:txBody>
                  <a:tcPr marL="10387" marR="10387" marT="10387" marB="0" anchor="ctr"/>
                </a:tc>
                <a:extLst>
                  <a:ext uri="{0D108BD9-81ED-4DB2-BD59-A6C34878D82A}">
                    <a16:rowId xmlns:a16="http://schemas.microsoft.com/office/drawing/2014/main" val="594436295"/>
                  </a:ext>
                </a:extLst>
              </a:tr>
              <a:tr h="808998">
                <a:tc>
                  <a:txBody>
                    <a:bodyPr/>
                    <a:lstStyle/>
                    <a:p>
                      <a:pPr algn="l" fontAlgn="ctr"/>
                      <a:r>
                        <a:rPr lang="en-IN" sz="2300" u="none" strike="noStrike" dirty="0">
                          <a:solidFill>
                            <a:srgbClr val="FF0000"/>
                          </a:solidFill>
                          <a:effectLst/>
                        </a:rPr>
                        <a:t>Fakers</a:t>
                      </a:r>
                      <a:endParaRPr lang="en-IN" sz="2300" b="1" i="0" u="none" strike="noStrike" dirty="0">
                        <a:solidFill>
                          <a:srgbClr val="FF0000"/>
                        </a:solidFill>
                        <a:effectLst/>
                        <a:latin typeface="Aptos Narrow" panose="020B0004020202020204" pitchFamily="34" charset="0"/>
                      </a:endParaRPr>
                    </a:p>
                  </a:txBody>
                  <a:tcPr marL="10387" marR="10387" marT="10387" marB="0" anchor="ctr"/>
                </a:tc>
                <a:tc>
                  <a:txBody>
                    <a:bodyPr/>
                    <a:lstStyle/>
                    <a:p>
                      <a:pPr algn="l" fontAlgn="ctr"/>
                      <a:r>
                        <a:rPr lang="en-IN" sz="2300" u="none" strike="noStrike" dirty="0">
                          <a:effectLst/>
                        </a:rPr>
                        <a:t>Hype Creators &amp; Buzzword Users</a:t>
                      </a:r>
                      <a:endParaRPr lang="en-IN" sz="2300" b="0" i="0" u="none" strike="noStrike" dirty="0">
                        <a:solidFill>
                          <a:srgbClr val="000000"/>
                        </a:solidFill>
                        <a:effectLst/>
                        <a:latin typeface="Aptos Narrow" panose="020B0004020202020204" pitchFamily="34" charset="0"/>
                      </a:endParaRPr>
                    </a:p>
                  </a:txBody>
                  <a:tcPr marL="10387" marR="10387" marT="10387" marB="0" anchor="ctr"/>
                </a:tc>
                <a:tc>
                  <a:txBody>
                    <a:bodyPr/>
                    <a:lstStyle/>
                    <a:p>
                      <a:pPr algn="l" fontAlgn="ctr"/>
                      <a:r>
                        <a:rPr lang="en-US" sz="2300" u="none" strike="noStrike" dirty="0">
                          <a:effectLst/>
                        </a:rPr>
                        <a:t>Use AI buzzwords without real knowledge; Overpromise capabilities; Fuel hype cycles for short term gains. </a:t>
                      </a:r>
                      <a:endParaRPr lang="en-US" sz="2300" b="0" i="0" u="none" strike="noStrike" dirty="0">
                        <a:solidFill>
                          <a:srgbClr val="000000"/>
                        </a:solidFill>
                        <a:effectLst/>
                        <a:latin typeface="Aptos Narrow" panose="020B0004020202020204" pitchFamily="34" charset="0"/>
                      </a:endParaRPr>
                    </a:p>
                  </a:txBody>
                  <a:tcPr marL="10387" marR="10387" marT="10387" marB="0" anchor="ctr"/>
                </a:tc>
                <a:extLst>
                  <a:ext uri="{0D108BD9-81ED-4DB2-BD59-A6C34878D82A}">
                    <a16:rowId xmlns:a16="http://schemas.microsoft.com/office/drawing/2014/main" val="1339564912"/>
                  </a:ext>
                </a:extLst>
              </a:tr>
            </a:tbl>
          </a:graphicData>
        </a:graphic>
      </p:graphicFrame>
    </p:spTree>
    <p:extLst>
      <p:ext uri="{BB962C8B-B14F-4D97-AF65-F5344CB8AC3E}">
        <p14:creationId xmlns:p14="http://schemas.microsoft.com/office/powerpoint/2010/main" val="199090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7F69629D-A3FD-39A6-26C2-D3421E9C4906}"/>
              </a:ext>
            </a:extLst>
          </p:cNvPr>
          <p:cNvGraphicFramePr>
            <a:graphicFrameLocks noChangeAspect="1"/>
          </p:cNvGraphicFramePr>
          <p:nvPr/>
        </p:nvGraphicFramePr>
        <p:xfrm>
          <a:off x="600783" y="1068387"/>
          <a:ext cx="10990433" cy="4016231"/>
        </p:xfrm>
        <a:graphic>
          <a:graphicData uri="http://schemas.openxmlformats.org/presentationml/2006/ole">
            <mc:AlternateContent xmlns:mc="http://schemas.openxmlformats.org/markup-compatibility/2006">
              <mc:Choice xmlns:v="urn:schemas-microsoft-com:vml" Requires="v">
                <p:oleObj name="Bitmap Image" r:id="rId2" imgW="13068416" imgH="4777291" progId="Paint.Picture.1">
                  <p:embed/>
                </p:oleObj>
              </mc:Choice>
              <mc:Fallback>
                <p:oleObj name="Bitmap Image" r:id="rId2" imgW="13068416" imgH="4777291" progId="Paint.Picture.1">
                  <p:embed/>
                  <p:pic>
                    <p:nvPicPr>
                      <p:cNvPr id="4" name="Object 3">
                        <a:extLst>
                          <a:ext uri="{FF2B5EF4-FFF2-40B4-BE49-F238E27FC236}">
                            <a16:creationId xmlns:a16="http://schemas.microsoft.com/office/drawing/2014/main" id="{7F69629D-A3FD-39A6-26C2-D3421E9C4906}"/>
                          </a:ext>
                        </a:extLst>
                      </p:cNvPr>
                      <p:cNvPicPr/>
                      <p:nvPr/>
                    </p:nvPicPr>
                    <p:blipFill>
                      <a:blip r:embed="rId3"/>
                      <a:stretch>
                        <a:fillRect/>
                      </a:stretch>
                    </p:blipFill>
                    <p:spPr>
                      <a:xfrm>
                        <a:off x="600783" y="1068387"/>
                        <a:ext cx="10990433" cy="4016231"/>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2DA1FD1A-D6A7-6DCB-8338-B0480E4FF518}"/>
              </a:ext>
            </a:extLst>
          </p:cNvPr>
          <p:cNvSpPr txBox="1"/>
          <p:nvPr/>
        </p:nvSpPr>
        <p:spPr>
          <a:xfrm>
            <a:off x="2715492" y="6550223"/>
            <a:ext cx="10571018" cy="307777"/>
          </a:xfrm>
          <a:prstGeom prst="rect">
            <a:avLst/>
          </a:prstGeom>
          <a:noFill/>
        </p:spPr>
        <p:txBody>
          <a:bodyPr wrap="square" rtlCol="0">
            <a:spAutoFit/>
          </a:bodyPr>
          <a:lstStyle/>
          <a:p>
            <a:r>
              <a:rPr lang="en-IN" sz="1400" dirty="0"/>
              <a:t>https://www.technologyreview.com/2019/03/05/65990/about-40-of-europes-ai-companies-dont-actually-use-any-ai-at-all/</a:t>
            </a:r>
          </a:p>
        </p:txBody>
      </p:sp>
    </p:spTree>
    <p:extLst>
      <p:ext uri="{BB962C8B-B14F-4D97-AF65-F5344CB8AC3E}">
        <p14:creationId xmlns:p14="http://schemas.microsoft.com/office/powerpoint/2010/main" val="1908701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F8A9B088-8FDF-4F56-62F8-3CEB9460BC34}"/>
              </a:ext>
            </a:extLst>
          </p:cNvPr>
          <p:cNvGraphicFramePr>
            <a:graphicFrameLocks noChangeAspect="1"/>
          </p:cNvGraphicFramePr>
          <p:nvPr/>
        </p:nvGraphicFramePr>
        <p:xfrm>
          <a:off x="1425285" y="0"/>
          <a:ext cx="9341430" cy="6518564"/>
        </p:xfrm>
        <a:graphic>
          <a:graphicData uri="http://schemas.openxmlformats.org/presentationml/2006/ole">
            <mc:AlternateContent xmlns:mc="http://schemas.openxmlformats.org/markup-compatibility/2006">
              <mc:Choice xmlns:v="urn:schemas-microsoft-com:vml" Requires="v">
                <p:oleObj name="Bitmap Image" r:id="rId2" imgW="10149539" imgH="7081790" progId="Paint.Picture.1">
                  <p:embed/>
                </p:oleObj>
              </mc:Choice>
              <mc:Fallback>
                <p:oleObj name="Bitmap Image" r:id="rId2" imgW="10149539" imgH="7081790" progId="Paint.Picture.1">
                  <p:embed/>
                  <p:pic>
                    <p:nvPicPr>
                      <p:cNvPr id="4" name="Object 3">
                        <a:extLst>
                          <a:ext uri="{FF2B5EF4-FFF2-40B4-BE49-F238E27FC236}">
                            <a16:creationId xmlns:a16="http://schemas.microsoft.com/office/drawing/2014/main" id="{F8A9B088-8FDF-4F56-62F8-3CEB9460BC34}"/>
                          </a:ext>
                        </a:extLst>
                      </p:cNvPr>
                      <p:cNvPicPr/>
                      <p:nvPr/>
                    </p:nvPicPr>
                    <p:blipFill>
                      <a:blip r:embed="rId3"/>
                      <a:stretch>
                        <a:fillRect/>
                      </a:stretch>
                    </p:blipFill>
                    <p:spPr>
                      <a:xfrm>
                        <a:off x="1425285" y="0"/>
                        <a:ext cx="9341430" cy="6518564"/>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045F3EB1-C68E-8609-9400-1457D3A9E859}"/>
              </a:ext>
            </a:extLst>
          </p:cNvPr>
          <p:cNvSpPr txBox="1"/>
          <p:nvPr/>
        </p:nvSpPr>
        <p:spPr>
          <a:xfrm>
            <a:off x="8797636" y="6622472"/>
            <a:ext cx="3394364" cy="246221"/>
          </a:xfrm>
          <a:prstGeom prst="rect">
            <a:avLst/>
          </a:prstGeom>
          <a:noFill/>
        </p:spPr>
        <p:txBody>
          <a:bodyPr wrap="square" rtlCol="0">
            <a:spAutoFit/>
          </a:bodyPr>
          <a:lstStyle/>
          <a:p>
            <a:r>
              <a:rPr lang="en-IN" sz="1000" dirty="0"/>
              <a:t>https://www.sec.gov/newsroom/press-releases/2024-36</a:t>
            </a:r>
          </a:p>
        </p:txBody>
      </p:sp>
    </p:spTree>
    <p:extLst>
      <p:ext uri="{BB962C8B-B14F-4D97-AF65-F5344CB8AC3E}">
        <p14:creationId xmlns:p14="http://schemas.microsoft.com/office/powerpoint/2010/main" val="2069639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8DD4B-E95E-D390-53F0-10251CADA57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E5AD0C-3CFF-04E1-B441-F50F074AA1D9}"/>
              </a:ext>
            </a:extLst>
          </p:cNvPr>
          <p:cNvSpPr txBox="1"/>
          <p:nvPr/>
        </p:nvSpPr>
        <p:spPr>
          <a:xfrm>
            <a:off x="10633587" y="6474542"/>
            <a:ext cx="101763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white"/>
                </a:solidFill>
                <a:effectLst/>
                <a:uLnTx/>
                <a:uFillTx/>
                <a:latin typeface="Tw Cen MT" panose="020B0602020104020603"/>
                <a:ea typeface="+mn-ea"/>
                <a:cs typeface="+mn-cs"/>
              </a:rPr>
              <a:t> @Graeme Stuart</a:t>
            </a:r>
          </a:p>
        </p:txBody>
      </p:sp>
      <p:pic>
        <p:nvPicPr>
          <p:cNvPr id="2050" name="Picture 2" descr="Techopedia Explains the AI Washing Meaning">
            <a:extLst>
              <a:ext uri="{FF2B5EF4-FFF2-40B4-BE49-F238E27FC236}">
                <a16:creationId xmlns:a16="http://schemas.microsoft.com/office/drawing/2014/main" id="{61456061-231C-3B0A-F908-F8B9AA682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321" y="890588"/>
            <a:ext cx="9281209" cy="46096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39D04B1-39B4-E32B-2285-0490101262CA}"/>
              </a:ext>
            </a:extLst>
          </p:cNvPr>
          <p:cNvSpPr txBox="1"/>
          <p:nvPr/>
        </p:nvSpPr>
        <p:spPr>
          <a:xfrm>
            <a:off x="7952510" y="6474542"/>
            <a:ext cx="4751662" cy="246221"/>
          </a:xfrm>
          <a:prstGeom prst="rect">
            <a:avLst/>
          </a:prstGeom>
          <a:noFill/>
        </p:spPr>
        <p:txBody>
          <a:bodyPr wrap="square" rtlCol="0">
            <a:spAutoFit/>
          </a:bodyPr>
          <a:lstStyle/>
          <a:p>
            <a:r>
              <a:rPr lang="en-IN" sz="1000" dirty="0">
                <a:solidFill>
                  <a:schemeClr val="bg1"/>
                </a:solidFill>
              </a:rPr>
              <a:t>https://www.techopedia.com/definition/ai-washing</a:t>
            </a:r>
          </a:p>
        </p:txBody>
      </p:sp>
    </p:spTree>
    <p:extLst>
      <p:ext uri="{BB962C8B-B14F-4D97-AF65-F5344CB8AC3E}">
        <p14:creationId xmlns:p14="http://schemas.microsoft.com/office/powerpoint/2010/main" val="2074422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CDCEC2D-0489-4CB4-BBA3-F0A260D2D5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1594" y="202620"/>
            <a:ext cx="4986770" cy="6081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07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139A8A-F6D8-4084-0B85-15F6D8FB1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284" y="730813"/>
            <a:ext cx="6096000" cy="4924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00B3F8-69C2-CD02-07C4-FBB1E5F9A2DE}"/>
              </a:ext>
            </a:extLst>
          </p:cNvPr>
          <p:cNvSpPr txBox="1"/>
          <p:nvPr/>
        </p:nvSpPr>
        <p:spPr>
          <a:xfrm>
            <a:off x="10633587" y="6474542"/>
            <a:ext cx="101763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800" b="0" i="0" u="none" strike="noStrike" kern="1200" cap="none" spc="0" normalizeH="0" baseline="0" noProof="0" dirty="0">
                <a:ln>
                  <a:noFill/>
                </a:ln>
                <a:solidFill>
                  <a:prstClr val="white"/>
                </a:solidFill>
                <a:effectLst/>
                <a:uLnTx/>
                <a:uFillTx/>
                <a:latin typeface="Tw Cen MT" panose="020B0602020104020603"/>
                <a:ea typeface="+mn-ea"/>
                <a:cs typeface="+mn-cs"/>
              </a:rPr>
              <a:t> @Graeme Stuart</a:t>
            </a:r>
          </a:p>
        </p:txBody>
      </p:sp>
    </p:spTree>
    <p:extLst>
      <p:ext uri="{BB962C8B-B14F-4D97-AF65-F5344CB8AC3E}">
        <p14:creationId xmlns:p14="http://schemas.microsoft.com/office/powerpoint/2010/main" val="2134720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A04C4A-31FA-064A-CD2B-85AB20AA1F6F}"/>
              </a:ext>
            </a:extLst>
          </p:cNvPr>
          <p:cNvPicPr>
            <a:picLocks noChangeAspect="1"/>
          </p:cNvPicPr>
          <p:nvPr/>
        </p:nvPicPr>
        <p:blipFill>
          <a:blip r:embed="rId2"/>
          <a:stretch>
            <a:fillRect/>
          </a:stretch>
        </p:blipFill>
        <p:spPr>
          <a:xfrm>
            <a:off x="2020167" y="462828"/>
            <a:ext cx="7486650" cy="3743325"/>
          </a:xfrm>
          <a:prstGeom prst="rect">
            <a:avLst/>
          </a:prstGeom>
        </p:spPr>
      </p:pic>
      <p:sp>
        <p:nvSpPr>
          <p:cNvPr id="5" name="TextBox 4">
            <a:extLst>
              <a:ext uri="{FF2B5EF4-FFF2-40B4-BE49-F238E27FC236}">
                <a16:creationId xmlns:a16="http://schemas.microsoft.com/office/drawing/2014/main" id="{5FAF4D5F-7422-FAD8-C481-866CA7BD65A9}"/>
              </a:ext>
            </a:extLst>
          </p:cNvPr>
          <p:cNvSpPr txBox="1"/>
          <p:nvPr/>
        </p:nvSpPr>
        <p:spPr>
          <a:xfrm>
            <a:off x="5001491" y="6611779"/>
            <a:ext cx="8520545" cy="246221"/>
          </a:xfrm>
          <a:prstGeom prst="rect">
            <a:avLst/>
          </a:prstGeom>
          <a:noFill/>
        </p:spPr>
        <p:txBody>
          <a:bodyPr wrap="square" rtlCol="0">
            <a:spAutoFit/>
          </a:bodyPr>
          <a:lstStyle/>
          <a:p>
            <a:r>
              <a:rPr lang="en-IN" sz="1000" dirty="0">
                <a:solidFill>
                  <a:schemeClr val="bg1"/>
                </a:solidFill>
              </a:rPr>
              <a:t>https://medium.com/@w.staceyy/demystifying-the-black-box-how-explainable-ai-is-building-trust-in-ai-systems-1f1c764aa66e</a:t>
            </a:r>
          </a:p>
        </p:txBody>
      </p:sp>
      <p:sp>
        <p:nvSpPr>
          <p:cNvPr id="6" name="TextBox 5">
            <a:extLst>
              <a:ext uri="{FF2B5EF4-FFF2-40B4-BE49-F238E27FC236}">
                <a16:creationId xmlns:a16="http://schemas.microsoft.com/office/drawing/2014/main" id="{C63D5ADA-5455-C068-C668-3D3796299156}"/>
              </a:ext>
            </a:extLst>
          </p:cNvPr>
          <p:cNvSpPr txBox="1"/>
          <p:nvPr/>
        </p:nvSpPr>
        <p:spPr>
          <a:xfrm>
            <a:off x="2020167" y="4544291"/>
            <a:ext cx="7331651" cy="923330"/>
          </a:xfrm>
          <a:prstGeom prst="rect">
            <a:avLst/>
          </a:prstGeom>
          <a:noFill/>
        </p:spPr>
        <p:txBody>
          <a:bodyPr wrap="square" rtlCol="0">
            <a:spAutoFit/>
          </a:bodyPr>
          <a:lstStyle/>
          <a:p>
            <a:pPr marL="285750" indent="-285750">
              <a:buFont typeface="Arial" panose="020B0604020202020204" pitchFamily="34" charset="0"/>
              <a:buChar char="•"/>
            </a:pPr>
            <a:r>
              <a:rPr lang="en-US" b="1" dirty="0"/>
              <a:t>AI/ML shouldn’t be a black box for you. </a:t>
            </a:r>
          </a:p>
          <a:p>
            <a:pPr marL="285750" indent="-285750">
              <a:buFont typeface="Arial" panose="020B0604020202020204" pitchFamily="34" charset="0"/>
              <a:buChar char="•"/>
            </a:pPr>
            <a:r>
              <a:rPr lang="en-US" b="1" dirty="0"/>
              <a:t>Develop a foundational understanding of these algorithms and come up with  innovative applications relevant to your context. </a:t>
            </a:r>
            <a:endParaRPr lang="en-IN" b="1" dirty="0"/>
          </a:p>
        </p:txBody>
      </p:sp>
    </p:spTree>
    <p:extLst>
      <p:ext uri="{BB962C8B-B14F-4D97-AF65-F5344CB8AC3E}">
        <p14:creationId xmlns:p14="http://schemas.microsoft.com/office/powerpoint/2010/main" val="129287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A54A3-4F1C-FD58-A81C-6C6D0DC93DF9}"/>
              </a:ext>
            </a:extLst>
          </p:cNvPr>
          <p:cNvSpPr>
            <a:spLocks noGrp="1"/>
          </p:cNvSpPr>
          <p:nvPr>
            <p:ph idx="1"/>
          </p:nvPr>
        </p:nvSpPr>
        <p:spPr/>
        <p:txBody>
          <a:bodyPr/>
          <a:lstStyle/>
          <a:p>
            <a:r>
              <a:rPr lang="en-IN" dirty="0"/>
              <a:t>What we want for you </a:t>
            </a:r>
          </a:p>
        </p:txBody>
      </p:sp>
    </p:spTree>
    <p:extLst>
      <p:ext uri="{BB962C8B-B14F-4D97-AF65-F5344CB8AC3E}">
        <p14:creationId xmlns:p14="http://schemas.microsoft.com/office/powerpoint/2010/main" val="2931179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F24F1-D0B9-4889-B221-325CD8BE51D2}"/>
              </a:ext>
            </a:extLst>
          </p:cNvPr>
          <p:cNvPicPr>
            <a:picLocks noChangeAspect="1"/>
          </p:cNvPicPr>
          <p:nvPr/>
        </p:nvPicPr>
        <p:blipFill>
          <a:blip r:embed="rId2"/>
          <a:stretch>
            <a:fillRect/>
          </a:stretch>
        </p:blipFill>
        <p:spPr>
          <a:xfrm>
            <a:off x="1370421" y="948071"/>
            <a:ext cx="9451157" cy="4961857"/>
          </a:xfrm>
          <a:prstGeom prst="rect">
            <a:avLst/>
          </a:prstGeom>
        </p:spPr>
      </p:pic>
    </p:spTree>
    <p:extLst>
      <p:ext uri="{BB962C8B-B14F-4D97-AF65-F5344CB8AC3E}">
        <p14:creationId xmlns:p14="http://schemas.microsoft.com/office/powerpoint/2010/main" val="4078518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t Your Hands Dirty | Falls Park Farmers Market">
            <a:extLst>
              <a:ext uri="{FF2B5EF4-FFF2-40B4-BE49-F238E27FC236}">
                <a16:creationId xmlns:a16="http://schemas.microsoft.com/office/drawing/2014/main" id="{C5211D80-0025-4128-A514-E39ABF0C2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077" y="508360"/>
            <a:ext cx="5777845" cy="36111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BF734-42A1-4910-B46E-DCC639FDD79B}"/>
              </a:ext>
            </a:extLst>
          </p:cNvPr>
          <p:cNvSpPr txBox="1"/>
          <p:nvPr/>
        </p:nvSpPr>
        <p:spPr>
          <a:xfrm>
            <a:off x="2966300" y="4694549"/>
            <a:ext cx="6956982" cy="738664"/>
          </a:xfrm>
          <a:prstGeom prst="rect">
            <a:avLst/>
          </a:prstGeom>
          <a:noFill/>
        </p:spPr>
        <p:txBody>
          <a:bodyPr wrap="square" rtlCol="0">
            <a:spAutoFit/>
          </a:bodyPr>
          <a:lstStyle/>
          <a:p>
            <a:r>
              <a:rPr lang="en-US" sz="2400" dirty="0"/>
              <a:t>Hands on sessions using various tools and frameworks.</a:t>
            </a:r>
            <a:endParaRPr lang="en-IN" sz="2400" dirty="0"/>
          </a:p>
          <a:p>
            <a:endParaRPr lang="en-IN" dirty="0"/>
          </a:p>
        </p:txBody>
      </p:sp>
      <p:pic>
        <p:nvPicPr>
          <p:cNvPr id="6" name="Graphic 5" descr="Head with gears">
            <a:extLst>
              <a:ext uri="{FF2B5EF4-FFF2-40B4-BE49-F238E27FC236}">
                <a16:creationId xmlns:a16="http://schemas.microsoft.com/office/drawing/2014/main" id="{44C5267D-D890-4799-A9B9-03F752500C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088481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D002A-C1D2-6B17-377D-550E657A47A8}"/>
              </a:ext>
            </a:extLst>
          </p:cNvPr>
          <p:cNvSpPr>
            <a:spLocks noGrp="1"/>
          </p:cNvSpPr>
          <p:nvPr>
            <p:ph type="title"/>
          </p:nvPr>
        </p:nvSpPr>
        <p:spPr/>
        <p:txBody>
          <a:bodyPr/>
          <a:lstStyle/>
          <a:p>
            <a:r>
              <a:rPr lang="en-IN" dirty="0"/>
              <a:t>Quiz </a:t>
            </a:r>
            <a:r>
              <a:rPr lang="en-IN"/>
              <a:t>and Project</a:t>
            </a:r>
          </a:p>
        </p:txBody>
      </p:sp>
      <p:sp>
        <p:nvSpPr>
          <p:cNvPr id="3" name="Content Placeholder 2">
            <a:extLst>
              <a:ext uri="{FF2B5EF4-FFF2-40B4-BE49-F238E27FC236}">
                <a16:creationId xmlns:a16="http://schemas.microsoft.com/office/drawing/2014/main" id="{FB74DB3F-FCF1-76A4-7A2B-571FD45238E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89965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3476A-992C-1234-8353-A32A41104B40}"/>
              </a:ext>
            </a:extLst>
          </p:cNvPr>
          <p:cNvSpPr>
            <a:spLocks noGrp="1"/>
          </p:cNvSpPr>
          <p:nvPr>
            <p:ph type="title"/>
          </p:nvPr>
        </p:nvSpPr>
        <p:spPr>
          <a:xfrm>
            <a:off x="1026459" y="2489761"/>
            <a:ext cx="10515600" cy="1325563"/>
          </a:xfrm>
        </p:spPr>
        <p:txBody>
          <a:bodyPr/>
          <a:lstStyle/>
          <a:p>
            <a:r>
              <a:rPr lang="en-IN" dirty="0"/>
              <a:t>Thinking about data </a:t>
            </a:r>
          </a:p>
        </p:txBody>
      </p:sp>
    </p:spTree>
    <p:extLst>
      <p:ext uri="{BB962C8B-B14F-4D97-AF65-F5344CB8AC3E}">
        <p14:creationId xmlns:p14="http://schemas.microsoft.com/office/powerpoint/2010/main" val="218992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7 Lessons on Survivorship Bias that Will Help You Make Better Decisions - I  Done This Blog">
            <a:extLst>
              <a:ext uri="{FF2B5EF4-FFF2-40B4-BE49-F238E27FC236}">
                <a16:creationId xmlns:a16="http://schemas.microsoft.com/office/drawing/2014/main" id="{72E6C19C-1F11-44A7-81DC-DF77C84D6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617" y="451087"/>
            <a:ext cx="7550870" cy="579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575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Western Europe WW2.png">
            <a:extLst>
              <a:ext uri="{FF2B5EF4-FFF2-40B4-BE49-F238E27FC236}">
                <a16:creationId xmlns:a16="http://schemas.microsoft.com/office/drawing/2014/main" id="{C092A813-E01D-434C-B7FE-1DAAB3F37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238"/>
            <a:ext cx="7154944" cy="6573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vidhadiagnosticcentre.com 1/35 Russian ZU23-2 Anti-Aircraft Gun Military  Models &amp;amp; Kits">
            <a:extLst>
              <a:ext uri="{FF2B5EF4-FFF2-40B4-BE49-F238E27FC236}">
                <a16:creationId xmlns:a16="http://schemas.microsoft.com/office/drawing/2014/main" id="{B44C1A23-9E66-48E3-9D05-91CA72A14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3120530"/>
            <a:ext cx="38100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Vickers Wellington had the characteristic nose and tail turrets of the  British night bombers, mounting Browni… | Wwii fighters, Wellington bomber, Wwii  aircraft">
            <a:extLst>
              <a:ext uri="{FF2B5EF4-FFF2-40B4-BE49-F238E27FC236}">
                <a16:creationId xmlns:a16="http://schemas.microsoft.com/office/drawing/2014/main" id="{C0FA98D4-3F12-4091-87CF-5647F9B47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275" y="759408"/>
            <a:ext cx="3148326" cy="187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329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4BB39D-B2A6-4747-ADEC-A06E6014F823}"/>
              </a:ext>
            </a:extLst>
          </p:cNvPr>
          <p:cNvPicPr>
            <a:picLocks noChangeAspect="1"/>
          </p:cNvPicPr>
          <p:nvPr/>
        </p:nvPicPr>
        <p:blipFill>
          <a:blip r:embed="rId2"/>
          <a:stretch>
            <a:fillRect/>
          </a:stretch>
        </p:blipFill>
        <p:spPr>
          <a:xfrm>
            <a:off x="838985" y="473252"/>
            <a:ext cx="7390615" cy="5672875"/>
          </a:xfrm>
          <a:prstGeom prst="rect">
            <a:avLst/>
          </a:prstGeom>
        </p:spPr>
      </p:pic>
    </p:spTree>
    <p:extLst>
      <p:ext uri="{BB962C8B-B14F-4D97-AF65-F5344CB8AC3E}">
        <p14:creationId xmlns:p14="http://schemas.microsoft.com/office/powerpoint/2010/main" val="752273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FD77D7-6114-F8B9-3C93-7719CD46C5AF}"/>
              </a:ext>
            </a:extLst>
          </p:cNvPr>
          <p:cNvSpPr txBox="1"/>
          <p:nvPr/>
        </p:nvSpPr>
        <p:spPr>
          <a:xfrm>
            <a:off x="2608729" y="2232212"/>
            <a:ext cx="6535271" cy="707886"/>
          </a:xfrm>
          <a:prstGeom prst="rect">
            <a:avLst/>
          </a:prstGeom>
          <a:noFill/>
        </p:spPr>
        <p:txBody>
          <a:bodyPr wrap="square" rtlCol="0">
            <a:spAutoFit/>
          </a:bodyPr>
          <a:lstStyle/>
          <a:p>
            <a:r>
              <a:rPr lang="en-IN" sz="4000" dirty="0"/>
              <a:t>Understanding the Hype </a:t>
            </a:r>
          </a:p>
        </p:txBody>
      </p:sp>
    </p:spTree>
    <p:extLst>
      <p:ext uri="{BB962C8B-B14F-4D97-AF65-F5344CB8AC3E}">
        <p14:creationId xmlns:p14="http://schemas.microsoft.com/office/powerpoint/2010/main" val="1763976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9E2DB-4AB5-4AA6-0EBE-5E10DFD657B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C61C620-3DBA-D485-3770-3B3D4A25E08D}"/>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343379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6"/>
          <p:cNvSpPr/>
          <p:nvPr/>
        </p:nvSpPr>
        <p:spPr>
          <a:xfrm>
            <a:off x="3371449" y="2157044"/>
            <a:ext cx="5287738" cy="2929836"/>
          </a:xfrm>
          <a:custGeom>
            <a:avLst/>
            <a:gdLst>
              <a:gd name="connsiteX0" fmla="*/ 0 w 6535270"/>
              <a:gd name="connsiteY0" fmla="*/ 3621409 h 3621409"/>
              <a:gd name="connsiteX1" fmla="*/ 954741 w 6535270"/>
              <a:gd name="connsiteY1" fmla="*/ 4150 h 3621409"/>
              <a:gd name="connsiteX2" fmla="*/ 2178423 w 6535270"/>
              <a:gd name="connsiteY2" fmla="*/ 2868373 h 3621409"/>
              <a:gd name="connsiteX3" fmla="*/ 3442447 w 6535270"/>
              <a:gd name="connsiteY3" fmla="*/ 1375750 h 3621409"/>
              <a:gd name="connsiteX4" fmla="*/ 6535270 w 6535270"/>
              <a:gd name="connsiteY4" fmla="*/ 1268173 h 3621409"/>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5270" h="3621070">
                <a:moveTo>
                  <a:pt x="0" y="3621070"/>
                </a:moveTo>
                <a:cubicBezTo>
                  <a:pt x="295835" y="1875193"/>
                  <a:pt x="591671" y="129317"/>
                  <a:pt x="954741" y="3811"/>
                </a:cubicBezTo>
                <a:cubicBezTo>
                  <a:pt x="1317812" y="-121695"/>
                  <a:pt x="1723464" y="2894928"/>
                  <a:pt x="2178423" y="2868034"/>
                </a:cubicBezTo>
                <a:cubicBezTo>
                  <a:pt x="2633382" y="2841140"/>
                  <a:pt x="2716306" y="1494194"/>
                  <a:pt x="3442447" y="1375411"/>
                </a:cubicBezTo>
                <a:cubicBezTo>
                  <a:pt x="4168588" y="1256628"/>
                  <a:pt x="5338482" y="1282402"/>
                  <a:pt x="6535270" y="12678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7" name="Group 26"/>
          <p:cNvGrpSpPr/>
          <p:nvPr/>
        </p:nvGrpSpPr>
        <p:grpSpPr>
          <a:xfrm>
            <a:off x="3196012" y="1367165"/>
            <a:ext cx="6006164" cy="3881730"/>
            <a:chOff x="1367118" y="1170115"/>
            <a:chExt cx="6615952" cy="4275829"/>
          </a:xfrm>
        </p:grpSpPr>
        <p:cxnSp>
          <p:nvCxnSpPr>
            <p:cNvPr id="9" name="Straight Arrow Connector 8"/>
            <p:cNvCxnSpPr/>
            <p:nvPr/>
          </p:nvCxnSpPr>
          <p:spPr>
            <a:xfrm flipV="1">
              <a:off x="1367118" y="1170115"/>
              <a:ext cx="0" cy="4275829"/>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367118" y="5432497"/>
              <a:ext cx="6615952" cy="1"/>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grpSp>
      <p:pic>
        <p:nvPicPr>
          <p:cNvPr id="10" name="Graphic 9" descr="Head with gears">
            <a:extLst>
              <a:ext uri="{FF2B5EF4-FFF2-40B4-BE49-F238E27FC236}">
                <a16:creationId xmlns:a16="http://schemas.microsoft.com/office/drawing/2014/main" id="{1BA7E69E-68CA-485D-AD56-D44F298C45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49793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ion to the Gartner Hype Cycle – BMC Software | Blogs">
            <a:extLst>
              <a:ext uri="{FF2B5EF4-FFF2-40B4-BE49-F238E27FC236}">
                <a16:creationId xmlns:a16="http://schemas.microsoft.com/office/drawing/2014/main" id="{596A80F4-AEF1-4656-8361-030E4781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3268"/>
            <a:ext cx="9753600" cy="6496050"/>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F29895A7-70D0-4D17-A4B7-4B63AF4C3F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60789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4F874-F79F-4FE2-82AB-1D02CCA3C2A3}"/>
              </a:ext>
            </a:extLst>
          </p:cNvPr>
          <p:cNvSpPr txBox="1"/>
          <p:nvPr/>
        </p:nvSpPr>
        <p:spPr>
          <a:xfrm>
            <a:off x="817469" y="2574552"/>
            <a:ext cx="11001375" cy="1938992"/>
          </a:xfrm>
          <a:prstGeom prst="rect">
            <a:avLst/>
          </a:prstGeom>
          <a:noFill/>
        </p:spPr>
        <p:txBody>
          <a:bodyPr wrap="square" rtlCol="0">
            <a:spAutoFit/>
          </a:bodyPr>
          <a:lstStyle/>
          <a:p>
            <a:r>
              <a:rPr lang="en-US" sz="2400" dirty="0"/>
              <a:t>The Hype Cycle is a graphical depiction of a common pattern that arises with each new technology or other innovation. Although many of Gartner’s Hype Cycles focus on specific technologies or innovations, the same pattern of hype and disillusionment applies to higher level concepts such as IT methodologies and management disciplines.</a:t>
            </a:r>
          </a:p>
          <a:p>
            <a:endParaRPr lang="en-US" sz="2400" dirty="0"/>
          </a:p>
        </p:txBody>
      </p:sp>
      <p:sp>
        <p:nvSpPr>
          <p:cNvPr id="2" name="TextBox 1">
            <a:extLst>
              <a:ext uri="{FF2B5EF4-FFF2-40B4-BE49-F238E27FC236}">
                <a16:creationId xmlns:a16="http://schemas.microsoft.com/office/drawing/2014/main" id="{35D6ED0E-391C-DC32-25D6-6299B504063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
        <p:nvSpPr>
          <p:cNvPr id="8" name="Title 1">
            <a:extLst>
              <a:ext uri="{FF2B5EF4-FFF2-40B4-BE49-F238E27FC236}">
                <a16:creationId xmlns:a16="http://schemas.microsoft.com/office/drawing/2014/main" id="{F956E393-2145-F772-615E-9A5B4691AEF0}"/>
              </a:ext>
            </a:extLst>
          </p:cNvPr>
          <p:cNvSpPr>
            <a:spLocks noGrp="1"/>
          </p:cNvSpPr>
          <p:nvPr>
            <p:ph type="title"/>
          </p:nvPr>
        </p:nvSpPr>
        <p:spPr>
          <a:xfrm>
            <a:off x="838200" y="365125"/>
            <a:ext cx="10515600" cy="1325563"/>
          </a:xfrm>
        </p:spPr>
        <p:txBody>
          <a:bodyPr/>
          <a:lstStyle/>
          <a:p>
            <a:r>
              <a:rPr lang="en-IN" dirty="0"/>
              <a:t>Hype Cycle</a:t>
            </a:r>
          </a:p>
        </p:txBody>
      </p:sp>
    </p:spTree>
    <p:extLst>
      <p:ext uri="{BB962C8B-B14F-4D97-AF65-F5344CB8AC3E}">
        <p14:creationId xmlns:p14="http://schemas.microsoft.com/office/powerpoint/2010/main" val="31041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2B98F-F4EF-3188-99BE-5C38FFE68D65}"/>
              </a:ext>
            </a:extLst>
          </p:cNvPr>
          <p:cNvSpPr txBox="1"/>
          <p:nvPr/>
        </p:nvSpPr>
        <p:spPr>
          <a:xfrm>
            <a:off x="820271" y="537882"/>
            <a:ext cx="10071847"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t>Establish the expectation that most innovations, services and disciplines will progress through a pattern of overenthusiasm and disillusionment, followed by eventual productivity.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Provide a snapshot of the relative market promotion, maturity and value of innovations within a certain segment, such as a technology area, horizontal or vertical business market, or a demographic audience.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Show the speed at which each innovation is progressing through the Hype Cycle by indicating how long it will take to reach the Plateau of Productivity and the start of mainstream adoption.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Help strategists and planners by evaluating the market promotion and perception of value, business benefit, adoption rate and future direction of innovations</a:t>
            </a:r>
            <a:endParaRPr lang="en-IN" sz="2400" dirty="0"/>
          </a:p>
        </p:txBody>
      </p:sp>
      <p:sp>
        <p:nvSpPr>
          <p:cNvPr id="4" name="TextBox 3">
            <a:extLst>
              <a:ext uri="{FF2B5EF4-FFF2-40B4-BE49-F238E27FC236}">
                <a16:creationId xmlns:a16="http://schemas.microsoft.com/office/drawing/2014/main" id="{B3AA3BDA-9BAF-3C7F-215B-868A1BACAE24}"/>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971022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30E92-7145-3046-ECAF-2E18EB87C99A}"/>
              </a:ext>
            </a:extLst>
          </p:cNvPr>
          <p:cNvSpPr txBox="1"/>
          <p:nvPr/>
        </p:nvSpPr>
        <p:spPr>
          <a:xfrm>
            <a:off x="793377" y="564776"/>
            <a:ext cx="10878670" cy="5355312"/>
          </a:xfrm>
          <a:prstGeom prst="rect">
            <a:avLst/>
          </a:prstGeom>
          <a:noFill/>
        </p:spPr>
        <p:txBody>
          <a:bodyPr wrap="square" rtlCol="0">
            <a:spAutoFit/>
          </a:bodyPr>
          <a:lstStyle/>
          <a:p>
            <a:pPr algn="l"/>
            <a:r>
              <a:rPr lang="en-US" b="0" i="0" dirty="0">
                <a:solidFill>
                  <a:srgbClr val="000000"/>
                </a:solidFill>
                <a:effectLst/>
                <a:highlight>
                  <a:srgbClr val="FFFFFF"/>
                </a:highlight>
                <a:latin typeface="graphik web"/>
              </a:rPr>
              <a:t>A technology (or related service and discipline innovation) passes through several stages on its path to productivity:</a:t>
            </a:r>
          </a:p>
          <a:p>
            <a:pPr algn="l">
              <a:buFont typeface="Arial" panose="020B0604020202020204" pitchFamily="34" charset="0"/>
              <a:buChar char="•"/>
            </a:pPr>
            <a:r>
              <a:rPr lang="en-US" b="1" i="0" dirty="0">
                <a:solidFill>
                  <a:srgbClr val="000000"/>
                </a:solidFill>
                <a:effectLst/>
                <a:highlight>
                  <a:srgbClr val="FFFFFF"/>
                </a:highlight>
                <a:latin typeface="graphik web"/>
              </a:rPr>
              <a:t>Innovation Trigger (formerly called Technology Trigger):</a:t>
            </a:r>
            <a:r>
              <a:rPr lang="en-US" b="0" i="0" dirty="0">
                <a:solidFill>
                  <a:srgbClr val="000000"/>
                </a:solidFill>
                <a:effectLst/>
                <a:highlight>
                  <a:srgbClr val="FFFFFF"/>
                </a:highlight>
                <a:latin typeface="graphik web"/>
              </a:rPr>
              <a:t> The Hype Cycle starts when a breakthrough, public demonstration, product launch or other event generates press and industry interest in a technology innovation.</a:t>
            </a:r>
          </a:p>
          <a:p>
            <a:pPr algn="l">
              <a:buFont typeface="Arial" panose="020B0604020202020204" pitchFamily="34" charset="0"/>
              <a:buChar char="•"/>
            </a:pPr>
            <a:r>
              <a:rPr lang="en-US" b="1" i="0" dirty="0">
                <a:solidFill>
                  <a:srgbClr val="000000"/>
                </a:solidFill>
                <a:effectLst/>
                <a:highlight>
                  <a:srgbClr val="FFFFFF"/>
                </a:highlight>
                <a:latin typeface="graphik web"/>
              </a:rPr>
              <a:t>Peak of Inflated Expectations:</a:t>
            </a:r>
            <a:r>
              <a:rPr lang="en-US" b="0" i="0" dirty="0">
                <a:solidFill>
                  <a:srgbClr val="000000"/>
                </a:solidFill>
                <a:effectLst/>
                <a:highlight>
                  <a:srgbClr val="FFFFFF"/>
                </a:highlight>
                <a:latin typeface="graphik web"/>
              </a:rPr>
              <a:t> A wave of “buzz” builds and the expectations for this innovation rise above the current reality of its capabilities. In some cases, an investment bubble forms, as happened with the web and social media.</a:t>
            </a:r>
          </a:p>
          <a:p>
            <a:pPr algn="l">
              <a:buFont typeface="Arial" panose="020B0604020202020204" pitchFamily="34" charset="0"/>
              <a:buChar char="•"/>
            </a:pPr>
            <a:r>
              <a:rPr lang="en-US" b="1" i="0" dirty="0">
                <a:solidFill>
                  <a:srgbClr val="000000"/>
                </a:solidFill>
                <a:effectLst/>
                <a:highlight>
                  <a:srgbClr val="FFFFFF"/>
                </a:highlight>
                <a:latin typeface="graphik web"/>
              </a:rPr>
              <a:t>Trough of Disillusionment:</a:t>
            </a:r>
            <a:r>
              <a:rPr lang="en-US" b="0" i="0" dirty="0">
                <a:solidFill>
                  <a:srgbClr val="000000"/>
                </a:solidFill>
                <a:effectLst/>
                <a:highlight>
                  <a:srgbClr val="FFFFFF"/>
                </a:highlight>
                <a:latin typeface="graphik web"/>
              </a:rPr>
              <a:t> Inevitably, impatience for results begins to replace the original excitement about potential value. Problems with performance, slower-than-expected adoption or a failure to deliver financial returns in the time anticipated all lead to missed expectations, and disillusionment sets in.</a:t>
            </a:r>
          </a:p>
          <a:p>
            <a:pPr algn="l">
              <a:buFont typeface="Arial" panose="020B0604020202020204" pitchFamily="34" charset="0"/>
              <a:buChar char="•"/>
            </a:pPr>
            <a:r>
              <a:rPr lang="en-US" b="1" i="0" dirty="0">
                <a:solidFill>
                  <a:srgbClr val="000000"/>
                </a:solidFill>
                <a:effectLst/>
                <a:highlight>
                  <a:srgbClr val="FFFFFF"/>
                </a:highlight>
                <a:latin typeface="graphik web"/>
              </a:rPr>
              <a:t>Slope of Enlightenment:</a:t>
            </a:r>
            <a:r>
              <a:rPr lang="en-US" b="0" i="0" dirty="0">
                <a:solidFill>
                  <a:srgbClr val="000000"/>
                </a:solidFill>
                <a:effectLst/>
                <a:highlight>
                  <a:srgbClr val="FFFFFF"/>
                </a:highlight>
                <a:latin typeface="graphik web"/>
              </a:rPr>
              <a:t> Some early adopters overcome the initial hurdles, begin to experience benefits and recommit efforts to move forward. Organizations draw on the experience of the early adopters. Their understanding grows about where and how the innovation can be used to good effect and, just as importantly, where it brings little or no value.</a:t>
            </a:r>
          </a:p>
          <a:p>
            <a:pPr algn="l">
              <a:buFont typeface="Arial" panose="020B0604020202020204" pitchFamily="34" charset="0"/>
              <a:buChar char="•"/>
            </a:pPr>
            <a:r>
              <a:rPr lang="en-US" b="1" i="0" dirty="0">
                <a:solidFill>
                  <a:srgbClr val="000000"/>
                </a:solidFill>
                <a:effectLst/>
                <a:highlight>
                  <a:srgbClr val="FFFFFF"/>
                </a:highlight>
                <a:latin typeface="graphik web"/>
              </a:rPr>
              <a:t>Plateau of Productivity:</a:t>
            </a:r>
            <a:r>
              <a:rPr lang="en-US" b="0" i="0" dirty="0">
                <a:solidFill>
                  <a:srgbClr val="000000"/>
                </a:solidFill>
                <a:effectLst/>
                <a:highlight>
                  <a:srgbClr val="FFFFFF"/>
                </a:highlight>
                <a:latin typeface="graphik web"/>
              </a:rPr>
              <a:t> With the real-world benefits of the innovation demonstrated and accepted, growing numbers of organizations feel comfortable with the now greatly reduced levels of risk. A sharp rise in adoption begins (resembling a hockey stick when shown graphically), and penetration accelerates rapidly as a result of productive and useful value.</a:t>
            </a:r>
          </a:p>
          <a:p>
            <a:endParaRPr lang="en-IN" dirty="0"/>
          </a:p>
        </p:txBody>
      </p:sp>
      <p:sp>
        <p:nvSpPr>
          <p:cNvPr id="4" name="TextBox 3">
            <a:extLst>
              <a:ext uri="{FF2B5EF4-FFF2-40B4-BE49-F238E27FC236}">
                <a16:creationId xmlns:a16="http://schemas.microsoft.com/office/drawing/2014/main" id="{773FBEBC-6496-8020-2D0E-83BA7454EDA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2926022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411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EAFFD2-1270-4C18-87ED-6BA3E385FBC2}"/>
              </a:ext>
            </a:extLst>
          </p:cNvPr>
          <p:cNvSpPr txBox="1"/>
          <p:nvPr/>
        </p:nvSpPr>
        <p:spPr>
          <a:xfrm>
            <a:off x="4553146" y="6249971"/>
            <a:ext cx="4856220" cy="369332"/>
          </a:xfrm>
          <a:prstGeom prst="rect">
            <a:avLst/>
          </a:prstGeom>
          <a:noFill/>
        </p:spPr>
        <p:txBody>
          <a:bodyPr wrap="square" rtlCol="0">
            <a:spAutoFit/>
          </a:bodyPr>
          <a:lstStyle/>
          <a:p>
            <a:r>
              <a:rPr lang="en-IN" dirty="0"/>
              <a:t>Hype Cycle for Emerging Technologies </a:t>
            </a:r>
          </a:p>
        </p:txBody>
      </p:sp>
      <p:pic>
        <p:nvPicPr>
          <p:cNvPr id="1026" name="Picture 2" descr="3 Exciting New Trends in the Gartner Emerging Technologies Hype Cycle">
            <a:extLst>
              <a:ext uri="{FF2B5EF4-FFF2-40B4-BE49-F238E27FC236}">
                <a16:creationId xmlns:a16="http://schemas.microsoft.com/office/drawing/2014/main" id="{88F98A40-8A60-4B80-95DC-B84A7903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873" y="59105"/>
            <a:ext cx="9906001" cy="619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2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5C0BF5E-0296-DFCE-D146-3AE55F1CC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0"/>
            <a:ext cx="7164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73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8B7461D-108C-75ED-89CD-49C0C276BF48}"/>
              </a:ext>
            </a:extLst>
          </p:cNvPr>
          <p:cNvSpPr txBox="1"/>
          <p:nvPr/>
        </p:nvSpPr>
        <p:spPr>
          <a:xfrm>
            <a:off x="3037609" y="2828836"/>
            <a:ext cx="6102926" cy="1200329"/>
          </a:xfrm>
          <a:prstGeom prst="rect">
            <a:avLst/>
          </a:prstGeom>
          <a:noFill/>
        </p:spPr>
        <p:txBody>
          <a:bodyPr wrap="square">
            <a:spAutoFit/>
          </a:bodyPr>
          <a:lstStyle/>
          <a:p>
            <a:r>
              <a:rPr lang="en-IN" dirty="0"/>
              <a:t>https://substackcdn.com/image/fetch/f_auto,q_auto:good,fl_progressive:steep/https%3A%2F%2Fsubstack-post-media.s3.amazonaws.com%2Fpublic%2Fimages%2F8cd609fa-8215-4dc3-9d75-e0ea34fb5d1f_800x450.jpeg</a:t>
            </a:r>
          </a:p>
        </p:txBody>
      </p:sp>
      <p:pic>
        <p:nvPicPr>
          <p:cNvPr id="7" name="Picture 6">
            <a:extLst>
              <a:ext uri="{FF2B5EF4-FFF2-40B4-BE49-F238E27FC236}">
                <a16:creationId xmlns:a16="http://schemas.microsoft.com/office/drawing/2014/main" id="{F597DF3E-E8E7-4740-54C2-A654D0609713}"/>
              </a:ext>
            </a:extLst>
          </p:cNvPr>
          <p:cNvPicPr>
            <a:picLocks noChangeAspect="1"/>
          </p:cNvPicPr>
          <p:nvPr/>
        </p:nvPicPr>
        <p:blipFill>
          <a:blip r:embed="rId2"/>
          <a:stretch>
            <a:fillRect/>
          </a:stretch>
        </p:blipFill>
        <p:spPr>
          <a:xfrm>
            <a:off x="831272" y="824256"/>
            <a:ext cx="9815333" cy="5521125"/>
          </a:xfrm>
          <a:prstGeom prst="rect">
            <a:avLst/>
          </a:prstGeom>
        </p:spPr>
      </p:pic>
    </p:spTree>
    <p:extLst>
      <p:ext uri="{BB962C8B-B14F-4D97-AF65-F5344CB8AC3E}">
        <p14:creationId xmlns:p14="http://schemas.microsoft.com/office/powerpoint/2010/main" val="1122873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4 Trends That Prevail on the Gartner Hype Cycle for AI, 2021 | CDOTrends">
            <a:extLst>
              <a:ext uri="{FF2B5EF4-FFF2-40B4-BE49-F238E27FC236}">
                <a16:creationId xmlns:a16="http://schemas.microsoft.com/office/drawing/2014/main" id="{E9380DF4-21A0-4079-B304-39597BD87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914" y="94267"/>
            <a:ext cx="8013536" cy="653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767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3552DFC-C94F-095D-20C6-F268F2FEB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0"/>
            <a:ext cx="745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01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C2A2773F-6B62-E990-0CE1-BC0ED9A202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4" name="Picture 3">
            <a:extLst>
              <a:ext uri="{FF2B5EF4-FFF2-40B4-BE49-F238E27FC236}">
                <a16:creationId xmlns:a16="http://schemas.microsoft.com/office/drawing/2014/main" id="{F62F7F6B-C216-1529-B52A-821C07D6522B}"/>
              </a:ext>
            </a:extLst>
          </p:cNvPr>
          <p:cNvPicPr>
            <a:picLocks noChangeAspect="1"/>
          </p:cNvPicPr>
          <p:nvPr/>
        </p:nvPicPr>
        <p:blipFill>
          <a:blip r:embed="rId2"/>
          <a:stretch>
            <a:fillRect/>
          </a:stretch>
        </p:blipFill>
        <p:spPr>
          <a:xfrm>
            <a:off x="948503" y="668437"/>
            <a:ext cx="9815333" cy="5521125"/>
          </a:xfrm>
          <a:prstGeom prst="rect">
            <a:avLst/>
          </a:prstGeom>
        </p:spPr>
      </p:pic>
    </p:spTree>
    <p:extLst>
      <p:ext uri="{BB962C8B-B14F-4D97-AF65-F5344CB8AC3E}">
        <p14:creationId xmlns:p14="http://schemas.microsoft.com/office/powerpoint/2010/main" val="163688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modzy.com/wp-content/uploads/2021/08/Hype-Cycle-for-DSML.png">
            <a:extLst>
              <a:ext uri="{FF2B5EF4-FFF2-40B4-BE49-F238E27FC236}">
                <a16:creationId xmlns:a16="http://schemas.microsoft.com/office/drawing/2014/main" id="{8DC7FB59-D428-4A20-884D-6825F2DC2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226" y="141403"/>
            <a:ext cx="9188221" cy="685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167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1752-2534-4EF8-9E5A-CC26C8FD595B}"/>
              </a:ext>
            </a:extLst>
          </p:cNvPr>
          <p:cNvSpPr>
            <a:spLocks noGrp="1"/>
          </p:cNvSpPr>
          <p:nvPr>
            <p:ph type="title"/>
          </p:nvPr>
        </p:nvSpPr>
        <p:spPr/>
        <p:txBody>
          <a:bodyPr>
            <a:normAutofit fontScale="90000"/>
          </a:bodyPr>
          <a:lstStyle/>
          <a:p>
            <a:r>
              <a:rPr lang="en-IN" dirty="0">
                <a:solidFill>
                  <a:srgbClr val="FF0000"/>
                </a:solidFill>
              </a:rPr>
              <a:t>Take home exercise </a:t>
            </a:r>
            <a:br>
              <a:rPr lang="en-IN" dirty="0">
                <a:solidFill>
                  <a:srgbClr val="FF0000"/>
                </a:solidFill>
              </a:rPr>
            </a:br>
            <a:br>
              <a:rPr lang="en-IN" dirty="0">
                <a:solidFill>
                  <a:srgbClr val="FF0000"/>
                </a:solidFill>
              </a:rPr>
            </a:br>
            <a:endParaRPr lang="en-IN" dirty="0">
              <a:solidFill>
                <a:srgbClr val="FF0000"/>
              </a:solidFill>
            </a:endParaRPr>
          </a:p>
        </p:txBody>
      </p:sp>
      <p:pic>
        <p:nvPicPr>
          <p:cNvPr id="3" name="Graphic 2" descr="Head with gears">
            <a:extLst>
              <a:ext uri="{FF2B5EF4-FFF2-40B4-BE49-F238E27FC236}">
                <a16:creationId xmlns:a16="http://schemas.microsoft.com/office/drawing/2014/main" id="{E4DF4D5F-E66A-4C36-8A44-02679E3417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
        <p:nvSpPr>
          <p:cNvPr id="4" name="TextBox 3">
            <a:extLst>
              <a:ext uri="{FF2B5EF4-FFF2-40B4-BE49-F238E27FC236}">
                <a16:creationId xmlns:a16="http://schemas.microsoft.com/office/drawing/2014/main" id="{464EB628-A0D0-4F74-8A9F-9AEB7EC9E611}"/>
              </a:ext>
            </a:extLst>
          </p:cNvPr>
          <p:cNvSpPr txBox="1"/>
          <p:nvPr/>
        </p:nvSpPr>
        <p:spPr>
          <a:xfrm>
            <a:off x="2683905" y="3105834"/>
            <a:ext cx="5844618" cy="646331"/>
          </a:xfrm>
          <a:prstGeom prst="rect">
            <a:avLst/>
          </a:prstGeom>
          <a:noFill/>
        </p:spPr>
        <p:txBody>
          <a:bodyPr wrap="square" rtlCol="0">
            <a:spAutoFit/>
          </a:bodyPr>
          <a:lstStyle/>
          <a:p>
            <a:pPr marL="285750" indent="-285750">
              <a:buFont typeface="Arial" panose="020B0604020202020204" pitchFamily="34" charset="0"/>
              <a:buChar char="•"/>
            </a:pPr>
            <a:r>
              <a:rPr lang="en-IN" dirty="0"/>
              <a:t>Check the latest Hype cycle in an area of your interest</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4464760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E14-D0A5-4867-9C27-EF3F92F166F4}"/>
              </a:ext>
            </a:extLst>
          </p:cNvPr>
          <p:cNvSpPr>
            <a:spLocks noGrp="1"/>
          </p:cNvSpPr>
          <p:nvPr>
            <p:ph type="title"/>
          </p:nvPr>
        </p:nvSpPr>
        <p:spPr>
          <a:xfrm>
            <a:off x="2391118" y="-121200"/>
            <a:ext cx="10515600" cy="1325563"/>
          </a:xfrm>
        </p:spPr>
        <p:txBody>
          <a:bodyPr/>
          <a:lstStyle/>
          <a:p>
            <a:r>
              <a:rPr lang="en-IN" dirty="0"/>
              <a:t>What is AI for you ?</a:t>
            </a:r>
          </a:p>
        </p:txBody>
      </p:sp>
      <p:sp>
        <p:nvSpPr>
          <p:cNvPr id="3" name="Content Placeholder 2">
            <a:extLst>
              <a:ext uri="{FF2B5EF4-FFF2-40B4-BE49-F238E27FC236}">
                <a16:creationId xmlns:a16="http://schemas.microsoft.com/office/drawing/2014/main" id="{CC9FA305-3240-4F19-B9E8-AF70A8AB6B0F}"/>
              </a:ext>
            </a:extLst>
          </p:cNvPr>
          <p:cNvSpPr>
            <a:spLocks noGrp="1"/>
          </p:cNvSpPr>
          <p:nvPr>
            <p:ph idx="1"/>
          </p:nvPr>
        </p:nvSpPr>
        <p:spPr>
          <a:xfrm>
            <a:off x="2176807" y="3208338"/>
            <a:ext cx="6986047" cy="3010326"/>
          </a:xfrm>
        </p:spPr>
        <p:txBody>
          <a:bodyPr/>
          <a:lstStyle/>
          <a:p>
            <a:endParaRPr lang="en-IN" dirty="0"/>
          </a:p>
          <a:p>
            <a:endParaRPr lang="en-IN" dirty="0"/>
          </a:p>
        </p:txBody>
      </p:sp>
      <p:pic>
        <p:nvPicPr>
          <p:cNvPr id="4" name="Picture 3">
            <a:extLst>
              <a:ext uri="{FF2B5EF4-FFF2-40B4-BE49-F238E27FC236}">
                <a16:creationId xmlns:a16="http://schemas.microsoft.com/office/drawing/2014/main" id="{B8053677-617A-4C76-B782-ABBB44352E16}"/>
              </a:ext>
            </a:extLst>
          </p:cNvPr>
          <p:cNvPicPr>
            <a:picLocks noChangeAspect="1"/>
          </p:cNvPicPr>
          <p:nvPr/>
        </p:nvPicPr>
        <p:blipFill>
          <a:blip r:embed="rId2"/>
          <a:stretch>
            <a:fillRect/>
          </a:stretch>
        </p:blipFill>
        <p:spPr>
          <a:xfrm>
            <a:off x="1457866" y="1355343"/>
            <a:ext cx="7603815" cy="4719998"/>
          </a:xfrm>
          <a:prstGeom prst="rect">
            <a:avLst/>
          </a:prstGeom>
        </p:spPr>
      </p:pic>
    </p:spTree>
    <p:extLst>
      <p:ext uri="{BB962C8B-B14F-4D97-AF65-F5344CB8AC3E}">
        <p14:creationId xmlns:p14="http://schemas.microsoft.com/office/powerpoint/2010/main" val="88013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17D2-A903-4606-9B31-D4FCC0505992}"/>
              </a:ext>
            </a:extLst>
          </p:cNvPr>
          <p:cNvSpPr>
            <a:spLocks noGrp="1"/>
          </p:cNvSpPr>
          <p:nvPr>
            <p:ph type="ctrTitle"/>
          </p:nvPr>
        </p:nvSpPr>
        <p:spPr>
          <a:xfrm>
            <a:off x="515332" y="2663126"/>
            <a:ext cx="2991439" cy="527328"/>
          </a:xfrm>
        </p:spPr>
        <p:txBody>
          <a:bodyPr>
            <a:normAutofit fontScale="90000"/>
          </a:bodyPr>
          <a:lstStyle/>
          <a:p>
            <a:r>
              <a:rPr lang="en-IN" dirty="0"/>
              <a:t>AI </a:t>
            </a:r>
          </a:p>
        </p:txBody>
      </p:sp>
      <p:pic>
        <p:nvPicPr>
          <p:cNvPr id="3" name="Picture 2" descr="Image result for AI regression meme">
            <a:extLst>
              <a:ext uri="{FF2B5EF4-FFF2-40B4-BE49-F238E27FC236}">
                <a16:creationId xmlns:a16="http://schemas.microsoft.com/office/drawing/2014/main" id="{03772451-3C21-4315-A422-49A55F51F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323900"/>
            <a:ext cx="6219084" cy="62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366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5B43-E4EC-4DF5-B644-083F9DB20266}"/>
              </a:ext>
            </a:extLst>
          </p:cNvPr>
          <p:cNvSpPr>
            <a:spLocks noGrp="1"/>
          </p:cNvSpPr>
          <p:nvPr>
            <p:ph type="title"/>
          </p:nvPr>
        </p:nvSpPr>
        <p:spPr>
          <a:xfrm>
            <a:off x="2695280" y="2420168"/>
            <a:ext cx="10515600" cy="1325563"/>
          </a:xfrm>
        </p:spPr>
        <p:txBody>
          <a:bodyPr/>
          <a:lstStyle/>
          <a:p>
            <a:r>
              <a:rPr lang="en-IN" dirty="0"/>
              <a:t>What is Intelligence ?</a:t>
            </a:r>
          </a:p>
        </p:txBody>
      </p:sp>
    </p:spTree>
    <p:extLst>
      <p:ext uri="{BB962C8B-B14F-4D97-AF65-F5344CB8AC3E}">
        <p14:creationId xmlns:p14="http://schemas.microsoft.com/office/powerpoint/2010/main" val="2838360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9716-EEB2-4608-8678-EC913C340278}"/>
              </a:ext>
            </a:extLst>
          </p:cNvPr>
          <p:cNvSpPr>
            <a:spLocks noGrp="1"/>
          </p:cNvSpPr>
          <p:nvPr>
            <p:ph idx="1"/>
          </p:nvPr>
        </p:nvSpPr>
        <p:spPr/>
        <p:txBody>
          <a:bodyPr/>
          <a:lstStyle/>
          <a:p>
            <a:r>
              <a:rPr lang="en-US" dirty="0"/>
              <a:t>Intelligence is a property of an entity, which we will call the </a:t>
            </a:r>
            <a:r>
              <a:rPr lang="en-US" b="1" dirty="0"/>
              <a:t>agent</a:t>
            </a:r>
            <a:r>
              <a:rPr lang="en-US" dirty="0"/>
              <a:t>, </a:t>
            </a:r>
          </a:p>
          <a:p>
            <a:r>
              <a:rPr lang="en-US" dirty="0"/>
              <a:t>It interacts with an external problem or situation, which we will call the </a:t>
            </a:r>
            <a:r>
              <a:rPr lang="en-US" b="1" dirty="0"/>
              <a:t>environment</a:t>
            </a:r>
            <a:r>
              <a:rPr lang="en-US" dirty="0"/>
              <a:t>. </a:t>
            </a:r>
          </a:p>
          <a:p>
            <a:r>
              <a:rPr lang="en-US" dirty="0"/>
              <a:t>An agent’s intelligence is typically related to its ability to succeed with respect to one or more objectives, which we will call the </a:t>
            </a:r>
            <a:r>
              <a:rPr lang="en-US" b="1" dirty="0"/>
              <a:t>goal</a:t>
            </a:r>
            <a:r>
              <a:rPr lang="en-US" dirty="0"/>
              <a:t>.</a:t>
            </a:r>
          </a:p>
          <a:p>
            <a:r>
              <a:rPr lang="en-US" dirty="0"/>
              <a:t> </a:t>
            </a:r>
            <a:r>
              <a:rPr lang="en-US" b="1" dirty="0"/>
              <a:t>Intelligence</a:t>
            </a:r>
            <a:r>
              <a:rPr lang="en-US" dirty="0"/>
              <a:t> measures an agent’s general ability to achieve goals in a wide range of environments</a:t>
            </a:r>
            <a:endParaRPr lang="en-IN" dirty="0"/>
          </a:p>
          <a:p>
            <a:endParaRPr lang="en-IN" dirty="0"/>
          </a:p>
        </p:txBody>
      </p:sp>
    </p:spTree>
    <p:extLst>
      <p:ext uri="{BB962C8B-B14F-4D97-AF65-F5344CB8AC3E}">
        <p14:creationId xmlns:p14="http://schemas.microsoft.com/office/powerpoint/2010/main" val="383982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t.io/file/w_400,h_376,c_fit,q_80/COMMUNUNICATORZCOMfolder/9-types-of-intelligence-light.jpg">
            <a:extLst>
              <a:ext uri="{FF2B5EF4-FFF2-40B4-BE49-F238E27FC236}">
                <a16:creationId xmlns:a16="http://schemas.microsoft.com/office/drawing/2014/main" id="{F4202265-A4C8-41E1-8700-32CF02B13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309" y="0"/>
            <a:ext cx="6800653" cy="63926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D3375A-78D0-4A9A-8238-E5652F0BFDCA}"/>
              </a:ext>
            </a:extLst>
          </p:cNvPr>
          <p:cNvSpPr txBox="1"/>
          <p:nvPr/>
        </p:nvSpPr>
        <p:spPr>
          <a:xfrm>
            <a:off x="7522590" y="6592925"/>
            <a:ext cx="5052767" cy="246221"/>
          </a:xfrm>
          <a:prstGeom prst="rect">
            <a:avLst/>
          </a:prstGeom>
          <a:noFill/>
        </p:spPr>
        <p:txBody>
          <a:bodyPr wrap="square" rtlCol="0">
            <a:spAutoFit/>
          </a:bodyPr>
          <a:lstStyle/>
          <a:p>
            <a:r>
              <a:rPr lang="en-IN" sz="1000" dirty="0"/>
              <a:t>https://communicatorz.com/2016/07/27/9-types-of-intelligence/</a:t>
            </a:r>
          </a:p>
        </p:txBody>
      </p:sp>
    </p:spTree>
    <p:extLst>
      <p:ext uri="{BB962C8B-B14F-4D97-AF65-F5344CB8AC3E}">
        <p14:creationId xmlns:p14="http://schemas.microsoft.com/office/powerpoint/2010/main" val="598978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959-C09D-4BA7-A2FD-A50125F23DB3}"/>
              </a:ext>
            </a:extLst>
          </p:cNvPr>
          <p:cNvSpPr>
            <a:spLocks noGrp="1"/>
          </p:cNvSpPr>
          <p:nvPr>
            <p:ph type="title"/>
          </p:nvPr>
        </p:nvSpPr>
        <p:spPr/>
        <p:txBody>
          <a:bodyPr/>
          <a:lstStyle/>
          <a:p>
            <a:r>
              <a:rPr lang="en-IN" dirty="0"/>
              <a:t>What is Artificial Intelligence </a:t>
            </a:r>
          </a:p>
        </p:txBody>
      </p:sp>
      <p:sp>
        <p:nvSpPr>
          <p:cNvPr id="3" name="Content Placeholder 2">
            <a:extLst>
              <a:ext uri="{FF2B5EF4-FFF2-40B4-BE49-F238E27FC236}">
                <a16:creationId xmlns:a16="http://schemas.microsoft.com/office/drawing/2014/main" id="{1EF88D57-020A-4DE2-89A7-62709DCDFA0C}"/>
              </a:ext>
            </a:extLst>
          </p:cNvPr>
          <p:cNvSpPr>
            <a:spLocks noGrp="1"/>
          </p:cNvSpPr>
          <p:nvPr>
            <p:ph idx="1"/>
          </p:nvPr>
        </p:nvSpPr>
        <p:spPr/>
        <p:txBody>
          <a:bodyPr>
            <a:normAutofit/>
          </a:bodyPr>
          <a:lstStyle/>
          <a:p>
            <a:r>
              <a:rPr lang="en-US"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 </a:t>
            </a:r>
            <a:r>
              <a:rPr lang="en-US" i="1" dirty="0"/>
              <a:t>– Stanford</a:t>
            </a:r>
            <a:endParaRPr lang="en-US" dirty="0"/>
          </a:p>
        </p:txBody>
      </p:sp>
    </p:spTree>
    <p:extLst>
      <p:ext uri="{BB962C8B-B14F-4D97-AF65-F5344CB8AC3E}">
        <p14:creationId xmlns:p14="http://schemas.microsoft.com/office/powerpoint/2010/main" val="383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5FC6C-38B0-4359-B65B-FDE6A2283807}"/>
              </a:ext>
            </a:extLst>
          </p:cNvPr>
          <p:cNvSpPr>
            <a:spLocks noGrp="1"/>
          </p:cNvSpPr>
          <p:nvPr>
            <p:ph idx="1"/>
          </p:nvPr>
        </p:nvSpPr>
        <p:spPr/>
        <p:txBody>
          <a:bodyPr/>
          <a:lstStyle/>
          <a:p>
            <a:r>
              <a:rPr lang="en-IN" dirty="0"/>
              <a:t>John McCarthy in 1956 was amongst the first use the term AI</a:t>
            </a:r>
          </a:p>
          <a:p>
            <a:endParaRPr lang="en-IN" dirty="0"/>
          </a:p>
          <a:p>
            <a:r>
              <a:rPr lang="en-US" dirty="0"/>
              <a:t>the science and engineering of making intelligent machines</a:t>
            </a:r>
            <a:endParaRPr lang="en-IN" dirty="0"/>
          </a:p>
        </p:txBody>
      </p:sp>
    </p:spTree>
    <p:extLst>
      <p:ext uri="{BB962C8B-B14F-4D97-AF65-F5344CB8AC3E}">
        <p14:creationId xmlns:p14="http://schemas.microsoft.com/office/powerpoint/2010/main" val="845046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2A8C4A-D031-4945-BBB8-D1EC9211DC91}"/>
              </a:ext>
            </a:extLst>
          </p:cNvPr>
          <p:cNvPicPr>
            <a:picLocks noChangeAspect="1"/>
          </p:cNvPicPr>
          <p:nvPr/>
        </p:nvPicPr>
        <p:blipFill>
          <a:blip r:embed="rId2">
            <a:duotone>
              <a:prstClr val="black"/>
              <a:schemeClr val="accent6">
                <a:tint val="45000"/>
                <a:satMod val="400000"/>
              </a:schemeClr>
            </a:duotone>
          </a:blip>
          <a:stretch>
            <a:fillRect/>
          </a:stretch>
        </p:blipFill>
        <p:spPr>
          <a:xfrm>
            <a:off x="1095375" y="1023937"/>
            <a:ext cx="10001250" cy="4810125"/>
          </a:xfrm>
          <a:prstGeom prst="rect">
            <a:avLst/>
          </a:prstGeom>
        </p:spPr>
      </p:pic>
    </p:spTree>
    <p:extLst>
      <p:ext uri="{BB962C8B-B14F-4D97-AF65-F5344CB8AC3E}">
        <p14:creationId xmlns:p14="http://schemas.microsoft.com/office/powerpoint/2010/main" val="3853113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ttgtmedia.com/rms/onlineImages/crm-turing_test.jpg">
            <a:extLst>
              <a:ext uri="{FF2B5EF4-FFF2-40B4-BE49-F238E27FC236}">
                <a16:creationId xmlns:a16="http://schemas.microsoft.com/office/drawing/2014/main" id="{78E48AAC-26ED-4D6F-BD2B-CE0CB67F0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8108"/>
            <a:ext cx="10073464" cy="68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9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2400-14F9-4EE5-A3E6-E3B48D68C3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4C5842-E8BF-4F14-A4C0-5E1824CEB5CB}"/>
              </a:ext>
            </a:extLst>
          </p:cNvPr>
          <p:cNvSpPr>
            <a:spLocks noGrp="1"/>
          </p:cNvSpPr>
          <p:nvPr>
            <p:ph idx="1"/>
          </p:nvPr>
        </p:nvSpPr>
        <p:spPr/>
        <p:txBody>
          <a:bodyPr/>
          <a:lstStyle/>
          <a:p>
            <a:r>
              <a:rPr lang="en-IN" dirty="0"/>
              <a:t>Reverse Turing test </a:t>
            </a:r>
          </a:p>
        </p:txBody>
      </p:sp>
    </p:spTree>
    <p:extLst>
      <p:ext uri="{BB962C8B-B14F-4D97-AF65-F5344CB8AC3E}">
        <p14:creationId xmlns:p14="http://schemas.microsoft.com/office/powerpoint/2010/main" val="179903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8D24-E494-437B-A3A8-C34B4A3F70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4C6BD9-D388-4D24-972B-1478F508499B}"/>
              </a:ext>
            </a:extLst>
          </p:cNvPr>
          <p:cNvSpPr>
            <a:spLocks noGrp="1"/>
          </p:cNvSpPr>
          <p:nvPr>
            <p:ph idx="1"/>
          </p:nvPr>
        </p:nvSpPr>
        <p:spPr>
          <a:xfrm>
            <a:off x="1168138" y="1825625"/>
            <a:ext cx="10515600" cy="4351338"/>
          </a:xfrm>
        </p:spPr>
        <p:txBody>
          <a:bodyPr/>
          <a:lstStyle/>
          <a:p>
            <a:r>
              <a:rPr lang="en-IN" dirty="0"/>
              <a:t>CAPTCHA - </a:t>
            </a:r>
            <a:r>
              <a:rPr lang="en-US" dirty="0"/>
              <a:t>Completely Automated Public Turing test to tell Computers and Humans Apart</a:t>
            </a:r>
          </a:p>
          <a:p>
            <a:endParaRPr lang="en-IN" dirty="0"/>
          </a:p>
        </p:txBody>
      </p:sp>
      <p:pic>
        <p:nvPicPr>
          <p:cNvPr id="1026" name="Picture 2" descr="How CAPTCHAs work | What does CAPTCHA mean? | Cloudflare">
            <a:extLst>
              <a:ext uri="{FF2B5EF4-FFF2-40B4-BE49-F238E27FC236}">
                <a16:creationId xmlns:a16="http://schemas.microsoft.com/office/drawing/2014/main" id="{FAB1589C-415F-4296-9702-BAB5459F1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555" y="3152972"/>
            <a:ext cx="5905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3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A comparative view of AI, machine learning, deep learning, and generative AI (source [16]).">
            <a:extLst>
              <a:ext uri="{FF2B5EF4-FFF2-40B4-BE49-F238E27FC236}">
                <a16:creationId xmlns:a16="http://schemas.microsoft.com/office/drawing/2014/main" id="{073EDC89-61D6-5632-EF6D-C1A2A1A53E6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a:extLst>
              <a:ext uri="{FF2B5EF4-FFF2-40B4-BE49-F238E27FC236}">
                <a16:creationId xmlns:a16="http://schemas.microsoft.com/office/drawing/2014/main" id="{D3B368BA-AF10-7F1E-F62A-049331F21E0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 name="Picture 6">
            <a:extLst>
              <a:ext uri="{FF2B5EF4-FFF2-40B4-BE49-F238E27FC236}">
                <a16:creationId xmlns:a16="http://schemas.microsoft.com/office/drawing/2014/main" id="{D85E0960-0834-D24D-0FEB-60143B1AE0DC}"/>
              </a:ext>
            </a:extLst>
          </p:cNvPr>
          <p:cNvPicPr>
            <a:picLocks noChangeAspect="1"/>
          </p:cNvPicPr>
          <p:nvPr/>
        </p:nvPicPr>
        <p:blipFill>
          <a:blip r:embed="rId2"/>
          <a:stretch>
            <a:fillRect/>
          </a:stretch>
        </p:blipFill>
        <p:spPr>
          <a:xfrm>
            <a:off x="1272021" y="255444"/>
            <a:ext cx="8096250" cy="5238750"/>
          </a:xfrm>
          <a:prstGeom prst="rect">
            <a:avLst/>
          </a:prstGeom>
        </p:spPr>
      </p:pic>
      <p:sp>
        <p:nvSpPr>
          <p:cNvPr id="8" name="TextBox 7">
            <a:extLst>
              <a:ext uri="{FF2B5EF4-FFF2-40B4-BE49-F238E27FC236}">
                <a16:creationId xmlns:a16="http://schemas.microsoft.com/office/drawing/2014/main" id="{5B4F73BD-E26B-15AD-C6BC-DECEDE2C8409}"/>
              </a:ext>
            </a:extLst>
          </p:cNvPr>
          <p:cNvSpPr txBox="1"/>
          <p:nvPr/>
        </p:nvSpPr>
        <p:spPr>
          <a:xfrm>
            <a:off x="1745673" y="6235147"/>
            <a:ext cx="10058400" cy="430887"/>
          </a:xfrm>
          <a:prstGeom prst="rect">
            <a:avLst/>
          </a:prstGeom>
          <a:noFill/>
        </p:spPr>
        <p:txBody>
          <a:bodyPr wrap="square" rtlCol="0">
            <a:spAutoFit/>
          </a:bodyPr>
          <a:lstStyle/>
          <a:p>
            <a:r>
              <a:rPr lang="en-IN" sz="1100" dirty="0" err="1"/>
              <a:t>Zhuhadar</a:t>
            </a:r>
            <a:r>
              <a:rPr lang="en-IN" sz="1100" dirty="0"/>
              <a:t>, Lily &amp; </a:t>
            </a:r>
            <a:r>
              <a:rPr lang="en-IN" sz="1100" dirty="0" err="1"/>
              <a:t>Lytras</a:t>
            </a:r>
            <a:r>
              <a:rPr lang="en-IN" sz="1100" dirty="0"/>
              <a:t>, </a:t>
            </a:r>
            <a:r>
              <a:rPr lang="en-IN" sz="1100" dirty="0" err="1"/>
              <a:t>Miltiadis</a:t>
            </a:r>
            <a:r>
              <a:rPr lang="en-IN" sz="1100" dirty="0"/>
              <a:t>. (2023). The Application of </a:t>
            </a:r>
            <a:r>
              <a:rPr lang="en-IN" sz="1100" dirty="0" err="1"/>
              <a:t>AutoML</a:t>
            </a:r>
            <a:r>
              <a:rPr lang="en-IN" sz="1100" dirty="0"/>
              <a:t> Techniques in Diabetes Diagnosis: Current Approaches, Performance, and Future Directions. Sustainability. 15. 13484. 10.3390/su151813484. </a:t>
            </a:r>
          </a:p>
        </p:txBody>
      </p:sp>
    </p:spTree>
    <p:extLst>
      <p:ext uri="{BB962C8B-B14F-4D97-AF65-F5344CB8AC3E}">
        <p14:creationId xmlns:p14="http://schemas.microsoft.com/office/powerpoint/2010/main" val="3085553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4A48E-D03B-4BFD-9D80-A16C2082AB37}"/>
              </a:ext>
            </a:extLst>
          </p:cNvPr>
          <p:cNvSpPr>
            <a:spLocks noGrp="1"/>
          </p:cNvSpPr>
          <p:nvPr>
            <p:ph idx="1"/>
          </p:nvPr>
        </p:nvSpPr>
        <p:spPr/>
        <p:txBody>
          <a:bodyPr/>
          <a:lstStyle/>
          <a:p>
            <a:r>
              <a:rPr lang="en-IN" dirty="0"/>
              <a:t>AI for a typical Manager </a:t>
            </a:r>
          </a:p>
          <a:p>
            <a:endParaRPr lang="en-IN" dirty="0"/>
          </a:p>
        </p:txBody>
      </p:sp>
    </p:spTree>
    <p:extLst>
      <p:ext uri="{BB962C8B-B14F-4D97-AF65-F5344CB8AC3E}">
        <p14:creationId xmlns:p14="http://schemas.microsoft.com/office/powerpoint/2010/main" val="34236870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B7378-1442-4B61-B39C-FEB47D8D7D29}"/>
              </a:ext>
            </a:extLst>
          </p:cNvPr>
          <p:cNvSpPr>
            <a:spLocks noGrp="1"/>
          </p:cNvSpPr>
          <p:nvPr>
            <p:ph idx="1"/>
          </p:nvPr>
        </p:nvSpPr>
        <p:spPr/>
        <p:txBody>
          <a:bodyPr/>
          <a:lstStyle/>
          <a:p>
            <a:r>
              <a:rPr lang="en-IN" dirty="0"/>
              <a:t>How does a typical manager spends their time .</a:t>
            </a:r>
          </a:p>
          <a:p>
            <a:r>
              <a:rPr lang="en-IN" dirty="0"/>
              <a:t>In what activities  </a:t>
            </a:r>
          </a:p>
        </p:txBody>
      </p:sp>
    </p:spTree>
    <p:extLst>
      <p:ext uri="{BB962C8B-B14F-4D97-AF65-F5344CB8AC3E}">
        <p14:creationId xmlns:p14="http://schemas.microsoft.com/office/powerpoint/2010/main" val="2306394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C8084A-8703-4B1D-8BA2-B60140EF8457}"/>
              </a:ext>
            </a:extLst>
          </p:cNvPr>
          <p:cNvPicPr>
            <a:picLocks noChangeAspect="1"/>
          </p:cNvPicPr>
          <p:nvPr/>
        </p:nvPicPr>
        <p:blipFill>
          <a:blip r:embed="rId2"/>
          <a:stretch>
            <a:fillRect/>
          </a:stretch>
        </p:blipFill>
        <p:spPr>
          <a:xfrm>
            <a:off x="1289672" y="300801"/>
            <a:ext cx="9990559" cy="5741781"/>
          </a:xfrm>
          <a:prstGeom prst="rect">
            <a:avLst/>
          </a:prstGeom>
        </p:spPr>
      </p:pic>
    </p:spTree>
    <p:extLst>
      <p:ext uri="{BB962C8B-B14F-4D97-AF65-F5344CB8AC3E}">
        <p14:creationId xmlns:p14="http://schemas.microsoft.com/office/powerpoint/2010/main" val="489681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BAD9-73DA-489E-AF12-B7219A55B17D}"/>
              </a:ext>
            </a:extLst>
          </p:cNvPr>
          <p:cNvSpPr>
            <a:spLocks noGrp="1"/>
          </p:cNvSpPr>
          <p:nvPr>
            <p:ph type="title"/>
          </p:nvPr>
        </p:nvSpPr>
        <p:spPr/>
        <p:txBody>
          <a:bodyPr>
            <a:normAutofit fontScale="90000"/>
          </a:bodyPr>
          <a:lstStyle/>
          <a:p>
            <a:r>
              <a:rPr lang="en-US" dirty="0"/>
              <a:t>AI can support three important business needs: </a:t>
            </a:r>
            <a:br>
              <a:rPr lang="en-US" dirty="0"/>
            </a:br>
            <a:endParaRPr lang="en-IN" dirty="0"/>
          </a:p>
        </p:txBody>
      </p:sp>
      <p:sp>
        <p:nvSpPr>
          <p:cNvPr id="3" name="Content Placeholder 2">
            <a:extLst>
              <a:ext uri="{FF2B5EF4-FFF2-40B4-BE49-F238E27FC236}">
                <a16:creationId xmlns:a16="http://schemas.microsoft.com/office/drawing/2014/main" id="{DBCA6546-9A1E-475D-896F-6E3917B6EC23}"/>
              </a:ext>
            </a:extLst>
          </p:cNvPr>
          <p:cNvSpPr>
            <a:spLocks noGrp="1"/>
          </p:cNvSpPr>
          <p:nvPr>
            <p:ph idx="1"/>
          </p:nvPr>
        </p:nvSpPr>
        <p:spPr/>
        <p:txBody>
          <a:bodyPr/>
          <a:lstStyle/>
          <a:p>
            <a:r>
              <a:rPr lang="en-US" dirty="0"/>
              <a:t>Gaining insight through data analysis (Analytics on Steroids)  </a:t>
            </a:r>
          </a:p>
          <a:p>
            <a:r>
              <a:rPr lang="en-US" dirty="0"/>
              <a:t>Engaging with customers and employees. </a:t>
            </a:r>
          </a:p>
          <a:p>
            <a:r>
              <a:rPr lang="en-US" dirty="0"/>
              <a:t>Automating business processes</a:t>
            </a:r>
          </a:p>
          <a:p>
            <a:endParaRPr lang="en-IN" dirty="0"/>
          </a:p>
        </p:txBody>
      </p:sp>
    </p:spTree>
    <p:extLst>
      <p:ext uri="{BB962C8B-B14F-4D97-AF65-F5344CB8AC3E}">
        <p14:creationId xmlns:p14="http://schemas.microsoft.com/office/powerpoint/2010/main" val="2214313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ircui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1011</Words>
  <Application>Microsoft Office PowerPoint</Application>
  <PresentationFormat>Widescreen</PresentationFormat>
  <Paragraphs>88</Paragraphs>
  <Slides>51</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51</vt:i4>
      </vt:variant>
    </vt:vector>
  </HeadingPairs>
  <TitlesOfParts>
    <vt:vector size="61" baseType="lpstr">
      <vt:lpstr>Aptos Narrow</vt:lpstr>
      <vt:lpstr>Arial</vt:lpstr>
      <vt:lpstr>Calibri</vt:lpstr>
      <vt:lpstr>Calibri Light</vt:lpstr>
      <vt:lpstr>graphik web</vt:lpstr>
      <vt:lpstr>Times New Roman</vt:lpstr>
      <vt:lpstr>Tw Cen MT</vt:lpstr>
      <vt:lpstr>Office Theme</vt:lpstr>
      <vt:lpstr>Circuit</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Quiz and Project</vt:lpstr>
      <vt:lpstr>Thinking about 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 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exercise   </vt:lpstr>
      <vt:lpstr>What is AI for you ?</vt:lpstr>
      <vt:lpstr>AI </vt:lpstr>
      <vt:lpstr>What is Intelligence ?</vt:lpstr>
      <vt:lpstr>PowerPoint Presentation</vt:lpstr>
      <vt:lpstr>PowerPoint Presentation</vt:lpstr>
      <vt:lpstr>What is Artificial Intelligence </vt:lpstr>
      <vt:lpstr>PowerPoint Presentation</vt:lpstr>
      <vt:lpstr>PowerPoint Presentation</vt:lpstr>
      <vt:lpstr>PowerPoint Presentation</vt:lpstr>
      <vt:lpstr>PowerPoint Presentation</vt:lpstr>
      <vt:lpstr>PowerPoint Presentation</vt:lpstr>
      <vt:lpstr>Jargons &amp; Battle of Venn Diagrams </vt:lpstr>
      <vt:lpstr>PowerPoint Presentation</vt:lpstr>
      <vt:lpstr>PowerPoint Presentation</vt:lpstr>
      <vt:lpstr>PowerPoint Presentation</vt:lpstr>
      <vt:lpstr>PowerPoint Presentation</vt:lpstr>
      <vt:lpstr>AI can support three important business needs: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55</cp:revision>
  <dcterms:created xsi:type="dcterms:W3CDTF">2023-01-15T07:03:50Z</dcterms:created>
  <dcterms:modified xsi:type="dcterms:W3CDTF">2025-05-04T15:30:53Z</dcterms:modified>
</cp:coreProperties>
</file>