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461" r:id="rId3"/>
    <p:sldId id="396" r:id="rId4"/>
    <p:sldId id="257" r:id="rId5"/>
    <p:sldId id="393" r:id="rId6"/>
    <p:sldId id="329" r:id="rId7"/>
    <p:sldId id="265" r:id="rId8"/>
    <p:sldId id="271" r:id="rId9"/>
    <p:sldId id="466" r:id="rId10"/>
    <p:sldId id="266" r:id="rId11"/>
    <p:sldId id="459" r:id="rId12"/>
    <p:sldId id="279" r:id="rId13"/>
    <p:sldId id="465" r:id="rId14"/>
    <p:sldId id="278" r:id="rId15"/>
    <p:sldId id="464" r:id="rId16"/>
    <p:sldId id="280" r:id="rId17"/>
    <p:sldId id="420" r:id="rId18"/>
    <p:sldId id="269" r:id="rId19"/>
    <p:sldId id="333" r:id="rId20"/>
    <p:sldId id="388" r:id="rId21"/>
    <p:sldId id="394" r:id="rId22"/>
    <p:sldId id="334" r:id="rId23"/>
    <p:sldId id="335" r:id="rId24"/>
    <p:sldId id="263" r:id="rId25"/>
    <p:sldId id="417" r:id="rId26"/>
    <p:sldId id="418" r:id="rId27"/>
    <p:sldId id="419" r:id="rId28"/>
    <p:sldId id="395" r:id="rId29"/>
    <p:sldId id="259" r:id="rId30"/>
    <p:sldId id="337" r:id="rId31"/>
    <p:sldId id="467" r:id="rId32"/>
    <p:sldId id="339" r:id="rId33"/>
    <p:sldId id="270" r:id="rId34"/>
    <p:sldId id="402" r:id="rId35"/>
    <p:sldId id="403" r:id="rId36"/>
    <p:sldId id="468" r:id="rId37"/>
    <p:sldId id="389" r:id="rId38"/>
    <p:sldId id="46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41" autoAdjust="0"/>
    <p:restoredTop sz="94660"/>
  </p:normalViewPr>
  <p:slideViewPr>
    <p:cSldViewPr snapToGrid="0">
      <p:cViewPr varScale="1">
        <p:scale>
          <a:sx n="71" d="100"/>
          <a:sy n="71" d="100"/>
        </p:scale>
        <p:origin x="98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57BD37-E00E-4664-A184-E962691E0A20}" type="datetimeFigureOut">
              <a:rPr lang="en-IN" smtClean="0"/>
              <a:t>14-12-2023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4BCA4F-919F-4435-943F-CA512330459A}" type="slidenum">
              <a:rPr lang="en-IN" smtClean="0"/>
              <a:t>‹#›</a:t>
            </a:fld>
            <a:endParaRPr lang="en-IN"/>
          </a:p>
        </p:txBody>
      </p:sp>
    </p:spTree>
    <p:extLst>
      <p:ext uri="{BB962C8B-B14F-4D97-AF65-F5344CB8AC3E}">
        <p14:creationId xmlns:p14="http://schemas.microsoft.com/office/powerpoint/2010/main" val="237740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790E-2375-4B80-94B0-01129DF598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D968904-E252-49E1-A4DC-DE788D17A0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87CF6F3-B2CA-4DDF-8B10-A5BEF06BC9AF}"/>
              </a:ext>
            </a:extLst>
          </p:cNvPr>
          <p:cNvSpPr>
            <a:spLocks noGrp="1"/>
          </p:cNvSpPr>
          <p:nvPr>
            <p:ph type="dt" sz="half" idx="10"/>
          </p:nvPr>
        </p:nvSpPr>
        <p:spPr/>
        <p:txBody>
          <a:bodyPr/>
          <a:lstStyle/>
          <a:p>
            <a:fld id="{DAF0E3C9-04ED-4C3C-8D73-A25C6F98F9D1}" type="datetimeFigureOut">
              <a:rPr lang="en-IN" smtClean="0"/>
              <a:t>14-12-2023</a:t>
            </a:fld>
            <a:endParaRPr lang="en-IN"/>
          </a:p>
        </p:txBody>
      </p:sp>
      <p:sp>
        <p:nvSpPr>
          <p:cNvPr id="5" name="Footer Placeholder 4">
            <a:extLst>
              <a:ext uri="{FF2B5EF4-FFF2-40B4-BE49-F238E27FC236}">
                <a16:creationId xmlns:a16="http://schemas.microsoft.com/office/drawing/2014/main" id="{ABD6C2B4-9821-4391-A179-FC0A0B8BBD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4B12870-8644-47A9-B8F6-FB636886480F}"/>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127988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9411B-B31C-495A-A7D7-4F8521EDE08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99114E4-A2D6-4C6A-84E6-34D578710B9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C3C96D6-A1F4-4F8D-96DC-5EDCA320176E}"/>
              </a:ext>
            </a:extLst>
          </p:cNvPr>
          <p:cNvSpPr>
            <a:spLocks noGrp="1"/>
          </p:cNvSpPr>
          <p:nvPr>
            <p:ph type="dt" sz="half" idx="10"/>
          </p:nvPr>
        </p:nvSpPr>
        <p:spPr/>
        <p:txBody>
          <a:bodyPr/>
          <a:lstStyle/>
          <a:p>
            <a:fld id="{DAF0E3C9-04ED-4C3C-8D73-A25C6F98F9D1}" type="datetimeFigureOut">
              <a:rPr lang="en-IN" smtClean="0"/>
              <a:t>14-12-2023</a:t>
            </a:fld>
            <a:endParaRPr lang="en-IN"/>
          </a:p>
        </p:txBody>
      </p:sp>
      <p:sp>
        <p:nvSpPr>
          <p:cNvPr id="5" name="Footer Placeholder 4">
            <a:extLst>
              <a:ext uri="{FF2B5EF4-FFF2-40B4-BE49-F238E27FC236}">
                <a16:creationId xmlns:a16="http://schemas.microsoft.com/office/drawing/2014/main" id="{E31AC3A6-1BCE-454F-A287-99EBA5C507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AB572DF-55EB-4AE8-BB7D-BA09954AF894}"/>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463249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26580-1AC1-415C-BB19-6BE46D8669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5D66850-5489-40A6-BAF0-4A9580E135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626546A-D69A-468D-B6D2-1449481D73C6}"/>
              </a:ext>
            </a:extLst>
          </p:cNvPr>
          <p:cNvSpPr>
            <a:spLocks noGrp="1"/>
          </p:cNvSpPr>
          <p:nvPr>
            <p:ph type="dt" sz="half" idx="10"/>
          </p:nvPr>
        </p:nvSpPr>
        <p:spPr/>
        <p:txBody>
          <a:bodyPr/>
          <a:lstStyle/>
          <a:p>
            <a:fld id="{DAF0E3C9-04ED-4C3C-8D73-A25C6F98F9D1}" type="datetimeFigureOut">
              <a:rPr lang="en-IN" smtClean="0"/>
              <a:t>14-12-2023</a:t>
            </a:fld>
            <a:endParaRPr lang="en-IN"/>
          </a:p>
        </p:txBody>
      </p:sp>
      <p:sp>
        <p:nvSpPr>
          <p:cNvPr id="5" name="Footer Placeholder 4">
            <a:extLst>
              <a:ext uri="{FF2B5EF4-FFF2-40B4-BE49-F238E27FC236}">
                <a16:creationId xmlns:a16="http://schemas.microsoft.com/office/drawing/2014/main" id="{9882DECE-3298-40BD-A0B5-C4975B06E7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8804CDF-B6D3-41AB-B7A0-6C86A6C42B63}"/>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235151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7CD6A-0362-4D3F-B8B0-EC9CE3A3145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EA7D9CE-173E-4F78-8E19-B33CB32E3C0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2BA3D18-165F-45D9-AC70-34C1E7CA62A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B197297-F9C4-4877-9930-A67380FC8DF6}"/>
              </a:ext>
            </a:extLst>
          </p:cNvPr>
          <p:cNvSpPr>
            <a:spLocks noGrp="1"/>
          </p:cNvSpPr>
          <p:nvPr>
            <p:ph type="dt" sz="half" idx="10"/>
          </p:nvPr>
        </p:nvSpPr>
        <p:spPr/>
        <p:txBody>
          <a:bodyPr/>
          <a:lstStyle/>
          <a:p>
            <a:fld id="{DAF0E3C9-04ED-4C3C-8D73-A25C6F98F9D1}" type="datetimeFigureOut">
              <a:rPr lang="en-IN" smtClean="0"/>
              <a:t>14-12-2023</a:t>
            </a:fld>
            <a:endParaRPr lang="en-IN"/>
          </a:p>
        </p:txBody>
      </p:sp>
      <p:sp>
        <p:nvSpPr>
          <p:cNvPr id="6" name="Footer Placeholder 5">
            <a:extLst>
              <a:ext uri="{FF2B5EF4-FFF2-40B4-BE49-F238E27FC236}">
                <a16:creationId xmlns:a16="http://schemas.microsoft.com/office/drawing/2014/main" id="{1A4F09C8-C2B7-4B92-9E62-D423DE1A729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21FB617-5E1D-4CC3-B811-15D6107B84E0}"/>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170969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A683-B2A7-4D75-8DFD-DD2EBF242F4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113734F-ED91-4DDE-8F0D-8A2FE2386B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EF66332-8622-441C-B2EA-3766262A9E6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7CC2179-FDFE-4C5C-A95D-2694DBB5AA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F02537F-DBD5-479E-AC9B-D30633C1DEA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438E37F-4E2E-4984-88FE-70596B8B1455}"/>
              </a:ext>
            </a:extLst>
          </p:cNvPr>
          <p:cNvSpPr>
            <a:spLocks noGrp="1"/>
          </p:cNvSpPr>
          <p:nvPr>
            <p:ph type="dt" sz="half" idx="10"/>
          </p:nvPr>
        </p:nvSpPr>
        <p:spPr/>
        <p:txBody>
          <a:bodyPr/>
          <a:lstStyle/>
          <a:p>
            <a:fld id="{DAF0E3C9-04ED-4C3C-8D73-A25C6F98F9D1}" type="datetimeFigureOut">
              <a:rPr lang="en-IN" smtClean="0"/>
              <a:t>14-12-2023</a:t>
            </a:fld>
            <a:endParaRPr lang="en-IN"/>
          </a:p>
        </p:txBody>
      </p:sp>
      <p:sp>
        <p:nvSpPr>
          <p:cNvPr id="8" name="Footer Placeholder 7">
            <a:extLst>
              <a:ext uri="{FF2B5EF4-FFF2-40B4-BE49-F238E27FC236}">
                <a16:creationId xmlns:a16="http://schemas.microsoft.com/office/drawing/2014/main" id="{15E70D4E-0E0A-4A90-A845-5E748A52B7E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0A6199C-9190-4706-859C-32DD6F1DAE71}"/>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010753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FF73A-4B70-49CD-9A41-D66D2458939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2C52FE6-6303-41DE-9FD2-F56C2F566667}"/>
              </a:ext>
            </a:extLst>
          </p:cNvPr>
          <p:cNvSpPr>
            <a:spLocks noGrp="1"/>
          </p:cNvSpPr>
          <p:nvPr>
            <p:ph type="dt" sz="half" idx="10"/>
          </p:nvPr>
        </p:nvSpPr>
        <p:spPr/>
        <p:txBody>
          <a:bodyPr/>
          <a:lstStyle/>
          <a:p>
            <a:fld id="{DAF0E3C9-04ED-4C3C-8D73-A25C6F98F9D1}" type="datetimeFigureOut">
              <a:rPr lang="en-IN" smtClean="0"/>
              <a:t>14-12-2023</a:t>
            </a:fld>
            <a:endParaRPr lang="en-IN"/>
          </a:p>
        </p:txBody>
      </p:sp>
      <p:sp>
        <p:nvSpPr>
          <p:cNvPr id="4" name="Footer Placeholder 3">
            <a:extLst>
              <a:ext uri="{FF2B5EF4-FFF2-40B4-BE49-F238E27FC236}">
                <a16:creationId xmlns:a16="http://schemas.microsoft.com/office/drawing/2014/main" id="{01EF554F-7410-4A74-979A-D5D37088512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9CFFFF0-ECE8-46B6-BA72-8B16CFBC7C57}"/>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664562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A80C06-033F-4DE1-BFDC-0815906FE46D}"/>
              </a:ext>
            </a:extLst>
          </p:cNvPr>
          <p:cNvSpPr>
            <a:spLocks noGrp="1"/>
          </p:cNvSpPr>
          <p:nvPr>
            <p:ph type="dt" sz="half" idx="10"/>
          </p:nvPr>
        </p:nvSpPr>
        <p:spPr/>
        <p:txBody>
          <a:bodyPr/>
          <a:lstStyle/>
          <a:p>
            <a:fld id="{DAF0E3C9-04ED-4C3C-8D73-A25C6F98F9D1}" type="datetimeFigureOut">
              <a:rPr lang="en-IN" smtClean="0"/>
              <a:t>14-12-2023</a:t>
            </a:fld>
            <a:endParaRPr lang="en-IN"/>
          </a:p>
        </p:txBody>
      </p:sp>
      <p:sp>
        <p:nvSpPr>
          <p:cNvPr id="3" name="Footer Placeholder 2">
            <a:extLst>
              <a:ext uri="{FF2B5EF4-FFF2-40B4-BE49-F238E27FC236}">
                <a16:creationId xmlns:a16="http://schemas.microsoft.com/office/drawing/2014/main" id="{79B090AC-ABD1-4E0D-A945-02E459F56CB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CED0BDE-BB14-4CC7-92DC-75AEDB2C01F2}"/>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375958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3D539-7DD2-4A12-ACA9-B0CF09282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A4AF937-6774-4874-A482-B6FCA46B30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8B62055-19F4-4088-AFE1-8F7BB1FE0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885EBB-BEAF-4071-86EA-BCF640384376}"/>
              </a:ext>
            </a:extLst>
          </p:cNvPr>
          <p:cNvSpPr>
            <a:spLocks noGrp="1"/>
          </p:cNvSpPr>
          <p:nvPr>
            <p:ph type="dt" sz="half" idx="10"/>
          </p:nvPr>
        </p:nvSpPr>
        <p:spPr/>
        <p:txBody>
          <a:bodyPr/>
          <a:lstStyle/>
          <a:p>
            <a:fld id="{DAF0E3C9-04ED-4C3C-8D73-A25C6F98F9D1}" type="datetimeFigureOut">
              <a:rPr lang="en-IN" smtClean="0"/>
              <a:t>14-12-2023</a:t>
            </a:fld>
            <a:endParaRPr lang="en-IN"/>
          </a:p>
        </p:txBody>
      </p:sp>
      <p:sp>
        <p:nvSpPr>
          <p:cNvPr id="6" name="Footer Placeholder 5">
            <a:extLst>
              <a:ext uri="{FF2B5EF4-FFF2-40B4-BE49-F238E27FC236}">
                <a16:creationId xmlns:a16="http://schemas.microsoft.com/office/drawing/2014/main" id="{DF4D8E82-BE6D-4246-A6A1-0142183DAA6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84A3BD1-DDD5-4C31-827A-274481447965}"/>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75759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1C82A-B3AF-440F-B8BD-C3878275F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38E198A-6030-47A2-98C1-1AC577556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92CB699-86C4-4C3F-8CFF-7EE71E7198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BE88EC-532E-4BAE-AE92-0AB58BB266EF}"/>
              </a:ext>
            </a:extLst>
          </p:cNvPr>
          <p:cNvSpPr>
            <a:spLocks noGrp="1"/>
          </p:cNvSpPr>
          <p:nvPr>
            <p:ph type="dt" sz="half" idx="10"/>
          </p:nvPr>
        </p:nvSpPr>
        <p:spPr/>
        <p:txBody>
          <a:bodyPr/>
          <a:lstStyle/>
          <a:p>
            <a:fld id="{DAF0E3C9-04ED-4C3C-8D73-A25C6F98F9D1}" type="datetimeFigureOut">
              <a:rPr lang="en-IN" smtClean="0"/>
              <a:t>14-12-2023</a:t>
            </a:fld>
            <a:endParaRPr lang="en-IN"/>
          </a:p>
        </p:txBody>
      </p:sp>
      <p:sp>
        <p:nvSpPr>
          <p:cNvPr id="6" name="Footer Placeholder 5">
            <a:extLst>
              <a:ext uri="{FF2B5EF4-FFF2-40B4-BE49-F238E27FC236}">
                <a16:creationId xmlns:a16="http://schemas.microsoft.com/office/drawing/2014/main" id="{FDFBDC25-F311-41F1-A957-019851890C9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0B2D3CE-C419-4DDE-A68C-E593DD127E3B}"/>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761535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ADCD5-850F-49D7-B76F-1C3778F73FB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5685607-31D4-45F2-AF8E-67A34169A18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1E55EB-AAB4-40C4-BA5D-0DB3826D44DE}"/>
              </a:ext>
            </a:extLst>
          </p:cNvPr>
          <p:cNvSpPr>
            <a:spLocks noGrp="1"/>
          </p:cNvSpPr>
          <p:nvPr>
            <p:ph type="dt" sz="half" idx="10"/>
          </p:nvPr>
        </p:nvSpPr>
        <p:spPr/>
        <p:txBody>
          <a:bodyPr/>
          <a:lstStyle/>
          <a:p>
            <a:fld id="{DAF0E3C9-04ED-4C3C-8D73-A25C6F98F9D1}" type="datetimeFigureOut">
              <a:rPr lang="en-IN" smtClean="0"/>
              <a:t>14-12-2023</a:t>
            </a:fld>
            <a:endParaRPr lang="en-IN"/>
          </a:p>
        </p:txBody>
      </p:sp>
      <p:sp>
        <p:nvSpPr>
          <p:cNvPr id="5" name="Footer Placeholder 4">
            <a:extLst>
              <a:ext uri="{FF2B5EF4-FFF2-40B4-BE49-F238E27FC236}">
                <a16:creationId xmlns:a16="http://schemas.microsoft.com/office/drawing/2014/main" id="{D7515FCF-B5B9-464F-892B-BD4B4E4E492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4D3A1CB-0DBB-44A1-A164-FC19E80C7750}"/>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529695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C1F9F7-13C2-4FE3-A24F-770021B597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25E8E94-0F07-4195-AE77-7B3E2229171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DCF67FA-1CE1-4652-97F5-250E8ED429FD}"/>
              </a:ext>
            </a:extLst>
          </p:cNvPr>
          <p:cNvSpPr>
            <a:spLocks noGrp="1"/>
          </p:cNvSpPr>
          <p:nvPr>
            <p:ph type="dt" sz="half" idx="10"/>
          </p:nvPr>
        </p:nvSpPr>
        <p:spPr/>
        <p:txBody>
          <a:bodyPr/>
          <a:lstStyle/>
          <a:p>
            <a:fld id="{DAF0E3C9-04ED-4C3C-8D73-A25C6F98F9D1}" type="datetimeFigureOut">
              <a:rPr lang="en-IN" smtClean="0"/>
              <a:t>14-12-2023</a:t>
            </a:fld>
            <a:endParaRPr lang="en-IN"/>
          </a:p>
        </p:txBody>
      </p:sp>
      <p:sp>
        <p:nvSpPr>
          <p:cNvPr id="5" name="Footer Placeholder 4">
            <a:extLst>
              <a:ext uri="{FF2B5EF4-FFF2-40B4-BE49-F238E27FC236}">
                <a16:creationId xmlns:a16="http://schemas.microsoft.com/office/drawing/2014/main" id="{B66CE4B5-6A4B-48A3-887B-595B66E382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803F960-949C-485D-B79A-ADB7EB37E42B}"/>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229758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6CA243-A65E-4D67-85E5-689B145045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8AACEE6-FDFC-46A9-BF98-88FC1943EE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94EE5D-2C46-47D9-9510-BE31EA8F6E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0E3C9-04ED-4C3C-8D73-A25C6F98F9D1}" type="datetimeFigureOut">
              <a:rPr lang="en-IN" smtClean="0"/>
              <a:t>14-12-2023</a:t>
            </a:fld>
            <a:endParaRPr lang="en-IN"/>
          </a:p>
        </p:txBody>
      </p:sp>
      <p:sp>
        <p:nvSpPr>
          <p:cNvPr id="5" name="Footer Placeholder 4">
            <a:extLst>
              <a:ext uri="{FF2B5EF4-FFF2-40B4-BE49-F238E27FC236}">
                <a16:creationId xmlns:a16="http://schemas.microsoft.com/office/drawing/2014/main" id="{E27D44F1-9CAB-45B8-9472-B7DB377D86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E90FF39-0484-47A3-AAF6-B977F9B8A7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95668-56EA-422E-8F72-59E379F849A4}" type="slidenum">
              <a:rPr lang="en-IN" smtClean="0"/>
              <a:t>‹#›</a:t>
            </a:fld>
            <a:endParaRPr lang="en-IN"/>
          </a:p>
        </p:txBody>
      </p:sp>
    </p:spTree>
    <p:extLst>
      <p:ext uri="{BB962C8B-B14F-4D97-AF65-F5344CB8AC3E}">
        <p14:creationId xmlns:p14="http://schemas.microsoft.com/office/powerpoint/2010/main" val="3988573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4F4B64E-5ED9-4166-88E9-E8E31A99CFFB}"/>
              </a:ext>
            </a:extLst>
          </p:cNvPr>
          <p:cNvSpPr>
            <a:spLocks noGrp="1"/>
          </p:cNvSpPr>
          <p:nvPr>
            <p:ph type="subTitle" idx="1"/>
          </p:nvPr>
        </p:nvSpPr>
        <p:spPr>
          <a:xfrm>
            <a:off x="1118647" y="2254005"/>
            <a:ext cx="9144000" cy="1655762"/>
          </a:xfrm>
        </p:spPr>
        <p:txBody>
          <a:bodyPr/>
          <a:lstStyle/>
          <a:p>
            <a:endParaRPr lang="en-IN" dirty="0"/>
          </a:p>
          <a:p>
            <a:r>
              <a:rPr lang="en-US" dirty="0"/>
              <a:t> </a:t>
            </a:r>
            <a:r>
              <a:rPr lang="en-US" b="1" dirty="0"/>
              <a:t>AI &amp; ML: Foundations and Applications </a:t>
            </a:r>
            <a:endParaRPr lang="en-IN" dirty="0"/>
          </a:p>
        </p:txBody>
      </p:sp>
    </p:spTree>
    <p:extLst>
      <p:ext uri="{BB962C8B-B14F-4D97-AF65-F5344CB8AC3E}">
        <p14:creationId xmlns:p14="http://schemas.microsoft.com/office/powerpoint/2010/main" val="4173771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5F24F1-D0B9-4889-B221-325CD8BE51D2}"/>
              </a:ext>
            </a:extLst>
          </p:cNvPr>
          <p:cNvPicPr>
            <a:picLocks noChangeAspect="1"/>
          </p:cNvPicPr>
          <p:nvPr/>
        </p:nvPicPr>
        <p:blipFill>
          <a:blip r:embed="rId2"/>
          <a:stretch>
            <a:fillRect/>
          </a:stretch>
        </p:blipFill>
        <p:spPr>
          <a:xfrm>
            <a:off x="1370421" y="948071"/>
            <a:ext cx="9451157" cy="4961857"/>
          </a:xfrm>
          <a:prstGeom prst="rect">
            <a:avLst/>
          </a:prstGeom>
        </p:spPr>
      </p:pic>
    </p:spTree>
    <p:extLst>
      <p:ext uri="{BB962C8B-B14F-4D97-AF65-F5344CB8AC3E}">
        <p14:creationId xmlns:p14="http://schemas.microsoft.com/office/powerpoint/2010/main" val="4078518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t Your Hands Dirty | Falls Park Farmers Market">
            <a:extLst>
              <a:ext uri="{FF2B5EF4-FFF2-40B4-BE49-F238E27FC236}">
                <a16:creationId xmlns:a16="http://schemas.microsoft.com/office/drawing/2014/main" id="{C5211D80-0025-4128-A514-E39ABF0C25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7077" y="508360"/>
            <a:ext cx="5777845" cy="361115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FEBF734-42A1-4910-B46E-DCC639FDD79B}"/>
              </a:ext>
            </a:extLst>
          </p:cNvPr>
          <p:cNvSpPr txBox="1"/>
          <p:nvPr/>
        </p:nvSpPr>
        <p:spPr>
          <a:xfrm>
            <a:off x="2966300" y="4694549"/>
            <a:ext cx="6956982" cy="738664"/>
          </a:xfrm>
          <a:prstGeom prst="rect">
            <a:avLst/>
          </a:prstGeom>
          <a:noFill/>
        </p:spPr>
        <p:txBody>
          <a:bodyPr wrap="square" rtlCol="0">
            <a:spAutoFit/>
          </a:bodyPr>
          <a:lstStyle/>
          <a:p>
            <a:r>
              <a:rPr lang="en-US" sz="2400" dirty="0"/>
              <a:t>Hands on sessions using various tools and frameworks.</a:t>
            </a:r>
            <a:endParaRPr lang="en-IN" sz="2400" dirty="0"/>
          </a:p>
          <a:p>
            <a:endParaRPr lang="en-IN" dirty="0"/>
          </a:p>
        </p:txBody>
      </p:sp>
      <p:pic>
        <p:nvPicPr>
          <p:cNvPr id="6" name="Graphic 5" descr="Head with gears">
            <a:extLst>
              <a:ext uri="{FF2B5EF4-FFF2-40B4-BE49-F238E27FC236}">
                <a16:creationId xmlns:a16="http://schemas.microsoft.com/office/drawing/2014/main" id="{44C5267D-D890-4799-A9B9-03F752500C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088481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617D2-A903-4606-9B31-D4FCC0505992}"/>
              </a:ext>
            </a:extLst>
          </p:cNvPr>
          <p:cNvSpPr>
            <a:spLocks noGrp="1"/>
          </p:cNvSpPr>
          <p:nvPr>
            <p:ph type="ctrTitle"/>
          </p:nvPr>
        </p:nvSpPr>
        <p:spPr>
          <a:xfrm>
            <a:off x="515332" y="2663126"/>
            <a:ext cx="2991439" cy="527328"/>
          </a:xfrm>
        </p:spPr>
        <p:txBody>
          <a:bodyPr>
            <a:normAutofit fontScale="90000"/>
          </a:bodyPr>
          <a:lstStyle/>
          <a:p>
            <a:r>
              <a:rPr lang="en-IN" dirty="0"/>
              <a:t>AI </a:t>
            </a:r>
          </a:p>
        </p:txBody>
      </p:sp>
      <p:pic>
        <p:nvPicPr>
          <p:cNvPr id="3" name="Picture 2" descr="Image result for AI regression meme">
            <a:extLst>
              <a:ext uri="{FF2B5EF4-FFF2-40B4-BE49-F238E27FC236}">
                <a16:creationId xmlns:a16="http://schemas.microsoft.com/office/drawing/2014/main" id="{03772451-3C21-4315-A422-49A55F51F5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7476" y="323900"/>
            <a:ext cx="6219084" cy="621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955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DE14-D0A5-4867-9C27-EF3F92F166F4}"/>
              </a:ext>
            </a:extLst>
          </p:cNvPr>
          <p:cNvSpPr>
            <a:spLocks noGrp="1"/>
          </p:cNvSpPr>
          <p:nvPr>
            <p:ph type="title"/>
          </p:nvPr>
        </p:nvSpPr>
        <p:spPr>
          <a:xfrm>
            <a:off x="2391118" y="-121200"/>
            <a:ext cx="10515600" cy="1325563"/>
          </a:xfrm>
        </p:spPr>
        <p:txBody>
          <a:bodyPr/>
          <a:lstStyle/>
          <a:p>
            <a:r>
              <a:rPr lang="en-IN" dirty="0"/>
              <a:t>What is AI as per you ?</a:t>
            </a:r>
          </a:p>
        </p:txBody>
      </p:sp>
      <p:sp>
        <p:nvSpPr>
          <p:cNvPr id="3" name="Content Placeholder 2">
            <a:extLst>
              <a:ext uri="{FF2B5EF4-FFF2-40B4-BE49-F238E27FC236}">
                <a16:creationId xmlns:a16="http://schemas.microsoft.com/office/drawing/2014/main" id="{CC9FA305-3240-4F19-B9E8-AF70A8AB6B0F}"/>
              </a:ext>
            </a:extLst>
          </p:cNvPr>
          <p:cNvSpPr>
            <a:spLocks noGrp="1"/>
          </p:cNvSpPr>
          <p:nvPr>
            <p:ph idx="1"/>
          </p:nvPr>
        </p:nvSpPr>
        <p:spPr>
          <a:xfrm>
            <a:off x="2176807" y="3208338"/>
            <a:ext cx="6986047" cy="3010326"/>
          </a:xfrm>
        </p:spPr>
        <p:txBody>
          <a:bodyPr/>
          <a:lstStyle/>
          <a:p>
            <a:endParaRPr lang="en-IN" dirty="0"/>
          </a:p>
          <a:p>
            <a:endParaRPr lang="en-IN" dirty="0"/>
          </a:p>
        </p:txBody>
      </p:sp>
      <p:pic>
        <p:nvPicPr>
          <p:cNvPr id="4" name="Picture 3">
            <a:extLst>
              <a:ext uri="{FF2B5EF4-FFF2-40B4-BE49-F238E27FC236}">
                <a16:creationId xmlns:a16="http://schemas.microsoft.com/office/drawing/2014/main" id="{B8053677-617A-4C76-B782-ABBB44352E16}"/>
              </a:ext>
            </a:extLst>
          </p:cNvPr>
          <p:cNvPicPr>
            <a:picLocks noChangeAspect="1"/>
          </p:cNvPicPr>
          <p:nvPr/>
        </p:nvPicPr>
        <p:blipFill>
          <a:blip r:embed="rId2"/>
          <a:stretch>
            <a:fillRect/>
          </a:stretch>
        </p:blipFill>
        <p:spPr>
          <a:xfrm>
            <a:off x="1457866" y="1355343"/>
            <a:ext cx="7603815" cy="4719998"/>
          </a:xfrm>
          <a:prstGeom prst="rect">
            <a:avLst/>
          </a:prstGeom>
        </p:spPr>
      </p:pic>
    </p:spTree>
    <p:extLst>
      <p:ext uri="{BB962C8B-B14F-4D97-AF65-F5344CB8AC3E}">
        <p14:creationId xmlns:p14="http://schemas.microsoft.com/office/powerpoint/2010/main" val="6661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FD77D7-6114-F8B9-3C93-7719CD46C5AF}"/>
              </a:ext>
            </a:extLst>
          </p:cNvPr>
          <p:cNvSpPr txBox="1"/>
          <p:nvPr/>
        </p:nvSpPr>
        <p:spPr>
          <a:xfrm>
            <a:off x="2608729" y="2232212"/>
            <a:ext cx="4961965" cy="369332"/>
          </a:xfrm>
          <a:prstGeom prst="rect">
            <a:avLst/>
          </a:prstGeom>
          <a:noFill/>
        </p:spPr>
        <p:txBody>
          <a:bodyPr wrap="square" rtlCol="0">
            <a:spAutoFit/>
          </a:bodyPr>
          <a:lstStyle/>
          <a:p>
            <a:r>
              <a:rPr lang="en-IN" dirty="0"/>
              <a:t>Understanding the Hype </a:t>
            </a:r>
          </a:p>
        </p:txBody>
      </p:sp>
    </p:spTree>
    <p:extLst>
      <p:ext uri="{BB962C8B-B14F-4D97-AF65-F5344CB8AC3E}">
        <p14:creationId xmlns:p14="http://schemas.microsoft.com/office/powerpoint/2010/main" val="1763976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4"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6"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6"/>
          <p:cNvSpPr/>
          <p:nvPr/>
        </p:nvSpPr>
        <p:spPr>
          <a:xfrm>
            <a:off x="3371449" y="2157044"/>
            <a:ext cx="5287738" cy="2929836"/>
          </a:xfrm>
          <a:custGeom>
            <a:avLst/>
            <a:gdLst>
              <a:gd name="connsiteX0" fmla="*/ 0 w 6535270"/>
              <a:gd name="connsiteY0" fmla="*/ 3621409 h 3621409"/>
              <a:gd name="connsiteX1" fmla="*/ 954741 w 6535270"/>
              <a:gd name="connsiteY1" fmla="*/ 4150 h 3621409"/>
              <a:gd name="connsiteX2" fmla="*/ 2178423 w 6535270"/>
              <a:gd name="connsiteY2" fmla="*/ 2868373 h 3621409"/>
              <a:gd name="connsiteX3" fmla="*/ 3442447 w 6535270"/>
              <a:gd name="connsiteY3" fmla="*/ 1375750 h 3621409"/>
              <a:gd name="connsiteX4" fmla="*/ 6535270 w 6535270"/>
              <a:gd name="connsiteY4" fmla="*/ 1268173 h 3621409"/>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5270" h="3621070">
                <a:moveTo>
                  <a:pt x="0" y="3621070"/>
                </a:moveTo>
                <a:cubicBezTo>
                  <a:pt x="295835" y="1875193"/>
                  <a:pt x="591671" y="129317"/>
                  <a:pt x="954741" y="3811"/>
                </a:cubicBezTo>
                <a:cubicBezTo>
                  <a:pt x="1317812" y="-121695"/>
                  <a:pt x="1723464" y="2894928"/>
                  <a:pt x="2178423" y="2868034"/>
                </a:cubicBezTo>
                <a:cubicBezTo>
                  <a:pt x="2633382" y="2841140"/>
                  <a:pt x="2716306" y="1494194"/>
                  <a:pt x="3442447" y="1375411"/>
                </a:cubicBezTo>
                <a:cubicBezTo>
                  <a:pt x="4168588" y="1256628"/>
                  <a:pt x="5338482" y="1282402"/>
                  <a:pt x="6535270" y="1267834"/>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27" name="Group 26"/>
          <p:cNvGrpSpPr/>
          <p:nvPr/>
        </p:nvGrpSpPr>
        <p:grpSpPr>
          <a:xfrm>
            <a:off x="3196012" y="1367165"/>
            <a:ext cx="6006164" cy="3881730"/>
            <a:chOff x="1367118" y="1170115"/>
            <a:chExt cx="6615952" cy="4275829"/>
          </a:xfrm>
        </p:grpSpPr>
        <p:cxnSp>
          <p:nvCxnSpPr>
            <p:cNvPr id="9" name="Straight Arrow Connector 8"/>
            <p:cNvCxnSpPr/>
            <p:nvPr/>
          </p:nvCxnSpPr>
          <p:spPr>
            <a:xfrm flipV="1">
              <a:off x="1367118" y="1170115"/>
              <a:ext cx="0" cy="4275829"/>
            </a:xfrm>
            <a:prstGeom prst="straightConnector1">
              <a:avLst/>
            </a:prstGeom>
            <a:ln w="38100">
              <a:solidFill>
                <a:srgbClr val="09A6CD"/>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367118" y="5432497"/>
              <a:ext cx="6615952" cy="1"/>
            </a:xfrm>
            <a:prstGeom prst="straightConnector1">
              <a:avLst/>
            </a:prstGeom>
            <a:ln w="38100">
              <a:solidFill>
                <a:srgbClr val="09A6CD"/>
              </a:solidFill>
              <a:tailEnd type="arrow"/>
            </a:ln>
          </p:spPr>
          <p:style>
            <a:lnRef idx="1">
              <a:schemeClr val="accent1"/>
            </a:lnRef>
            <a:fillRef idx="0">
              <a:schemeClr val="accent1"/>
            </a:fillRef>
            <a:effectRef idx="0">
              <a:schemeClr val="accent1"/>
            </a:effectRef>
            <a:fontRef idx="minor">
              <a:schemeClr val="tx1"/>
            </a:fontRef>
          </p:style>
        </p:cxnSp>
      </p:grpSp>
      <p:pic>
        <p:nvPicPr>
          <p:cNvPr id="10" name="Graphic 9" descr="Head with gears">
            <a:extLst>
              <a:ext uri="{FF2B5EF4-FFF2-40B4-BE49-F238E27FC236}">
                <a16:creationId xmlns:a16="http://schemas.microsoft.com/office/drawing/2014/main" id="{1BA7E69E-68CA-485D-AD56-D44F298C45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649793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roduction to the Gartner Hype Cycle – BMC Software | Blogs">
            <a:extLst>
              <a:ext uri="{FF2B5EF4-FFF2-40B4-BE49-F238E27FC236}">
                <a16:creationId xmlns:a16="http://schemas.microsoft.com/office/drawing/2014/main" id="{596A80F4-AEF1-4656-8361-030E47816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43268"/>
            <a:ext cx="9753600" cy="6496050"/>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descr="Head with gears">
            <a:extLst>
              <a:ext uri="{FF2B5EF4-FFF2-40B4-BE49-F238E27FC236}">
                <a16:creationId xmlns:a16="http://schemas.microsoft.com/office/drawing/2014/main" id="{F29895A7-70D0-4D17-A4B7-4B63AF4C3F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60789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9494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E4F874-F79F-4FE2-82AB-1D02CCA3C2A3}"/>
              </a:ext>
            </a:extLst>
          </p:cNvPr>
          <p:cNvSpPr txBox="1"/>
          <p:nvPr/>
        </p:nvSpPr>
        <p:spPr>
          <a:xfrm>
            <a:off x="790575" y="638175"/>
            <a:ext cx="11001375" cy="1938992"/>
          </a:xfrm>
          <a:prstGeom prst="rect">
            <a:avLst/>
          </a:prstGeom>
          <a:noFill/>
        </p:spPr>
        <p:txBody>
          <a:bodyPr wrap="square" rtlCol="0">
            <a:spAutoFit/>
          </a:bodyPr>
          <a:lstStyle/>
          <a:p>
            <a:r>
              <a:rPr lang="en-US" sz="2400" dirty="0"/>
              <a:t>The Hype Cycle is a graphical depiction of a common pattern that arises with each new technology or other innovation. Although many of Gartner’s Hype Cycles focus on specific technologies or innovations, the same pattern of hype and disillusionment applies to higher level concepts such as IT methodologies and management disciplines.</a:t>
            </a:r>
          </a:p>
          <a:p>
            <a:endParaRPr lang="en-US" sz="2400" dirty="0"/>
          </a:p>
        </p:txBody>
      </p:sp>
      <p:pic>
        <p:nvPicPr>
          <p:cNvPr id="4" name="Picture 3">
            <a:extLst>
              <a:ext uri="{FF2B5EF4-FFF2-40B4-BE49-F238E27FC236}">
                <a16:creationId xmlns:a16="http://schemas.microsoft.com/office/drawing/2014/main" id="{5186EF54-AEAA-4C94-9397-1BF4FFF50FDC}"/>
              </a:ext>
            </a:extLst>
          </p:cNvPr>
          <p:cNvPicPr>
            <a:picLocks noChangeAspect="1"/>
          </p:cNvPicPr>
          <p:nvPr/>
        </p:nvPicPr>
        <p:blipFill>
          <a:blip r:embed="rId2"/>
          <a:stretch>
            <a:fillRect/>
          </a:stretch>
        </p:blipFill>
        <p:spPr>
          <a:xfrm>
            <a:off x="580009" y="2531098"/>
            <a:ext cx="11422505" cy="845572"/>
          </a:xfrm>
          <a:prstGeom prst="rect">
            <a:avLst/>
          </a:prstGeom>
        </p:spPr>
      </p:pic>
      <p:pic>
        <p:nvPicPr>
          <p:cNvPr id="5" name="Picture 4">
            <a:extLst>
              <a:ext uri="{FF2B5EF4-FFF2-40B4-BE49-F238E27FC236}">
                <a16:creationId xmlns:a16="http://schemas.microsoft.com/office/drawing/2014/main" id="{577D17F3-311D-48B3-A53C-0161FCFFA8F5}"/>
              </a:ext>
            </a:extLst>
          </p:cNvPr>
          <p:cNvPicPr>
            <a:picLocks noChangeAspect="1"/>
          </p:cNvPicPr>
          <p:nvPr/>
        </p:nvPicPr>
        <p:blipFill>
          <a:blip r:embed="rId3"/>
          <a:stretch>
            <a:fillRect/>
          </a:stretch>
        </p:blipFill>
        <p:spPr>
          <a:xfrm>
            <a:off x="580009" y="3481330"/>
            <a:ext cx="10617331" cy="1191891"/>
          </a:xfrm>
          <a:prstGeom prst="rect">
            <a:avLst/>
          </a:prstGeom>
        </p:spPr>
      </p:pic>
      <p:pic>
        <p:nvPicPr>
          <p:cNvPr id="6" name="Picture 5">
            <a:extLst>
              <a:ext uri="{FF2B5EF4-FFF2-40B4-BE49-F238E27FC236}">
                <a16:creationId xmlns:a16="http://schemas.microsoft.com/office/drawing/2014/main" id="{1FE65F61-C331-470C-9AF3-79299D690E78}"/>
              </a:ext>
            </a:extLst>
          </p:cNvPr>
          <p:cNvPicPr>
            <a:picLocks noChangeAspect="1"/>
          </p:cNvPicPr>
          <p:nvPr/>
        </p:nvPicPr>
        <p:blipFill>
          <a:blip r:embed="rId4"/>
          <a:stretch>
            <a:fillRect/>
          </a:stretch>
        </p:blipFill>
        <p:spPr>
          <a:xfrm>
            <a:off x="580009" y="4841814"/>
            <a:ext cx="11211941" cy="904649"/>
          </a:xfrm>
          <a:prstGeom prst="rect">
            <a:avLst/>
          </a:prstGeom>
        </p:spPr>
      </p:pic>
      <p:pic>
        <p:nvPicPr>
          <p:cNvPr id="7" name="Graphic 6" descr="Head with gears">
            <a:extLst>
              <a:ext uri="{FF2B5EF4-FFF2-40B4-BE49-F238E27FC236}">
                <a16:creationId xmlns:a16="http://schemas.microsoft.com/office/drawing/2014/main" id="{885CC87C-22E2-45E5-B113-D722F169146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10412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801FC7-CEFB-4336-9EAE-7E448E70F633}"/>
              </a:ext>
            </a:extLst>
          </p:cNvPr>
          <p:cNvPicPr>
            <a:picLocks noChangeAspect="1"/>
          </p:cNvPicPr>
          <p:nvPr/>
        </p:nvPicPr>
        <p:blipFill>
          <a:blip r:embed="rId2"/>
          <a:stretch>
            <a:fillRect/>
          </a:stretch>
        </p:blipFill>
        <p:spPr>
          <a:xfrm>
            <a:off x="1119187" y="372275"/>
            <a:ext cx="8691563" cy="6113449"/>
          </a:xfrm>
          <a:prstGeom prst="rect">
            <a:avLst/>
          </a:prstGeom>
        </p:spPr>
      </p:pic>
      <p:pic>
        <p:nvPicPr>
          <p:cNvPr id="3" name="Graphic 2" descr="Head with gears">
            <a:extLst>
              <a:ext uri="{FF2B5EF4-FFF2-40B4-BE49-F238E27FC236}">
                <a16:creationId xmlns:a16="http://schemas.microsoft.com/office/drawing/2014/main" id="{F28459E4-6FFA-49D3-929C-C4F9B1A85F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21724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EAFFD2-1270-4C18-87ED-6BA3E385FBC2}"/>
              </a:ext>
            </a:extLst>
          </p:cNvPr>
          <p:cNvSpPr txBox="1"/>
          <p:nvPr/>
        </p:nvSpPr>
        <p:spPr>
          <a:xfrm>
            <a:off x="4553146" y="6249971"/>
            <a:ext cx="4856220" cy="369332"/>
          </a:xfrm>
          <a:prstGeom prst="rect">
            <a:avLst/>
          </a:prstGeom>
          <a:noFill/>
        </p:spPr>
        <p:txBody>
          <a:bodyPr wrap="square" rtlCol="0">
            <a:spAutoFit/>
          </a:bodyPr>
          <a:lstStyle/>
          <a:p>
            <a:r>
              <a:rPr lang="en-IN" dirty="0"/>
              <a:t>Hype Cycle for Emerging Technologies </a:t>
            </a:r>
          </a:p>
        </p:txBody>
      </p:sp>
      <p:pic>
        <p:nvPicPr>
          <p:cNvPr id="1026" name="Picture 2" descr="3 Exciting New Trends in the Gartner Emerging Technologies Hype Cycle">
            <a:extLst>
              <a:ext uri="{FF2B5EF4-FFF2-40B4-BE49-F238E27FC236}">
                <a16:creationId xmlns:a16="http://schemas.microsoft.com/office/drawing/2014/main" id="{88F98A40-8A60-4B80-95DC-B84A79037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3033"/>
            <a:ext cx="12021671" cy="7513078"/>
          </a:xfrm>
          <a:prstGeom prst="rect">
            <a:avLst/>
          </a:prstGeom>
          <a:noFill/>
          <a:extLst>
            <a:ext uri="{909E8E84-426E-40DD-AFC4-6F175D3DCCD1}">
              <a14:hiddenFill xmlns:a14="http://schemas.microsoft.com/office/drawing/2010/main">
                <a:solidFill>
                  <a:srgbClr val="FFFFFF"/>
                </a:solidFill>
              </a14:hiddenFill>
            </a:ext>
          </a:extLst>
        </p:spPr>
      </p:pic>
      <p:pic>
        <p:nvPicPr>
          <p:cNvPr id="4" name="Graphic 3" descr="Head with gears">
            <a:extLst>
              <a:ext uri="{FF2B5EF4-FFF2-40B4-BE49-F238E27FC236}">
                <a16:creationId xmlns:a16="http://schemas.microsoft.com/office/drawing/2014/main" id="{E3CBA6FD-E1BA-4F5B-A8C5-614ED77285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6082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D5C0BF5E-0296-DFCE-D146-3AE55F1CC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3013" y="0"/>
            <a:ext cx="71643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173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4 Trends That Prevail on the Gartner Hype Cycle for AI, 2021 | CDOTrends">
            <a:extLst>
              <a:ext uri="{FF2B5EF4-FFF2-40B4-BE49-F238E27FC236}">
                <a16:creationId xmlns:a16="http://schemas.microsoft.com/office/drawing/2014/main" id="{E9380DF4-21A0-4079-B304-39597BD878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0914" y="94267"/>
            <a:ext cx="8013536" cy="6535119"/>
          </a:xfrm>
          <a:prstGeom prst="rect">
            <a:avLst/>
          </a:prstGeom>
          <a:noFill/>
          <a:extLst>
            <a:ext uri="{909E8E84-426E-40DD-AFC4-6F175D3DCCD1}">
              <a14:hiddenFill xmlns:a14="http://schemas.microsoft.com/office/drawing/2010/main">
                <a:solidFill>
                  <a:srgbClr val="FFFFFF"/>
                </a:solidFill>
              </a14:hiddenFill>
            </a:ext>
          </a:extLst>
        </p:spPr>
      </p:pic>
      <p:pic>
        <p:nvPicPr>
          <p:cNvPr id="4" name="Graphic 3" descr="Head with gears">
            <a:extLst>
              <a:ext uri="{FF2B5EF4-FFF2-40B4-BE49-F238E27FC236}">
                <a16:creationId xmlns:a16="http://schemas.microsoft.com/office/drawing/2014/main" id="{5E46A290-1C8C-41C2-A9E8-BD839EDCCF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697767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3552DFC-C94F-095D-20C6-F268F2FEB3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8550" y="0"/>
            <a:ext cx="7454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301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modzy.com/wp-content/uploads/2021/08/Hype-Cycle-for-DSML.png">
            <a:extLst>
              <a:ext uri="{FF2B5EF4-FFF2-40B4-BE49-F238E27FC236}">
                <a16:creationId xmlns:a16="http://schemas.microsoft.com/office/drawing/2014/main" id="{8DC7FB59-D428-4A20-884D-6825F2DC2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9226" y="141403"/>
            <a:ext cx="9188221" cy="685782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descr="Head with gears">
            <a:extLst>
              <a:ext uri="{FF2B5EF4-FFF2-40B4-BE49-F238E27FC236}">
                <a16:creationId xmlns:a16="http://schemas.microsoft.com/office/drawing/2014/main" id="{C9BD182C-9541-4C42-A0C7-F5769E25B9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281167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21752-2534-4EF8-9E5A-CC26C8FD595B}"/>
              </a:ext>
            </a:extLst>
          </p:cNvPr>
          <p:cNvSpPr>
            <a:spLocks noGrp="1"/>
          </p:cNvSpPr>
          <p:nvPr>
            <p:ph type="title"/>
          </p:nvPr>
        </p:nvSpPr>
        <p:spPr/>
        <p:txBody>
          <a:bodyPr>
            <a:normAutofit fontScale="90000"/>
          </a:bodyPr>
          <a:lstStyle/>
          <a:p>
            <a:r>
              <a:rPr lang="en-IN" dirty="0">
                <a:solidFill>
                  <a:srgbClr val="FF0000"/>
                </a:solidFill>
              </a:rPr>
              <a:t>Take home exercise </a:t>
            </a:r>
            <a:br>
              <a:rPr lang="en-IN" dirty="0">
                <a:solidFill>
                  <a:srgbClr val="FF0000"/>
                </a:solidFill>
              </a:rPr>
            </a:br>
            <a:br>
              <a:rPr lang="en-IN" dirty="0">
                <a:solidFill>
                  <a:srgbClr val="FF0000"/>
                </a:solidFill>
              </a:rPr>
            </a:br>
            <a:endParaRPr lang="en-IN" dirty="0">
              <a:solidFill>
                <a:srgbClr val="FF0000"/>
              </a:solidFill>
            </a:endParaRPr>
          </a:p>
        </p:txBody>
      </p:sp>
      <p:pic>
        <p:nvPicPr>
          <p:cNvPr id="3" name="Graphic 2" descr="Head with gears">
            <a:extLst>
              <a:ext uri="{FF2B5EF4-FFF2-40B4-BE49-F238E27FC236}">
                <a16:creationId xmlns:a16="http://schemas.microsoft.com/office/drawing/2014/main" id="{E4DF4D5F-E66A-4C36-8A44-02679E3417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
        <p:nvSpPr>
          <p:cNvPr id="4" name="TextBox 3">
            <a:extLst>
              <a:ext uri="{FF2B5EF4-FFF2-40B4-BE49-F238E27FC236}">
                <a16:creationId xmlns:a16="http://schemas.microsoft.com/office/drawing/2014/main" id="{464EB628-A0D0-4F74-8A9F-9AEB7EC9E611}"/>
              </a:ext>
            </a:extLst>
          </p:cNvPr>
          <p:cNvSpPr txBox="1"/>
          <p:nvPr/>
        </p:nvSpPr>
        <p:spPr>
          <a:xfrm>
            <a:off x="2449444" y="3105834"/>
            <a:ext cx="5844618" cy="646331"/>
          </a:xfrm>
          <a:prstGeom prst="rect">
            <a:avLst/>
          </a:prstGeom>
          <a:noFill/>
        </p:spPr>
        <p:txBody>
          <a:bodyPr wrap="square" rtlCol="0">
            <a:spAutoFit/>
          </a:bodyPr>
          <a:lstStyle/>
          <a:p>
            <a:pPr marL="285750" indent="-285750">
              <a:buFont typeface="Arial" panose="020B0604020202020204" pitchFamily="34" charset="0"/>
              <a:buChar char="•"/>
            </a:pPr>
            <a:r>
              <a:rPr lang="en-IN" dirty="0"/>
              <a:t>Check the latest Hype cycle in an area of your interest</a:t>
            </a:r>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446476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75B43-E4EC-4DF5-B644-083F9DB20266}"/>
              </a:ext>
            </a:extLst>
          </p:cNvPr>
          <p:cNvSpPr>
            <a:spLocks noGrp="1"/>
          </p:cNvSpPr>
          <p:nvPr>
            <p:ph type="title"/>
          </p:nvPr>
        </p:nvSpPr>
        <p:spPr>
          <a:xfrm>
            <a:off x="2695280" y="2420168"/>
            <a:ext cx="10515600" cy="1325563"/>
          </a:xfrm>
        </p:spPr>
        <p:txBody>
          <a:bodyPr/>
          <a:lstStyle/>
          <a:p>
            <a:r>
              <a:rPr lang="en-IN" dirty="0"/>
              <a:t>What is Intelligence ?</a:t>
            </a:r>
          </a:p>
        </p:txBody>
      </p:sp>
    </p:spTree>
    <p:extLst>
      <p:ext uri="{BB962C8B-B14F-4D97-AF65-F5344CB8AC3E}">
        <p14:creationId xmlns:p14="http://schemas.microsoft.com/office/powerpoint/2010/main" val="2838360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9B9716-EEB2-4608-8678-EC913C340278}"/>
              </a:ext>
            </a:extLst>
          </p:cNvPr>
          <p:cNvSpPr>
            <a:spLocks noGrp="1"/>
          </p:cNvSpPr>
          <p:nvPr>
            <p:ph idx="1"/>
          </p:nvPr>
        </p:nvSpPr>
        <p:spPr/>
        <p:txBody>
          <a:bodyPr/>
          <a:lstStyle/>
          <a:p>
            <a:r>
              <a:rPr lang="en-US" dirty="0"/>
              <a:t>Intelligence is a property of an entity, which we will call the </a:t>
            </a:r>
            <a:r>
              <a:rPr lang="en-US" b="1" dirty="0"/>
              <a:t>agent</a:t>
            </a:r>
            <a:r>
              <a:rPr lang="en-US" dirty="0"/>
              <a:t>, </a:t>
            </a:r>
          </a:p>
          <a:p>
            <a:r>
              <a:rPr lang="en-US" dirty="0"/>
              <a:t>It interacts with an external problem or situation, which we will call the </a:t>
            </a:r>
            <a:r>
              <a:rPr lang="en-US" b="1" dirty="0"/>
              <a:t>environment</a:t>
            </a:r>
            <a:r>
              <a:rPr lang="en-US" dirty="0"/>
              <a:t>. </a:t>
            </a:r>
          </a:p>
          <a:p>
            <a:r>
              <a:rPr lang="en-US" dirty="0"/>
              <a:t>An agent’s intelligence is typically related to its ability to succeed with respect to one or more objectives, which we will call the </a:t>
            </a:r>
            <a:r>
              <a:rPr lang="en-US" b="1" dirty="0"/>
              <a:t>goal</a:t>
            </a:r>
            <a:r>
              <a:rPr lang="en-US" dirty="0"/>
              <a:t>.</a:t>
            </a:r>
          </a:p>
          <a:p>
            <a:r>
              <a:rPr lang="en-US" dirty="0"/>
              <a:t> </a:t>
            </a:r>
            <a:r>
              <a:rPr lang="en-US" b="1" dirty="0"/>
              <a:t>Intelligence</a:t>
            </a:r>
            <a:r>
              <a:rPr lang="en-US" dirty="0"/>
              <a:t> measures an agent’s general ability to achieve goals in a wide range of environments</a:t>
            </a:r>
            <a:endParaRPr lang="en-IN" dirty="0"/>
          </a:p>
          <a:p>
            <a:endParaRPr lang="en-IN" dirty="0"/>
          </a:p>
        </p:txBody>
      </p:sp>
    </p:spTree>
    <p:extLst>
      <p:ext uri="{BB962C8B-B14F-4D97-AF65-F5344CB8AC3E}">
        <p14:creationId xmlns:p14="http://schemas.microsoft.com/office/powerpoint/2010/main" val="383982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media.publit.io/file/w_400,h_376,c_fit,q_80/COMMUNUNICATORZCOMfolder/9-types-of-intelligence-light.jpg">
            <a:extLst>
              <a:ext uri="{FF2B5EF4-FFF2-40B4-BE49-F238E27FC236}">
                <a16:creationId xmlns:a16="http://schemas.microsoft.com/office/drawing/2014/main" id="{F4202265-A4C8-41E1-8700-32CF02B13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1309" y="0"/>
            <a:ext cx="6800653" cy="63926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2D3375A-78D0-4A9A-8238-E5652F0BFDCA}"/>
              </a:ext>
            </a:extLst>
          </p:cNvPr>
          <p:cNvSpPr txBox="1"/>
          <p:nvPr/>
        </p:nvSpPr>
        <p:spPr>
          <a:xfrm>
            <a:off x="7522590" y="6592925"/>
            <a:ext cx="5052767" cy="246221"/>
          </a:xfrm>
          <a:prstGeom prst="rect">
            <a:avLst/>
          </a:prstGeom>
          <a:noFill/>
        </p:spPr>
        <p:txBody>
          <a:bodyPr wrap="square" rtlCol="0">
            <a:spAutoFit/>
          </a:bodyPr>
          <a:lstStyle/>
          <a:p>
            <a:r>
              <a:rPr lang="en-IN" sz="1000" dirty="0"/>
              <a:t>https://communicatorz.com/2016/07/27/9-types-of-intelligence/</a:t>
            </a:r>
          </a:p>
        </p:txBody>
      </p:sp>
    </p:spTree>
    <p:extLst>
      <p:ext uri="{BB962C8B-B14F-4D97-AF65-F5344CB8AC3E}">
        <p14:creationId xmlns:p14="http://schemas.microsoft.com/office/powerpoint/2010/main" val="598978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04959-C09D-4BA7-A2FD-A50125F23DB3}"/>
              </a:ext>
            </a:extLst>
          </p:cNvPr>
          <p:cNvSpPr>
            <a:spLocks noGrp="1"/>
          </p:cNvSpPr>
          <p:nvPr>
            <p:ph type="title"/>
          </p:nvPr>
        </p:nvSpPr>
        <p:spPr/>
        <p:txBody>
          <a:bodyPr/>
          <a:lstStyle/>
          <a:p>
            <a:r>
              <a:rPr lang="en-IN" dirty="0"/>
              <a:t>What is Artificial Intelligence </a:t>
            </a:r>
          </a:p>
        </p:txBody>
      </p:sp>
      <p:sp>
        <p:nvSpPr>
          <p:cNvPr id="3" name="Content Placeholder 2">
            <a:extLst>
              <a:ext uri="{FF2B5EF4-FFF2-40B4-BE49-F238E27FC236}">
                <a16:creationId xmlns:a16="http://schemas.microsoft.com/office/drawing/2014/main" id="{1EF88D57-020A-4DE2-89A7-62709DCDFA0C}"/>
              </a:ext>
            </a:extLst>
          </p:cNvPr>
          <p:cNvSpPr>
            <a:spLocks noGrp="1"/>
          </p:cNvSpPr>
          <p:nvPr>
            <p:ph idx="1"/>
          </p:nvPr>
        </p:nvSpPr>
        <p:spPr/>
        <p:txBody>
          <a:bodyPr>
            <a:normAutofit/>
          </a:bodyPr>
          <a:lstStyle/>
          <a:p>
            <a:r>
              <a:rPr lang="en-US" dirty="0"/>
              <a:t>“It is the science and engineering of making intelligent machines, especially intelligent computer programs. It is related to the similar task of using computers to understand human intelligence, but AI does not have to confine itself to methods that are biologically observable.” </a:t>
            </a:r>
            <a:r>
              <a:rPr lang="en-US" i="1" dirty="0"/>
              <a:t>– Stanford</a:t>
            </a:r>
            <a:endParaRPr lang="en-US" dirty="0"/>
          </a:p>
        </p:txBody>
      </p:sp>
    </p:spTree>
    <p:extLst>
      <p:ext uri="{BB962C8B-B14F-4D97-AF65-F5344CB8AC3E}">
        <p14:creationId xmlns:p14="http://schemas.microsoft.com/office/powerpoint/2010/main" val="383984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45FC6C-38B0-4359-B65B-FDE6A2283807}"/>
              </a:ext>
            </a:extLst>
          </p:cNvPr>
          <p:cNvSpPr>
            <a:spLocks noGrp="1"/>
          </p:cNvSpPr>
          <p:nvPr>
            <p:ph idx="1"/>
          </p:nvPr>
        </p:nvSpPr>
        <p:spPr/>
        <p:txBody>
          <a:bodyPr/>
          <a:lstStyle/>
          <a:p>
            <a:r>
              <a:rPr lang="en-IN" dirty="0"/>
              <a:t>John McCarthy in 1956 was amongst the first use the term AI</a:t>
            </a:r>
          </a:p>
          <a:p>
            <a:endParaRPr lang="en-IN" dirty="0"/>
          </a:p>
          <a:p>
            <a:r>
              <a:rPr lang="en-US" dirty="0"/>
              <a:t>the science and engineering of making intelligent machines</a:t>
            </a:r>
            <a:endParaRPr lang="en-IN" dirty="0"/>
          </a:p>
        </p:txBody>
      </p:sp>
    </p:spTree>
    <p:extLst>
      <p:ext uri="{BB962C8B-B14F-4D97-AF65-F5344CB8AC3E}">
        <p14:creationId xmlns:p14="http://schemas.microsoft.com/office/powerpoint/2010/main" val="845046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2A8C4A-D031-4945-BBB8-D1EC9211DC91}"/>
              </a:ext>
            </a:extLst>
          </p:cNvPr>
          <p:cNvPicPr>
            <a:picLocks noChangeAspect="1"/>
          </p:cNvPicPr>
          <p:nvPr/>
        </p:nvPicPr>
        <p:blipFill>
          <a:blip r:embed="rId2">
            <a:duotone>
              <a:prstClr val="black"/>
              <a:schemeClr val="accent6">
                <a:tint val="45000"/>
                <a:satMod val="400000"/>
              </a:schemeClr>
            </a:duotone>
          </a:blip>
          <a:stretch>
            <a:fillRect/>
          </a:stretch>
        </p:blipFill>
        <p:spPr>
          <a:xfrm>
            <a:off x="1095375" y="1023937"/>
            <a:ext cx="10001250" cy="4810125"/>
          </a:xfrm>
          <a:prstGeom prst="rect">
            <a:avLst/>
          </a:prstGeom>
        </p:spPr>
      </p:pic>
    </p:spTree>
    <p:extLst>
      <p:ext uri="{BB962C8B-B14F-4D97-AF65-F5344CB8AC3E}">
        <p14:creationId xmlns:p14="http://schemas.microsoft.com/office/powerpoint/2010/main" val="3853113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cdn.ttgtmedia.com/rms/onlineImages/crm-turing_test.jpg">
            <a:extLst>
              <a:ext uri="{FF2B5EF4-FFF2-40B4-BE49-F238E27FC236}">
                <a16:creationId xmlns:a16="http://schemas.microsoft.com/office/drawing/2014/main" id="{78E48AAC-26ED-4D6F-BD2B-CE0CB67F0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229" y="8108"/>
            <a:ext cx="10073464" cy="6849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69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C2400-14F9-4EE5-A3E6-E3B48D68C31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94C5842-E8BF-4F14-A4C0-5E1824CEB5CB}"/>
              </a:ext>
            </a:extLst>
          </p:cNvPr>
          <p:cNvSpPr>
            <a:spLocks noGrp="1"/>
          </p:cNvSpPr>
          <p:nvPr>
            <p:ph idx="1"/>
          </p:nvPr>
        </p:nvSpPr>
        <p:spPr/>
        <p:txBody>
          <a:bodyPr/>
          <a:lstStyle/>
          <a:p>
            <a:r>
              <a:rPr lang="en-IN" dirty="0"/>
              <a:t>Reverse Turing test </a:t>
            </a:r>
          </a:p>
        </p:txBody>
      </p:sp>
    </p:spTree>
    <p:extLst>
      <p:ext uri="{BB962C8B-B14F-4D97-AF65-F5344CB8AC3E}">
        <p14:creationId xmlns:p14="http://schemas.microsoft.com/office/powerpoint/2010/main" val="179903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A8D24-E494-437B-A3A8-C34B4A3F704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B4C6BD9-D388-4D24-972B-1478F508499B}"/>
              </a:ext>
            </a:extLst>
          </p:cNvPr>
          <p:cNvSpPr>
            <a:spLocks noGrp="1"/>
          </p:cNvSpPr>
          <p:nvPr>
            <p:ph idx="1"/>
          </p:nvPr>
        </p:nvSpPr>
        <p:spPr>
          <a:xfrm>
            <a:off x="1168138" y="1825625"/>
            <a:ext cx="10515600" cy="4351338"/>
          </a:xfrm>
        </p:spPr>
        <p:txBody>
          <a:bodyPr/>
          <a:lstStyle/>
          <a:p>
            <a:r>
              <a:rPr lang="en-IN" dirty="0"/>
              <a:t>CAPTCHA - </a:t>
            </a:r>
            <a:r>
              <a:rPr lang="en-US" dirty="0"/>
              <a:t>Completely Automated Public Turing test to tell Computers and Humans Apart</a:t>
            </a:r>
          </a:p>
          <a:p>
            <a:endParaRPr lang="en-IN" dirty="0"/>
          </a:p>
        </p:txBody>
      </p:sp>
      <p:pic>
        <p:nvPicPr>
          <p:cNvPr id="1026" name="Picture 2" descr="How CAPTCHAs work | What does CAPTCHA mean? | Cloudflare">
            <a:extLst>
              <a:ext uri="{FF2B5EF4-FFF2-40B4-BE49-F238E27FC236}">
                <a16:creationId xmlns:a16="http://schemas.microsoft.com/office/drawing/2014/main" id="{FAB1589C-415F-4296-9702-BAB5459F1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9555" y="3152972"/>
            <a:ext cx="5905500" cy="234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153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C4A48E-D03B-4BFD-9D80-A16C2082AB37}"/>
              </a:ext>
            </a:extLst>
          </p:cNvPr>
          <p:cNvSpPr>
            <a:spLocks noGrp="1"/>
          </p:cNvSpPr>
          <p:nvPr>
            <p:ph idx="1"/>
          </p:nvPr>
        </p:nvSpPr>
        <p:spPr/>
        <p:txBody>
          <a:bodyPr/>
          <a:lstStyle/>
          <a:p>
            <a:r>
              <a:rPr lang="en-IN" dirty="0"/>
              <a:t>AI for you as a Manager </a:t>
            </a:r>
          </a:p>
          <a:p>
            <a:endParaRPr lang="en-IN" dirty="0"/>
          </a:p>
        </p:txBody>
      </p:sp>
    </p:spTree>
    <p:extLst>
      <p:ext uri="{BB962C8B-B14F-4D97-AF65-F5344CB8AC3E}">
        <p14:creationId xmlns:p14="http://schemas.microsoft.com/office/powerpoint/2010/main" val="3423687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5B7378-1442-4B61-B39C-FEB47D8D7D29}"/>
              </a:ext>
            </a:extLst>
          </p:cNvPr>
          <p:cNvSpPr>
            <a:spLocks noGrp="1"/>
          </p:cNvSpPr>
          <p:nvPr>
            <p:ph idx="1"/>
          </p:nvPr>
        </p:nvSpPr>
        <p:spPr/>
        <p:txBody>
          <a:bodyPr/>
          <a:lstStyle/>
          <a:p>
            <a:r>
              <a:rPr lang="en-IN" dirty="0"/>
              <a:t>How does a typical manager spends their time .</a:t>
            </a:r>
          </a:p>
          <a:p>
            <a:r>
              <a:rPr lang="en-IN" dirty="0"/>
              <a:t>In what activities  </a:t>
            </a:r>
          </a:p>
        </p:txBody>
      </p:sp>
    </p:spTree>
    <p:extLst>
      <p:ext uri="{BB962C8B-B14F-4D97-AF65-F5344CB8AC3E}">
        <p14:creationId xmlns:p14="http://schemas.microsoft.com/office/powerpoint/2010/main" val="2306394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C8084A-8703-4B1D-8BA2-B60140EF8457}"/>
              </a:ext>
            </a:extLst>
          </p:cNvPr>
          <p:cNvPicPr>
            <a:picLocks noChangeAspect="1"/>
          </p:cNvPicPr>
          <p:nvPr/>
        </p:nvPicPr>
        <p:blipFill>
          <a:blip r:embed="rId2"/>
          <a:stretch>
            <a:fillRect/>
          </a:stretch>
        </p:blipFill>
        <p:spPr>
          <a:xfrm>
            <a:off x="1289672" y="300801"/>
            <a:ext cx="9990559" cy="5741781"/>
          </a:xfrm>
          <a:prstGeom prst="rect">
            <a:avLst/>
          </a:prstGeom>
        </p:spPr>
      </p:pic>
    </p:spTree>
    <p:extLst>
      <p:ext uri="{BB962C8B-B14F-4D97-AF65-F5344CB8AC3E}">
        <p14:creationId xmlns:p14="http://schemas.microsoft.com/office/powerpoint/2010/main" val="489681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FBAD9-73DA-489E-AF12-B7219A55B17D}"/>
              </a:ext>
            </a:extLst>
          </p:cNvPr>
          <p:cNvSpPr>
            <a:spLocks noGrp="1"/>
          </p:cNvSpPr>
          <p:nvPr>
            <p:ph type="title"/>
          </p:nvPr>
        </p:nvSpPr>
        <p:spPr/>
        <p:txBody>
          <a:bodyPr>
            <a:normAutofit fontScale="90000"/>
          </a:bodyPr>
          <a:lstStyle/>
          <a:p>
            <a:r>
              <a:rPr lang="en-US" dirty="0"/>
              <a:t>AI can support three important business needs: </a:t>
            </a:r>
            <a:br>
              <a:rPr lang="en-US" dirty="0"/>
            </a:br>
            <a:endParaRPr lang="en-IN" dirty="0"/>
          </a:p>
        </p:txBody>
      </p:sp>
      <p:sp>
        <p:nvSpPr>
          <p:cNvPr id="3" name="Content Placeholder 2">
            <a:extLst>
              <a:ext uri="{FF2B5EF4-FFF2-40B4-BE49-F238E27FC236}">
                <a16:creationId xmlns:a16="http://schemas.microsoft.com/office/drawing/2014/main" id="{DBCA6546-9A1E-475D-896F-6E3917B6EC23}"/>
              </a:ext>
            </a:extLst>
          </p:cNvPr>
          <p:cNvSpPr>
            <a:spLocks noGrp="1"/>
          </p:cNvSpPr>
          <p:nvPr>
            <p:ph idx="1"/>
          </p:nvPr>
        </p:nvSpPr>
        <p:spPr/>
        <p:txBody>
          <a:bodyPr/>
          <a:lstStyle/>
          <a:p>
            <a:r>
              <a:rPr lang="en-US" dirty="0"/>
              <a:t>Automating business processes</a:t>
            </a:r>
          </a:p>
          <a:p>
            <a:r>
              <a:rPr lang="en-US" dirty="0"/>
              <a:t>Gaining insight through data analysis (Analytics on Steroids)  </a:t>
            </a:r>
          </a:p>
          <a:p>
            <a:r>
              <a:rPr lang="en-US" dirty="0"/>
              <a:t>Engaging with customers and employees.</a:t>
            </a:r>
            <a:endParaRPr lang="en-IN" dirty="0"/>
          </a:p>
        </p:txBody>
      </p:sp>
    </p:spTree>
    <p:extLst>
      <p:ext uri="{BB962C8B-B14F-4D97-AF65-F5344CB8AC3E}">
        <p14:creationId xmlns:p14="http://schemas.microsoft.com/office/powerpoint/2010/main" val="22143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81D2E-9CDB-C928-1DFD-797F77106D84}"/>
              </a:ext>
            </a:extLst>
          </p:cNvPr>
          <p:cNvSpPr>
            <a:spLocks noGrp="1"/>
          </p:cNvSpPr>
          <p:nvPr>
            <p:ph type="title"/>
          </p:nvPr>
        </p:nvSpPr>
        <p:spPr/>
        <p:txBody>
          <a:bodyPr/>
          <a:lstStyle/>
          <a:p>
            <a:r>
              <a:rPr lang="en-IN" dirty="0"/>
              <a:t>Traditional Business Analytics vs AI/ML Projects</a:t>
            </a:r>
          </a:p>
        </p:txBody>
      </p:sp>
      <p:sp>
        <p:nvSpPr>
          <p:cNvPr id="3" name="Content Placeholder 2">
            <a:extLst>
              <a:ext uri="{FF2B5EF4-FFF2-40B4-BE49-F238E27FC236}">
                <a16:creationId xmlns:a16="http://schemas.microsoft.com/office/drawing/2014/main" id="{A5C99B76-84E7-F26A-C029-56A6769868DC}"/>
              </a:ext>
            </a:extLst>
          </p:cNvPr>
          <p:cNvSpPr>
            <a:spLocks noGrp="1"/>
          </p:cNvSpPr>
          <p:nvPr>
            <p:ph idx="1"/>
          </p:nvPr>
        </p:nvSpPr>
        <p:spPr>
          <a:xfrm>
            <a:off x="838200" y="2506662"/>
            <a:ext cx="10515600" cy="4351338"/>
          </a:xfrm>
        </p:spPr>
        <p:txBody>
          <a:bodyPr/>
          <a:lstStyle/>
          <a:p>
            <a:r>
              <a:rPr lang="en-IN" sz="2800" dirty="0"/>
              <a:t>Output of a BA project is usually a report with a summary of current situation and actionable insights, while usually output of a ML/AI project is a module / piece of computer code than gets incorporated </a:t>
            </a:r>
            <a:r>
              <a:rPr lang="en-US" sz="2800" dirty="0"/>
              <a:t>into a larger software application / </a:t>
            </a:r>
            <a:r>
              <a:rPr lang="en-IN" sz="2800" dirty="0"/>
              <a:t>deployed in production environment.</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77161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EA9256-EDF6-4066-A444-42C7088E9183}"/>
              </a:ext>
            </a:extLst>
          </p:cNvPr>
          <p:cNvPicPr>
            <a:picLocks noChangeAspect="1"/>
          </p:cNvPicPr>
          <p:nvPr/>
        </p:nvPicPr>
        <p:blipFill>
          <a:blip r:embed="rId2"/>
          <a:stretch>
            <a:fillRect/>
          </a:stretch>
        </p:blipFill>
        <p:spPr>
          <a:xfrm>
            <a:off x="3186261" y="0"/>
            <a:ext cx="4648140" cy="6858000"/>
          </a:xfrm>
          <a:prstGeom prst="rect">
            <a:avLst/>
          </a:prstGeom>
        </p:spPr>
      </p:pic>
      <p:sp>
        <p:nvSpPr>
          <p:cNvPr id="8" name="TextBox 7">
            <a:extLst>
              <a:ext uri="{FF2B5EF4-FFF2-40B4-BE49-F238E27FC236}">
                <a16:creationId xmlns:a16="http://schemas.microsoft.com/office/drawing/2014/main" id="{017DA25A-1C1B-4E31-857E-C0DCA6378AE7}"/>
              </a:ext>
            </a:extLst>
          </p:cNvPr>
          <p:cNvSpPr txBox="1"/>
          <p:nvPr/>
        </p:nvSpPr>
        <p:spPr>
          <a:xfrm>
            <a:off x="10426045" y="6523348"/>
            <a:ext cx="168739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mn-cs"/>
              </a:rPr>
              <a:t>@hacker.io</a:t>
            </a:r>
          </a:p>
        </p:txBody>
      </p:sp>
    </p:spTree>
    <p:extLst>
      <p:ext uri="{BB962C8B-B14F-4D97-AF65-F5344CB8AC3E}">
        <p14:creationId xmlns:p14="http://schemas.microsoft.com/office/powerpoint/2010/main" val="1066358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CF3681-B5B2-48B8-9310-A4E2CF03E8B5}"/>
              </a:ext>
            </a:extLst>
          </p:cNvPr>
          <p:cNvPicPr>
            <a:picLocks noChangeAspect="1"/>
          </p:cNvPicPr>
          <p:nvPr/>
        </p:nvPicPr>
        <p:blipFill>
          <a:blip r:embed="rId2"/>
          <a:stretch>
            <a:fillRect/>
          </a:stretch>
        </p:blipFill>
        <p:spPr>
          <a:xfrm>
            <a:off x="1131902" y="605965"/>
            <a:ext cx="10116233" cy="5436615"/>
          </a:xfrm>
          <a:prstGeom prst="rect">
            <a:avLst/>
          </a:prstGeom>
        </p:spPr>
      </p:pic>
    </p:spTree>
    <p:extLst>
      <p:ext uri="{BB962C8B-B14F-4D97-AF65-F5344CB8AC3E}">
        <p14:creationId xmlns:p14="http://schemas.microsoft.com/office/powerpoint/2010/main" val="266986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37894A0-F207-4A7E-9E6B-5108DEEFA989}"/>
              </a:ext>
            </a:extLst>
          </p:cNvPr>
          <p:cNvSpPr txBox="1"/>
          <p:nvPr/>
        </p:nvSpPr>
        <p:spPr>
          <a:xfrm>
            <a:off x="2752626" y="329939"/>
            <a:ext cx="4298623" cy="1107996"/>
          </a:xfrm>
          <a:prstGeom prst="rect">
            <a:avLst/>
          </a:prstGeom>
          <a:noFill/>
        </p:spPr>
        <p:txBody>
          <a:bodyPr wrap="square" rtlCol="0">
            <a:spAutoFit/>
          </a:bodyPr>
          <a:lstStyle/>
          <a:p>
            <a:r>
              <a:rPr lang="en-IN" sz="6600" b="1" dirty="0"/>
              <a:t>#</a:t>
            </a:r>
            <a:r>
              <a:rPr lang="en-IN" sz="6600" b="1" dirty="0" err="1"/>
              <a:t>AIforALL</a:t>
            </a:r>
            <a:endParaRPr lang="en-IN" sz="6600" b="1" dirty="0"/>
          </a:p>
        </p:txBody>
      </p:sp>
      <p:pic>
        <p:nvPicPr>
          <p:cNvPr id="6146" name="Picture 2" descr="IBEF: Game Changers: Artificial Intelligence for Real Economic ...">
            <a:extLst>
              <a:ext uri="{FF2B5EF4-FFF2-40B4-BE49-F238E27FC236}">
                <a16:creationId xmlns:a16="http://schemas.microsoft.com/office/drawing/2014/main" id="{FB724E32-1B0A-4C22-8833-B4AA52204D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2957" y="1797999"/>
            <a:ext cx="8500866" cy="49185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00389A0-3EB2-42F2-8F50-A9BDB0719337}"/>
              </a:ext>
            </a:extLst>
          </p:cNvPr>
          <p:cNvSpPr txBox="1"/>
          <p:nvPr/>
        </p:nvSpPr>
        <p:spPr>
          <a:xfrm>
            <a:off x="6923987" y="329939"/>
            <a:ext cx="3737728" cy="1107996"/>
          </a:xfrm>
          <a:prstGeom prst="rect">
            <a:avLst/>
          </a:prstGeom>
          <a:noFill/>
        </p:spPr>
        <p:txBody>
          <a:bodyPr wrap="square" rtlCol="0">
            <a:spAutoFit/>
          </a:bodyPr>
          <a:lstStyle/>
          <a:p>
            <a:r>
              <a:rPr lang="en-IN" sz="6600" b="1" dirty="0"/>
              <a:t>#</a:t>
            </a:r>
            <a:r>
              <a:rPr lang="en-IN" sz="6600" b="1" dirty="0" err="1"/>
              <a:t>NitiAyog</a:t>
            </a:r>
            <a:endParaRPr lang="en-IN" sz="6600" b="1" dirty="0"/>
          </a:p>
        </p:txBody>
      </p:sp>
    </p:spTree>
    <p:extLst>
      <p:ext uri="{BB962C8B-B14F-4D97-AF65-F5344CB8AC3E}">
        <p14:creationId xmlns:p14="http://schemas.microsoft.com/office/powerpoint/2010/main" val="2541405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D964EB-250C-4467-9A7C-06CB204A36BB}"/>
              </a:ext>
            </a:extLst>
          </p:cNvPr>
          <p:cNvPicPr>
            <a:picLocks noChangeAspect="1"/>
          </p:cNvPicPr>
          <p:nvPr/>
        </p:nvPicPr>
        <p:blipFill>
          <a:blip r:embed="rId2"/>
          <a:stretch>
            <a:fillRect/>
          </a:stretch>
        </p:blipFill>
        <p:spPr>
          <a:xfrm>
            <a:off x="854206" y="1179227"/>
            <a:ext cx="9239250" cy="5429250"/>
          </a:xfrm>
          <a:prstGeom prst="rect">
            <a:avLst/>
          </a:prstGeom>
        </p:spPr>
      </p:pic>
      <p:sp>
        <p:nvSpPr>
          <p:cNvPr id="6" name="TextBox 5">
            <a:extLst>
              <a:ext uri="{FF2B5EF4-FFF2-40B4-BE49-F238E27FC236}">
                <a16:creationId xmlns:a16="http://schemas.microsoft.com/office/drawing/2014/main" id="{8BE1D8A3-3355-473A-BE07-7F26D695A9BA}"/>
              </a:ext>
            </a:extLst>
          </p:cNvPr>
          <p:cNvSpPr txBox="1"/>
          <p:nvPr/>
        </p:nvSpPr>
        <p:spPr>
          <a:xfrm>
            <a:off x="3668598" y="471341"/>
            <a:ext cx="4854804" cy="707886"/>
          </a:xfrm>
          <a:prstGeom prst="rect">
            <a:avLst/>
          </a:prstGeom>
          <a:noFill/>
        </p:spPr>
        <p:txBody>
          <a:bodyPr wrap="square" rtlCol="0">
            <a:spAutoFit/>
          </a:bodyPr>
          <a:lstStyle/>
          <a:p>
            <a:r>
              <a:rPr lang="en-IN" sz="4000" dirty="0"/>
              <a:t>#</a:t>
            </a:r>
            <a:r>
              <a:rPr lang="en-IN" sz="4000" dirty="0" err="1"/>
              <a:t>AIForGood</a:t>
            </a:r>
            <a:endParaRPr lang="en-IN" sz="4000" dirty="0"/>
          </a:p>
        </p:txBody>
      </p:sp>
    </p:spTree>
    <p:extLst>
      <p:ext uri="{BB962C8B-B14F-4D97-AF65-F5344CB8AC3E}">
        <p14:creationId xmlns:p14="http://schemas.microsoft.com/office/powerpoint/2010/main" val="1028001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7235A-0E9C-AD3E-6484-70730375C7A1}"/>
              </a:ext>
            </a:extLst>
          </p:cNvPr>
          <p:cNvSpPr>
            <a:spLocks noGrp="1"/>
          </p:cNvSpPr>
          <p:nvPr>
            <p:ph type="title"/>
          </p:nvPr>
        </p:nvSpPr>
        <p:spPr>
          <a:xfrm>
            <a:off x="1160930" y="1750173"/>
            <a:ext cx="10515600" cy="1325563"/>
          </a:xfrm>
        </p:spPr>
        <p:txBody>
          <a:bodyPr/>
          <a:lstStyle/>
          <a:p>
            <a:r>
              <a:rPr lang="en-IN" dirty="0"/>
              <a:t>Where to start with AI in your Organisation ?</a:t>
            </a:r>
          </a:p>
        </p:txBody>
      </p:sp>
    </p:spTree>
    <p:extLst>
      <p:ext uri="{BB962C8B-B14F-4D97-AF65-F5344CB8AC3E}">
        <p14:creationId xmlns:p14="http://schemas.microsoft.com/office/powerpoint/2010/main" val="27057662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3376-42D4-470E-9ABD-2017B94FB10C}"/>
              </a:ext>
            </a:extLst>
          </p:cNvPr>
          <p:cNvSpPr>
            <a:spLocks noGrp="1"/>
          </p:cNvSpPr>
          <p:nvPr>
            <p:ph type="title"/>
          </p:nvPr>
        </p:nvSpPr>
        <p:spPr/>
        <p:txBody>
          <a:bodyPr/>
          <a:lstStyle/>
          <a:p>
            <a:r>
              <a:rPr lang="en-IN" dirty="0"/>
              <a:t>Take an organization selfie </a:t>
            </a:r>
          </a:p>
        </p:txBody>
      </p:sp>
      <p:sp>
        <p:nvSpPr>
          <p:cNvPr id="3" name="Content Placeholder 2">
            <a:extLst>
              <a:ext uri="{FF2B5EF4-FFF2-40B4-BE49-F238E27FC236}">
                <a16:creationId xmlns:a16="http://schemas.microsoft.com/office/drawing/2014/main" id="{0AB7063D-74BA-43D1-B103-E25288B24BEE}"/>
              </a:ext>
            </a:extLst>
          </p:cNvPr>
          <p:cNvSpPr>
            <a:spLocks noGrp="1"/>
          </p:cNvSpPr>
          <p:nvPr>
            <p:ph idx="1"/>
          </p:nvPr>
        </p:nvSpPr>
        <p:spPr/>
        <p:txBody>
          <a:bodyPr/>
          <a:lstStyle/>
          <a:p>
            <a:r>
              <a:rPr lang="en-IN" dirty="0"/>
              <a:t>What is the current state of AI in your Organization / BU / Team</a:t>
            </a:r>
          </a:p>
          <a:p>
            <a:endParaRPr lang="en-IN" dirty="0"/>
          </a:p>
          <a:p>
            <a:r>
              <a:rPr lang="en-IN" dirty="0"/>
              <a:t>Clear and well defined use cases ,</a:t>
            </a:r>
          </a:p>
          <a:p>
            <a:r>
              <a:rPr lang="en-IN" dirty="0"/>
              <a:t>Right data capturing processes</a:t>
            </a:r>
          </a:p>
          <a:p>
            <a:r>
              <a:rPr lang="en-IN" dirty="0"/>
              <a:t>Tech capabilities to build AI models</a:t>
            </a:r>
          </a:p>
          <a:p>
            <a:r>
              <a:rPr lang="en-IN" dirty="0"/>
              <a:t>Tech capabilities to deploy &amp; scale AI models</a:t>
            </a:r>
          </a:p>
          <a:p>
            <a:r>
              <a:rPr lang="en-IN" dirty="0"/>
              <a:t>Promised value getting realized or not ?</a:t>
            </a:r>
          </a:p>
          <a:p>
            <a:endParaRPr lang="en-IN" dirty="0"/>
          </a:p>
        </p:txBody>
      </p:sp>
    </p:spTree>
    <p:extLst>
      <p:ext uri="{BB962C8B-B14F-4D97-AF65-F5344CB8AC3E}">
        <p14:creationId xmlns:p14="http://schemas.microsoft.com/office/powerpoint/2010/main" val="4211754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B0B6F-1843-EBAF-8CA1-B25A1B34CC6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3C12D3D-B18B-F819-3E6E-63088C09AC9C}"/>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16299461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258</TotalTime>
  <Words>450</Words>
  <Application>Microsoft Office PowerPoint</Application>
  <PresentationFormat>Widescreen</PresentationFormat>
  <Paragraphs>49</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Calibri Light</vt:lpstr>
      <vt:lpstr>Office Theme</vt:lpstr>
      <vt:lpstr>PowerPoint Presentation</vt:lpstr>
      <vt:lpstr>PowerPoint Presentation</vt:lpstr>
      <vt:lpstr>PowerPoint Presentation</vt:lpstr>
      <vt:lpstr>AI </vt:lpstr>
      <vt:lpstr>What is AI as per you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 home exercise   </vt:lpstr>
      <vt:lpstr>What is Intelligence ?</vt:lpstr>
      <vt:lpstr>PowerPoint Presentation</vt:lpstr>
      <vt:lpstr>PowerPoint Presentation</vt:lpstr>
      <vt:lpstr>What is Artificial Intelligence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 can support three important business needs:  </vt:lpstr>
      <vt:lpstr>Traditional Business Analytics vs AI/ML Projects</vt:lpstr>
      <vt:lpstr>PowerPoint Presentation</vt:lpstr>
      <vt:lpstr>PowerPoint Presentation</vt:lpstr>
      <vt:lpstr>PowerPoint Presentation</vt:lpstr>
      <vt:lpstr>PowerPoint Presentation</vt:lpstr>
      <vt:lpstr>Where to start with AI in your Organisation ?</vt:lpstr>
      <vt:lpstr>Take an organization selfie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27</cp:revision>
  <dcterms:created xsi:type="dcterms:W3CDTF">2023-01-15T07:03:50Z</dcterms:created>
  <dcterms:modified xsi:type="dcterms:W3CDTF">2023-12-14T16:17:34Z</dcterms:modified>
</cp:coreProperties>
</file>