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43"/>
  </p:notesMasterIdLst>
  <p:sldIdLst>
    <p:sldId id="256" r:id="rId2"/>
    <p:sldId id="270" r:id="rId3"/>
    <p:sldId id="298" r:id="rId4"/>
    <p:sldId id="265" r:id="rId5"/>
    <p:sldId id="299" r:id="rId6"/>
    <p:sldId id="271" r:id="rId7"/>
    <p:sldId id="268" r:id="rId8"/>
    <p:sldId id="301" r:id="rId9"/>
    <p:sldId id="300" r:id="rId10"/>
    <p:sldId id="280" r:id="rId11"/>
    <p:sldId id="276" r:id="rId12"/>
    <p:sldId id="302" r:id="rId13"/>
    <p:sldId id="277" r:id="rId14"/>
    <p:sldId id="304" r:id="rId15"/>
    <p:sldId id="278" r:id="rId16"/>
    <p:sldId id="306" r:id="rId17"/>
    <p:sldId id="272" r:id="rId18"/>
    <p:sldId id="273" r:id="rId19"/>
    <p:sldId id="293"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22" r:id="rId34"/>
    <p:sldId id="294" r:id="rId35"/>
    <p:sldId id="274" r:id="rId36"/>
    <p:sldId id="292" r:id="rId37"/>
    <p:sldId id="295" r:id="rId38"/>
    <p:sldId id="296" r:id="rId39"/>
    <p:sldId id="297" r:id="rId40"/>
    <p:sldId id="321" r:id="rId41"/>
    <p:sldId id="308" r:id="rId42"/>
  </p:sldIdLst>
  <p:sldSz cx="12192000" cy="6858000"/>
  <p:notesSz cx="7315200" cy="9601200"/>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7" autoAdjust="0"/>
    <p:restoredTop sz="89676" autoAdjust="0"/>
  </p:normalViewPr>
  <p:slideViewPr>
    <p:cSldViewPr snapToGrid="0">
      <p:cViewPr varScale="1">
        <p:scale>
          <a:sx n="60" d="100"/>
          <a:sy n="60" d="100"/>
        </p:scale>
        <p:origin x="765"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14D6AC8-6584-484D-951D-5E413E6C6BF5}" type="datetimeFigureOut">
              <a:rPr lang="en-US" smtClean="0"/>
              <a:t>8/22/2022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7257477-FFBD-4D36-956B-28D5D1B3628A}" type="slidenum">
              <a:rPr lang="en-US" smtClean="0"/>
              <a:t>‹#›</a:t>
            </a:fld>
            <a:endParaRPr lang="en-US"/>
          </a:p>
        </p:txBody>
      </p:sp>
    </p:spTree>
    <p:extLst>
      <p:ext uri="{BB962C8B-B14F-4D97-AF65-F5344CB8AC3E}">
        <p14:creationId xmlns:p14="http://schemas.microsoft.com/office/powerpoint/2010/main" val="229785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Marketing Mix Modelling – How to build a market mix model using Python; what portion of Sales can be attributed to which Promotion Channel </a:t>
            </a:r>
          </a:p>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1</a:t>
            </a:fld>
            <a:endParaRPr lang="en-US"/>
          </a:p>
        </p:txBody>
      </p:sp>
    </p:spTree>
    <p:extLst>
      <p:ext uri="{BB962C8B-B14F-4D97-AF65-F5344CB8AC3E}">
        <p14:creationId xmlns:p14="http://schemas.microsoft.com/office/powerpoint/2010/main" val="1660429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5</a:t>
            </a:fld>
            <a:endParaRPr lang="en-US"/>
          </a:p>
        </p:txBody>
      </p:sp>
    </p:spTree>
    <p:extLst>
      <p:ext uri="{BB962C8B-B14F-4D97-AF65-F5344CB8AC3E}">
        <p14:creationId xmlns:p14="http://schemas.microsoft.com/office/powerpoint/2010/main" val="622636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20</a:t>
            </a:fld>
            <a:endParaRPr lang="en-US"/>
          </a:p>
        </p:txBody>
      </p:sp>
    </p:spTree>
    <p:extLst>
      <p:ext uri="{BB962C8B-B14F-4D97-AF65-F5344CB8AC3E}">
        <p14:creationId xmlns:p14="http://schemas.microsoft.com/office/powerpoint/2010/main" val="261528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24</a:t>
            </a:fld>
            <a:endParaRPr lang="en-US"/>
          </a:p>
        </p:txBody>
      </p:sp>
    </p:spTree>
    <p:extLst>
      <p:ext uri="{BB962C8B-B14F-4D97-AF65-F5344CB8AC3E}">
        <p14:creationId xmlns:p14="http://schemas.microsoft.com/office/powerpoint/2010/main" val="455328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27</a:t>
            </a:fld>
            <a:endParaRPr lang="en-US"/>
          </a:p>
        </p:txBody>
      </p:sp>
    </p:spTree>
    <p:extLst>
      <p:ext uri="{BB962C8B-B14F-4D97-AF65-F5344CB8AC3E}">
        <p14:creationId xmlns:p14="http://schemas.microsoft.com/office/powerpoint/2010/main" val="2080209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30</a:t>
            </a:fld>
            <a:endParaRPr lang="en-US"/>
          </a:p>
        </p:txBody>
      </p:sp>
    </p:spTree>
    <p:extLst>
      <p:ext uri="{BB962C8B-B14F-4D97-AF65-F5344CB8AC3E}">
        <p14:creationId xmlns:p14="http://schemas.microsoft.com/office/powerpoint/2010/main" val="3709186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33</a:t>
            </a:fld>
            <a:endParaRPr lang="en-US"/>
          </a:p>
        </p:txBody>
      </p:sp>
    </p:spTree>
    <p:extLst>
      <p:ext uri="{BB962C8B-B14F-4D97-AF65-F5344CB8AC3E}">
        <p14:creationId xmlns:p14="http://schemas.microsoft.com/office/powerpoint/2010/main" val="1100950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257477-FFBD-4D36-956B-28D5D1B3628A}" type="slidenum">
              <a:rPr lang="en-US" smtClean="0"/>
              <a:t>37</a:t>
            </a:fld>
            <a:endParaRPr lang="en-US"/>
          </a:p>
        </p:txBody>
      </p:sp>
    </p:spTree>
    <p:extLst>
      <p:ext uri="{BB962C8B-B14F-4D97-AF65-F5344CB8AC3E}">
        <p14:creationId xmlns:p14="http://schemas.microsoft.com/office/powerpoint/2010/main" val="1105177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reallocating budget across media and marginally </a:t>
            </a:r>
            <a:r>
              <a:rPr lang="en-US" dirty="0" err="1"/>
              <a:t>incaresing</a:t>
            </a:r>
            <a:r>
              <a:rPr lang="en-US" dirty="0"/>
              <a:t> it in this case by 5%, greater synergies can be achieved as shown in the next slide</a:t>
            </a:r>
          </a:p>
        </p:txBody>
      </p:sp>
      <p:sp>
        <p:nvSpPr>
          <p:cNvPr id="4" name="Slide Number Placeholder 3"/>
          <p:cNvSpPr>
            <a:spLocks noGrp="1"/>
          </p:cNvSpPr>
          <p:nvPr>
            <p:ph type="sldNum" sz="quarter" idx="5"/>
          </p:nvPr>
        </p:nvSpPr>
        <p:spPr/>
        <p:txBody>
          <a:bodyPr/>
          <a:lstStyle/>
          <a:p>
            <a:fld id="{27257477-FFBD-4D36-956B-28D5D1B3628A}" type="slidenum">
              <a:rPr lang="en-US" smtClean="0"/>
              <a:t>40</a:t>
            </a:fld>
            <a:endParaRPr lang="en-US"/>
          </a:p>
        </p:txBody>
      </p:sp>
    </p:spTree>
    <p:extLst>
      <p:ext uri="{BB962C8B-B14F-4D97-AF65-F5344CB8AC3E}">
        <p14:creationId xmlns:p14="http://schemas.microsoft.com/office/powerpoint/2010/main" val="889619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68717F-D79F-44ED-B7F5-38B17E50B1E3}"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3315D7-3236-45CC-946F-FAC0BCEC5E1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5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68717F-D79F-44ED-B7F5-38B17E50B1E3}"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3328800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668717F-D79F-44ED-B7F5-38B17E50B1E3}"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3315D7-3236-45CC-946F-FAC0BCEC5E1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539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68717F-D79F-44ED-B7F5-38B17E50B1E3}" type="datetimeFigureOut">
              <a:rPr lang="en-US" smtClean="0"/>
              <a:t>8/22/2022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582923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68717F-D79F-44ED-B7F5-38B17E50B1E3}" type="datetimeFigureOut">
              <a:rPr lang="en-US" smtClean="0"/>
              <a:t>8/22/2022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1086013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68717F-D79F-44ED-B7F5-38B17E50B1E3}" type="datetimeFigureOut">
              <a:rPr lang="en-US" smtClean="0"/>
              <a:t>8/22/2022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1496137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668717F-D79F-44ED-B7F5-38B17E50B1E3}" type="datetimeFigureOut">
              <a:rPr lang="en-US" smtClean="0"/>
              <a:t>8/22/2022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1927345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668717F-D79F-44ED-B7F5-38B17E50B1E3}" type="datetimeFigureOut">
              <a:rPr lang="en-US" smtClean="0"/>
              <a:t>8/22/2022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93315D7-3236-45CC-946F-FAC0BCEC5E17}" type="slidenum">
              <a:rPr lang="en-US" smtClean="0"/>
              <a:t>‹#›</a:t>
            </a:fld>
            <a:endParaRPr lang="en-US"/>
          </a:p>
        </p:txBody>
      </p:sp>
    </p:spTree>
    <p:extLst>
      <p:ext uri="{BB962C8B-B14F-4D97-AF65-F5344CB8AC3E}">
        <p14:creationId xmlns:p14="http://schemas.microsoft.com/office/powerpoint/2010/main" val="2660320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668717F-D79F-44ED-B7F5-38B17E50B1E3}" type="datetimeFigureOut">
              <a:rPr lang="en-US" smtClean="0"/>
              <a:t>8/22/2022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96649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68717F-D79F-44ED-B7F5-38B17E50B1E3}"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664469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68717F-D79F-44ED-B7F5-38B17E50B1E3}" type="datetimeFigureOut">
              <a:rPr lang="en-US" smtClean="0"/>
              <a:t>8/22/2022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3315D7-3236-45CC-946F-FAC0BCEC5E17}" type="slidenum">
              <a:rPr lang="en-US" smtClean="0"/>
              <a:t>‹#›</a:t>
            </a:fld>
            <a:endParaRPr lang="en-US"/>
          </a:p>
        </p:txBody>
      </p:sp>
    </p:spTree>
    <p:extLst>
      <p:ext uri="{BB962C8B-B14F-4D97-AF65-F5344CB8AC3E}">
        <p14:creationId xmlns:p14="http://schemas.microsoft.com/office/powerpoint/2010/main" val="1767061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668717F-D79F-44ED-B7F5-38B17E50B1E3}" type="datetimeFigureOut">
              <a:rPr lang="en-US" smtClean="0"/>
              <a:t>8/22/2022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93315D7-3236-45CC-946F-FAC0BCEC5E1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508335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sbharadwaj@mdi.ac.i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2B67-5AB2-4E27-8CE1-6C396241A87A}"/>
              </a:ext>
            </a:extLst>
          </p:cNvPr>
          <p:cNvSpPr>
            <a:spLocks noGrp="1"/>
          </p:cNvSpPr>
          <p:nvPr>
            <p:ph type="ctrTitle"/>
          </p:nvPr>
        </p:nvSpPr>
        <p:spPr>
          <a:xfrm>
            <a:off x="1100051" y="619300"/>
            <a:ext cx="10058400" cy="3566160"/>
          </a:xfrm>
        </p:spPr>
        <p:txBody>
          <a:bodyPr>
            <a:normAutofit/>
          </a:bodyPr>
          <a:lstStyle/>
          <a:p>
            <a:r>
              <a:rPr lang="en-US" sz="4800" dirty="0"/>
              <a:t>Integrated Media Planning: Business Analytics and Model building </a:t>
            </a:r>
          </a:p>
        </p:txBody>
      </p:sp>
      <p:sp>
        <p:nvSpPr>
          <p:cNvPr id="3" name="Subtitle 2">
            <a:extLst>
              <a:ext uri="{FF2B5EF4-FFF2-40B4-BE49-F238E27FC236}">
                <a16:creationId xmlns:a16="http://schemas.microsoft.com/office/drawing/2014/main" id="{07562911-FE4D-4A6F-96CE-8A2D58F102A3}"/>
              </a:ext>
            </a:extLst>
          </p:cNvPr>
          <p:cNvSpPr>
            <a:spLocks noGrp="1"/>
          </p:cNvSpPr>
          <p:nvPr>
            <p:ph type="subTitle" idx="1"/>
          </p:nvPr>
        </p:nvSpPr>
        <p:spPr/>
        <p:txBody>
          <a:bodyPr>
            <a:normAutofit/>
          </a:bodyPr>
          <a:lstStyle/>
          <a:p>
            <a:r>
              <a:rPr lang="en-US" dirty="0"/>
              <a:t>Sangeeta Shah Bharadwaj </a:t>
            </a:r>
          </a:p>
          <a:p>
            <a:r>
              <a:rPr lang="en-US" dirty="0">
                <a:hlinkClick r:id="rId3"/>
              </a:rPr>
              <a:t>ssbharadwaj@mdi.ac.in</a:t>
            </a:r>
            <a:endParaRPr lang="en-US" dirty="0"/>
          </a:p>
          <a:p>
            <a:endParaRPr lang="en-US" dirty="0"/>
          </a:p>
        </p:txBody>
      </p:sp>
    </p:spTree>
    <p:extLst>
      <p:ext uri="{BB962C8B-B14F-4D97-AF65-F5344CB8AC3E}">
        <p14:creationId xmlns:p14="http://schemas.microsoft.com/office/powerpoint/2010/main" val="1017099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4ABB7-AB07-4B90-ADB3-463FA2CD37BC}"/>
              </a:ext>
            </a:extLst>
          </p:cNvPr>
          <p:cNvSpPr>
            <a:spLocks noGrp="1"/>
          </p:cNvSpPr>
          <p:nvPr>
            <p:ph type="title"/>
          </p:nvPr>
        </p:nvSpPr>
        <p:spPr/>
        <p:txBody>
          <a:bodyPr/>
          <a:lstStyle/>
          <a:p>
            <a:r>
              <a:rPr lang="en-US" dirty="0"/>
              <a:t>Case Study: Toyota Camry</a:t>
            </a:r>
          </a:p>
        </p:txBody>
      </p:sp>
      <p:sp>
        <p:nvSpPr>
          <p:cNvPr id="3" name="Content Placeholder 2">
            <a:extLst>
              <a:ext uri="{FF2B5EF4-FFF2-40B4-BE49-F238E27FC236}">
                <a16:creationId xmlns:a16="http://schemas.microsoft.com/office/drawing/2014/main" id="{633D3D23-78C6-418E-8DD0-013D0AE1B9AE}"/>
              </a:ext>
            </a:extLst>
          </p:cNvPr>
          <p:cNvSpPr>
            <a:spLocks noGrp="1"/>
          </p:cNvSpPr>
          <p:nvPr>
            <p:ph idx="1"/>
          </p:nvPr>
        </p:nvSpPr>
        <p:spPr/>
        <p:txBody>
          <a:bodyPr>
            <a:normAutofit fontScale="92500" lnSpcReduction="10000"/>
          </a:bodyPr>
          <a:lstStyle/>
          <a:p>
            <a:r>
              <a:rPr lang="en-US" dirty="0"/>
              <a:t>Today’s consumers are exposed to an expanding, fragmented array of marketing touch points across media and sales channels.</a:t>
            </a:r>
          </a:p>
          <a:p>
            <a:r>
              <a:rPr lang="en-US" dirty="0"/>
              <a:t>Imagine that while viewing a TV spot for a Toyota Camry, a consumer say Rita uses her mobile device to Google “sedans. ” Up pops a paid search link for Camry, as well as car reviews</a:t>
            </a:r>
          </a:p>
          <a:p>
            <a:r>
              <a:rPr lang="en-US" dirty="0"/>
              <a:t>She clicks through to Car and Driver’s website to read some reviews, and while perusing, she notices a display ad from a local dealership but doesn’t click on it</a:t>
            </a:r>
          </a:p>
          <a:p>
            <a:r>
              <a:rPr lang="en-US" dirty="0"/>
              <a:t>One review contains a link to YouTube videos people have made about their Camrys. On YouTube she also watches Toyota’s clever “Camry Reinvented” Super Bowl ad from eight months earlier</a:t>
            </a:r>
          </a:p>
          <a:p>
            <a:r>
              <a:rPr lang="en-US" dirty="0"/>
              <a:t>During her commute to work that week she sees a Toyota billboard she hadn’t noticed before and then RELATED VIDEO receives a direct-mail piece from the company offering a time limited deal</a:t>
            </a:r>
          </a:p>
          <a:p>
            <a:r>
              <a:rPr lang="en-US" dirty="0"/>
              <a:t>She visits local dealerships’ websites, including those promoted on Car and Driver and in the direct-mail piece, and at last heads to a dealer, where she test-drives the car and buys it.</a:t>
            </a:r>
          </a:p>
        </p:txBody>
      </p:sp>
    </p:spTree>
    <p:extLst>
      <p:ext uri="{BB962C8B-B14F-4D97-AF65-F5344CB8AC3E}">
        <p14:creationId xmlns:p14="http://schemas.microsoft.com/office/powerpoint/2010/main" val="9176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6153-0813-4E5E-A80E-8EE87199C0C3}"/>
              </a:ext>
            </a:extLst>
          </p:cNvPr>
          <p:cNvSpPr>
            <a:spLocks noGrp="1"/>
          </p:cNvSpPr>
          <p:nvPr>
            <p:ph type="title"/>
          </p:nvPr>
        </p:nvSpPr>
        <p:spPr/>
        <p:txBody>
          <a:bodyPr/>
          <a:lstStyle/>
          <a:p>
            <a:r>
              <a:rPr lang="en-US" dirty="0"/>
              <a:t>How many off line and online channels has she touched?</a:t>
            </a:r>
          </a:p>
        </p:txBody>
      </p:sp>
      <p:sp>
        <p:nvSpPr>
          <p:cNvPr id="3" name="Content Placeholder 2">
            <a:extLst>
              <a:ext uri="{FF2B5EF4-FFF2-40B4-BE49-F238E27FC236}">
                <a16:creationId xmlns:a16="http://schemas.microsoft.com/office/drawing/2014/main" id="{1889F6B8-8C98-4271-B99B-62A09EEF1EFF}"/>
              </a:ext>
            </a:extLst>
          </p:cNvPr>
          <p:cNvSpPr>
            <a:spLocks noGrp="1"/>
          </p:cNvSpPr>
          <p:nvPr>
            <p:ph sz="half" idx="1"/>
          </p:nvPr>
        </p:nvSpPr>
        <p:spPr/>
        <p:txBody>
          <a:bodyPr/>
          <a:lstStyle/>
          <a:p>
            <a:r>
              <a:rPr lang="en-US" dirty="0"/>
              <a:t>Off line</a:t>
            </a:r>
          </a:p>
        </p:txBody>
      </p:sp>
      <p:sp>
        <p:nvSpPr>
          <p:cNvPr id="10" name="Content Placeholder 9">
            <a:extLst>
              <a:ext uri="{FF2B5EF4-FFF2-40B4-BE49-F238E27FC236}">
                <a16:creationId xmlns:a16="http://schemas.microsoft.com/office/drawing/2014/main" id="{AC0C9271-032D-4B6A-B9F3-8FD7F2AF1463}"/>
              </a:ext>
            </a:extLst>
          </p:cNvPr>
          <p:cNvSpPr>
            <a:spLocks noGrp="1"/>
          </p:cNvSpPr>
          <p:nvPr>
            <p:ph sz="half" idx="2"/>
          </p:nvPr>
        </p:nvSpPr>
        <p:spPr/>
        <p:txBody>
          <a:bodyPr/>
          <a:lstStyle/>
          <a:p>
            <a:r>
              <a:rPr lang="en-US" dirty="0"/>
              <a:t>Online</a:t>
            </a:r>
          </a:p>
        </p:txBody>
      </p:sp>
      <p:sp>
        <p:nvSpPr>
          <p:cNvPr id="4" name="Rectangle 3">
            <a:extLst>
              <a:ext uri="{FF2B5EF4-FFF2-40B4-BE49-F238E27FC236}">
                <a16:creationId xmlns:a16="http://schemas.microsoft.com/office/drawing/2014/main" id="{53E8DEE1-5E5B-4D1D-AB1F-1D5B788A99A0}"/>
              </a:ext>
            </a:extLst>
          </p:cNvPr>
          <p:cNvSpPr/>
          <p:nvPr/>
        </p:nvSpPr>
        <p:spPr>
          <a:xfrm>
            <a:off x="1343464" y="2297722"/>
            <a:ext cx="2834642" cy="829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TV</a:t>
            </a:r>
          </a:p>
        </p:txBody>
      </p:sp>
      <p:sp>
        <p:nvSpPr>
          <p:cNvPr id="5" name="Rectangle 4">
            <a:extLst>
              <a:ext uri="{FF2B5EF4-FFF2-40B4-BE49-F238E27FC236}">
                <a16:creationId xmlns:a16="http://schemas.microsoft.com/office/drawing/2014/main" id="{EC12C672-26F6-4729-B227-2F27DE0F224F}"/>
              </a:ext>
            </a:extLst>
          </p:cNvPr>
          <p:cNvSpPr/>
          <p:nvPr/>
        </p:nvSpPr>
        <p:spPr>
          <a:xfrm>
            <a:off x="6472262" y="3429000"/>
            <a:ext cx="2700997" cy="829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Direct mails</a:t>
            </a:r>
          </a:p>
        </p:txBody>
      </p:sp>
      <p:sp>
        <p:nvSpPr>
          <p:cNvPr id="6" name="Rectangle 5">
            <a:extLst>
              <a:ext uri="{FF2B5EF4-FFF2-40B4-BE49-F238E27FC236}">
                <a16:creationId xmlns:a16="http://schemas.microsoft.com/office/drawing/2014/main" id="{8F26A17A-5D68-426F-9739-686A89E580E0}"/>
              </a:ext>
            </a:extLst>
          </p:cNvPr>
          <p:cNvSpPr/>
          <p:nvPr/>
        </p:nvSpPr>
        <p:spPr>
          <a:xfrm>
            <a:off x="1343463" y="4032723"/>
            <a:ext cx="2834641" cy="829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Radio</a:t>
            </a:r>
          </a:p>
        </p:txBody>
      </p:sp>
      <p:sp>
        <p:nvSpPr>
          <p:cNvPr id="7" name="Rectangle 6">
            <a:extLst>
              <a:ext uri="{FF2B5EF4-FFF2-40B4-BE49-F238E27FC236}">
                <a16:creationId xmlns:a16="http://schemas.microsoft.com/office/drawing/2014/main" id="{BDA719ED-77CE-44DF-875D-B7B374CE14DB}"/>
              </a:ext>
            </a:extLst>
          </p:cNvPr>
          <p:cNvSpPr/>
          <p:nvPr/>
        </p:nvSpPr>
        <p:spPr>
          <a:xfrm>
            <a:off x="1343463" y="3164707"/>
            <a:ext cx="2834642" cy="829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Billboards</a:t>
            </a:r>
          </a:p>
        </p:txBody>
      </p:sp>
      <p:sp>
        <p:nvSpPr>
          <p:cNvPr id="8" name="Rectangle 7">
            <a:extLst>
              <a:ext uri="{FF2B5EF4-FFF2-40B4-BE49-F238E27FC236}">
                <a16:creationId xmlns:a16="http://schemas.microsoft.com/office/drawing/2014/main" id="{59E2634A-96D2-4F04-8049-6CAD5FA88AD4}"/>
              </a:ext>
            </a:extLst>
          </p:cNvPr>
          <p:cNvSpPr/>
          <p:nvPr/>
        </p:nvSpPr>
        <p:spPr>
          <a:xfrm>
            <a:off x="6472262" y="2599006"/>
            <a:ext cx="2700997" cy="829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Youtube</a:t>
            </a:r>
            <a:r>
              <a:rPr lang="en-US" dirty="0"/>
              <a:t>,  website, google ads</a:t>
            </a:r>
          </a:p>
        </p:txBody>
      </p:sp>
      <p:sp>
        <p:nvSpPr>
          <p:cNvPr id="9" name="Rectangle 8">
            <a:extLst>
              <a:ext uri="{FF2B5EF4-FFF2-40B4-BE49-F238E27FC236}">
                <a16:creationId xmlns:a16="http://schemas.microsoft.com/office/drawing/2014/main" id="{427D0BB0-3A0A-49D5-8014-018749036E12}"/>
              </a:ext>
            </a:extLst>
          </p:cNvPr>
          <p:cNvSpPr/>
          <p:nvPr/>
        </p:nvSpPr>
        <p:spPr>
          <a:xfrm>
            <a:off x="1343462" y="4898677"/>
            <a:ext cx="2834641" cy="829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Print media ad</a:t>
            </a:r>
          </a:p>
        </p:txBody>
      </p:sp>
      <p:sp>
        <p:nvSpPr>
          <p:cNvPr id="11" name="TextBox 10">
            <a:extLst>
              <a:ext uri="{FF2B5EF4-FFF2-40B4-BE49-F238E27FC236}">
                <a16:creationId xmlns:a16="http://schemas.microsoft.com/office/drawing/2014/main" id="{05E34B3C-E0D9-4ADB-B74D-139A32020D2F}"/>
              </a:ext>
            </a:extLst>
          </p:cNvPr>
          <p:cNvSpPr txBox="1"/>
          <p:nvPr/>
        </p:nvSpPr>
        <p:spPr>
          <a:xfrm>
            <a:off x="5168348" y="4770783"/>
            <a:ext cx="6504167" cy="1077218"/>
          </a:xfrm>
          <a:prstGeom prst="rect">
            <a:avLst/>
          </a:prstGeom>
          <a:noFill/>
        </p:spPr>
        <p:txBody>
          <a:bodyPr wrap="square" rtlCol="0">
            <a:spAutoFit/>
          </a:bodyPr>
          <a:lstStyle/>
          <a:p>
            <a:r>
              <a:rPr lang="en-US" sz="3200" dirty="0"/>
              <a:t>To which channel will attribute the sales?</a:t>
            </a:r>
          </a:p>
        </p:txBody>
      </p:sp>
    </p:spTree>
    <p:extLst>
      <p:ext uri="{BB962C8B-B14F-4D97-AF65-F5344CB8AC3E}">
        <p14:creationId xmlns:p14="http://schemas.microsoft.com/office/powerpoint/2010/main" val="5261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E8B76-1109-41E1-90B6-ADC9078F5ADC}"/>
              </a:ext>
            </a:extLst>
          </p:cNvPr>
          <p:cNvSpPr>
            <a:spLocks noGrp="1"/>
          </p:cNvSpPr>
          <p:nvPr>
            <p:ph type="title"/>
          </p:nvPr>
        </p:nvSpPr>
        <p:spPr/>
        <p:txBody>
          <a:bodyPr/>
          <a:lstStyle/>
          <a:p>
            <a:r>
              <a:rPr lang="en-US" dirty="0"/>
              <a:t>It becomes impertinent to talk about Various Media Platforms</a:t>
            </a:r>
          </a:p>
        </p:txBody>
      </p:sp>
      <p:sp>
        <p:nvSpPr>
          <p:cNvPr id="3" name="Content Placeholder 2">
            <a:extLst>
              <a:ext uri="{FF2B5EF4-FFF2-40B4-BE49-F238E27FC236}">
                <a16:creationId xmlns:a16="http://schemas.microsoft.com/office/drawing/2014/main" id="{882F0B4C-3E5C-48DB-A6AC-AE5D2CF39D81}"/>
              </a:ext>
            </a:extLst>
          </p:cNvPr>
          <p:cNvSpPr>
            <a:spLocks noGrp="1"/>
          </p:cNvSpPr>
          <p:nvPr>
            <p:ph idx="1"/>
          </p:nvPr>
        </p:nvSpPr>
        <p:spPr/>
        <p:txBody>
          <a:bodyPr>
            <a:normAutofit fontScale="70000" lnSpcReduction="20000"/>
          </a:bodyPr>
          <a:lstStyle/>
          <a:p>
            <a:pPr>
              <a:buFont typeface="Wingdings" panose="05000000000000000000" pitchFamily="2" charset="2"/>
              <a:buChar char="v"/>
            </a:pPr>
            <a:r>
              <a:rPr lang="en-US" dirty="0"/>
              <a:t>TV</a:t>
            </a:r>
          </a:p>
          <a:p>
            <a:pPr>
              <a:buFont typeface="Wingdings" panose="05000000000000000000" pitchFamily="2" charset="2"/>
              <a:buChar char="v"/>
            </a:pPr>
            <a:r>
              <a:rPr lang="en-US" dirty="0"/>
              <a:t>Radio</a:t>
            </a:r>
          </a:p>
          <a:p>
            <a:pPr>
              <a:buFont typeface="Wingdings" panose="05000000000000000000" pitchFamily="2" charset="2"/>
              <a:buChar char="v"/>
            </a:pPr>
            <a:r>
              <a:rPr lang="en-US" dirty="0"/>
              <a:t>Mobile Apps or Alerts</a:t>
            </a:r>
          </a:p>
          <a:p>
            <a:pPr>
              <a:buFont typeface="Wingdings" panose="05000000000000000000" pitchFamily="2" charset="2"/>
              <a:buChar char="v"/>
            </a:pPr>
            <a:r>
              <a:rPr lang="en-US" dirty="0"/>
              <a:t>Paid Search</a:t>
            </a:r>
          </a:p>
          <a:p>
            <a:pPr>
              <a:buFont typeface="Wingdings" panose="05000000000000000000" pitchFamily="2" charset="2"/>
              <a:buChar char="v"/>
            </a:pPr>
            <a:r>
              <a:rPr lang="en-US" dirty="0"/>
              <a:t>Organic Social Media Content</a:t>
            </a:r>
          </a:p>
          <a:p>
            <a:pPr>
              <a:buFont typeface="Wingdings" panose="05000000000000000000" pitchFamily="2" charset="2"/>
              <a:buChar char="v"/>
            </a:pPr>
            <a:r>
              <a:rPr lang="en-US" dirty="0"/>
              <a:t>Website Features</a:t>
            </a:r>
          </a:p>
          <a:p>
            <a:pPr>
              <a:buFont typeface="Wingdings" panose="05000000000000000000" pitchFamily="2" charset="2"/>
              <a:buChar char="v"/>
            </a:pPr>
            <a:r>
              <a:rPr lang="en-US" dirty="0"/>
              <a:t>Influencer Campaigns</a:t>
            </a:r>
          </a:p>
          <a:p>
            <a:pPr>
              <a:buFont typeface="Wingdings" panose="05000000000000000000" pitchFamily="2" charset="2"/>
              <a:buChar char="v"/>
            </a:pPr>
            <a:r>
              <a:rPr lang="en-US" dirty="0"/>
              <a:t>External Press Coverage</a:t>
            </a:r>
          </a:p>
          <a:p>
            <a:pPr>
              <a:buFont typeface="Wingdings" panose="05000000000000000000" pitchFamily="2" charset="2"/>
              <a:buChar char="v"/>
            </a:pPr>
            <a:r>
              <a:rPr lang="en-US" dirty="0"/>
              <a:t>Paid Social Media</a:t>
            </a:r>
          </a:p>
          <a:p>
            <a:pPr>
              <a:buFont typeface="Wingdings" panose="05000000000000000000" pitchFamily="2" charset="2"/>
              <a:buChar char="v"/>
            </a:pPr>
            <a:r>
              <a:rPr lang="en-US" dirty="0"/>
              <a:t>Media: YouTube videos, podcasts</a:t>
            </a:r>
          </a:p>
          <a:p>
            <a:pPr>
              <a:buFont typeface="Wingdings" panose="05000000000000000000" pitchFamily="2" charset="2"/>
              <a:buChar char="v"/>
            </a:pPr>
            <a:r>
              <a:rPr lang="en-US" dirty="0"/>
              <a:t> </a:t>
            </a:r>
            <a:r>
              <a:rPr lang="en-US" dirty="0" err="1"/>
              <a:t>etc</a:t>
            </a:r>
            <a:endParaRPr lang="en-US" dirty="0"/>
          </a:p>
          <a:p>
            <a:pPr>
              <a:buFont typeface="Wingdings" panose="05000000000000000000" pitchFamily="2" charset="2"/>
              <a:buChar char="v"/>
            </a:pPr>
            <a:r>
              <a:rPr lang="en-US" dirty="0" err="1"/>
              <a:t>etc</a:t>
            </a:r>
            <a:endParaRPr lang="en-US" dirty="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352109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0B180-1C03-4880-8A48-35C7498AEA5B}"/>
              </a:ext>
            </a:extLst>
          </p:cNvPr>
          <p:cNvSpPr>
            <a:spLocks noGrp="1"/>
          </p:cNvSpPr>
          <p:nvPr>
            <p:ph type="title"/>
          </p:nvPr>
        </p:nvSpPr>
        <p:spPr/>
        <p:txBody>
          <a:bodyPr>
            <a:normAutofit/>
          </a:bodyPr>
          <a:lstStyle/>
          <a:p>
            <a:r>
              <a:rPr lang="en-US" dirty="0"/>
              <a:t>What questions should Toyota’s chief marketing officer ask ?</a:t>
            </a:r>
          </a:p>
        </p:txBody>
      </p:sp>
      <p:sp>
        <p:nvSpPr>
          <p:cNvPr id="3" name="Content Placeholder 2">
            <a:extLst>
              <a:ext uri="{FF2B5EF4-FFF2-40B4-BE49-F238E27FC236}">
                <a16:creationId xmlns:a16="http://schemas.microsoft.com/office/drawing/2014/main" id="{DD1896CF-AB83-4F06-836C-2370DF5FC8FD}"/>
              </a:ext>
            </a:extLst>
          </p:cNvPr>
          <p:cNvSpPr>
            <a:spLocks noGrp="1"/>
          </p:cNvSpPr>
          <p:nvPr>
            <p:ph idx="1"/>
          </p:nvPr>
        </p:nvSpPr>
        <p:spPr>
          <a:xfrm>
            <a:off x="1097280" y="1845734"/>
            <a:ext cx="10058400" cy="4273712"/>
          </a:xfrm>
        </p:spPr>
        <p:txBody>
          <a:bodyPr/>
          <a:lstStyle/>
          <a:p>
            <a:pPr>
              <a:buFont typeface="Wingdings" panose="05000000000000000000" pitchFamily="2" charset="2"/>
              <a:buChar char="v"/>
            </a:pPr>
            <a:r>
              <a:rPr lang="en-US" dirty="0"/>
              <a:t>??</a:t>
            </a:r>
          </a:p>
          <a:p>
            <a:pPr>
              <a:buFont typeface="Wingdings" panose="05000000000000000000" pitchFamily="2" charset="2"/>
              <a:buChar char="v"/>
            </a:pPr>
            <a:r>
              <a:rPr lang="en-US" dirty="0"/>
              <a:t>Which advertising media? Garners maximum attention, how do you know?</a:t>
            </a:r>
          </a:p>
          <a:p>
            <a:pPr>
              <a:buFont typeface="Wingdings" panose="05000000000000000000" pitchFamily="2" charset="2"/>
              <a:buChar char="v"/>
            </a:pPr>
            <a:r>
              <a:rPr lang="en-US" dirty="0"/>
              <a:t>How do you arrive at right media mix plan?  </a:t>
            </a:r>
            <a:r>
              <a:rPr lang="en-US" sz="2800" b="1" dirty="0"/>
              <a:t>Cost and benefit??</a:t>
            </a:r>
            <a:endParaRPr lang="en-US" b="1" dirty="0"/>
          </a:p>
          <a:p>
            <a:pPr>
              <a:buFont typeface="Wingdings" panose="05000000000000000000" pitchFamily="2" charset="2"/>
              <a:buChar char="v"/>
            </a:pPr>
            <a:r>
              <a:rPr lang="en-US" dirty="0"/>
              <a:t>What is my target segment?</a:t>
            </a:r>
          </a:p>
          <a:p>
            <a:pPr>
              <a:buFont typeface="Wingdings" panose="05000000000000000000" pitchFamily="2" charset="2"/>
              <a:buChar char="v"/>
            </a:pPr>
            <a:r>
              <a:rPr lang="en-US" dirty="0"/>
              <a:t>Customer persona</a:t>
            </a:r>
          </a:p>
          <a:p>
            <a:pPr>
              <a:buFont typeface="Wingdings" panose="05000000000000000000" pitchFamily="2" charset="2"/>
              <a:buChar char="v"/>
            </a:pPr>
            <a:r>
              <a:rPr lang="en-US" dirty="0"/>
              <a:t>Preferred platforms for information consumptions?</a:t>
            </a:r>
          </a:p>
          <a:p>
            <a:pPr>
              <a:buFont typeface="Wingdings" panose="05000000000000000000" pitchFamily="2" charset="2"/>
              <a:buChar char="v"/>
            </a:pPr>
            <a:r>
              <a:rPr lang="en-US" dirty="0"/>
              <a:t>Areas visiting</a:t>
            </a:r>
          </a:p>
          <a:p>
            <a:pPr>
              <a:buFont typeface="Wingdings" panose="05000000000000000000" pitchFamily="2" charset="2"/>
              <a:buChar char="v"/>
            </a:pPr>
            <a:r>
              <a:rPr lang="en-US" dirty="0"/>
              <a:t>Design Campaigns and place advertisement</a:t>
            </a:r>
          </a:p>
          <a:p>
            <a:pPr>
              <a:buFont typeface="Wingdings" panose="05000000000000000000" pitchFamily="2" charset="2"/>
              <a:buChar char="v"/>
            </a:pPr>
            <a:endParaRPr lang="en-US" dirty="0"/>
          </a:p>
          <a:p>
            <a:pPr>
              <a:buFont typeface="Wingdings" panose="05000000000000000000" pitchFamily="2" charset="2"/>
              <a:buChar char="v"/>
            </a:pPr>
            <a:endParaRPr lang="en-US" dirty="0"/>
          </a:p>
          <a:p>
            <a:endParaRPr lang="en-US" dirty="0"/>
          </a:p>
          <a:p>
            <a:endParaRPr lang="en-US" dirty="0"/>
          </a:p>
        </p:txBody>
      </p:sp>
    </p:spTree>
    <p:extLst>
      <p:ext uri="{BB962C8B-B14F-4D97-AF65-F5344CB8AC3E}">
        <p14:creationId xmlns:p14="http://schemas.microsoft.com/office/powerpoint/2010/main" val="40387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0B180-1C03-4880-8A48-35C7498AEA5B}"/>
              </a:ext>
            </a:extLst>
          </p:cNvPr>
          <p:cNvSpPr>
            <a:spLocks noGrp="1"/>
          </p:cNvSpPr>
          <p:nvPr>
            <p:ph type="title"/>
          </p:nvPr>
        </p:nvSpPr>
        <p:spPr/>
        <p:txBody>
          <a:bodyPr>
            <a:noAutofit/>
          </a:bodyPr>
          <a:lstStyle/>
          <a:p>
            <a:r>
              <a:rPr lang="en-US" sz="3600" dirty="0"/>
              <a:t>What questions should Toyota’s chief marketing officer (digital Marketing) should ask ?</a:t>
            </a:r>
          </a:p>
        </p:txBody>
      </p:sp>
      <p:sp>
        <p:nvSpPr>
          <p:cNvPr id="3" name="Content Placeholder 2">
            <a:extLst>
              <a:ext uri="{FF2B5EF4-FFF2-40B4-BE49-F238E27FC236}">
                <a16:creationId xmlns:a16="http://schemas.microsoft.com/office/drawing/2014/main" id="{DD1896CF-AB83-4F06-836C-2370DF5FC8FD}"/>
              </a:ext>
            </a:extLst>
          </p:cNvPr>
          <p:cNvSpPr>
            <a:spLocks noGrp="1"/>
          </p:cNvSpPr>
          <p:nvPr>
            <p:ph idx="1"/>
          </p:nvPr>
        </p:nvSpPr>
        <p:spPr/>
        <p:txBody>
          <a:bodyPr/>
          <a:lstStyle/>
          <a:p>
            <a:pPr>
              <a:buFont typeface="Wingdings" panose="05000000000000000000" pitchFamily="2" charset="2"/>
              <a:buChar char="v"/>
            </a:pPr>
            <a:r>
              <a:rPr lang="en-US" dirty="0"/>
              <a:t>??</a:t>
            </a:r>
          </a:p>
          <a:p>
            <a:endParaRPr lang="en-US" dirty="0"/>
          </a:p>
          <a:p>
            <a:endParaRPr lang="en-US" dirty="0"/>
          </a:p>
          <a:p>
            <a:pPr>
              <a:buFont typeface="Wingdings" panose="05000000000000000000" pitchFamily="2" charset="2"/>
              <a:buChar char="v"/>
            </a:pPr>
            <a:r>
              <a:rPr lang="en-US" sz="3200" dirty="0"/>
              <a:t>How did this combination of ad exposures interact to influence this consumer?</a:t>
            </a:r>
          </a:p>
          <a:p>
            <a:endParaRPr lang="en-US" sz="3200" dirty="0"/>
          </a:p>
          <a:p>
            <a:pPr>
              <a:buFont typeface="Wingdings" panose="05000000000000000000" pitchFamily="2" charset="2"/>
              <a:buChar char="v"/>
            </a:pPr>
            <a:r>
              <a:rPr lang="en-US" sz="3200" dirty="0"/>
              <a:t> Is Toyota investing the right amounts at the right points in the customer-decision journey to spark her to action?</a:t>
            </a:r>
          </a:p>
        </p:txBody>
      </p:sp>
    </p:spTree>
    <p:extLst>
      <p:ext uri="{BB962C8B-B14F-4D97-AF65-F5344CB8AC3E}">
        <p14:creationId xmlns:p14="http://schemas.microsoft.com/office/powerpoint/2010/main" val="371779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CDD4D-2F98-4A9E-AE1F-A526214444C2}"/>
              </a:ext>
            </a:extLst>
          </p:cNvPr>
          <p:cNvSpPr>
            <a:spLocks noGrp="1"/>
          </p:cNvSpPr>
          <p:nvPr>
            <p:ph type="title"/>
          </p:nvPr>
        </p:nvSpPr>
        <p:spPr/>
        <p:txBody>
          <a:bodyPr/>
          <a:lstStyle/>
          <a:p>
            <a:r>
              <a:rPr lang="en-US" dirty="0"/>
              <a:t>Another case</a:t>
            </a:r>
          </a:p>
        </p:txBody>
      </p:sp>
      <p:sp>
        <p:nvSpPr>
          <p:cNvPr id="3" name="Content Placeholder 2">
            <a:extLst>
              <a:ext uri="{FF2B5EF4-FFF2-40B4-BE49-F238E27FC236}">
                <a16:creationId xmlns:a16="http://schemas.microsoft.com/office/drawing/2014/main" id="{DF40D696-F852-4AD9-A8F8-3FBE343F4CC0}"/>
              </a:ext>
            </a:extLst>
          </p:cNvPr>
          <p:cNvSpPr>
            <a:spLocks noGrp="1"/>
          </p:cNvSpPr>
          <p:nvPr>
            <p:ph idx="1"/>
          </p:nvPr>
        </p:nvSpPr>
        <p:spPr/>
        <p:txBody>
          <a:bodyPr>
            <a:normAutofit/>
          </a:bodyPr>
          <a:lstStyle/>
          <a:p>
            <a:r>
              <a:rPr lang="en-US" dirty="0"/>
              <a:t>How do  ads work across media and sales channels, following is an example </a:t>
            </a:r>
          </a:p>
          <a:p>
            <a:endParaRPr lang="en-US" dirty="0"/>
          </a:p>
          <a:p>
            <a:pPr>
              <a:buFont typeface="Wingdings" panose="05000000000000000000" pitchFamily="2" charset="2"/>
              <a:buChar char="v"/>
            </a:pPr>
            <a:r>
              <a:rPr lang="en-US" dirty="0"/>
              <a:t>TV ate up 85% of the budget in one new-product campaign, whereas YouTube ads—a 6% slice of the budget</a:t>
            </a:r>
          </a:p>
          <a:p>
            <a:pPr>
              <a:buFont typeface="Wingdings" panose="05000000000000000000" pitchFamily="2" charset="2"/>
              <a:buChar char="v"/>
            </a:pPr>
            <a:r>
              <a:rPr lang="en-US" dirty="0"/>
              <a:t>However  You Tube ads were nearly twice as effective at prompting online searches that led to purchases</a:t>
            </a:r>
          </a:p>
          <a:p>
            <a:pPr>
              <a:buFont typeface="Wingdings" panose="05000000000000000000" pitchFamily="2" charset="2"/>
              <a:buChar char="v"/>
            </a:pPr>
            <a:r>
              <a:rPr lang="en-US" dirty="0"/>
              <a:t>And search ads, at 4% of the company’s total advertising budget, generated 25% of sales. </a:t>
            </a:r>
          </a:p>
          <a:p>
            <a:pPr>
              <a:buFont typeface="Wingdings" panose="05000000000000000000" pitchFamily="2" charset="2"/>
              <a:buChar char="v"/>
            </a:pPr>
            <a:endParaRPr lang="en-US" dirty="0"/>
          </a:p>
          <a:p>
            <a:pPr>
              <a:buFont typeface="Wingdings" panose="05000000000000000000" pitchFamily="2" charset="2"/>
              <a:buChar char="v"/>
            </a:pPr>
            <a:r>
              <a:rPr lang="en-US" dirty="0"/>
              <a:t>Armed with those rich findings and the latest predictive analytics, the company reallocated its ad dollars, realizing a 9% lift in sales without spending a penny more on advertising</a:t>
            </a:r>
          </a:p>
          <a:p>
            <a:endParaRPr lang="en-US" dirty="0"/>
          </a:p>
        </p:txBody>
      </p:sp>
    </p:spTree>
    <p:extLst>
      <p:ext uri="{BB962C8B-B14F-4D97-AF65-F5344CB8AC3E}">
        <p14:creationId xmlns:p14="http://schemas.microsoft.com/office/powerpoint/2010/main" val="118840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E22F-AD4E-43D0-A20A-26B18ACC1816}"/>
              </a:ext>
            </a:extLst>
          </p:cNvPr>
          <p:cNvSpPr>
            <a:spLocks noGrp="1"/>
          </p:cNvSpPr>
          <p:nvPr>
            <p:ph type="title"/>
          </p:nvPr>
        </p:nvSpPr>
        <p:spPr/>
        <p:txBody>
          <a:bodyPr/>
          <a:lstStyle/>
          <a:p>
            <a:r>
              <a:rPr lang="en-US" dirty="0"/>
              <a:t>What is different here?</a:t>
            </a:r>
          </a:p>
        </p:txBody>
      </p:sp>
      <p:sp>
        <p:nvSpPr>
          <p:cNvPr id="3" name="Content Placeholder 2">
            <a:extLst>
              <a:ext uri="{FF2B5EF4-FFF2-40B4-BE49-F238E27FC236}">
                <a16:creationId xmlns:a16="http://schemas.microsoft.com/office/drawing/2014/main" id="{BFEA23FA-0557-4BA9-8E46-D87B3E3AAEB8}"/>
              </a:ext>
            </a:extLst>
          </p:cNvPr>
          <p:cNvSpPr>
            <a:spLocks noGrp="1"/>
          </p:cNvSpPr>
          <p:nvPr>
            <p:ph idx="1"/>
          </p:nvPr>
        </p:nvSpPr>
        <p:spPr/>
        <p:txBody>
          <a:bodyPr/>
          <a:lstStyle/>
          <a:p>
            <a:pPr>
              <a:buFont typeface="Wingdings" panose="05000000000000000000" pitchFamily="2" charset="2"/>
              <a:buChar char="v"/>
            </a:pPr>
            <a:r>
              <a:rPr lang="en-US" dirty="0"/>
              <a:t>??</a:t>
            </a:r>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1454714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C647C-40AF-4C81-8BB8-58551D32E963}"/>
              </a:ext>
            </a:extLst>
          </p:cNvPr>
          <p:cNvSpPr>
            <a:spLocks noGrp="1"/>
          </p:cNvSpPr>
          <p:nvPr>
            <p:ph type="title"/>
          </p:nvPr>
        </p:nvSpPr>
        <p:spPr/>
        <p:txBody>
          <a:bodyPr/>
          <a:lstStyle/>
          <a:p>
            <a:r>
              <a:rPr lang="en-US" dirty="0"/>
              <a:t>So what is different in this case?</a:t>
            </a:r>
          </a:p>
        </p:txBody>
      </p:sp>
      <p:sp>
        <p:nvSpPr>
          <p:cNvPr id="3" name="Content Placeholder 2">
            <a:extLst>
              <a:ext uri="{FF2B5EF4-FFF2-40B4-BE49-F238E27FC236}">
                <a16:creationId xmlns:a16="http://schemas.microsoft.com/office/drawing/2014/main" id="{7FE7BF91-D0D3-4C6A-A90E-BC0A66460239}"/>
              </a:ext>
            </a:extLst>
          </p:cNvPr>
          <p:cNvSpPr>
            <a:spLocks noGrp="1"/>
          </p:cNvSpPr>
          <p:nvPr>
            <p:ph idx="1"/>
          </p:nvPr>
        </p:nvSpPr>
        <p:spPr>
          <a:xfrm>
            <a:off x="1066800" y="2000479"/>
            <a:ext cx="10058400" cy="4023360"/>
          </a:xfrm>
        </p:spPr>
        <p:txBody>
          <a:bodyPr/>
          <a:lstStyle/>
          <a:p>
            <a:r>
              <a:rPr lang="en-US" dirty="0"/>
              <a:t>??</a:t>
            </a:r>
          </a:p>
          <a:p>
            <a:endParaRPr lang="en-US" dirty="0"/>
          </a:p>
          <a:p>
            <a:endParaRPr lang="en-US" dirty="0"/>
          </a:p>
          <a:p>
            <a:endParaRPr lang="en-US" dirty="0"/>
          </a:p>
          <a:p>
            <a:endParaRPr lang="en-US" dirty="0"/>
          </a:p>
          <a:p>
            <a:pPr>
              <a:buFont typeface="Wingdings" panose="05000000000000000000" pitchFamily="2" charset="2"/>
              <a:buChar char="v"/>
            </a:pPr>
            <a:r>
              <a:rPr lang="en-US" dirty="0"/>
              <a:t> Capture the data</a:t>
            </a:r>
          </a:p>
          <a:p>
            <a:pPr>
              <a:buFont typeface="Wingdings" panose="05000000000000000000" pitchFamily="2" charset="2"/>
              <a:buChar char="v"/>
            </a:pPr>
            <a:r>
              <a:rPr lang="en-US" dirty="0"/>
              <a:t>Use predictive analytics</a:t>
            </a:r>
          </a:p>
          <a:p>
            <a:pPr>
              <a:buFont typeface="Wingdings" panose="05000000000000000000" pitchFamily="2" charset="2"/>
              <a:buChar char="v"/>
            </a:pPr>
            <a:r>
              <a:rPr lang="en-US" dirty="0"/>
              <a:t>In this case improved sales by just reallocation without spending extra money. </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51421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0820DC-11B0-45BF-9D72-57794BDAEE01}"/>
              </a:ext>
            </a:extLst>
          </p:cNvPr>
          <p:cNvSpPr>
            <a:spLocks noGrp="1"/>
          </p:cNvSpPr>
          <p:nvPr>
            <p:ph type="title"/>
          </p:nvPr>
        </p:nvSpPr>
        <p:spPr>
          <a:xfrm>
            <a:off x="1221545" y="1927274"/>
            <a:ext cx="10058400" cy="2532184"/>
          </a:xfrm>
        </p:spPr>
        <p:txBody>
          <a:bodyPr>
            <a:normAutofit fontScale="90000"/>
          </a:bodyPr>
          <a:lstStyle/>
          <a:p>
            <a:pPr algn="ctr"/>
            <a:br>
              <a:rPr lang="en-US" dirty="0"/>
            </a:br>
            <a:r>
              <a:rPr lang="en-US" dirty="0"/>
              <a:t>Hence it is important to study analytics arounds advertising spend , media mix and timings of ads, impact on sales</a:t>
            </a:r>
            <a:br>
              <a:rPr lang="en-US" dirty="0"/>
            </a:br>
            <a:r>
              <a:rPr lang="en-US" dirty="0"/>
              <a:t>How Data Analytics is helping ? </a:t>
            </a:r>
          </a:p>
        </p:txBody>
      </p:sp>
    </p:spTree>
    <p:extLst>
      <p:ext uri="{BB962C8B-B14F-4D97-AF65-F5344CB8AC3E}">
        <p14:creationId xmlns:p14="http://schemas.microsoft.com/office/powerpoint/2010/main" val="3947507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20CA-EFB3-4535-B9A8-E948DA5E1679}"/>
              </a:ext>
            </a:extLst>
          </p:cNvPr>
          <p:cNvSpPr>
            <a:spLocks noGrp="1"/>
          </p:cNvSpPr>
          <p:nvPr>
            <p:ph type="title"/>
          </p:nvPr>
        </p:nvSpPr>
        <p:spPr/>
        <p:txBody>
          <a:bodyPr/>
          <a:lstStyle/>
          <a:p>
            <a:r>
              <a:rPr lang="en-US" dirty="0"/>
              <a:t>Media Mix  Analytics</a:t>
            </a:r>
          </a:p>
        </p:txBody>
      </p:sp>
      <p:sp>
        <p:nvSpPr>
          <p:cNvPr id="3" name="Content Placeholder 2">
            <a:extLst>
              <a:ext uri="{FF2B5EF4-FFF2-40B4-BE49-F238E27FC236}">
                <a16:creationId xmlns:a16="http://schemas.microsoft.com/office/drawing/2014/main" id="{CE915734-F6AC-4A4A-B4DC-4E8270B1B07E}"/>
              </a:ext>
            </a:extLst>
          </p:cNvPr>
          <p:cNvSpPr>
            <a:spLocks noGrp="1"/>
          </p:cNvSpPr>
          <p:nvPr>
            <p:ph idx="1"/>
          </p:nvPr>
        </p:nvSpPr>
        <p:spPr>
          <a:xfrm>
            <a:off x="1097280" y="1754294"/>
            <a:ext cx="10058400" cy="4023360"/>
          </a:xfrm>
        </p:spPr>
        <p:txBody>
          <a:bodyPr>
            <a:normAutofit fontScale="92500" lnSpcReduction="20000"/>
          </a:bodyPr>
          <a:lstStyle/>
          <a:p>
            <a:pPr>
              <a:buFont typeface="Wingdings" panose="05000000000000000000" pitchFamily="2" charset="2"/>
              <a:buChar char="v"/>
            </a:pPr>
            <a:r>
              <a:rPr lang="en-US" sz="3600" dirty="0"/>
              <a:t>What are the different ways of setting advertising budget?   </a:t>
            </a:r>
          </a:p>
          <a:p>
            <a:pPr lvl="1">
              <a:buFont typeface="Wingdings" panose="05000000000000000000" pitchFamily="2" charset="2"/>
              <a:buChar char="v"/>
            </a:pPr>
            <a:r>
              <a:rPr lang="en-US" sz="3200" dirty="0"/>
              <a:t> Media decisions (what mix?)</a:t>
            </a:r>
          </a:p>
          <a:p>
            <a:pPr>
              <a:buFont typeface="Wingdings" panose="05000000000000000000" pitchFamily="2" charset="2"/>
              <a:buChar char="v"/>
            </a:pPr>
            <a:endParaRPr lang="en-US" sz="3600" dirty="0"/>
          </a:p>
          <a:p>
            <a:pPr>
              <a:buFont typeface="Wingdings" panose="05000000000000000000" pitchFamily="2" charset="2"/>
              <a:buChar char="v"/>
            </a:pPr>
            <a:r>
              <a:rPr lang="en-US" sz="3600" dirty="0"/>
              <a:t>What are the methods that involve measuring advertising effectiveness?</a:t>
            </a:r>
          </a:p>
          <a:p>
            <a:pPr lvl="1">
              <a:buFont typeface="Wingdings" panose="05000000000000000000" pitchFamily="2" charset="2"/>
              <a:buChar char="v"/>
            </a:pPr>
            <a:r>
              <a:rPr lang="en-US" sz="3200" dirty="0"/>
              <a:t>Advertising effectiveness ( can normally be done by conducting experiments in controlled advertisement or otherwise)</a:t>
            </a:r>
          </a:p>
        </p:txBody>
      </p:sp>
    </p:spTree>
    <p:extLst>
      <p:ext uri="{BB962C8B-B14F-4D97-AF65-F5344CB8AC3E}">
        <p14:creationId xmlns:p14="http://schemas.microsoft.com/office/powerpoint/2010/main" val="18731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20CA-EFB3-4535-B9A8-E948DA5E1679}"/>
              </a:ext>
            </a:extLst>
          </p:cNvPr>
          <p:cNvSpPr>
            <a:spLocks noGrp="1"/>
          </p:cNvSpPr>
          <p:nvPr>
            <p:ph type="title"/>
          </p:nvPr>
        </p:nvSpPr>
        <p:spPr/>
        <p:txBody>
          <a:bodyPr/>
          <a:lstStyle/>
          <a:p>
            <a:r>
              <a:rPr lang="en-US" dirty="0"/>
              <a:t>Media Mix  Analytics</a:t>
            </a:r>
          </a:p>
        </p:txBody>
      </p:sp>
      <p:sp>
        <p:nvSpPr>
          <p:cNvPr id="3" name="Content Placeholder 2">
            <a:extLst>
              <a:ext uri="{FF2B5EF4-FFF2-40B4-BE49-F238E27FC236}">
                <a16:creationId xmlns:a16="http://schemas.microsoft.com/office/drawing/2014/main" id="{CE915734-F6AC-4A4A-B4DC-4E8270B1B07E}"/>
              </a:ext>
            </a:extLst>
          </p:cNvPr>
          <p:cNvSpPr>
            <a:spLocks noGrp="1"/>
          </p:cNvSpPr>
          <p:nvPr>
            <p:ph idx="1"/>
          </p:nvPr>
        </p:nvSpPr>
        <p:spPr>
          <a:xfrm>
            <a:off x="1097280" y="1754294"/>
            <a:ext cx="10058400" cy="4023360"/>
          </a:xfrm>
        </p:spPr>
        <p:txBody>
          <a:bodyPr>
            <a:normAutofit fontScale="92500" lnSpcReduction="20000"/>
          </a:bodyPr>
          <a:lstStyle/>
          <a:p>
            <a:pPr>
              <a:buFont typeface="Wingdings" panose="05000000000000000000" pitchFamily="2" charset="2"/>
              <a:buChar char="v"/>
            </a:pPr>
            <a:r>
              <a:rPr lang="en-US" sz="3600" dirty="0"/>
              <a:t>What are the different ways of setting advertising budget?   </a:t>
            </a:r>
          </a:p>
          <a:p>
            <a:pPr lvl="1">
              <a:buFont typeface="Wingdings" panose="05000000000000000000" pitchFamily="2" charset="2"/>
              <a:buChar char="v"/>
            </a:pPr>
            <a:r>
              <a:rPr lang="en-US" sz="3200" dirty="0"/>
              <a:t> Media decisions (what mix?)</a:t>
            </a:r>
          </a:p>
          <a:p>
            <a:pPr>
              <a:buFont typeface="Wingdings" panose="05000000000000000000" pitchFamily="2" charset="2"/>
              <a:buChar char="v"/>
            </a:pPr>
            <a:endParaRPr lang="en-US" sz="3600" dirty="0"/>
          </a:p>
          <a:p>
            <a:pPr>
              <a:buFont typeface="Wingdings" panose="05000000000000000000" pitchFamily="2" charset="2"/>
              <a:buChar char="v"/>
            </a:pPr>
            <a:r>
              <a:rPr lang="en-US" sz="3600" strike="sngStrike" dirty="0"/>
              <a:t>What are the methods that involve measuring advertising effectiveness?</a:t>
            </a:r>
          </a:p>
          <a:p>
            <a:pPr lvl="1">
              <a:buFont typeface="Wingdings" panose="05000000000000000000" pitchFamily="2" charset="2"/>
              <a:buChar char="v"/>
            </a:pPr>
            <a:r>
              <a:rPr lang="en-US" sz="3200" strike="sngStrike" dirty="0"/>
              <a:t>Advertising effectiveness ( can normally be done by conducting experiments in controlled advertisement or otherwise)</a:t>
            </a:r>
          </a:p>
        </p:txBody>
      </p:sp>
    </p:spTree>
    <p:extLst>
      <p:ext uri="{BB962C8B-B14F-4D97-AF65-F5344CB8AC3E}">
        <p14:creationId xmlns:p14="http://schemas.microsoft.com/office/powerpoint/2010/main" val="209139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80A5-FB4E-4C3D-B182-0F8A5C6B9706}"/>
              </a:ext>
            </a:extLst>
          </p:cNvPr>
          <p:cNvSpPr>
            <a:spLocks noGrp="1"/>
          </p:cNvSpPr>
          <p:nvPr>
            <p:ph type="title"/>
          </p:nvPr>
        </p:nvSpPr>
        <p:spPr/>
        <p:txBody>
          <a:bodyPr/>
          <a:lstStyle/>
          <a:p>
            <a:r>
              <a:rPr lang="en-US" dirty="0"/>
              <a:t>Media Mix Budget Decisions</a:t>
            </a:r>
          </a:p>
        </p:txBody>
      </p:sp>
      <p:sp>
        <p:nvSpPr>
          <p:cNvPr id="3" name="Content Placeholder 2">
            <a:extLst>
              <a:ext uri="{FF2B5EF4-FFF2-40B4-BE49-F238E27FC236}">
                <a16:creationId xmlns:a16="http://schemas.microsoft.com/office/drawing/2014/main" id="{86B880B8-EA0D-4531-882A-F8D474ACF960}"/>
              </a:ext>
            </a:extLst>
          </p:cNvPr>
          <p:cNvSpPr>
            <a:spLocks noGrp="1"/>
          </p:cNvSpPr>
          <p:nvPr>
            <p:ph idx="1"/>
          </p:nvPr>
        </p:nvSpPr>
        <p:spPr/>
        <p:txBody>
          <a:bodyPr>
            <a:normAutofit lnSpcReduction="10000"/>
          </a:bodyPr>
          <a:lstStyle/>
          <a:p>
            <a:pPr>
              <a:buFont typeface="Wingdings" panose="05000000000000000000" pitchFamily="2" charset="2"/>
              <a:buChar char="v"/>
            </a:pPr>
            <a:r>
              <a:rPr lang="en-US" sz="4000" dirty="0"/>
              <a:t>Advertising expenditure is percentage of sales, how do you decide?</a:t>
            </a:r>
          </a:p>
          <a:p>
            <a:pPr lvl="1">
              <a:buFont typeface="Wingdings" panose="05000000000000000000" pitchFamily="2" charset="2"/>
              <a:buChar char="v"/>
            </a:pPr>
            <a:r>
              <a:rPr lang="en-US" sz="3600" dirty="0"/>
              <a:t>Delphi techniques</a:t>
            </a:r>
          </a:p>
          <a:p>
            <a:pPr lvl="1">
              <a:buFont typeface="Wingdings" panose="05000000000000000000" pitchFamily="2" charset="2"/>
              <a:buChar char="v"/>
            </a:pPr>
            <a:r>
              <a:rPr lang="en-US" sz="3600" dirty="0"/>
              <a:t>Benchmarking: Advertising investment varies by industry(B2B: Product and Services, B2C: Product and Services)</a:t>
            </a:r>
          </a:p>
          <a:p>
            <a:pPr lvl="1">
              <a:buFont typeface="Wingdings" panose="05000000000000000000" pitchFamily="2" charset="2"/>
              <a:buChar char="v"/>
            </a:pPr>
            <a:r>
              <a:rPr lang="en-US" sz="3600" dirty="0"/>
              <a:t>Competitors analysis (what is competition doing, what is the spending </a:t>
            </a:r>
            <a:r>
              <a:rPr lang="en-US" sz="3600" dirty="0" err="1"/>
              <a:t>etc</a:t>
            </a:r>
            <a:r>
              <a:rPr lang="en-US" sz="3600" dirty="0"/>
              <a:t>)</a:t>
            </a:r>
          </a:p>
        </p:txBody>
      </p:sp>
    </p:spTree>
    <p:extLst>
      <p:ext uri="{BB962C8B-B14F-4D97-AF65-F5344CB8AC3E}">
        <p14:creationId xmlns:p14="http://schemas.microsoft.com/office/powerpoint/2010/main" val="259809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925B9-B917-470C-8CA1-5EE5DFDA23FF}"/>
              </a:ext>
            </a:extLst>
          </p:cNvPr>
          <p:cNvSpPr>
            <a:spLocks noGrp="1"/>
          </p:cNvSpPr>
          <p:nvPr>
            <p:ph type="title"/>
          </p:nvPr>
        </p:nvSpPr>
        <p:spPr/>
        <p:txBody>
          <a:bodyPr/>
          <a:lstStyle/>
          <a:p>
            <a:r>
              <a:rPr lang="en-US" dirty="0"/>
              <a:t>What else is important?</a:t>
            </a:r>
          </a:p>
        </p:txBody>
      </p:sp>
      <p:sp>
        <p:nvSpPr>
          <p:cNvPr id="3" name="Content Placeholder 2">
            <a:extLst>
              <a:ext uri="{FF2B5EF4-FFF2-40B4-BE49-F238E27FC236}">
                <a16:creationId xmlns:a16="http://schemas.microsoft.com/office/drawing/2014/main" id="{B62DC8FB-2CCA-4006-AA9A-2463FC420EAE}"/>
              </a:ext>
            </a:extLst>
          </p:cNvPr>
          <p:cNvSpPr>
            <a:spLocks noGrp="1"/>
          </p:cNvSpPr>
          <p:nvPr>
            <p:ph idx="1"/>
          </p:nvPr>
        </p:nvSpPr>
        <p:spPr/>
        <p:txBody>
          <a:bodyPr>
            <a:normAutofit/>
          </a:bodyPr>
          <a:lstStyle/>
          <a:p>
            <a:pPr>
              <a:buFont typeface="Wingdings" panose="05000000000000000000" pitchFamily="2" charset="2"/>
              <a:buChar char="v"/>
            </a:pPr>
            <a:r>
              <a:rPr lang="en-US" sz="2800" dirty="0"/>
              <a:t>Sensitivity of sales or other variables to different input variables</a:t>
            </a:r>
          </a:p>
          <a:p>
            <a:pPr>
              <a:buFont typeface="Wingdings" panose="05000000000000000000" pitchFamily="2" charset="2"/>
              <a:buChar char="v"/>
            </a:pPr>
            <a:endParaRPr lang="en-US" sz="2800" dirty="0"/>
          </a:p>
          <a:p>
            <a:pPr>
              <a:buFont typeface="Wingdings" panose="05000000000000000000" pitchFamily="2" charset="2"/>
              <a:buChar char="v"/>
            </a:pPr>
            <a:r>
              <a:rPr lang="en-US" sz="2800" dirty="0"/>
              <a:t>What does that mean?</a:t>
            </a:r>
          </a:p>
          <a:p>
            <a:pPr>
              <a:buFont typeface="Wingdings" panose="05000000000000000000" pitchFamily="2" charset="2"/>
              <a:buChar char="v"/>
            </a:pPr>
            <a:r>
              <a:rPr lang="en-US" sz="2800" dirty="0"/>
              <a:t>One example is…</a:t>
            </a:r>
          </a:p>
        </p:txBody>
      </p:sp>
    </p:spTree>
    <p:extLst>
      <p:ext uri="{BB962C8B-B14F-4D97-AF65-F5344CB8AC3E}">
        <p14:creationId xmlns:p14="http://schemas.microsoft.com/office/powerpoint/2010/main" val="1984288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2F04-5701-406F-81C3-53F88DDC5761}"/>
              </a:ext>
            </a:extLst>
          </p:cNvPr>
          <p:cNvSpPr>
            <a:spLocks noGrp="1"/>
          </p:cNvSpPr>
          <p:nvPr>
            <p:ph type="title"/>
          </p:nvPr>
        </p:nvSpPr>
        <p:spPr/>
        <p:txBody>
          <a:bodyPr/>
          <a:lstStyle/>
          <a:p>
            <a:r>
              <a:rPr lang="en-US" dirty="0"/>
              <a:t>How sensitive is demand to advertising?</a:t>
            </a:r>
          </a:p>
        </p:txBody>
      </p:sp>
      <p:sp>
        <p:nvSpPr>
          <p:cNvPr id="3" name="Content Placeholder 2">
            <a:extLst>
              <a:ext uri="{FF2B5EF4-FFF2-40B4-BE49-F238E27FC236}">
                <a16:creationId xmlns:a16="http://schemas.microsoft.com/office/drawing/2014/main" id="{60787DFF-A266-4476-8467-A46790D6292F}"/>
              </a:ext>
            </a:extLst>
          </p:cNvPr>
          <p:cNvSpPr>
            <a:spLocks noGrp="1"/>
          </p:cNvSpPr>
          <p:nvPr>
            <p:ph idx="1"/>
          </p:nvPr>
        </p:nvSpPr>
        <p:spPr>
          <a:xfrm>
            <a:off x="1097280" y="1845734"/>
            <a:ext cx="10607040" cy="4023360"/>
          </a:xfrm>
        </p:spPr>
        <p:txBody>
          <a:bodyPr>
            <a:normAutofit/>
          </a:bodyPr>
          <a:lstStyle/>
          <a:p>
            <a:r>
              <a:rPr lang="en-US" sz="2400" dirty="0"/>
              <a:t>Advertising elasticity of Demand= Proportionate change in demand for the product/ 					proportionate change in advertising expenditure</a:t>
            </a:r>
          </a:p>
          <a:p>
            <a:endParaRPr lang="en-US" sz="2400" dirty="0"/>
          </a:p>
          <a:p>
            <a:endParaRPr lang="en-US" sz="2400" dirty="0"/>
          </a:p>
          <a:p>
            <a:r>
              <a:rPr lang="en-US" sz="2400" dirty="0"/>
              <a:t>If Advertising elasticity of demand (AED) is more than 1 , the product is advertising elastic</a:t>
            </a:r>
          </a:p>
          <a:p>
            <a:endParaRPr lang="en-US" sz="2400" dirty="0"/>
          </a:p>
          <a:p>
            <a:r>
              <a:rPr lang="en-US" sz="2400" dirty="0"/>
              <a:t>If Advertising elasticity(AED) is less than 1, the product is advertising inelastic</a:t>
            </a:r>
          </a:p>
          <a:p>
            <a:endParaRPr lang="en-US" sz="2400" dirty="0"/>
          </a:p>
        </p:txBody>
      </p:sp>
    </p:spTree>
    <p:extLst>
      <p:ext uri="{BB962C8B-B14F-4D97-AF65-F5344CB8AC3E}">
        <p14:creationId xmlns:p14="http://schemas.microsoft.com/office/powerpoint/2010/main" val="2481351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469E-7F7C-46E6-B77A-412680631B6C}"/>
              </a:ext>
            </a:extLst>
          </p:cNvPr>
          <p:cNvSpPr>
            <a:spLocks noGrp="1"/>
          </p:cNvSpPr>
          <p:nvPr>
            <p:ph type="title"/>
          </p:nvPr>
        </p:nvSpPr>
        <p:spPr/>
        <p:txBody>
          <a:bodyPr/>
          <a:lstStyle/>
          <a:p>
            <a:r>
              <a:rPr lang="en-US" dirty="0"/>
              <a:t>So what next?</a:t>
            </a:r>
          </a:p>
        </p:txBody>
      </p:sp>
      <p:sp>
        <p:nvSpPr>
          <p:cNvPr id="3" name="Content Placeholder 2">
            <a:extLst>
              <a:ext uri="{FF2B5EF4-FFF2-40B4-BE49-F238E27FC236}">
                <a16:creationId xmlns:a16="http://schemas.microsoft.com/office/drawing/2014/main" id="{E9DA2338-28BC-49A2-929F-9A81927E02E6}"/>
              </a:ext>
            </a:extLst>
          </p:cNvPr>
          <p:cNvSpPr>
            <a:spLocks noGrp="1"/>
          </p:cNvSpPr>
          <p:nvPr>
            <p:ph idx="1"/>
          </p:nvPr>
        </p:nvSpPr>
        <p:spPr/>
        <p:txBody>
          <a:bodyPr/>
          <a:lstStyle/>
          <a:p>
            <a:pPr>
              <a:buFont typeface="Wingdings" panose="05000000000000000000" pitchFamily="2" charset="2"/>
              <a:buChar char="v"/>
            </a:pPr>
            <a:r>
              <a:rPr lang="en-US" dirty="0"/>
              <a:t>If you know reach of media let us say impact of media in garnering interest/ sales, what next??</a:t>
            </a:r>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r>
              <a:rPr lang="en-US" dirty="0"/>
              <a:t>You may want to collect this information for all media points</a:t>
            </a:r>
          </a:p>
          <a:p>
            <a:pPr>
              <a:buFont typeface="Wingdings" panose="05000000000000000000" pitchFamily="2" charset="2"/>
              <a:buChar char="v"/>
            </a:pPr>
            <a:r>
              <a:rPr lang="en-US" dirty="0"/>
              <a:t>You will have to analyze how to allocate the budget to each media channel</a:t>
            </a:r>
          </a:p>
          <a:p>
            <a:pPr>
              <a:buFont typeface="Wingdings" panose="05000000000000000000" pitchFamily="2" charset="2"/>
              <a:buChar char="v"/>
            </a:pPr>
            <a:endParaRPr lang="en-US" dirty="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35997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DE80-7643-431D-A29B-317A477F6C71}"/>
              </a:ext>
            </a:extLst>
          </p:cNvPr>
          <p:cNvSpPr>
            <a:spLocks noGrp="1"/>
          </p:cNvSpPr>
          <p:nvPr>
            <p:ph type="title"/>
          </p:nvPr>
        </p:nvSpPr>
        <p:spPr/>
        <p:txBody>
          <a:bodyPr/>
          <a:lstStyle/>
          <a:p>
            <a:r>
              <a:rPr lang="en-US" dirty="0"/>
              <a:t>Marketing  Analytics in Media mix involves three broad activities</a:t>
            </a:r>
          </a:p>
        </p:txBody>
      </p:sp>
      <p:sp>
        <p:nvSpPr>
          <p:cNvPr id="3" name="Content Placeholder 2">
            <a:extLst>
              <a:ext uri="{FF2B5EF4-FFF2-40B4-BE49-F238E27FC236}">
                <a16:creationId xmlns:a16="http://schemas.microsoft.com/office/drawing/2014/main" id="{0557EA05-7840-4903-9667-B0C5CFF58E83}"/>
              </a:ext>
            </a:extLst>
          </p:cNvPr>
          <p:cNvSpPr>
            <a:spLocks noGrp="1"/>
          </p:cNvSpPr>
          <p:nvPr>
            <p:ph idx="1"/>
          </p:nvPr>
        </p:nvSpPr>
        <p:spPr/>
        <p:txBody>
          <a:bodyPr/>
          <a:lstStyle/>
          <a:p>
            <a:pPr>
              <a:buFont typeface="Wingdings" panose="05000000000000000000" pitchFamily="2" charset="2"/>
              <a:buChar char="v"/>
            </a:pPr>
            <a:r>
              <a:rPr lang="en-US" dirty="0"/>
              <a:t>???</a:t>
            </a:r>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r>
              <a:rPr lang="en-US" dirty="0">
                <a:solidFill>
                  <a:srgbClr val="FF0000"/>
                </a:solidFill>
              </a:rPr>
              <a:t>attribution</a:t>
            </a:r>
            <a:r>
              <a:rPr lang="en-US" dirty="0"/>
              <a:t>, the process of quantifying the contribution of each element of advertising; </a:t>
            </a:r>
          </a:p>
          <a:p>
            <a:pPr>
              <a:buFont typeface="Wingdings" panose="05000000000000000000" pitchFamily="2" charset="2"/>
              <a:buChar char="v"/>
            </a:pPr>
            <a:r>
              <a:rPr lang="en-US" dirty="0">
                <a:solidFill>
                  <a:srgbClr val="FF0000"/>
                </a:solidFill>
              </a:rPr>
              <a:t>optimization</a:t>
            </a:r>
            <a:r>
              <a:rPr lang="en-US" dirty="0"/>
              <a:t>, or “war gaming” by using predictive analytics tools to run scenarios for business planning; and </a:t>
            </a:r>
          </a:p>
          <a:p>
            <a:pPr>
              <a:buFont typeface="Wingdings" panose="05000000000000000000" pitchFamily="2" charset="2"/>
              <a:buChar char="v"/>
            </a:pPr>
            <a:r>
              <a:rPr lang="en-US" dirty="0">
                <a:solidFill>
                  <a:srgbClr val="FF0000"/>
                </a:solidFill>
              </a:rPr>
              <a:t>allocation</a:t>
            </a:r>
            <a:r>
              <a:rPr lang="en-US" dirty="0"/>
              <a:t>, the real-time redistribution of resources across marketing activities according to optimization scenarios.</a:t>
            </a:r>
          </a:p>
        </p:txBody>
      </p:sp>
    </p:spTree>
    <p:extLst>
      <p:ext uri="{BB962C8B-B14F-4D97-AF65-F5344CB8AC3E}">
        <p14:creationId xmlns:p14="http://schemas.microsoft.com/office/powerpoint/2010/main" val="400736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CC5E-04A2-47E6-A94C-7B18FC4A250E}"/>
              </a:ext>
            </a:extLst>
          </p:cNvPr>
          <p:cNvSpPr>
            <a:spLocks noGrp="1"/>
          </p:cNvSpPr>
          <p:nvPr>
            <p:ph type="title"/>
          </p:nvPr>
        </p:nvSpPr>
        <p:spPr/>
        <p:txBody>
          <a:bodyPr/>
          <a:lstStyle/>
          <a:p>
            <a:r>
              <a:rPr lang="en-US" dirty="0"/>
              <a:t>Attribution</a:t>
            </a:r>
          </a:p>
        </p:txBody>
      </p:sp>
      <p:sp>
        <p:nvSpPr>
          <p:cNvPr id="3" name="Content Placeholder 2">
            <a:extLst>
              <a:ext uri="{FF2B5EF4-FFF2-40B4-BE49-F238E27FC236}">
                <a16:creationId xmlns:a16="http://schemas.microsoft.com/office/drawing/2014/main" id="{EFA537A5-29A9-423F-B31A-D2B7827B2EE9}"/>
              </a:ext>
            </a:extLst>
          </p:cNvPr>
          <p:cNvSpPr>
            <a:spLocks noGrp="1"/>
          </p:cNvSpPr>
          <p:nvPr>
            <p:ph idx="1"/>
          </p:nvPr>
        </p:nvSpPr>
        <p:spPr/>
        <p:txBody>
          <a:bodyPr/>
          <a:lstStyle/>
          <a:p>
            <a:r>
              <a:rPr lang="en-US" dirty="0"/>
              <a:t>To determine how your advertising activities interact to drive purchases</a:t>
            </a:r>
          </a:p>
          <a:p>
            <a:endParaRPr lang="en-US" dirty="0"/>
          </a:p>
          <a:p>
            <a:r>
              <a:rPr lang="en-US" dirty="0"/>
              <a:t>start by gathering data, What type of data and Where do you find that data?</a:t>
            </a:r>
          </a:p>
          <a:p>
            <a:endParaRPr lang="en-US" dirty="0"/>
          </a:p>
          <a:p>
            <a:r>
              <a:rPr lang="en-US" dirty="0"/>
              <a:t>market conditions</a:t>
            </a:r>
          </a:p>
          <a:p>
            <a:r>
              <a:rPr lang="en-US" dirty="0"/>
              <a:t>marketing actions</a:t>
            </a:r>
          </a:p>
          <a:p>
            <a:r>
              <a:rPr lang="en-US" dirty="0"/>
              <a:t>competitive activities</a:t>
            </a:r>
          </a:p>
          <a:p>
            <a:endParaRPr lang="en-US" dirty="0"/>
          </a:p>
          <a:p>
            <a:endParaRPr lang="en-US" dirty="0"/>
          </a:p>
          <a:p>
            <a:endParaRPr lang="en-US" dirty="0"/>
          </a:p>
        </p:txBody>
      </p:sp>
    </p:spTree>
    <p:extLst>
      <p:ext uri="{BB962C8B-B14F-4D97-AF65-F5344CB8AC3E}">
        <p14:creationId xmlns:p14="http://schemas.microsoft.com/office/powerpoint/2010/main" val="1253143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04BB7-4472-4B97-BBA4-D414B4D84988}"/>
              </a:ext>
            </a:extLst>
          </p:cNvPr>
          <p:cNvSpPr>
            <a:spLocks noGrp="1"/>
          </p:cNvSpPr>
          <p:nvPr>
            <p:ph type="title"/>
          </p:nvPr>
        </p:nvSpPr>
        <p:spPr/>
        <p:txBody>
          <a:bodyPr/>
          <a:lstStyle/>
          <a:p>
            <a:r>
              <a:rPr lang="en-US" dirty="0"/>
              <a:t>Individual </a:t>
            </a:r>
            <a:r>
              <a:rPr lang="en-US" dirty="0" err="1"/>
              <a:t>swimlane</a:t>
            </a:r>
            <a:r>
              <a:rPr lang="en-US" dirty="0"/>
              <a:t> without attribution</a:t>
            </a:r>
          </a:p>
        </p:txBody>
      </p:sp>
      <p:pic>
        <p:nvPicPr>
          <p:cNvPr id="5" name="Picture 4">
            <a:extLst>
              <a:ext uri="{FF2B5EF4-FFF2-40B4-BE49-F238E27FC236}">
                <a16:creationId xmlns:a16="http://schemas.microsoft.com/office/drawing/2014/main" id="{8E3B825D-7968-4572-BBF1-347D6FDFA6E7}"/>
              </a:ext>
            </a:extLst>
          </p:cNvPr>
          <p:cNvPicPr>
            <a:picLocks noChangeAspect="1"/>
          </p:cNvPicPr>
          <p:nvPr/>
        </p:nvPicPr>
        <p:blipFill rotWithShape="1">
          <a:blip r:embed="rId2"/>
          <a:srcRect l="26885" t="39995" r="42769" b="31684"/>
          <a:stretch/>
        </p:blipFill>
        <p:spPr>
          <a:xfrm>
            <a:off x="675249" y="1737360"/>
            <a:ext cx="3893092" cy="3383282"/>
          </a:xfrm>
          <a:prstGeom prst="rect">
            <a:avLst/>
          </a:prstGeom>
        </p:spPr>
      </p:pic>
      <p:sp>
        <p:nvSpPr>
          <p:cNvPr id="6" name="Rectangle 5">
            <a:extLst>
              <a:ext uri="{FF2B5EF4-FFF2-40B4-BE49-F238E27FC236}">
                <a16:creationId xmlns:a16="http://schemas.microsoft.com/office/drawing/2014/main" id="{D83D42C9-5E78-4A62-A963-2736AD6E7162}"/>
              </a:ext>
            </a:extLst>
          </p:cNvPr>
          <p:cNvSpPr/>
          <p:nvPr/>
        </p:nvSpPr>
        <p:spPr>
          <a:xfrm>
            <a:off x="5059680" y="3194596"/>
            <a:ext cx="6096000" cy="1323439"/>
          </a:xfrm>
          <a:prstGeom prst="rect">
            <a:avLst/>
          </a:prstGeom>
        </p:spPr>
        <p:txBody>
          <a:bodyPr>
            <a:spAutoFit/>
          </a:bodyPr>
          <a:lstStyle/>
          <a:p>
            <a:r>
              <a:rPr lang="en-US" sz="2000" dirty="0"/>
              <a:t>Things quickly became awkward when finance pointed out that the business unit had generated only $110 million in revenue, $50 million short of the reported total. </a:t>
            </a:r>
          </a:p>
        </p:txBody>
      </p:sp>
      <p:sp>
        <p:nvSpPr>
          <p:cNvPr id="7" name="Rectangle 6">
            <a:extLst>
              <a:ext uri="{FF2B5EF4-FFF2-40B4-BE49-F238E27FC236}">
                <a16:creationId xmlns:a16="http://schemas.microsoft.com/office/drawing/2014/main" id="{1D8D2FF2-6384-411E-BE15-34726F2328E3}"/>
              </a:ext>
            </a:extLst>
          </p:cNvPr>
          <p:cNvSpPr/>
          <p:nvPr/>
        </p:nvSpPr>
        <p:spPr>
          <a:xfrm>
            <a:off x="5059680" y="2060584"/>
            <a:ext cx="6096000" cy="1015663"/>
          </a:xfrm>
          <a:prstGeom prst="rect">
            <a:avLst/>
          </a:prstGeom>
        </p:spPr>
        <p:txBody>
          <a:bodyPr>
            <a:spAutoFit/>
          </a:bodyPr>
          <a:lstStyle/>
          <a:p>
            <a:r>
              <a:rPr lang="en-US" sz="2000" dirty="0"/>
              <a:t>the marketing team presented to finance some campaign results that had been generated using traditional analytics methods</a:t>
            </a:r>
          </a:p>
        </p:txBody>
      </p:sp>
      <p:sp>
        <p:nvSpPr>
          <p:cNvPr id="8" name="Rectangle 7">
            <a:extLst>
              <a:ext uri="{FF2B5EF4-FFF2-40B4-BE49-F238E27FC236}">
                <a16:creationId xmlns:a16="http://schemas.microsoft.com/office/drawing/2014/main" id="{6C89CAA6-AC7E-4ECC-AADB-0C46223232C1}"/>
              </a:ext>
            </a:extLst>
          </p:cNvPr>
          <p:cNvSpPr/>
          <p:nvPr/>
        </p:nvSpPr>
        <p:spPr>
          <a:xfrm>
            <a:off x="5059680" y="4582943"/>
            <a:ext cx="6096000" cy="707886"/>
          </a:xfrm>
          <a:prstGeom prst="rect">
            <a:avLst/>
          </a:prstGeom>
        </p:spPr>
        <p:txBody>
          <a:bodyPr>
            <a:spAutoFit/>
          </a:bodyPr>
          <a:lstStyle/>
          <a:p>
            <a:r>
              <a:rPr lang="en-US" sz="2000" dirty="0"/>
              <a:t>The discrepancy arose because, leaders in each swim lane claimed the same bucket of revenue</a:t>
            </a:r>
          </a:p>
        </p:txBody>
      </p:sp>
    </p:spTree>
    <p:extLst>
      <p:ext uri="{BB962C8B-B14F-4D97-AF65-F5344CB8AC3E}">
        <p14:creationId xmlns:p14="http://schemas.microsoft.com/office/powerpoint/2010/main" val="295051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06ED91-92DB-4E53-97FB-B094E1048224}"/>
              </a:ext>
            </a:extLst>
          </p:cNvPr>
          <p:cNvPicPr>
            <a:picLocks noChangeAspect="1"/>
          </p:cNvPicPr>
          <p:nvPr/>
        </p:nvPicPr>
        <p:blipFill rotWithShape="1">
          <a:blip r:embed="rId3"/>
          <a:srcRect l="24391" t="13450" r="24342" b="45507"/>
          <a:stretch/>
        </p:blipFill>
        <p:spPr>
          <a:xfrm>
            <a:off x="1605625" y="1280159"/>
            <a:ext cx="8969610" cy="4039264"/>
          </a:xfrm>
          <a:prstGeom prst="rect">
            <a:avLst/>
          </a:prstGeom>
        </p:spPr>
      </p:pic>
      <p:sp>
        <p:nvSpPr>
          <p:cNvPr id="2" name="Title 1">
            <a:extLst>
              <a:ext uri="{FF2B5EF4-FFF2-40B4-BE49-F238E27FC236}">
                <a16:creationId xmlns:a16="http://schemas.microsoft.com/office/drawing/2014/main" id="{BF29BC9C-3332-44BA-9DAD-9D1B4AD918AD}"/>
              </a:ext>
            </a:extLst>
          </p:cNvPr>
          <p:cNvSpPr>
            <a:spLocks noGrp="1"/>
          </p:cNvSpPr>
          <p:nvPr>
            <p:ph type="title"/>
          </p:nvPr>
        </p:nvSpPr>
        <p:spPr>
          <a:xfrm>
            <a:off x="1097280" y="286603"/>
            <a:ext cx="10058400" cy="882239"/>
          </a:xfrm>
        </p:spPr>
        <p:txBody>
          <a:bodyPr/>
          <a:lstStyle/>
          <a:p>
            <a:r>
              <a:rPr lang="en-US" dirty="0"/>
              <a:t>Attribution Models</a:t>
            </a:r>
          </a:p>
        </p:txBody>
      </p:sp>
    </p:spTree>
    <p:extLst>
      <p:ext uri="{BB962C8B-B14F-4D97-AF65-F5344CB8AC3E}">
        <p14:creationId xmlns:p14="http://schemas.microsoft.com/office/powerpoint/2010/main" val="4224422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CE205B-B61E-4131-963A-4D89A5F6F720}"/>
              </a:ext>
            </a:extLst>
          </p:cNvPr>
          <p:cNvPicPr>
            <a:picLocks noChangeAspect="1"/>
          </p:cNvPicPr>
          <p:nvPr/>
        </p:nvPicPr>
        <p:blipFill rotWithShape="1">
          <a:blip r:embed="rId2"/>
          <a:srcRect l="54131" t="46841" r="20891" b="17681"/>
          <a:stretch/>
        </p:blipFill>
        <p:spPr>
          <a:xfrm>
            <a:off x="2703444" y="1820849"/>
            <a:ext cx="6941488" cy="3824578"/>
          </a:xfrm>
          <a:prstGeom prst="rect">
            <a:avLst/>
          </a:prstGeom>
        </p:spPr>
      </p:pic>
      <p:sp>
        <p:nvSpPr>
          <p:cNvPr id="4" name="Title 3">
            <a:extLst>
              <a:ext uri="{FF2B5EF4-FFF2-40B4-BE49-F238E27FC236}">
                <a16:creationId xmlns:a16="http://schemas.microsoft.com/office/drawing/2014/main" id="{65E7BE25-FB0B-452C-B7C8-E12538CD1FEB}"/>
              </a:ext>
            </a:extLst>
          </p:cNvPr>
          <p:cNvSpPr>
            <a:spLocks noGrp="1"/>
          </p:cNvSpPr>
          <p:nvPr>
            <p:ph type="title"/>
          </p:nvPr>
        </p:nvSpPr>
        <p:spPr/>
        <p:txBody>
          <a:bodyPr/>
          <a:lstStyle/>
          <a:p>
            <a:r>
              <a:rPr lang="en-US" dirty="0"/>
              <a:t>Need to study the following</a:t>
            </a:r>
          </a:p>
        </p:txBody>
      </p:sp>
    </p:spTree>
    <p:extLst>
      <p:ext uri="{BB962C8B-B14F-4D97-AF65-F5344CB8AC3E}">
        <p14:creationId xmlns:p14="http://schemas.microsoft.com/office/powerpoint/2010/main" val="1076161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46AE2-25FE-4643-B696-1AA3C7F9D95F}"/>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DE249E7C-3E8D-4F11-B09B-557E459D93B5}"/>
              </a:ext>
            </a:extLst>
          </p:cNvPr>
          <p:cNvPicPr>
            <a:picLocks noChangeAspect="1"/>
          </p:cNvPicPr>
          <p:nvPr/>
        </p:nvPicPr>
        <p:blipFill rotWithShape="1">
          <a:blip r:embed="rId2"/>
          <a:srcRect l="54457" t="35595" r="21282" b="26492"/>
          <a:stretch/>
        </p:blipFill>
        <p:spPr>
          <a:xfrm>
            <a:off x="1391477" y="2128961"/>
            <a:ext cx="6623438" cy="3812483"/>
          </a:xfrm>
          <a:prstGeom prst="rect">
            <a:avLst/>
          </a:prstGeom>
        </p:spPr>
      </p:pic>
    </p:spTree>
    <p:extLst>
      <p:ext uri="{BB962C8B-B14F-4D97-AF65-F5344CB8AC3E}">
        <p14:creationId xmlns:p14="http://schemas.microsoft.com/office/powerpoint/2010/main" val="1962808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3E39C-F0FE-4D1B-A359-5B1C7CBE6ACF}"/>
              </a:ext>
            </a:extLst>
          </p:cNvPr>
          <p:cNvSpPr>
            <a:spLocks noGrp="1"/>
          </p:cNvSpPr>
          <p:nvPr>
            <p:ph type="title"/>
          </p:nvPr>
        </p:nvSpPr>
        <p:spPr/>
        <p:txBody>
          <a:bodyPr/>
          <a:lstStyle/>
          <a:p>
            <a:r>
              <a:rPr lang="en-US" dirty="0"/>
              <a:t>Following scenarios are discussed</a:t>
            </a:r>
          </a:p>
        </p:txBody>
      </p:sp>
      <p:pic>
        <p:nvPicPr>
          <p:cNvPr id="4" name="Picture 3">
            <a:extLst>
              <a:ext uri="{FF2B5EF4-FFF2-40B4-BE49-F238E27FC236}">
                <a16:creationId xmlns:a16="http://schemas.microsoft.com/office/drawing/2014/main" id="{0BADBE0D-6BAF-40EE-869B-609FF2D3ACDE}"/>
              </a:ext>
            </a:extLst>
          </p:cNvPr>
          <p:cNvPicPr>
            <a:picLocks noChangeAspect="1"/>
          </p:cNvPicPr>
          <p:nvPr/>
        </p:nvPicPr>
        <p:blipFill rotWithShape="1">
          <a:blip r:embed="rId2"/>
          <a:srcRect l="6066" t="56464" r="21609" b="6319"/>
          <a:stretch/>
        </p:blipFill>
        <p:spPr>
          <a:xfrm>
            <a:off x="906448" y="1860604"/>
            <a:ext cx="10273923" cy="3721211"/>
          </a:xfrm>
          <a:prstGeom prst="rect">
            <a:avLst/>
          </a:prstGeom>
        </p:spPr>
      </p:pic>
    </p:spTree>
    <p:extLst>
      <p:ext uri="{BB962C8B-B14F-4D97-AF65-F5344CB8AC3E}">
        <p14:creationId xmlns:p14="http://schemas.microsoft.com/office/powerpoint/2010/main" val="513926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9A4422-5882-4C8E-B8E1-9FC986EB2723}"/>
              </a:ext>
            </a:extLst>
          </p:cNvPr>
          <p:cNvPicPr>
            <a:picLocks noChangeAspect="1"/>
          </p:cNvPicPr>
          <p:nvPr/>
        </p:nvPicPr>
        <p:blipFill rotWithShape="1">
          <a:blip r:embed="rId3"/>
          <a:srcRect l="54196" t="43710" r="20109" b="31942"/>
          <a:stretch/>
        </p:blipFill>
        <p:spPr>
          <a:xfrm>
            <a:off x="1868557" y="1368795"/>
            <a:ext cx="8158038" cy="4348193"/>
          </a:xfrm>
          <a:prstGeom prst="rect">
            <a:avLst/>
          </a:prstGeom>
        </p:spPr>
      </p:pic>
    </p:spTree>
    <p:extLst>
      <p:ext uri="{BB962C8B-B14F-4D97-AF65-F5344CB8AC3E}">
        <p14:creationId xmlns:p14="http://schemas.microsoft.com/office/powerpoint/2010/main" val="2609814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DF4B2C-9555-4F10-BBBF-0D2FA6EB310E}"/>
              </a:ext>
            </a:extLst>
          </p:cNvPr>
          <p:cNvPicPr>
            <a:picLocks noChangeAspect="1"/>
          </p:cNvPicPr>
          <p:nvPr/>
        </p:nvPicPr>
        <p:blipFill rotWithShape="1">
          <a:blip r:embed="rId2"/>
          <a:srcRect b="19316"/>
          <a:stretch/>
        </p:blipFill>
        <p:spPr>
          <a:xfrm>
            <a:off x="959675" y="2074348"/>
            <a:ext cx="10272650" cy="3005490"/>
          </a:xfrm>
          <a:prstGeom prst="rect">
            <a:avLst/>
          </a:prstGeom>
        </p:spPr>
      </p:pic>
      <p:sp>
        <p:nvSpPr>
          <p:cNvPr id="6" name="TextBox 5">
            <a:extLst>
              <a:ext uri="{FF2B5EF4-FFF2-40B4-BE49-F238E27FC236}">
                <a16:creationId xmlns:a16="http://schemas.microsoft.com/office/drawing/2014/main" id="{0ABE41B5-E118-4A0C-A1F5-FB4FBC749896}"/>
              </a:ext>
            </a:extLst>
          </p:cNvPr>
          <p:cNvSpPr txBox="1"/>
          <p:nvPr/>
        </p:nvSpPr>
        <p:spPr>
          <a:xfrm>
            <a:off x="1444487" y="5416827"/>
            <a:ext cx="9303026" cy="646331"/>
          </a:xfrm>
          <a:prstGeom prst="rect">
            <a:avLst/>
          </a:prstGeom>
          <a:noFill/>
        </p:spPr>
        <p:txBody>
          <a:bodyPr wrap="square" rtlCol="0">
            <a:spAutoFit/>
          </a:bodyPr>
          <a:lstStyle/>
          <a:p>
            <a:r>
              <a:rPr lang="en-US" dirty="0"/>
              <a:t>The last click model ascribes 100% credit to the last advertisement clicked o before a purchase conversion so in case 2 model would attribute the entire conversion to price comparison</a:t>
            </a:r>
          </a:p>
        </p:txBody>
      </p:sp>
      <p:sp>
        <p:nvSpPr>
          <p:cNvPr id="7" name="Title 6">
            <a:extLst>
              <a:ext uri="{FF2B5EF4-FFF2-40B4-BE49-F238E27FC236}">
                <a16:creationId xmlns:a16="http://schemas.microsoft.com/office/drawing/2014/main" id="{608EAF8E-659C-4657-97CF-7626B4FB9C17}"/>
              </a:ext>
            </a:extLst>
          </p:cNvPr>
          <p:cNvSpPr>
            <a:spLocks noGrp="1"/>
          </p:cNvSpPr>
          <p:nvPr>
            <p:ph type="title"/>
          </p:nvPr>
        </p:nvSpPr>
        <p:spPr/>
        <p:txBody>
          <a:bodyPr/>
          <a:lstStyle/>
          <a:p>
            <a:r>
              <a:rPr lang="en-US" dirty="0"/>
              <a:t>The last click model</a:t>
            </a:r>
          </a:p>
        </p:txBody>
      </p:sp>
    </p:spTree>
    <p:extLst>
      <p:ext uri="{BB962C8B-B14F-4D97-AF65-F5344CB8AC3E}">
        <p14:creationId xmlns:p14="http://schemas.microsoft.com/office/powerpoint/2010/main" val="1228394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552A1-F58D-4576-93DC-7295E724A9F1}"/>
              </a:ext>
            </a:extLst>
          </p:cNvPr>
          <p:cNvSpPr>
            <a:spLocks noGrp="1"/>
          </p:cNvSpPr>
          <p:nvPr>
            <p:ph type="title"/>
          </p:nvPr>
        </p:nvSpPr>
        <p:spPr/>
        <p:txBody>
          <a:bodyPr/>
          <a:lstStyle/>
          <a:p>
            <a:r>
              <a:rPr lang="en-US" dirty="0"/>
              <a:t>Multichannel attribution Model</a:t>
            </a:r>
          </a:p>
        </p:txBody>
      </p:sp>
      <p:pic>
        <p:nvPicPr>
          <p:cNvPr id="5" name="Picture 4">
            <a:extLst>
              <a:ext uri="{FF2B5EF4-FFF2-40B4-BE49-F238E27FC236}">
                <a16:creationId xmlns:a16="http://schemas.microsoft.com/office/drawing/2014/main" id="{91CA31E8-866F-40FB-8C12-7118AC528611}"/>
              </a:ext>
            </a:extLst>
          </p:cNvPr>
          <p:cNvPicPr>
            <a:picLocks noChangeAspect="1"/>
          </p:cNvPicPr>
          <p:nvPr/>
        </p:nvPicPr>
        <p:blipFill rotWithShape="1">
          <a:blip r:embed="rId2"/>
          <a:srcRect l="4696" t="17308" r="46261" b="56290"/>
          <a:stretch/>
        </p:blipFill>
        <p:spPr>
          <a:xfrm>
            <a:off x="985962" y="2154803"/>
            <a:ext cx="9191708" cy="2783380"/>
          </a:xfrm>
          <a:prstGeom prst="rect">
            <a:avLst/>
          </a:prstGeom>
        </p:spPr>
      </p:pic>
    </p:spTree>
    <p:extLst>
      <p:ext uri="{BB962C8B-B14F-4D97-AF65-F5344CB8AC3E}">
        <p14:creationId xmlns:p14="http://schemas.microsoft.com/office/powerpoint/2010/main" val="3579515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561B8-2F78-43F8-9DFB-CBC559BFE6C3}"/>
              </a:ext>
            </a:extLst>
          </p:cNvPr>
          <p:cNvSpPr>
            <a:spLocks noGrp="1"/>
          </p:cNvSpPr>
          <p:nvPr>
            <p:ph type="title"/>
          </p:nvPr>
        </p:nvSpPr>
        <p:spPr/>
        <p:txBody>
          <a:bodyPr/>
          <a:lstStyle/>
          <a:p>
            <a:r>
              <a:rPr lang="en-US" dirty="0"/>
              <a:t>The time decay model</a:t>
            </a:r>
          </a:p>
        </p:txBody>
      </p:sp>
      <p:pic>
        <p:nvPicPr>
          <p:cNvPr id="6" name="Picture 5">
            <a:extLst>
              <a:ext uri="{FF2B5EF4-FFF2-40B4-BE49-F238E27FC236}">
                <a16:creationId xmlns:a16="http://schemas.microsoft.com/office/drawing/2014/main" id="{641A9324-95F5-4B9E-8364-64BCC8543E40}"/>
              </a:ext>
            </a:extLst>
          </p:cNvPr>
          <p:cNvPicPr>
            <a:picLocks noChangeAspect="1"/>
          </p:cNvPicPr>
          <p:nvPr/>
        </p:nvPicPr>
        <p:blipFill rotWithShape="1">
          <a:blip r:embed="rId3"/>
          <a:srcRect l="29674" t="24348" r="44630" b="8585"/>
          <a:stretch/>
        </p:blipFill>
        <p:spPr>
          <a:xfrm>
            <a:off x="1097280" y="1971924"/>
            <a:ext cx="4516341" cy="4599473"/>
          </a:xfrm>
          <a:prstGeom prst="rect">
            <a:avLst/>
          </a:prstGeom>
        </p:spPr>
      </p:pic>
      <p:pic>
        <p:nvPicPr>
          <p:cNvPr id="7" name="Picture 6">
            <a:extLst>
              <a:ext uri="{FF2B5EF4-FFF2-40B4-BE49-F238E27FC236}">
                <a16:creationId xmlns:a16="http://schemas.microsoft.com/office/drawing/2014/main" id="{7FB94EA9-9B9F-4E3A-A765-BC3BBDCC7AB0}"/>
              </a:ext>
            </a:extLst>
          </p:cNvPr>
          <p:cNvPicPr>
            <a:picLocks noChangeAspect="1"/>
          </p:cNvPicPr>
          <p:nvPr/>
        </p:nvPicPr>
        <p:blipFill>
          <a:blip r:embed="rId4"/>
          <a:stretch>
            <a:fillRect/>
          </a:stretch>
        </p:blipFill>
        <p:spPr>
          <a:xfrm>
            <a:off x="6578381" y="1891334"/>
            <a:ext cx="3146064" cy="2645262"/>
          </a:xfrm>
          <a:prstGeom prst="rect">
            <a:avLst/>
          </a:prstGeom>
        </p:spPr>
      </p:pic>
    </p:spTree>
    <p:extLst>
      <p:ext uri="{BB962C8B-B14F-4D97-AF65-F5344CB8AC3E}">
        <p14:creationId xmlns:p14="http://schemas.microsoft.com/office/powerpoint/2010/main" val="2701389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1349-0CCE-44CA-8A2E-F00BF5722F12}"/>
              </a:ext>
            </a:extLst>
          </p:cNvPr>
          <p:cNvSpPr>
            <a:spLocks noGrp="1"/>
          </p:cNvSpPr>
          <p:nvPr>
            <p:ph type="title"/>
          </p:nvPr>
        </p:nvSpPr>
        <p:spPr>
          <a:xfrm>
            <a:off x="1097280" y="286603"/>
            <a:ext cx="4023360" cy="1462684"/>
          </a:xfrm>
        </p:spPr>
        <p:txBody>
          <a:bodyPr>
            <a:noAutofit/>
          </a:bodyPr>
          <a:lstStyle/>
          <a:p>
            <a:r>
              <a:rPr lang="en-US" sz="3200" dirty="0"/>
              <a:t>Uniform Distribution Model</a:t>
            </a:r>
          </a:p>
        </p:txBody>
      </p:sp>
      <p:pic>
        <p:nvPicPr>
          <p:cNvPr id="6" name="Picture 5">
            <a:extLst>
              <a:ext uri="{FF2B5EF4-FFF2-40B4-BE49-F238E27FC236}">
                <a16:creationId xmlns:a16="http://schemas.microsoft.com/office/drawing/2014/main" id="{272B6DE3-15BB-44F1-818B-C218719C85A8}"/>
              </a:ext>
            </a:extLst>
          </p:cNvPr>
          <p:cNvPicPr>
            <a:picLocks noChangeAspect="1"/>
          </p:cNvPicPr>
          <p:nvPr/>
        </p:nvPicPr>
        <p:blipFill rotWithShape="1">
          <a:blip r:embed="rId2"/>
          <a:srcRect l="54468" t="18987" r="20228" b="48752"/>
          <a:stretch/>
        </p:blipFill>
        <p:spPr>
          <a:xfrm>
            <a:off x="1304014" y="2170706"/>
            <a:ext cx="3538330" cy="2649773"/>
          </a:xfrm>
          <a:prstGeom prst="rect">
            <a:avLst/>
          </a:prstGeom>
        </p:spPr>
      </p:pic>
      <p:sp>
        <p:nvSpPr>
          <p:cNvPr id="9" name="Title 1">
            <a:extLst>
              <a:ext uri="{FF2B5EF4-FFF2-40B4-BE49-F238E27FC236}">
                <a16:creationId xmlns:a16="http://schemas.microsoft.com/office/drawing/2014/main" id="{3FE57607-400A-4B43-8EA1-AF9711FCA43D}"/>
              </a:ext>
            </a:extLst>
          </p:cNvPr>
          <p:cNvSpPr txBox="1">
            <a:spLocks/>
          </p:cNvSpPr>
          <p:nvPr/>
        </p:nvSpPr>
        <p:spPr>
          <a:xfrm>
            <a:off x="6281531" y="187034"/>
            <a:ext cx="4023360" cy="1462684"/>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a:t>The Position Based Model</a:t>
            </a:r>
          </a:p>
        </p:txBody>
      </p:sp>
      <p:sp>
        <p:nvSpPr>
          <p:cNvPr id="10" name="TextBox 9">
            <a:extLst>
              <a:ext uri="{FF2B5EF4-FFF2-40B4-BE49-F238E27FC236}">
                <a16:creationId xmlns:a16="http://schemas.microsoft.com/office/drawing/2014/main" id="{F38EBF13-418A-42C4-8A9C-7702BB62076B}"/>
              </a:ext>
            </a:extLst>
          </p:cNvPr>
          <p:cNvSpPr txBox="1"/>
          <p:nvPr/>
        </p:nvSpPr>
        <p:spPr>
          <a:xfrm>
            <a:off x="6162261" y="2018264"/>
            <a:ext cx="4261899" cy="1477328"/>
          </a:xfrm>
          <a:prstGeom prst="rect">
            <a:avLst/>
          </a:prstGeom>
          <a:noFill/>
        </p:spPr>
        <p:txBody>
          <a:bodyPr wrap="square" rtlCol="0">
            <a:spAutoFit/>
          </a:bodyPr>
          <a:lstStyle/>
          <a:p>
            <a:r>
              <a:rPr lang="en-US" dirty="0"/>
              <a:t>A popular position based model uses pareto distribution and hence places </a:t>
            </a:r>
            <a:r>
              <a:rPr lang="en-US" dirty="0" err="1"/>
              <a:t>gigh</a:t>
            </a:r>
            <a:r>
              <a:rPr lang="en-US" dirty="0"/>
              <a:t> values to first and last purchase (80% attribution and equally distribute rest 20% on all other channels</a:t>
            </a:r>
          </a:p>
        </p:txBody>
      </p:sp>
    </p:spTree>
    <p:extLst>
      <p:ext uri="{BB962C8B-B14F-4D97-AF65-F5344CB8AC3E}">
        <p14:creationId xmlns:p14="http://schemas.microsoft.com/office/powerpoint/2010/main" val="3110825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0E9B3-C3F1-43E5-B703-AA8F99E0213B}"/>
              </a:ext>
            </a:extLst>
          </p:cNvPr>
          <p:cNvSpPr>
            <a:spLocks noGrp="1"/>
          </p:cNvSpPr>
          <p:nvPr>
            <p:ph type="title"/>
          </p:nvPr>
        </p:nvSpPr>
        <p:spPr/>
        <p:txBody>
          <a:bodyPr/>
          <a:lstStyle/>
          <a:p>
            <a:r>
              <a:rPr lang="en-US" dirty="0"/>
              <a:t>Results of descriptive statistics</a:t>
            </a:r>
          </a:p>
        </p:txBody>
      </p:sp>
      <p:pic>
        <p:nvPicPr>
          <p:cNvPr id="4" name="Picture 3">
            <a:extLst>
              <a:ext uri="{FF2B5EF4-FFF2-40B4-BE49-F238E27FC236}">
                <a16:creationId xmlns:a16="http://schemas.microsoft.com/office/drawing/2014/main" id="{8AA175DB-E4E8-4EF4-A335-D7FD8B592C13}"/>
              </a:ext>
            </a:extLst>
          </p:cNvPr>
          <p:cNvPicPr>
            <a:picLocks noChangeAspect="1"/>
          </p:cNvPicPr>
          <p:nvPr/>
        </p:nvPicPr>
        <p:blipFill rotWithShape="1">
          <a:blip r:embed="rId2"/>
          <a:srcRect l="6391" t="41275" r="44761" b="16290"/>
          <a:stretch/>
        </p:blipFill>
        <p:spPr>
          <a:xfrm>
            <a:off x="1033670" y="2091191"/>
            <a:ext cx="10058400" cy="3498575"/>
          </a:xfrm>
          <a:prstGeom prst="rect">
            <a:avLst/>
          </a:prstGeom>
        </p:spPr>
      </p:pic>
    </p:spTree>
    <p:extLst>
      <p:ext uri="{BB962C8B-B14F-4D97-AF65-F5344CB8AC3E}">
        <p14:creationId xmlns:p14="http://schemas.microsoft.com/office/powerpoint/2010/main" val="4143874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67B8A2-AD4A-4B3D-B2CA-D69ADF5CD430}"/>
              </a:ext>
            </a:extLst>
          </p:cNvPr>
          <p:cNvPicPr>
            <a:picLocks noChangeAspect="1"/>
          </p:cNvPicPr>
          <p:nvPr/>
        </p:nvPicPr>
        <p:blipFill rotWithShape="1">
          <a:blip r:embed="rId3"/>
          <a:srcRect l="4696" t="17044" r="45022" b="13044"/>
          <a:stretch/>
        </p:blipFill>
        <p:spPr>
          <a:xfrm>
            <a:off x="217474" y="71561"/>
            <a:ext cx="5023899" cy="3228229"/>
          </a:xfrm>
          <a:prstGeom prst="rect">
            <a:avLst/>
          </a:prstGeom>
        </p:spPr>
      </p:pic>
      <p:pic>
        <p:nvPicPr>
          <p:cNvPr id="5" name="Picture 4">
            <a:extLst>
              <a:ext uri="{FF2B5EF4-FFF2-40B4-BE49-F238E27FC236}">
                <a16:creationId xmlns:a16="http://schemas.microsoft.com/office/drawing/2014/main" id="{50B51FDD-BD85-4297-A579-1E5EE8CAC14A}"/>
              </a:ext>
            </a:extLst>
          </p:cNvPr>
          <p:cNvPicPr>
            <a:picLocks noChangeAspect="1"/>
          </p:cNvPicPr>
          <p:nvPr/>
        </p:nvPicPr>
        <p:blipFill>
          <a:blip r:embed="rId4"/>
          <a:stretch>
            <a:fillRect/>
          </a:stretch>
        </p:blipFill>
        <p:spPr>
          <a:xfrm>
            <a:off x="2911241" y="3558211"/>
            <a:ext cx="6035563" cy="3043398"/>
          </a:xfrm>
          <a:prstGeom prst="rect">
            <a:avLst/>
          </a:prstGeom>
        </p:spPr>
      </p:pic>
      <p:pic>
        <p:nvPicPr>
          <p:cNvPr id="7" name="Picture 6">
            <a:extLst>
              <a:ext uri="{FF2B5EF4-FFF2-40B4-BE49-F238E27FC236}">
                <a16:creationId xmlns:a16="http://schemas.microsoft.com/office/drawing/2014/main" id="{FB8745AE-A03D-423F-841D-717B7B4DEE3E}"/>
              </a:ext>
            </a:extLst>
          </p:cNvPr>
          <p:cNvPicPr>
            <a:picLocks noChangeAspect="1"/>
          </p:cNvPicPr>
          <p:nvPr/>
        </p:nvPicPr>
        <p:blipFill rotWithShape="1">
          <a:blip r:embed="rId5"/>
          <a:srcRect l="4757" t="26088" r="45739" b="18028"/>
          <a:stretch/>
        </p:blipFill>
        <p:spPr>
          <a:xfrm>
            <a:off x="5829369" y="230588"/>
            <a:ext cx="6035563" cy="3395207"/>
          </a:xfrm>
          <a:prstGeom prst="rect">
            <a:avLst/>
          </a:prstGeom>
        </p:spPr>
      </p:pic>
    </p:spTree>
    <p:extLst>
      <p:ext uri="{BB962C8B-B14F-4D97-AF65-F5344CB8AC3E}">
        <p14:creationId xmlns:p14="http://schemas.microsoft.com/office/powerpoint/2010/main" val="2925605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450A-B270-44D3-BDE9-8E899559B7A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B4A04BF0-6DE4-4D99-8609-CF363109408C}"/>
              </a:ext>
            </a:extLst>
          </p:cNvPr>
          <p:cNvPicPr>
            <a:picLocks noChangeAspect="1"/>
          </p:cNvPicPr>
          <p:nvPr/>
        </p:nvPicPr>
        <p:blipFill rotWithShape="1">
          <a:blip r:embed="rId2"/>
          <a:srcRect l="5544" t="31188" r="44956" b="11652"/>
          <a:stretch/>
        </p:blipFill>
        <p:spPr>
          <a:xfrm>
            <a:off x="675861" y="2138901"/>
            <a:ext cx="6035040" cy="3919994"/>
          </a:xfrm>
          <a:prstGeom prst="rect">
            <a:avLst/>
          </a:prstGeom>
        </p:spPr>
      </p:pic>
    </p:spTree>
    <p:extLst>
      <p:ext uri="{BB962C8B-B14F-4D97-AF65-F5344CB8AC3E}">
        <p14:creationId xmlns:p14="http://schemas.microsoft.com/office/powerpoint/2010/main" val="3774096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80F525-F9B6-4CBD-8390-FE48EB7EF791}"/>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0FF810DD-59D1-4C91-945E-E0A9A97AB4DB}"/>
              </a:ext>
            </a:extLst>
          </p:cNvPr>
          <p:cNvSpPr>
            <a:spLocks noGrp="1"/>
          </p:cNvSpPr>
          <p:nvPr>
            <p:ph idx="1"/>
          </p:nvPr>
        </p:nvSpPr>
        <p:spPr/>
        <p:txBody>
          <a:bodyPr/>
          <a:lstStyle/>
          <a:p>
            <a:r>
              <a:rPr lang="en-US" dirty="0"/>
              <a:t>So what we are saying here is that there is synergy because of multimedia channels i.e. 1+1+1+1+1=5</a:t>
            </a:r>
          </a:p>
        </p:txBody>
      </p:sp>
    </p:spTree>
    <p:extLst>
      <p:ext uri="{BB962C8B-B14F-4D97-AF65-F5344CB8AC3E}">
        <p14:creationId xmlns:p14="http://schemas.microsoft.com/office/powerpoint/2010/main" val="3962337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D34D19-DAC7-439A-BF0F-250DE59BBB48}"/>
              </a:ext>
            </a:extLst>
          </p:cNvPr>
          <p:cNvPicPr>
            <a:picLocks noChangeAspect="1"/>
          </p:cNvPicPr>
          <p:nvPr/>
        </p:nvPicPr>
        <p:blipFill rotWithShape="1">
          <a:blip r:embed="rId3"/>
          <a:srcRect l="17000" t="12445" r="28375" b="12667"/>
          <a:stretch/>
        </p:blipFill>
        <p:spPr>
          <a:xfrm>
            <a:off x="2072640" y="853440"/>
            <a:ext cx="8915400" cy="5135880"/>
          </a:xfrm>
          <a:prstGeom prst="rect">
            <a:avLst/>
          </a:prstGeom>
        </p:spPr>
      </p:pic>
    </p:spTree>
    <p:extLst>
      <p:ext uri="{BB962C8B-B14F-4D97-AF65-F5344CB8AC3E}">
        <p14:creationId xmlns:p14="http://schemas.microsoft.com/office/powerpoint/2010/main" val="4128081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BAC9C-B8ED-4931-84DB-121C108A6446}"/>
              </a:ext>
            </a:extLst>
          </p:cNvPr>
          <p:cNvSpPr>
            <a:spLocks noGrp="1"/>
          </p:cNvSpPr>
          <p:nvPr>
            <p:ph type="title"/>
          </p:nvPr>
        </p:nvSpPr>
        <p:spPr/>
        <p:txBody>
          <a:bodyPr/>
          <a:lstStyle/>
          <a:p>
            <a:r>
              <a:rPr lang="en-US" dirty="0"/>
              <a:t>Advertising Analytics</a:t>
            </a:r>
          </a:p>
        </p:txBody>
      </p:sp>
      <p:sp>
        <p:nvSpPr>
          <p:cNvPr id="3" name="Content Placeholder 2">
            <a:extLst>
              <a:ext uri="{FF2B5EF4-FFF2-40B4-BE49-F238E27FC236}">
                <a16:creationId xmlns:a16="http://schemas.microsoft.com/office/drawing/2014/main" id="{E1E8AA5E-AADB-407E-B23B-C46F01BE592B}"/>
              </a:ext>
            </a:extLst>
          </p:cNvPr>
          <p:cNvSpPr>
            <a:spLocks noGrp="1"/>
          </p:cNvSpPr>
          <p:nvPr>
            <p:ph idx="1"/>
          </p:nvPr>
        </p:nvSpPr>
        <p:spPr>
          <a:xfrm>
            <a:off x="1097280" y="1845734"/>
            <a:ext cx="6400800" cy="4023360"/>
          </a:xfrm>
        </p:spPr>
        <p:txBody>
          <a:bodyPr>
            <a:normAutofit lnSpcReduction="10000"/>
          </a:bodyPr>
          <a:lstStyle/>
          <a:p>
            <a:pPr>
              <a:buFont typeface="Wingdings" panose="05000000000000000000" pitchFamily="2" charset="2"/>
              <a:buChar char="v"/>
            </a:pPr>
            <a:r>
              <a:rPr lang="en-US" sz="2400" dirty="0"/>
              <a:t>In actual analyses statistical models may account for hundreds or thousands of permutations of advertising and sales tactics, as well as exogenous variables such as geography, employment rates, pricing, season of the year, competitive offerings, and so on</a:t>
            </a:r>
          </a:p>
          <a:p>
            <a:endParaRPr lang="en-US" sz="2400" dirty="0"/>
          </a:p>
          <a:p>
            <a:pPr>
              <a:buFont typeface="Wingdings" panose="05000000000000000000" pitchFamily="2" charset="2"/>
              <a:buChar char="v"/>
            </a:pPr>
            <a:r>
              <a:rPr lang="en-US" sz="2400" dirty="0"/>
              <a:t>such analyses allows to instantly see how a new TV ad affects consumers’ online search patterns—and then to change your keyword-search bidding strategy to buy up relevant words as the ad is running.</a:t>
            </a:r>
          </a:p>
        </p:txBody>
      </p:sp>
      <p:pic>
        <p:nvPicPr>
          <p:cNvPr id="4" name="Picture 3">
            <a:extLst>
              <a:ext uri="{FF2B5EF4-FFF2-40B4-BE49-F238E27FC236}">
                <a16:creationId xmlns:a16="http://schemas.microsoft.com/office/drawing/2014/main" id="{44F44BB1-B681-4D91-BAAD-912B97A49580}"/>
              </a:ext>
            </a:extLst>
          </p:cNvPr>
          <p:cNvPicPr>
            <a:picLocks noChangeAspect="1"/>
          </p:cNvPicPr>
          <p:nvPr/>
        </p:nvPicPr>
        <p:blipFill rotWithShape="1">
          <a:blip r:embed="rId2"/>
          <a:srcRect l="26423" t="53335" r="39077" b="12821"/>
          <a:stretch/>
        </p:blipFill>
        <p:spPr>
          <a:xfrm>
            <a:off x="7033846" y="2477228"/>
            <a:ext cx="4811151" cy="2417018"/>
          </a:xfrm>
          <a:prstGeom prst="rect">
            <a:avLst/>
          </a:prstGeom>
        </p:spPr>
      </p:pic>
    </p:spTree>
    <p:extLst>
      <p:ext uri="{BB962C8B-B14F-4D97-AF65-F5344CB8AC3E}">
        <p14:creationId xmlns:p14="http://schemas.microsoft.com/office/powerpoint/2010/main" val="241528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9425CD-F91D-4F24-B94F-8392ACC9832C}"/>
              </a:ext>
            </a:extLst>
          </p:cNvPr>
          <p:cNvPicPr>
            <a:picLocks noChangeAspect="1"/>
          </p:cNvPicPr>
          <p:nvPr/>
        </p:nvPicPr>
        <p:blipFill rotWithShape="1">
          <a:blip r:embed="rId2"/>
          <a:srcRect l="19269" t="8595" r="26615" b="13828"/>
          <a:stretch/>
        </p:blipFill>
        <p:spPr>
          <a:xfrm>
            <a:off x="647114" y="590844"/>
            <a:ext cx="10508565" cy="5317588"/>
          </a:xfrm>
          <a:prstGeom prst="rect">
            <a:avLst/>
          </a:prstGeom>
        </p:spPr>
      </p:pic>
    </p:spTree>
    <p:extLst>
      <p:ext uri="{BB962C8B-B14F-4D97-AF65-F5344CB8AC3E}">
        <p14:creationId xmlns:p14="http://schemas.microsoft.com/office/powerpoint/2010/main" val="31302835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EDD3-90EF-4D94-B924-49757C1D2A19}"/>
              </a:ext>
            </a:extLst>
          </p:cNvPr>
          <p:cNvSpPr>
            <a:spLocks noGrp="1"/>
          </p:cNvSpPr>
          <p:nvPr>
            <p:ph type="title"/>
          </p:nvPr>
        </p:nvSpPr>
        <p:spPr/>
        <p:txBody>
          <a:bodyPr/>
          <a:lstStyle/>
          <a:p>
            <a:r>
              <a:rPr lang="en-US" dirty="0"/>
              <a:t>Optimization</a:t>
            </a:r>
          </a:p>
        </p:txBody>
      </p:sp>
      <p:sp>
        <p:nvSpPr>
          <p:cNvPr id="3" name="Content Placeholder 2">
            <a:extLst>
              <a:ext uri="{FF2B5EF4-FFF2-40B4-BE49-F238E27FC236}">
                <a16:creationId xmlns:a16="http://schemas.microsoft.com/office/drawing/2014/main" id="{2BAB8C92-A854-4220-B578-176C9A954671}"/>
              </a:ext>
            </a:extLst>
          </p:cNvPr>
          <p:cNvSpPr>
            <a:spLocks noGrp="1"/>
          </p:cNvSpPr>
          <p:nvPr>
            <p:ph idx="1"/>
          </p:nvPr>
        </p:nvSpPr>
        <p:spPr/>
        <p:txBody>
          <a:bodyPr/>
          <a:lstStyle/>
          <a:p>
            <a:pPr>
              <a:buFont typeface="Wingdings" panose="05000000000000000000" pitchFamily="2" charset="2"/>
              <a:buChar char="v"/>
            </a:pPr>
            <a:r>
              <a:rPr lang="en-US" dirty="0"/>
              <a:t>Once a marketer has quantified the relative contribution of each component of its marketing activities and the influence of important exogenous factors, war gaming is the next step</a:t>
            </a:r>
          </a:p>
          <a:p>
            <a:endParaRPr lang="en-US" dirty="0"/>
          </a:p>
          <a:p>
            <a:pPr>
              <a:buFont typeface="Wingdings" panose="05000000000000000000" pitchFamily="2" charset="2"/>
              <a:buChar char="v"/>
            </a:pPr>
            <a:r>
              <a:rPr lang="en-US" dirty="0"/>
              <a:t>It involves using predictive-analytics tools to run </a:t>
            </a:r>
            <a:r>
              <a:rPr lang="en-US" sz="2400" b="1" dirty="0"/>
              <a:t>scenarios for business planning</a:t>
            </a:r>
            <a:endParaRPr lang="en-US" b="1" dirty="0"/>
          </a:p>
          <a:p>
            <a:endParaRPr lang="en-US" dirty="0"/>
          </a:p>
          <a:p>
            <a:pPr>
              <a:buFont typeface="Wingdings" panose="05000000000000000000" pitchFamily="2" charset="2"/>
              <a:buChar char="v"/>
            </a:pPr>
            <a:r>
              <a:rPr lang="en-US" dirty="0"/>
              <a:t>Maybe you want to know what will happen to your revenue if you cut outdoor display advertising for a certain product line by 10% in city A—or if you shift 15% of your product-related TV ad spending to online search and display</a:t>
            </a:r>
          </a:p>
        </p:txBody>
      </p:sp>
    </p:spTree>
    <p:extLst>
      <p:ext uri="{BB962C8B-B14F-4D97-AF65-F5344CB8AC3E}">
        <p14:creationId xmlns:p14="http://schemas.microsoft.com/office/powerpoint/2010/main" val="94284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32FF-50A3-45CB-900F-4A372E260BAF}"/>
              </a:ext>
            </a:extLst>
          </p:cNvPr>
          <p:cNvSpPr>
            <a:spLocks noGrp="1"/>
          </p:cNvSpPr>
          <p:nvPr>
            <p:ph type="title"/>
          </p:nvPr>
        </p:nvSpPr>
        <p:spPr/>
        <p:txBody>
          <a:bodyPr/>
          <a:lstStyle/>
          <a:p>
            <a:r>
              <a:rPr lang="en-US" dirty="0"/>
              <a:t>Remember Elasticity</a:t>
            </a:r>
          </a:p>
        </p:txBody>
      </p:sp>
      <p:sp>
        <p:nvSpPr>
          <p:cNvPr id="3" name="Content Placeholder 2">
            <a:extLst>
              <a:ext uri="{FF2B5EF4-FFF2-40B4-BE49-F238E27FC236}">
                <a16:creationId xmlns:a16="http://schemas.microsoft.com/office/drawing/2014/main" id="{23AC5EC0-86FD-4667-B96A-2DCD9302A270}"/>
              </a:ext>
            </a:extLst>
          </p:cNvPr>
          <p:cNvSpPr>
            <a:spLocks noGrp="1"/>
          </p:cNvSpPr>
          <p:nvPr>
            <p:ph idx="1"/>
          </p:nvPr>
        </p:nvSpPr>
        <p:spPr>
          <a:xfrm>
            <a:off x="1097280" y="1845734"/>
            <a:ext cx="6035040" cy="4023360"/>
          </a:xfrm>
        </p:spPr>
        <p:txBody>
          <a:bodyPr>
            <a:normAutofit fontScale="92500" lnSpcReduction="10000"/>
          </a:bodyPr>
          <a:lstStyle/>
          <a:p>
            <a:pPr>
              <a:buFont typeface="Wingdings" panose="05000000000000000000" pitchFamily="2" charset="2"/>
              <a:buChar char="v"/>
            </a:pPr>
            <a:r>
              <a:rPr lang="en-US" dirty="0"/>
              <a:t>Working with data analyzed through the attribution process, you can assign an “elasticity” to every business driver, from TV advertising to search ads to fuel prices and local temperatures</a:t>
            </a:r>
          </a:p>
          <a:p>
            <a:pPr>
              <a:buFont typeface="Wingdings" panose="05000000000000000000" pitchFamily="2" charset="2"/>
              <a:buChar char="v"/>
            </a:pPr>
            <a:r>
              <a:rPr lang="en-US" dirty="0"/>
              <a:t>(Elasticity is the ratio of the percentage change in one variable to the percentage change in another.) Knowing the elasticities of your business drivers helps you predict how specific changes you make will influence particular outcomes</a:t>
            </a:r>
          </a:p>
          <a:p>
            <a:pPr>
              <a:buFont typeface="Wingdings" panose="05000000000000000000" pitchFamily="2" charset="2"/>
              <a:buChar char="v"/>
            </a:pPr>
            <a:r>
              <a:rPr lang="en-US" dirty="0"/>
              <a:t> If your TV ads’ elasticity in relation to sales is .03, for example, doubling your TV ad budget will yield a 3% lift in sales, when all other variables remain constant</a:t>
            </a:r>
          </a:p>
          <a:p>
            <a:pPr>
              <a:buFont typeface="Wingdings" panose="05000000000000000000" pitchFamily="2" charset="2"/>
              <a:buChar char="v"/>
            </a:pPr>
            <a:r>
              <a:rPr lang="en-US" dirty="0"/>
              <a:t> In short, analytics modeling reveals how all driver elasticities interact to affect sales</a:t>
            </a:r>
          </a:p>
        </p:txBody>
      </p:sp>
      <p:pic>
        <p:nvPicPr>
          <p:cNvPr id="4" name="Picture 3">
            <a:extLst>
              <a:ext uri="{FF2B5EF4-FFF2-40B4-BE49-F238E27FC236}">
                <a16:creationId xmlns:a16="http://schemas.microsoft.com/office/drawing/2014/main" id="{D3ED7C46-994E-4F27-A3A1-B661399BFB1E}"/>
              </a:ext>
            </a:extLst>
          </p:cNvPr>
          <p:cNvPicPr>
            <a:picLocks noChangeAspect="1"/>
          </p:cNvPicPr>
          <p:nvPr/>
        </p:nvPicPr>
        <p:blipFill rotWithShape="1">
          <a:blip r:embed="rId3"/>
          <a:srcRect l="26423" t="53335" r="39077" b="12821"/>
          <a:stretch/>
        </p:blipFill>
        <p:spPr>
          <a:xfrm>
            <a:off x="7392273" y="286603"/>
            <a:ext cx="4382386" cy="2417018"/>
          </a:xfrm>
          <a:prstGeom prst="rect">
            <a:avLst/>
          </a:prstGeom>
        </p:spPr>
      </p:pic>
      <p:pic>
        <p:nvPicPr>
          <p:cNvPr id="5" name="Picture 4">
            <a:extLst>
              <a:ext uri="{FF2B5EF4-FFF2-40B4-BE49-F238E27FC236}">
                <a16:creationId xmlns:a16="http://schemas.microsoft.com/office/drawing/2014/main" id="{DA14D73B-EE03-48E0-A1D8-745339365EE5}"/>
              </a:ext>
            </a:extLst>
          </p:cNvPr>
          <p:cNvPicPr>
            <a:picLocks noChangeAspect="1"/>
          </p:cNvPicPr>
          <p:nvPr/>
        </p:nvPicPr>
        <p:blipFill rotWithShape="1">
          <a:blip r:embed="rId4"/>
          <a:srcRect l="27346" t="46486" r="39424" b="32350"/>
          <a:stretch/>
        </p:blipFill>
        <p:spPr>
          <a:xfrm>
            <a:off x="7659860" y="2703621"/>
            <a:ext cx="4051495" cy="1450757"/>
          </a:xfrm>
          <a:prstGeom prst="rect">
            <a:avLst/>
          </a:prstGeom>
        </p:spPr>
      </p:pic>
      <p:pic>
        <p:nvPicPr>
          <p:cNvPr id="6" name="Picture 5">
            <a:extLst>
              <a:ext uri="{FF2B5EF4-FFF2-40B4-BE49-F238E27FC236}">
                <a16:creationId xmlns:a16="http://schemas.microsoft.com/office/drawing/2014/main" id="{D7017EC5-A08E-4C07-A584-D3D132C544E9}"/>
              </a:ext>
            </a:extLst>
          </p:cNvPr>
          <p:cNvPicPr>
            <a:picLocks noChangeAspect="1"/>
          </p:cNvPicPr>
          <p:nvPr/>
        </p:nvPicPr>
        <p:blipFill rotWithShape="1">
          <a:blip r:embed="rId5"/>
          <a:srcRect l="32211" t="54771" r="35481" b="11385"/>
          <a:stretch/>
        </p:blipFill>
        <p:spPr>
          <a:xfrm>
            <a:off x="8032652" y="4053279"/>
            <a:ext cx="3938953" cy="2319868"/>
          </a:xfrm>
          <a:prstGeom prst="rect">
            <a:avLst/>
          </a:prstGeom>
        </p:spPr>
      </p:pic>
    </p:spTree>
    <p:extLst>
      <p:ext uri="{BB962C8B-B14F-4D97-AF65-F5344CB8AC3E}">
        <p14:creationId xmlns:p14="http://schemas.microsoft.com/office/powerpoint/2010/main" val="222018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EEB79-626C-4862-8E85-9B537FF6CBCF}"/>
              </a:ext>
            </a:extLst>
          </p:cNvPr>
          <p:cNvSpPr>
            <a:spLocks noGrp="1"/>
          </p:cNvSpPr>
          <p:nvPr>
            <p:ph type="title"/>
          </p:nvPr>
        </p:nvSpPr>
        <p:spPr/>
        <p:txBody>
          <a:bodyPr/>
          <a:lstStyle/>
          <a:p>
            <a:r>
              <a:rPr lang="en-US" dirty="0"/>
              <a:t>War Gaming</a:t>
            </a:r>
          </a:p>
        </p:txBody>
      </p:sp>
      <p:sp>
        <p:nvSpPr>
          <p:cNvPr id="3" name="Content Placeholder 2">
            <a:extLst>
              <a:ext uri="{FF2B5EF4-FFF2-40B4-BE49-F238E27FC236}">
                <a16:creationId xmlns:a16="http://schemas.microsoft.com/office/drawing/2014/main" id="{95AF87EE-8DA8-427C-BF69-42A412B6722F}"/>
              </a:ext>
            </a:extLst>
          </p:cNvPr>
          <p:cNvSpPr>
            <a:spLocks noGrp="1"/>
          </p:cNvSpPr>
          <p:nvPr>
            <p:ph idx="1"/>
          </p:nvPr>
        </p:nvSpPr>
        <p:spPr/>
        <p:txBody>
          <a:bodyPr/>
          <a:lstStyle/>
          <a:p>
            <a:pPr>
              <a:buFont typeface="Wingdings" panose="05000000000000000000" pitchFamily="2" charset="2"/>
              <a:buChar char="v"/>
            </a:pPr>
            <a:r>
              <a:rPr lang="en-US" dirty="0"/>
              <a:t>War gaming uses the actual elasticities of your business drivers to run hundreds or thousands of scenarios within minutes</a:t>
            </a:r>
          </a:p>
          <a:p>
            <a:pPr>
              <a:buFont typeface="Wingdings" panose="05000000000000000000" pitchFamily="2" charset="2"/>
              <a:buChar char="v"/>
            </a:pPr>
            <a:r>
              <a:rPr lang="en-US" dirty="0"/>
              <a:t>In a typical war-gaming process, team members define marketing goals (such as a certain revenue target, share goal, or margin goal), often across multiple products and markets</a:t>
            </a:r>
          </a:p>
          <a:p>
            <a:pPr>
              <a:buFont typeface="Wingdings" panose="05000000000000000000" pitchFamily="2" charset="2"/>
              <a:buChar char="v"/>
            </a:pPr>
            <a:r>
              <a:rPr lang="en-US" dirty="0"/>
              <a:t>Crunching the vast database of driver elasticities, optimization software generates a set of most-likely scenarios along with marketing recommendations to achieve them</a:t>
            </a:r>
          </a:p>
          <a:p>
            <a:pPr>
              <a:buFont typeface="Wingdings" panose="05000000000000000000" pitchFamily="2" charset="2"/>
              <a:buChar char="v"/>
            </a:pPr>
            <a:r>
              <a:rPr lang="en-US" dirty="0"/>
              <a:t>The software also can test specific what-if scenarios: For instance, how will sales of our midsize pickup truck in Denver be affected if gas prices climb 5% and we launch a combined TV and online campaign promoting a $300 rebate?</a:t>
            </a:r>
          </a:p>
        </p:txBody>
      </p:sp>
    </p:spTree>
    <p:extLst>
      <p:ext uri="{BB962C8B-B14F-4D97-AF65-F5344CB8AC3E}">
        <p14:creationId xmlns:p14="http://schemas.microsoft.com/office/powerpoint/2010/main" val="27695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88102-CDF8-4319-B3ED-FA28FC06DE33}"/>
              </a:ext>
            </a:extLst>
          </p:cNvPr>
          <p:cNvSpPr>
            <a:spLocks noGrp="1"/>
          </p:cNvSpPr>
          <p:nvPr>
            <p:ph type="title"/>
          </p:nvPr>
        </p:nvSpPr>
        <p:spPr/>
        <p:txBody>
          <a:bodyPr/>
          <a:lstStyle/>
          <a:p>
            <a:r>
              <a:rPr lang="en-US" dirty="0"/>
              <a:t>Allocation</a:t>
            </a:r>
          </a:p>
        </p:txBody>
      </p:sp>
      <p:sp>
        <p:nvSpPr>
          <p:cNvPr id="3" name="Content Placeholder 2">
            <a:extLst>
              <a:ext uri="{FF2B5EF4-FFF2-40B4-BE49-F238E27FC236}">
                <a16:creationId xmlns:a16="http://schemas.microsoft.com/office/drawing/2014/main" id="{059B113C-4D3E-416C-8E7D-CEDEBDAC0AD8}"/>
              </a:ext>
            </a:extLst>
          </p:cNvPr>
          <p:cNvSpPr>
            <a:spLocks noGrp="1"/>
          </p:cNvSpPr>
          <p:nvPr>
            <p:ph idx="1"/>
          </p:nvPr>
        </p:nvSpPr>
        <p:spPr/>
        <p:txBody>
          <a:bodyPr/>
          <a:lstStyle/>
          <a:p>
            <a:pPr>
              <a:buFont typeface="Wingdings" panose="05000000000000000000" pitchFamily="2" charset="2"/>
              <a:buChar char="v"/>
            </a:pPr>
            <a:r>
              <a:rPr lang="en-US" dirty="0"/>
              <a:t>Allocation involves putting the results of your attribution and war-gaming efforts into the market, measuring outcomes, validating models (that is, running in-market experiments to confirm the findings of an analysis), and making course correction</a:t>
            </a:r>
          </a:p>
          <a:p>
            <a:pPr>
              <a:buFont typeface="Wingdings" panose="05000000000000000000" pitchFamily="2" charset="2"/>
              <a:buChar char="v"/>
            </a:pPr>
            <a:r>
              <a:rPr lang="en-US" dirty="0"/>
              <a:t>Gone are the days of setting a marketing plan and letting it run its course—the so-called run-and-done approach. </a:t>
            </a:r>
          </a:p>
          <a:p>
            <a:pPr>
              <a:buFont typeface="Wingdings" panose="05000000000000000000" pitchFamily="2" charset="2"/>
              <a:buChar char="v"/>
            </a:pPr>
            <a:r>
              <a:rPr lang="en-US" dirty="0"/>
              <a:t>Advertising has become easier to transact, place, measure, and expand or kill. </a:t>
            </a:r>
          </a:p>
          <a:p>
            <a:endParaRPr lang="en-US" dirty="0"/>
          </a:p>
          <a:p>
            <a:pPr>
              <a:buFont typeface="Wingdings" panose="05000000000000000000" pitchFamily="2" charset="2"/>
              <a:buChar char="v"/>
            </a:pPr>
            <a:r>
              <a:rPr lang="en-US" dirty="0"/>
              <a:t>Marketers can now readily adjust or allocate advertising in different markets on a monthly, weekly, or daily basis—and, online, even from one fraction of a second to the next. </a:t>
            </a:r>
          </a:p>
        </p:txBody>
      </p:sp>
    </p:spTree>
    <p:extLst>
      <p:ext uri="{BB962C8B-B14F-4D97-AF65-F5344CB8AC3E}">
        <p14:creationId xmlns:p14="http://schemas.microsoft.com/office/powerpoint/2010/main" val="83127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0F085A-B7B5-4A93-ABEB-5E0043B1F93B}"/>
              </a:ext>
            </a:extLst>
          </p:cNvPr>
          <p:cNvPicPr>
            <a:picLocks noChangeAspect="1"/>
          </p:cNvPicPr>
          <p:nvPr/>
        </p:nvPicPr>
        <p:blipFill rotWithShape="1">
          <a:blip r:embed="rId3"/>
          <a:srcRect l="12812" t="32667" r="26562" b="10889"/>
          <a:stretch/>
        </p:blipFill>
        <p:spPr>
          <a:xfrm>
            <a:off x="1249680" y="815340"/>
            <a:ext cx="9159240" cy="4366260"/>
          </a:xfrm>
          <a:prstGeom prst="rect">
            <a:avLst/>
          </a:prstGeom>
        </p:spPr>
      </p:pic>
    </p:spTree>
    <p:extLst>
      <p:ext uri="{BB962C8B-B14F-4D97-AF65-F5344CB8AC3E}">
        <p14:creationId xmlns:p14="http://schemas.microsoft.com/office/powerpoint/2010/main" val="2406072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B82EE-0797-481E-B9DF-2D721BC98B66}"/>
              </a:ext>
            </a:extLst>
          </p:cNvPr>
          <p:cNvSpPr>
            <a:spLocks noGrp="1"/>
          </p:cNvSpPr>
          <p:nvPr>
            <p:ph type="title"/>
          </p:nvPr>
        </p:nvSpPr>
        <p:spPr/>
        <p:txBody>
          <a:bodyPr/>
          <a:lstStyle/>
          <a:p>
            <a:r>
              <a:rPr lang="en-US" dirty="0"/>
              <a:t>Can we summarize our learning here</a:t>
            </a:r>
          </a:p>
        </p:txBody>
      </p:sp>
      <p:sp>
        <p:nvSpPr>
          <p:cNvPr id="3" name="Content Placeholder 2">
            <a:extLst>
              <a:ext uri="{FF2B5EF4-FFF2-40B4-BE49-F238E27FC236}">
                <a16:creationId xmlns:a16="http://schemas.microsoft.com/office/drawing/2014/main" id="{E09C4153-58F4-4BB2-966D-7334BC6AA3CC}"/>
              </a:ext>
            </a:extLst>
          </p:cNvPr>
          <p:cNvSpPr>
            <a:spLocks noGrp="1"/>
          </p:cNvSpPr>
          <p:nvPr>
            <p:ph idx="1"/>
          </p:nvPr>
        </p:nvSpPr>
        <p:spPr/>
        <p:txBody>
          <a:bodyPr/>
          <a:lstStyle/>
          <a:p>
            <a:pPr>
              <a:buFont typeface="Wingdings" panose="05000000000000000000" pitchFamily="2" charset="2"/>
              <a:buChar char="v"/>
            </a:pPr>
            <a:r>
              <a:rPr lang="en-US" dirty="0"/>
              <a:t> No one media is the best</a:t>
            </a:r>
          </a:p>
          <a:p>
            <a:pPr>
              <a:buFont typeface="Wingdings" panose="05000000000000000000" pitchFamily="2" charset="2"/>
              <a:buChar char="v"/>
            </a:pPr>
            <a:endParaRPr lang="en-US" dirty="0"/>
          </a:p>
          <a:p>
            <a:pPr>
              <a:buFont typeface="Wingdings" panose="05000000000000000000" pitchFamily="2" charset="2"/>
              <a:buChar char="v"/>
            </a:pPr>
            <a:r>
              <a:rPr lang="en-US" dirty="0"/>
              <a:t>We need to swift through large set of data</a:t>
            </a:r>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r>
              <a:rPr lang="en-US" dirty="0"/>
              <a:t>Analyze them in real time and take fast decisions</a:t>
            </a:r>
          </a:p>
        </p:txBody>
      </p:sp>
    </p:spTree>
    <p:extLst>
      <p:ext uri="{BB962C8B-B14F-4D97-AF65-F5344CB8AC3E}">
        <p14:creationId xmlns:p14="http://schemas.microsoft.com/office/powerpoint/2010/main" val="8428843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48873|-10780376|-3468525|-5151986|-9539986|Markido&quot;,&quot;Id&quot;:&quot;61ebc3ce4441305ef49bbb03&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6152</TotalTime>
  <Words>1752</Words>
  <Application>Microsoft Office PowerPoint</Application>
  <PresentationFormat>Widescreen</PresentationFormat>
  <Paragraphs>185</Paragraphs>
  <Slides>41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Calibri</vt:lpstr>
      <vt:lpstr>Calibri Light</vt:lpstr>
      <vt:lpstr>Wingdings</vt:lpstr>
      <vt:lpstr>Retrospect</vt:lpstr>
      <vt:lpstr>Integrated Media Planning: Business Analytics and Model building </vt:lpstr>
      <vt:lpstr>Case Study: Toyota Camry</vt:lpstr>
      <vt:lpstr>How many off line and online channels has she touched?</vt:lpstr>
      <vt:lpstr>It becomes impertinent to talk about Various Media Platforms</vt:lpstr>
      <vt:lpstr>What questions should Toyota’s chief marketing officer ask ?</vt:lpstr>
      <vt:lpstr>What questions should Toyota’s chief marketing officer (digital Marketing) should ask ?</vt:lpstr>
      <vt:lpstr>Another case</vt:lpstr>
      <vt:lpstr>What is different here?</vt:lpstr>
      <vt:lpstr>So what is different in this case?</vt:lpstr>
      <vt:lpstr> Hence it is important to study analytics arounds advertising spend , media mix and timings of ads, impact on sales How Data Analytics is helping ? </vt:lpstr>
      <vt:lpstr>Media Mix  Analytics</vt:lpstr>
      <vt:lpstr>Media Mix  Analytics</vt:lpstr>
      <vt:lpstr>Media Mix Budget Decisions</vt:lpstr>
      <vt:lpstr>What else is important?</vt:lpstr>
      <vt:lpstr>How sensitive is demand to advertising?</vt:lpstr>
      <vt:lpstr>So what next?</vt:lpstr>
      <vt:lpstr>Marketing  Analytics in Media mix involves three broad activities</vt:lpstr>
      <vt:lpstr>Attribution</vt:lpstr>
      <vt:lpstr>Individual swimlane without attribution</vt:lpstr>
      <vt:lpstr>Attribution Models</vt:lpstr>
      <vt:lpstr>Need to study the following</vt:lpstr>
      <vt:lpstr>PowerPoint Presentation</vt:lpstr>
      <vt:lpstr>Following scenarios are discussed</vt:lpstr>
      <vt:lpstr>PowerPoint Presentation</vt:lpstr>
      <vt:lpstr>The last click model</vt:lpstr>
      <vt:lpstr>Multichannel attribution Model</vt:lpstr>
      <vt:lpstr>The time decay model</vt:lpstr>
      <vt:lpstr>Uniform Distribution Model</vt:lpstr>
      <vt:lpstr>Results of descriptive statistics</vt:lpstr>
      <vt:lpstr>PowerPoint Presentation</vt:lpstr>
      <vt:lpstr>PowerPoint Presentation</vt:lpstr>
      <vt:lpstr>PowerPoint Presentation</vt:lpstr>
      <vt:lpstr>PowerPoint Presentation</vt:lpstr>
      <vt:lpstr>Advertising Analytics</vt:lpstr>
      <vt:lpstr>PowerPoint Presentation</vt:lpstr>
      <vt:lpstr>Optimization</vt:lpstr>
      <vt:lpstr>Remember Elasticity</vt:lpstr>
      <vt:lpstr>War Gaming</vt:lpstr>
      <vt:lpstr>Allocation</vt:lpstr>
      <vt:lpstr>PowerPoint Presentation</vt:lpstr>
      <vt:lpstr>Can we summarize our learning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Sangeeta </dc:creator>
  <cp:lastModifiedBy>HP</cp:lastModifiedBy>
  <cp:revision>68</cp:revision>
  <cp:lastPrinted>2022-05-06T04:48:23Z</cp:lastPrinted>
  <dcterms:created xsi:type="dcterms:W3CDTF">2022-01-06T09:32:41Z</dcterms:created>
  <dcterms:modified xsi:type="dcterms:W3CDTF">2022-08-22T04:31:42Z</dcterms:modified>
</cp:coreProperties>
</file>