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48" r:id="rId2"/>
    <p:sldMasterId id="2147483660" r:id="rId3"/>
  </p:sldMasterIdLst>
  <p:sldIdLst>
    <p:sldId id="257" r:id="rId4"/>
    <p:sldId id="258" r:id="rId5"/>
    <p:sldId id="259" r:id="rId6"/>
    <p:sldId id="267" r:id="rId7"/>
    <p:sldId id="260" r:id="rId8"/>
    <p:sldId id="261" r:id="rId9"/>
    <p:sldId id="262" r:id="rId10"/>
    <p:sldId id="265" r:id="rId11"/>
    <p:sldId id="264" r:id="rId12"/>
    <p:sldId id="263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00592-50F5-64F4-A108-27BBAE8DA2BD}" v="82" dt="2024-08-24T04:46:56.448"/>
    <p1510:client id="{F7831A02-9791-2604-C730-91FEDC3A0A34}" v="83" dt="2024-08-24T04:06:22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F4DE6-00D3-485D-AEEC-064A98E48164}" type="doc">
      <dgm:prSet loTypeId="urn:microsoft.com/office/officeart/2005/8/layout/process4" loCatId="process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554F53D-FB44-40AB-AE0A-7C8D92A5816D}">
      <dgm:prSet custT="1"/>
      <dgm:spPr/>
      <dgm:t>
        <a:bodyPr/>
        <a:lstStyle/>
        <a:p>
          <a:pPr rtl="0"/>
          <a:r>
            <a:rPr lang="en-US" sz="2000" b="1"/>
            <a:t>Investigation of customer needs.</a:t>
          </a:r>
        </a:p>
      </dgm:t>
    </dgm:pt>
    <dgm:pt modelId="{33D43907-7DE3-4E3E-B31F-8BB2AF27E060}" type="parTrans" cxnId="{8C2D388C-3EC7-483F-99E4-D0EE7294F4A6}">
      <dgm:prSet/>
      <dgm:spPr/>
      <dgm:t>
        <a:bodyPr/>
        <a:lstStyle/>
        <a:p>
          <a:endParaRPr lang="en-US" sz="2000" b="1"/>
        </a:p>
      </dgm:t>
    </dgm:pt>
    <dgm:pt modelId="{2A318D23-1753-4E3A-9C97-FAC1278786F6}" type="sibTrans" cxnId="{8C2D388C-3EC7-483F-99E4-D0EE7294F4A6}">
      <dgm:prSet/>
      <dgm:spPr/>
      <dgm:t>
        <a:bodyPr/>
        <a:lstStyle/>
        <a:p>
          <a:endParaRPr lang="en-US" sz="2000" b="1"/>
        </a:p>
      </dgm:t>
    </dgm:pt>
    <dgm:pt modelId="{5DD8B33E-6B98-4E2C-9BFE-8816D5FDC787}">
      <dgm:prSet custT="1"/>
      <dgm:spPr/>
      <dgm:t>
        <a:bodyPr/>
        <a:lstStyle/>
        <a:p>
          <a:pPr rtl="0"/>
          <a:r>
            <a:rPr lang="en-US" sz="2000" b="1"/>
            <a:t>Conceptualization.</a:t>
          </a:r>
        </a:p>
      </dgm:t>
    </dgm:pt>
    <dgm:pt modelId="{56834A0B-531D-4EF6-9F9B-E0EFA6578E0B}" type="parTrans" cxnId="{4AB53838-40BC-460A-87B8-480AC7F8ACC2}">
      <dgm:prSet/>
      <dgm:spPr/>
      <dgm:t>
        <a:bodyPr/>
        <a:lstStyle/>
        <a:p>
          <a:endParaRPr lang="en-US" sz="2000" b="1"/>
        </a:p>
      </dgm:t>
    </dgm:pt>
    <dgm:pt modelId="{79EF084B-6025-4D38-90CE-60760516DF8B}" type="sibTrans" cxnId="{4AB53838-40BC-460A-87B8-480AC7F8ACC2}">
      <dgm:prSet/>
      <dgm:spPr/>
      <dgm:t>
        <a:bodyPr/>
        <a:lstStyle/>
        <a:p>
          <a:endParaRPr lang="en-US" sz="2000" b="1"/>
        </a:p>
      </dgm:t>
    </dgm:pt>
    <dgm:pt modelId="{2B82CB23-6A1B-416F-A3BE-14ACFB240673}">
      <dgm:prSet custT="1"/>
      <dgm:spPr/>
      <dgm:t>
        <a:bodyPr/>
        <a:lstStyle/>
        <a:p>
          <a:pPr rtl="0"/>
          <a:r>
            <a:rPr lang="en-US" sz="2000" b="1"/>
            <a:t>Preliminary refinement.</a:t>
          </a:r>
        </a:p>
      </dgm:t>
    </dgm:pt>
    <dgm:pt modelId="{97146550-727D-4F27-99D0-C920FAF290A1}" type="parTrans" cxnId="{C6870DD1-CF37-43BF-AA6F-73C2B26CEAA4}">
      <dgm:prSet/>
      <dgm:spPr/>
      <dgm:t>
        <a:bodyPr/>
        <a:lstStyle/>
        <a:p>
          <a:endParaRPr lang="en-US" sz="2000" b="1"/>
        </a:p>
      </dgm:t>
    </dgm:pt>
    <dgm:pt modelId="{4A1812E0-E610-434C-B46D-1A8F9C187208}" type="sibTrans" cxnId="{C6870DD1-CF37-43BF-AA6F-73C2B26CEAA4}">
      <dgm:prSet/>
      <dgm:spPr/>
      <dgm:t>
        <a:bodyPr/>
        <a:lstStyle/>
        <a:p>
          <a:endParaRPr lang="en-US" sz="2000" b="1"/>
        </a:p>
      </dgm:t>
    </dgm:pt>
    <dgm:pt modelId="{4AB327C4-EE8A-44C4-BD6C-65EC29462450}">
      <dgm:prSet custT="1"/>
      <dgm:spPr/>
      <dgm:t>
        <a:bodyPr/>
        <a:lstStyle/>
        <a:p>
          <a:pPr rtl="0"/>
          <a:r>
            <a:rPr lang="en-US" sz="2000" b="1"/>
            <a:t>Further refinement and final concept selection.</a:t>
          </a:r>
        </a:p>
      </dgm:t>
    </dgm:pt>
    <dgm:pt modelId="{E0FE29A0-06A4-4995-BDAD-72474EA211C9}" type="parTrans" cxnId="{5F7C32D0-57BC-4DF5-A1D0-AACD896E81C8}">
      <dgm:prSet/>
      <dgm:spPr/>
      <dgm:t>
        <a:bodyPr/>
        <a:lstStyle/>
        <a:p>
          <a:endParaRPr lang="en-US" sz="2000" b="1"/>
        </a:p>
      </dgm:t>
    </dgm:pt>
    <dgm:pt modelId="{567D33BC-D153-4356-9DC3-2A12E6EB9088}" type="sibTrans" cxnId="{5F7C32D0-57BC-4DF5-A1D0-AACD896E81C8}">
      <dgm:prSet/>
      <dgm:spPr/>
      <dgm:t>
        <a:bodyPr/>
        <a:lstStyle/>
        <a:p>
          <a:endParaRPr lang="en-US" sz="2000" b="1"/>
        </a:p>
      </dgm:t>
    </dgm:pt>
    <dgm:pt modelId="{5B253225-5963-44D2-84C3-E81E8A915FF8}">
      <dgm:prSet custT="1"/>
      <dgm:spPr/>
      <dgm:t>
        <a:bodyPr/>
        <a:lstStyle/>
        <a:p>
          <a:pPr rtl="0"/>
          <a:r>
            <a:rPr lang="en-US" sz="2000" b="1"/>
            <a:t>Control drawings or models.</a:t>
          </a:r>
        </a:p>
      </dgm:t>
    </dgm:pt>
    <dgm:pt modelId="{BC90F149-8DEB-4FC7-A267-7E73073111E1}" type="parTrans" cxnId="{FA9D7E66-AD3C-4159-8C0B-A3A050361289}">
      <dgm:prSet/>
      <dgm:spPr/>
      <dgm:t>
        <a:bodyPr/>
        <a:lstStyle/>
        <a:p>
          <a:endParaRPr lang="en-US" sz="2000" b="1"/>
        </a:p>
      </dgm:t>
    </dgm:pt>
    <dgm:pt modelId="{3AD320C9-3F30-4EAA-BB22-B3BE002D50FD}" type="sibTrans" cxnId="{FA9D7E66-AD3C-4159-8C0B-A3A050361289}">
      <dgm:prSet/>
      <dgm:spPr/>
      <dgm:t>
        <a:bodyPr/>
        <a:lstStyle/>
        <a:p>
          <a:endParaRPr lang="en-US" sz="2000" b="1"/>
        </a:p>
      </dgm:t>
    </dgm:pt>
    <dgm:pt modelId="{97F5B792-EC5A-4C78-B75E-A9A441F5A44D}">
      <dgm:prSet custT="1"/>
      <dgm:spPr/>
      <dgm:t>
        <a:bodyPr/>
        <a:lstStyle/>
        <a:p>
          <a:pPr rtl="0"/>
          <a:r>
            <a:rPr lang="en-US" sz="2000" b="1"/>
            <a:t>Coordination with engineering, manufacturing, and external vendors.</a:t>
          </a:r>
        </a:p>
      </dgm:t>
    </dgm:pt>
    <dgm:pt modelId="{51A6EF94-3385-490C-9AED-84B6280F7AE0}" type="parTrans" cxnId="{9C5D016E-D0F4-4FA5-9843-F85E690DA114}">
      <dgm:prSet/>
      <dgm:spPr/>
      <dgm:t>
        <a:bodyPr/>
        <a:lstStyle/>
        <a:p>
          <a:endParaRPr lang="en-US" sz="2000" b="1"/>
        </a:p>
      </dgm:t>
    </dgm:pt>
    <dgm:pt modelId="{3BBE799C-3474-4A31-8200-82566D08AFA5}" type="sibTrans" cxnId="{9C5D016E-D0F4-4FA5-9843-F85E690DA114}">
      <dgm:prSet/>
      <dgm:spPr/>
      <dgm:t>
        <a:bodyPr/>
        <a:lstStyle/>
        <a:p>
          <a:endParaRPr lang="en-US" sz="2000" b="1"/>
        </a:p>
      </dgm:t>
    </dgm:pt>
    <dgm:pt modelId="{80ABC22B-E4A7-4311-9315-E7D6AE6E7014}" type="pres">
      <dgm:prSet presAssocID="{AEBF4DE6-00D3-485D-AEEC-064A98E48164}" presName="Name0" presStyleCnt="0">
        <dgm:presLayoutVars>
          <dgm:dir/>
          <dgm:animLvl val="lvl"/>
          <dgm:resizeHandles val="exact"/>
        </dgm:presLayoutVars>
      </dgm:prSet>
      <dgm:spPr/>
    </dgm:pt>
    <dgm:pt modelId="{84F2E192-62AD-428F-90C4-4D835D5718AF}" type="pres">
      <dgm:prSet presAssocID="{97F5B792-EC5A-4C78-B75E-A9A441F5A44D}" presName="boxAndChildren" presStyleCnt="0"/>
      <dgm:spPr/>
    </dgm:pt>
    <dgm:pt modelId="{A282D010-6E10-4FA3-8A80-EE73FA72F638}" type="pres">
      <dgm:prSet presAssocID="{97F5B792-EC5A-4C78-B75E-A9A441F5A44D}" presName="parentTextBox" presStyleLbl="node1" presStyleIdx="0" presStyleCnt="6"/>
      <dgm:spPr/>
    </dgm:pt>
    <dgm:pt modelId="{AA8336E2-EDF9-49D2-8D57-B0A2FBBFEB07}" type="pres">
      <dgm:prSet presAssocID="{3AD320C9-3F30-4EAA-BB22-B3BE002D50FD}" presName="sp" presStyleCnt="0"/>
      <dgm:spPr/>
    </dgm:pt>
    <dgm:pt modelId="{D43D4C84-A12B-40CA-A9E8-C6C904674F95}" type="pres">
      <dgm:prSet presAssocID="{5B253225-5963-44D2-84C3-E81E8A915FF8}" presName="arrowAndChildren" presStyleCnt="0"/>
      <dgm:spPr/>
    </dgm:pt>
    <dgm:pt modelId="{95DC1C0B-064D-4E24-932F-AB43156AE0E5}" type="pres">
      <dgm:prSet presAssocID="{5B253225-5963-44D2-84C3-E81E8A915FF8}" presName="parentTextArrow" presStyleLbl="node1" presStyleIdx="1" presStyleCnt="6"/>
      <dgm:spPr/>
    </dgm:pt>
    <dgm:pt modelId="{FB57CD45-C76F-48BB-B0FA-03E153023F5F}" type="pres">
      <dgm:prSet presAssocID="{567D33BC-D153-4356-9DC3-2A12E6EB9088}" presName="sp" presStyleCnt="0"/>
      <dgm:spPr/>
    </dgm:pt>
    <dgm:pt modelId="{DD14BE36-4D57-4F3A-8726-8F678C313687}" type="pres">
      <dgm:prSet presAssocID="{4AB327C4-EE8A-44C4-BD6C-65EC29462450}" presName="arrowAndChildren" presStyleCnt="0"/>
      <dgm:spPr/>
    </dgm:pt>
    <dgm:pt modelId="{E75A96BB-AA90-47EE-A59B-E91BAF39E507}" type="pres">
      <dgm:prSet presAssocID="{4AB327C4-EE8A-44C4-BD6C-65EC29462450}" presName="parentTextArrow" presStyleLbl="node1" presStyleIdx="2" presStyleCnt="6"/>
      <dgm:spPr/>
    </dgm:pt>
    <dgm:pt modelId="{D9A2183F-F5FC-448A-A538-FA9A1D94C861}" type="pres">
      <dgm:prSet presAssocID="{4A1812E0-E610-434C-B46D-1A8F9C187208}" presName="sp" presStyleCnt="0"/>
      <dgm:spPr/>
    </dgm:pt>
    <dgm:pt modelId="{58D2A495-2732-4835-A82C-E4B406519477}" type="pres">
      <dgm:prSet presAssocID="{2B82CB23-6A1B-416F-A3BE-14ACFB240673}" presName="arrowAndChildren" presStyleCnt="0"/>
      <dgm:spPr/>
    </dgm:pt>
    <dgm:pt modelId="{4A78F627-94ED-4FA1-8E0C-94B7C27BCF6A}" type="pres">
      <dgm:prSet presAssocID="{2B82CB23-6A1B-416F-A3BE-14ACFB240673}" presName="parentTextArrow" presStyleLbl="node1" presStyleIdx="3" presStyleCnt="6"/>
      <dgm:spPr/>
    </dgm:pt>
    <dgm:pt modelId="{A1DF1BCF-ED46-4143-9CED-129083A9C297}" type="pres">
      <dgm:prSet presAssocID="{79EF084B-6025-4D38-90CE-60760516DF8B}" presName="sp" presStyleCnt="0"/>
      <dgm:spPr/>
    </dgm:pt>
    <dgm:pt modelId="{D3D2EFA8-44D3-469D-B68B-477B28294281}" type="pres">
      <dgm:prSet presAssocID="{5DD8B33E-6B98-4E2C-9BFE-8816D5FDC787}" presName="arrowAndChildren" presStyleCnt="0"/>
      <dgm:spPr/>
    </dgm:pt>
    <dgm:pt modelId="{C6202E17-27D3-464D-88A7-12C623EF49C3}" type="pres">
      <dgm:prSet presAssocID="{5DD8B33E-6B98-4E2C-9BFE-8816D5FDC787}" presName="parentTextArrow" presStyleLbl="node1" presStyleIdx="4" presStyleCnt="6"/>
      <dgm:spPr/>
    </dgm:pt>
    <dgm:pt modelId="{C9A9B7BA-E0CC-4A76-804D-9734A597E577}" type="pres">
      <dgm:prSet presAssocID="{2A318D23-1753-4E3A-9C97-FAC1278786F6}" presName="sp" presStyleCnt="0"/>
      <dgm:spPr/>
    </dgm:pt>
    <dgm:pt modelId="{E22A7EC4-E071-4EA9-9729-A6A5306771BE}" type="pres">
      <dgm:prSet presAssocID="{6554F53D-FB44-40AB-AE0A-7C8D92A5816D}" presName="arrowAndChildren" presStyleCnt="0"/>
      <dgm:spPr/>
    </dgm:pt>
    <dgm:pt modelId="{68ED474D-A8E7-497D-9FFD-700780B937DB}" type="pres">
      <dgm:prSet presAssocID="{6554F53D-FB44-40AB-AE0A-7C8D92A5816D}" presName="parentTextArrow" presStyleLbl="node1" presStyleIdx="5" presStyleCnt="6"/>
      <dgm:spPr/>
    </dgm:pt>
  </dgm:ptLst>
  <dgm:cxnLst>
    <dgm:cxn modelId="{F45A4E16-8915-40DA-84D0-62E69A2FD5CF}" type="presOf" srcId="{AEBF4DE6-00D3-485D-AEEC-064A98E48164}" destId="{80ABC22B-E4A7-4311-9315-E7D6AE6E7014}" srcOrd="0" destOrd="0" presId="urn:microsoft.com/office/officeart/2005/8/layout/process4"/>
    <dgm:cxn modelId="{4AB53838-40BC-460A-87B8-480AC7F8ACC2}" srcId="{AEBF4DE6-00D3-485D-AEEC-064A98E48164}" destId="{5DD8B33E-6B98-4E2C-9BFE-8816D5FDC787}" srcOrd="1" destOrd="0" parTransId="{56834A0B-531D-4EF6-9F9B-E0EFA6578E0B}" sibTransId="{79EF084B-6025-4D38-90CE-60760516DF8B}"/>
    <dgm:cxn modelId="{FA9D7E66-AD3C-4159-8C0B-A3A050361289}" srcId="{AEBF4DE6-00D3-485D-AEEC-064A98E48164}" destId="{5B253225-5963-44D2-84C3-E81E8A915FF8}" srcOrd="4" destOrd="0" parTransId="{BC90F149-8DEB-4FC7-A267-7E73073111E1}" sibTransId="{3AD320C9-3F30-4EAA-BB22-B3BE002D50FD}"/>
    <dgm:cxn modelId="{9C5D016E-D0F4-4FA5-9843-F85E690DA114}" srcId="{AEBF4DE6-00D3-485D-AEEC-064A98E48164}" destId="{97F5B792-EC5A-4C78-B75E-A9A441F5A44D}" srcOrd="5" destOrd="0" parTransId="{51A6EF94-3385-490C-9AED-84B6280F7AE0}" sibTransId="{3BBE799C-3474-4A31-8200-82566D08AFA5}"/>
    <dgm:cxn modelId="{6D47C07B-421C-4C35-9FAA-3DBB8AF9C47A}" type="presOf" srcId="{5B253225-5963-44D2-84C3-E81E8A915FF8}" destId="{95DC1C0B-064D-4E24-932F-AB43156AE0E5}" srcOrd="0" destOrd="0" presId="urn:microsoft.com/office/officeart/2005/8/layout/process4"/>
    <dgm:cxn modelId="{8CFD7484-9F63-4F70-B2BF-25349F9352DA}" type="presOf" srcId="{97F5B792-EC5A-4C78-B75E-A9A441F5A44D}" destId="{A282D010-6E10-4FA3-8A80-EE73FA72F638}" srcOrd="0" destOrd="0" presId="urn:microsoft.com/office/officeart/2005/8/layout/process4"/>
    <dgm:cxn modelId="{8C2D388C-3EC7-483F-99E4-D0EE7294F4A6}" srcId="{AEBF4DE6-00D3-485D-AEEC-064A98E48164}" destId="{6554F53D-FB44-40AB-AE0A-7C8D92A5816D}" srcOrd="0" destOrd="0" parTransId="{33D43907-7DE3-4E3E-B31F-8BB2AF27E060}" sibTransId="{2A318D23-1753-4E3A-9C97-FAC1278786F6}"/>
    <dgm:cxn modelId="{2D74D796-D651-4457-AB2C-74925639161E}" type="presOf" srcId="{2B82CB23-6A1B-416F-A3BE-14ACFB240673}" destId="{4A78F627-94ED-4FA1-8E0C-94B7C27BCF6A}" srcOrd="0" destOrd="0" presId="urn:microsoft.com/office/officeart/2005/8/layout/process4"/>
    <dgm:cxn modelId="{5AAAB8A2-E365-4CF7-AE7F-5BFE0C60D355}" type="presOf" srcId="{4AB327C4-EE8A-44C4-BD6C-65EC29462450}" destId="{E75A96BB-AA90-47EE-A59B-E91BAF39E507}" srcOrd="0" destOrd="0" presId="urn:microsoft.com/office/officeart/2005/8/layout/process4"/>
    <dgm:cxn modelId="{A9D462BF-3CA8-481D-9059-2F219E9EB4A4}" type="presOf" srcId="{5DD8B33E-6B98-4E2C-9BFE-8816D5FDC787}" destId="{C6202E17-27D3-464D-88A7-12C623EF49C3}" srcOrd="0" destOrd="0" presId="urn:microsoft.com/office/officeart/2005/8/layout/process4"/>
    <dgm:cxn modelId="{5F7C32D0-57BC-4DF5-A1D0-AACD896E81C8}" srcId="{AEBF4DE6-00D3-485D-AEEC-064A98E48164}" destId="{4AB327C4-EE8A-44C4-BD6C-65EC29462450}" srcOrd="3" destOrd="0" parTransId="{E0FE29A0-06A4-4995-BDAD-72474EA211C9}" sibTransId="{567D33BC-D153-4356-9DC3-2A12E6EB9088}"/>
    <dgm:cxn modelId="{C6870DD1-CF37-43BF-AA6F-73C2B26CEAA4}" srcId="{AEBF4DE6-00D3-485D-AEEC-064A98E48164}" destId="{2B82CB23-6A1B-416F-A3BE-14ACFB240673}" srcOrd="2" destOrd="0" parTransId="{97146550-727D-4F27-99D0-C920FAF290A1}" sibTransId="{4A1812E0-E610-434C-B46D-1A8F9C187208}"/>
    <dgm:cxn modelId="{8852FCD3-7286-4D49-A9D8-22270001137E}" type="presOf" srcId="{6554F53D-FB44-40AB-AE0A-7C8D92A5816D}" destId="{68ED474D-A8E7-497D-9FFD-700780B937DB}" srcOrd="0" destOrd="0" presId="urn:microsoft.com/office/officeart/2005/8/layout/process4"/>
    <dgm:cxn modelId="{6168B218-D742-4321-9F54-9C12BFAD7D41}" type="presParOf" srcId="{80ABC22B-E4A7-4311-9315-E7D6AE6E7014}" destId="{84F2E192-62AD-428F-90C4-4D835D5718AF}" srcOrd="0" destOrd="0" presId="urn:microsoft.com/office/officeart/2005/8/layout/process4"/>
    <dgm:cxn modelId="{3DDC6864-E6E5-49E9-A3DA-41C1AD7DB60F}" type="presParOf" srcId="{84F2E192-62AD-428F-90C4-4D835D5718AF}" destId="{A282D010-6E10-4FA3-8A80-EE73FA72F638}" srcOrd="0" destOrd="0" presId="urn:microsoft.com/office/officeart/2005/8/layout/process4"/>
    <dgm:cxn modelId="{D8AB35A5-81FE-475E-B6A2-BBFE30356158}" type="presParOf" srcId="{80ABC22B-E4A7-4311-9315-E7D6AE6E7014}" destId="{AA8336E2-EDF9-49D2-8D57-B0A2FBBFEB07}" srcOrd="1" destOrd="0" presId="urn:microsoft.com/office/officeart/2005/8/layout/process4"/>
    <dgm:cxn modelId="{53A87049-A8E1-4E81-BFCE-FF577B002522}" type="presParOf" srcId="{80ABC22B-E4A7-4311-9315-E7D6AE6E7014}" destId="{D43D4C84-A12B-40CA-A9E8-C6C904674F95}" srcOrd="2" destOrd="0" presId="urn:microsoft.com/office/officeart/2005/8/layout/process4"/>
    <dgm:cxn modelId="{CD43E1A8-9D73-4CB8-8AA9-627C687DAC20}" type="presParOf" srcId="{D43D4C84-A12B-40CA-A9E8-C6C904674F95}" destId="{95DC1C0B-064D-4E24-932F-AB43156AE0E5}" srcOrd="0" destOrd="0" presId="urn:microsoft.com/office/officeart/2005/8/layout/process4"/>
    <dgm:cxn modelId="{6DD9EDDE-BA34-4D64-82C6-47B89DFC95EF}" type="presParOf" srcId="{80ABC22B-E4A7-4311-9315-E7D6AE6E7014}" destId="{FB57CD45-C76F-48BB-B0FA-03E153023F5F}" srcOrd="3" destOrd="0" presId="urn:microsoft.com/office/officeart/2005/8/layout/process4"/>
    <dgm:cxn modelId="{C787271F-3E18-4B83-82A6-A6AB46E63661}" type="presParOf" srcId="{80ABC22B-E4A7-4311-9315-E7D6AE6E7014}" destId="{DD14BE36-4D57-4F3A-8726-8F678C313687}" srcOrd="4" destOrd="0" presId="urn:microsoft.com/office/officeart/2005/8/layout/process4"/>
    <dgm:cxn modelId="{63D4F883-B160-4228-BCE4-CC08BD021E99}" type="presParOf" srcId="{DD14BE36-4D57-4F3A-8726-8F678C313687}" destId="{E75A96BB-AA90-47EE-A59B-E91BAF39E507}" srcOrd="0" destOrd="0" presId="urn:microsoft.com/office/officeart/2005/8/layout/process4"/>
    <dgm:cxn modelId="{315402C6-EE39-4E53-9CAF-35B29AA96A69}" type="presParOf" srcId="{80ABC22B-E4A7-4311-9315-E7D6AE6E7014}" destId="{D9A2183F-F5FC-448A-A538-FA9A1D94C861}" srcOrd="5" destOrd="0" presId="urn:microsoft.com/office/officeart/2005/8/layout/process4"/>
    <dgm:cxn modelId="{E4D5B192-FBB9-4E6D-8FA6-46C9490AFC5B}" type="presParOf" srcId="{80ABC22B-E4A7-4311-9315-E7D6AE6E7014}" destId="{58D2A495-2732-4835-A82C-E4B406519477}" srcOrd="6" destOrd="0" presId="urn:microsoft.com/office/officeart/2005/8/layout/process4"/>
    <dgm:cxn modelId="{FE43FEC9-9CD7-4968-8048-7AFF782EF591}" type="presParOf" srcId="{58D2A495-2732-4835-A82C-E4B406519477}" destId="{4A78F627-94ED-4FA1-8E0C-94B7C27BCF6A}" srcOrd="0" destOrd="0" presId="urn:microsoft.com/office/officeart/2005/8/layout/process4"/>
    <dgm:cxn modelId="{EA59E26C-E220-48FF-B48F-2B19F599D172}" type="presParOf" srcId="{80ABC22B-E4A7-4311-9315-E7D6AE6E7014}" destId="{A1DF1BCF-ED46-4143-9CED-129083A9C297}" srcOrd="7" destOrd="0" presId="urn:microsoft.com/office/officeart/2005/8/layout/process4"/>
    <dgm:cxn modelId="{AA6741CC-DA01-43DB-8907-06CDADC592AD}" type="presParOf" srcId="{80ABC22B-E4A7-4311-9315-E7D6AE6E7014}" destId="{D3D2EFA8-44D3-469D-B68B-477B28294281}" srcOrd="8" destOrd="0" presId="urn:microsoft.com/office/officeart/2005/8/layout/process4"/>
    <dgm:cxn modelId="{1FE27783-68E1-4DC1-8DBD-2BC7EEA21DF2}" type="presParOf" srcId="{D3D2EFA8-44D3-469D-B68B-477B28294281}" destId="{C6202E17-27D3-464D-88A7-12C623EF49C3}" srcOrd="0" destOrd="0" presId="urn:microsoft.com/office/officeart/2005/8/layout/process4"/>
    <dgm:cxn modelId="{8B9FEE28-3A5C-46A5-91F1-2DA6216AB578}" type="presParOf" srcId="{80ABC22B-E4A7-4311-9315-E7D6AE6E7014}" destId="{C9A9B7BA-E0CC-4A76-804D-9734A597E577}" srcOrd="9" destOrd="0" presId="urn:microsoft.com/office/officeart/2005/8/layout/process4"/>
    <dgm:cxn modelId="{75513F1E-22E3-443B-ADEF-4339AAD64AD1}" type="presParOf" srcId="{80ABC22B-E4A7-4311-9315-E7D6AE6E7014}" destId="{E22A7EC4-E071-4EA9-9729-A6A5306771BE}" srcOrd="10" destOrd="0" presId="urn:microsoft.com/office/officeart/2005/8/layout/process4"/>
    <dgm:cxn modelId="{BBA8555F-6D45-4841-AF46-A1DA6A179B2E}" type="presParOf" srcId="{E22A7EC4-E071-4EA9-9729-A6A5306771BE}" destId="{68ED474D-A8E7-497D-9FFD-700780B937D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2D010-6E10-4FA3-8A80-EE73FA72F638}">
      <dsp:nvSpPr>
        <dsp:cNvPr id="0" name=""/>
        <dsp:cNvSpPr/>
      </dsp:nvSpPr>
      <dsp:spPr>
        <a:xfrm>
          <a:off x="0" y="4350233"/>
          <a:ext cx="8682382" cy="57096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Coordination with engineering, manufacturing, and external vendors.</a:t>
          </a:r>
        </a:p>
      </dsp:txBody>
      <dsp:txXfrm>
        <a:off x="0" y="4350233"/>
        <a:ext cx="8682382" cy="570965"/>
      </dsp:txXfrm>
    </dsp:sp>
    <dsp:sp modelId="{95DC1C0B-064D-4E24-932F-AB43156AE0E5}">
      <dsp:nvSpPr>
        <dsp:cNvPr id="0" name=""/>
        <dsp:cNvSpPr/>
      </dsp:nvSpPr>
      <dsp:spPr>
        <a:xfrm rot="10800000">
          <a:off x="0" y="3480652"/>
          <a:ext cx="8682382" cy="878145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Control drawings or models.</a:t>
          </a:r>
        </a:p>
      </dsp:txBody>
      <dsp:txXfrm rot="10800000">
        <a:off x="0" y="3480652"/>
        <a:ext cx="8682382" cy="570592"/>
      </dsp:txXfrm>
    </dsp:sp>
    <dsp:sp modelId="{E75A96BB-AA90-47EE-A59B-E91BAF39E507}">
      <dsp:nvSpPr>
        <dsp:cNvPr id="0" name=""/>
        <dsp:cNvSpPr/>
      </dsp:nvSpPr>
      <dsp:spPr>
        <a:xfrm rot="10800000">
          <a:off x="0" y="2611071"/>
          <a:ext cx="8682382" cy="878145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Further refinement and final concept selection.</a:t>
          </a:r>
        </a:p>
      </dsp:txBody>
      <dsp:txXfrm rot="10800000">
        <a:off x="0" y="2611071"/>
        <a:ext cx="8682382" cy="570592"/>
      </dsp:txXfrm>
    </dsp:sp>
    <dsp:sp modelId="{4A78F627-94ED-4FA1-8E0C-94B7C27BCF6A}">
      <dsp:nvSpPr>
        <dsp:cNvPr id="0" name=""/>
        <dsp:cNvSpPr/>
      </dsp:nvSpPr>
      <dsp:spPr>
        <a:xfrm rot="10800000">
          <a:off x="0" y="1741490"/>
          <a:ext cx="8682382" cy="878145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Preliminary refinement.</a:t>
          </a:r>
        </a:p>
      </dsp:txBody>
      <dsp:txXfrm rot="10800000">
        <a:off x="0" y="1741490"/>
        <a:ext cx="8682382" cy="570592"/>
      </dsp:txXfrm>
    </dsp:sp>
    <dsp:sp modelId="{C6202E17-27D3-464D-88A7-12C623EF49C3}">
      <dsp:nvSpPr>
        <dsp:cNvPr id="0" name=""/>
        <dsp:cNvSpPr/>
      </dsp:nvSpPr>
      <dsp:spPr>
        <a:xfrm rot="10800000">
          <a:off x="0" y="871909"/>
          <a:ext cx="8682382" cy="878145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Conceptualization.</a:t>
          </a:r>
        </a:p>
      </dsp:txBody>
      <dsp:txXfrm rot="10800000">
        <a:off x="0" y="871909"/>
        <a:ext cx="8682382" cy="570592"/>
      </dsp:txXfrm>
    </dsp:sp>
    <dsp:sp modelId="{68ED474D-A8E7-497D-9FFD-700780B937DB}">
      <dsp:nvSpPr>
        <dsp:cNvPr id="0" name=""/>
        <dsp:cNvSpPr/>
      </dsp:nvSpPr>
      <dsp:spPr>
        <a:xfrm rot="10800000">
          <a:off x="0" y="2328"/>
          <a:ext cx="8682382" cy="878145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Investigation of customer needs.</a:t>
          </a:r>
        </a:p>
      </dsp:txBody>
      <dsp:txXfrm rot="10800000">
        <a:off x="0" y="2328"/>
        <a:ext cx="8682382" cy="570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2386A-D23B-411C-8242-0652F12CE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5DFE4-5C53-4074-9476-E8DC5343F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8E45-A29B-4596-B661-E1B3D86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1B3A8-C291-4241-9AEF-5F766237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0BDB8-1BC3-4902-9510-7FC8FCCD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512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5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8622F1-3731-4C9C-A23A-9E782BBC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156-3C3C-4020-BEE1-6D1A61C6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CF158-D5B8-4C0C-A8EB-C13BC50FC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733A-8D9E-4B04-8C0F-2F5258981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FFE8A-46E4-47CB-B784-08127A9F9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883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B66C5E-63A0-47C8-9B99-451D90FC4DE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1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4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1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6" y="-6588"/>
            <a:ext cx="4059393" cy="2548111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5" y="1465781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6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8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2" y="734312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4" y="33284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108" y="4531065"/>
            <a:ext cx="8593731" cy="1715935"/>
          </a:xfr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>
                <a:solidFill>
                  <a:srgbClr val="080808"/>
                </a:solidFill>
                <a:latin typeface="Californian FB" panose="0207040306080B030204" pitchFamily="18" charset="0"/>
              </a:rPr>
              <a:t>Instructor:</a:t>
            </a:r>
          </a:p>
          <a:p>
            <a:pPr algn="ctr"/>
            <a:r>
              <a:rPr lang="en-US" sz="2100" b="1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pPr algn="ctr"/>
            <a:r>
              <a:rPr lang="en-US" sz="210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pPr algn="ctr"/>
            <a:r>
              <a:rPr lang="en-US" sz="210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, IIM Visakhapatnam </a:t>
            </a:r>
          </a:p>
          <a:p>
            <a:endParaRPr lang="en-US" sz="320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62" y="2018058"/>
            <a:ext cx="10744273" cy="2320153"/>
          </a:xfrm>
          <a:noFill/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FF0000"/>
                </a:solidFill>
                <a:latin typeface="Cambria"/>
                <a:ea typeface="Cambria"/>
              </a:rPr>
              <a:t>Industrial Design</a:t>
            </a:r>
            <a:endParaRPr lang="en-US" sz="440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2"/>
            <a:ext cx="2231795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61" y="5243546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443373" cy="16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604156"/>
          </a:xfrm>
        </p:spPr>
        <p:txBody>
          <a:bodyPr>
            <a:normAutofit fontScale="90000"/>
          </a:bodyPr>
          <a:lstStyle/>
          <a:p>
            <a:br>
              <a:rPr lang="en-GB" altLang="en-US" b="0">
                <a:solidFill>
                  <a:srgbClr val="000000"/>
                </a:solidFill>
              </a:rPr>
            </a:br>
            <a:r>
              <a:rPr lang="en-US" sz="3600" b="1">
                <a:latin typeface="Times New Roman"/>
                <a:cs typeface="Times New Roman"/>
              </a:rPr>
              <a:t>WHAT IS INDUSTRIAL DESIGN?</a:t>
            </a:r>
            <a:endParaRPr lang="en-GB" sz="3600">
              <a:latin typeface="Times New Roman"/>
              <a:cs typeface="Times New Roman"/>
            </a:endParaRPr>
          </a:p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22614"/>
            <a:ext cx="10018713" cy="4468586"/>
          </a:xfrm>
        </p:spPr>
        <p:txBody>
          <a:bodyPr anchor="ctr">
            <a:normAutofit/>
          </a:bodyPr>
          <a:lstStyle/>
          <a:p>
            <a:pPr>
              <a:spcBef>
                <a:spcPct val="15000"/>
              </a:spcBef>
            </a:pPr>
            <a:r>
              <a:rPr lang="en-US" sz="3600">
                <a:latin typeface="Calibri"/>
                <a:ea typeface="Calibri"/>
                <a:cs typeface="Calibri"/>
              </a:rPr>
              <a:t>The Industrial Designers Society of America (IDSA) defines industrial design as “</a:t>
            </a:r>
            <a:r>
              <a:rPr lang="en-US" sz="3600" b="1" i="1">
                <a:latin typeface="Calibri"/>
                <a:ea typeface="Calibri"/>
                <a:cs typeface="Calibri"/>
              </a:rPr>
              <a:t>the professional service of creating and developing concepts and specifications that optimize the function, value, and appearance of products and systems for the mutual benefit of both user and manufacturer</a:t>
            </a:r>
            <a:r>
              <a:rPr lang="en-US" sz="3600">
                <a:latin typeface="Calibri"/>
                <a:ea typeface="Calibri"/>
                <a:cs typeface="Calibri"/>
              </a:rPr>
              <a:t>.”</a:t>
            </a:r>
            <a:endParaRPr lang="en-GB" sz="3600">
              <a:latin typeface="Calibri"/>
              <a:ea typeface="Calibri"/>
              <a:cs typeface="Calibri"/>
            </a:endParaRPr>
          </a:p>
          <a:p>
            <a:pPr>
              <a:spcBef>
                <a:spcPct val="15000"/>
              </a:spcBef>
              <a:buClr>
                <a:srgbClr val="1287C3"/>
              </a:buClr>
            </a:pPr>
            <a:endParaRPr lang="en-GB" altLang="en-US" sz="3600"/>
          </a:p>
        </p:txBody>
      </p:sp>
    </p:spTree>
    <p:extLst>
      <p:ext uri="{BB962C8B-B14F-4D97-AF65-F5344CB8AC3E}">
        <p14:creationId xmlns:p14="http://schemas.microsoft.com/office/powerpoint/2010/main" val="110536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445106"/>
            <a:ext cx="10018713" cy="846060"/>
          </a:xfrm>
        </p:spPr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Five Critical Goals of Industrial Design (Dreyfuss)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962209"/>
            <a:ext cx="10018713" cy="5436531"/>
          </a:xfrm>
        </p:spPr>
        <p:txBody>
          <a:bodyPr anchor="ctr">
            <a:normAutofit/>
          </a:bodyPr>
          <a:lstStyle/>
          <a:p>
            <a:pPr marL="514350" lvl="0" indent="-514350" rtl="0">
              <a:buFont typeface=""/>
              <a:buAutoNum type="arabicPeriod"/>
            </a:pPr>
            <a:r>
              <a:rPr lang="en-US" sz="3600" baseline="0">
                <a:latin typeface="Calibri"/>
                <a:ea typeface="Arial"/>
                <a:cs typeface="Arial"/>
              </a:rPr>
              <a:t>Utility</a:t>
            </a:r>
            <a:r>
              <a:rPr lang="en-US" sz="3600">
                <a:latin typeface="Calibri"/>
                <a:ea typeface="Arial"/>
                <a:cs typeface="Arial"/>
              </a:rPr>
              <a:t>​</a:t>
            </a:r>
          </a:p>
          <a:p>
            <a:pPr marL="514350" lvl="0" indent="-514350" rtl="0">
              <a:buFont typeface=""/>
              <a:buAutoNum type="arabicPeriod"/>
            </a:pPr>
            <a:r>
              <a:rPr lang="en-US" sz="3600" baseline="0">
                <a:latin typeface="Calibri"/>
                <a:ea typeface="Arial"/>
                <a:cs typeface="Arial"/>
              </a:rPr>
              <a:t>Appearance</a:t>
            </a:r>
            <a:r>
              <a:rPr lang="en-US" sz="3600">
                <a:latin typeface="Calibri"/>
                <a:ea typeface="Arial"/>
                <a:cs typeface="Arial"/>
              </a:rPr>
              <a:t>​</a:t>
            </a:r>
          </a:p>
          <a:p>
            <a:pPr marL="514350" lvl="0" indent="-514350" rtl="0">
              <a:buFont typeface=""/>
              <a:buAutoNum type="arabicPeriod"/>
            </a:pPr>
            <a:r>
              <a:rPr lang="en-US" sz="3600" baseline="0">
                <a:latin typeface="Calibri"/>
                <a:ea typeface="Arial"/>
                <a:cs typeface="Arial"/>
              </a:rPr>
              <a:t>Ease of maintenance</a:t>
            </a:r>
            <a:r>
              <a:rPr lang="en-US" sz="3600">
                <a:latin typeface="Calibri"/>
                <a:ea typeface="Arial"/>
                <a:cs typeface="Arial"/>
              </a:rPr>
              <a:t>​</a:t>
            </a:r>
          </a:p>
          <a:p>
            <a:pPr marL="514350" lvl="0" indent="-514350" rtl="0">
              <a:buFont typeface=""/>
              <a:buAutoNum type="arabicPeriod"/>
            </a:pPr>
            <a:r>
              <a:rPr lang="en-US" sz="3600" baseline="0">
                <a:latin typeface="Calibri"/>
                <a:ea typeface="Arial"/>
                <a:cs typeface="Arial"/>
              </a:rPr>
              <a:t>Low costs</a:t>
            </a:r>
            <a:r>
              <a:rPr lang="en-US" sz="3600">
                <a:latin typeface="Calibri"/>
                <a:ea typeface="Arial"/>
                <a:cs typeface="Arial"/>
              </a:rPr>
              <a:t>​</a:t>
            </a:r>
          </a:p>
          <a:p>
            <a:pPr marL="514350" lvl="0" indent="-514350" rtl="0">
              <a:buFont typeface=""/>
              <a:buAutoNum type="arabicPeriod"/>
            </a:pPr>
            <a:r>
              <a:rPr lang="en-US" sz="3600" baseline="0">
                <a:latin typeface="Calibri"/>
                <a:ea typeface="Arial"/>
                <a:cs typeface="Arial"/>
              </a:rPr>
              <a:t>Communication</a:t>
            </a:r>
            <a:r>
              <a:rPr lang="en-US" sz="3600">
                <a:latin typeface="Calibri"/>
                <a:ea typeface="Arial"/>
                <a:cs typeface="Arial"/>
              </a:rPr>
              <a:t>​</a:t>
            </a:r>
            <a:endParaRPr lang="en-GB" altLang="en-US" sz="3600"/>
          </a:p>
        </p:txBody>
      </p:sp>
    </p:spTree>
    <p:extLst>
      <p:ext uri="{BB962C8B-B14F-4D97-AF65-F5344CB8AC3E}">
        <p14:creationId xmlns:p14="http://schemas.microsoft.com/office/powerpoint/2010/main" val="403220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90653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baseline="0">
                <a:latin typeface="Times New Roman"/>
              </a:rPr>
              <a:t>Industrial design expenditures for some consumer and industrial products</a:t>
            </a:r>
            <a:r>
              <a:rPr lang="en-US" sz="28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 sz="280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DD0186EB-2986-3466-1F77-7F17B4AD5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91895" y="1335207"/>
            <a:ext cx="9511543" cy="5379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4490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How Important Is Industrial Design to a Product?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65184C-6076-A919-AA77-41B1F494E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72460"/>
            <a:ext cx="5157787" cy="43261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600">
                <a:highlight>
                  <a:srgbClr val="FF0000"/>
                </a:highlight>
                <a:latin typeface="Calibri"/>
                <a:ea typeface="Calibri"/>
                <a:cs typeface="Calibri"/>
              </a:rPr>
              <a:t>Ergonomic Needs</a:t>
            </a:r>
            <a:endParaRPr lang="en-US" sz="3600" b="0">
              <a:highlight>
                <a:srgbClr val="FF0000"/>
              </a:highlight>
              <a:latin typeface="Calibri"/>
              <a:ea typeface="Calibri"/>
              <a:cs typeface="Calibri"/>
            </a:endParaRPr>
          </a:p>
          <a:p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082886"/>
            <a:ext cx="5157787" cy="4106777"/>
          </a:xfrm>
        </p:spPr>
        <p:txBody>
          <a:bodyPr anchor="ctr"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How important is ease of use?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How important is ease of maintenance?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How many user interactions are required for the product’s functions?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How novel are the user interaction needs?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What are the safety issues?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0" lvl="0" indent="0">
              <a:buNone/>
            </a:pPr>
            <a:endParaRPr lang="en-US" sz="3600">
              <a:latin typeface="Calibri"/>
              <a:ea typeface="Calibri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075CD-175C-325D-261E-363332422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0120" y="1506109"/>
            <a:ext cx="5255268" cy="88569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800">
                <a:highlight>
                  <a:srgbClr val="FF0000"/>
                </a:highlight>
                <a:latin typeface="Calibri"/>
                <a:ea typeface="Calibri"/>
                <a:cs typeface="Calibri"/>
              </a:rPr>
              <a:t>Aesthetic Needs</a:t>
            </a:r>
            <a:endParaRPr lang="en-US" sz="3800" b="0">
              <a:highlight>
                <a:srgbClr val="FF0000"/>
              </a:highlight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4E1A6E-7AF4-E813-A3E1-B86D76B16FA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Is visual product differentiation required?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How important are pride of ownership, image, and fashion?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</a:rPr>
              <a:t>Will an aesthetic product motivate the team?</a:t>
            </a:r>
            <a:endParaRPr lang="en-US" sz="2200"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40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460143"/>
            <a:ext cx="10018713" cy="871886"/>
          </a:xfrm>
        </p:spPr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THE IMPACT OF INDUSTRIAL DESIGN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43209"/>
            <a:ext cx="10018713" cy="5055531"/>
          </a:xfrm>
        </p:spPr>
        <p:txBody>
          <a:bodyPr anchor="ctr">
            <a:normAutofit/>
          </a:bodyPr>
          <a:lstStyle/>
          <a:p>
            <a:pPr marL="342900" indent="-342900">
              <a:spcAft>
                <a:spcPct val="0"/>
              </a:spcAft>
              <a:buNone/>
            </a:pPr>
            <a:r>
              <a:rPr lang="en-US" sz="3200" b="1">
                <a:latin typeface="Calibri"/>
                <a:ea typeface="Calibri"/>
                <a:cs typeface="Calibri"/>
              </a:rPr>
              <a:t>Is Industrial Design Worth the Investment?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algn="just">
              <a:spcAft>
                <a:spcPct val="0"/>
              </a:spcAft>
              <a:buClr>
                <a:srgbClr val="1287C3"/>
              </a:buClr>
            </a:pPr>
            <a:r>
              <a:rPr lang="en-US" sz="3200">
                <a:latin typeface="Calibri"/>
                <a:ea typeface="Calibri"/>
                <a:cs typeface="Calibri"/>
              </a:rPr>
              <a:t>The costs of ID include direct cost, manufacturing cost, and time cost.</a:t>
            </a:r>
          </a:p>
          <a:p>
            <a:pPr marL="342900" indent="-342900" algn="just">
              <a:spcAft>
                <a:spcPct val="0"/>
              </a:spcAft>
              <a:buNone/>
            </a:pPr>
            <a:endParaRPr lang="en-US" sz="3200">
              <a:latin typeface="Calibri"/>
              <a:ea typeface="Calibri"/>
              <a:cs typeface="Calibri"/>
            </a:endParaRPr>
          </a:p>
          <a:p>
            <a:pPr algn="just">
              <a:spcAft>
                <a:spcPct val="0"/>
              </a:spcAft>
              <a:buClr>
                <a:srgbClr val="1287C3"/>
              </a:buClr>
            </a:pPr>
            <a:r>
              <a:rPr lang="en-US" sz="3200">
                <a:latin typeface="Calibri"/>
                <a:ea typeface="Calibri"/>
                <a:cs typeface="Calibri"/>
              </a:rPr>
              <a:t>The benefits of using ID include increased product appeal and greater customer satisfaction through additional or better features, strong brand identity, and product differentiation.</a:t>
            </a:r>
          </a:p>
          <a:p>
            <a:pPr marL="0" lvl="0" indent="0">
              <a:buNone/>
            </a:pPr>
            <a:endParaRPr lang="en-US" sz="320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21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1335263"/>
          </a:xfrm>
        </p:spPr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How Does Industrial Design Establish a Corporate Identity?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02236"/>
            <a:ext cx="10018713" cy="4396504"/>
          </a:xfrm>
        </p:spPr>
        <p:txBody>
          <a:bodyPr anchor="ctr">
            <a:normAutofit/>
          </a:bodyPr>
          <a:lstStyle/>
          <a:p>
            <a:pPr algn="just">
              <a:spcAft>
                <a:spcPct val="0"/>
              </a:spcAft>
              <a:buClr>
                <a:srgbClr val="1287C3"/>
              </a:buClr>
            </a:pPr>
            <a:r>
              <a:rPr lang="en-US" sz="3600">
                <a:latin typeface="Calibri"/>
                <a:ea typeface="Calibri"/>
                <a:cs typeface="Calibri"/>
              </a:rPr>
              <a:t>In product-based companies, ID plays an important role in determining the company’s identity.</a:t>
            </a:r>
          </a:p>
          <a:p>
            <a:pPr marL="342900" indent="-342900" algn="just">
              <a:spcAft>
                <a:spcPct val="0"/>
              </a:spcAft>
              <a:buNone/>
            </a:pPr>
            <a:endParaRPr lang="en-US" sz="3600">
              <a:latin typeface="Calibri"/>
              <a:ea typeface="Calibri"/>
              <a:cs typeface="Calibri"/>
            </a:endParaRPr>
          </a:p>
          <a:p>
            <a:pPr algn="just">
              <a:spcAft>
                <a:spcPct val="0"/>
              </a:spcAft>
              <a:buClr>
                <a:srgbClr val="1287C3"/>
              </a:buClr>
            </a:pPr>
            <a:r>
              <a:rPr lang="en-US" sz="3600">
                <a:latin typeface="Calibri"/>
                <a:ea typeface="Calibri"/>
                <a:cs typeface="Calibri"/>
              </a:rPr>
              <a:t>When a company’s products maintain a consistent and recognizable appearance, </a:t>
            </a:r>
            <a:r>
              <a:rPr lang="en-US" sz="3600" i="1">
                <a:latin typeface="Calibri"/>
                <a:ea typeface="Calibri"/>
                <a:cs typeface="Calibri"/>
              </a:rPr>
              <a:t>visual equity </a:t>
            </a:r>
            <a:r>
              <a:rPr lang="en-US" sz="3600">
                <a:latin typeface="Calibri"/>
                <a:ea typeface="Calibri"/>
                <a:cs typeface="Calibri"/>
              </a:rPr>
              <a:t>is established</a:t>
            </a:r>
            <a:r>
              <a:rPr lang="en-US" sz="3600" i="1">
                <a:latin typeface="Calibri"/>
                <a:ea typeface="Calibri"/>
                <a:cs typeface="Calibri"/>
              </a:rPr>
              <a:t>.</a:t>
            </a:r>
            <a:endParaRPr lang="en-US" sz="3600">
              <a:latin typeface="Calibri"/>
              <a:ea typeface="Calibri"/>
              <a:cs typeface="Calibri"/>
            </a:endParaRPr>
          </a:p>
          <a:p>
            <a:pPr marL="0" lvl="0" indent="0">
              <a:buNone/>
            </a:pPr>
            <a:endParaRPr lang="en-US" sz="360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485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1077831"/>
          </a:xfrm>
        </p:spPr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THE INDUSTRIAL DESIGN PROCESS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/>
          </a:p>
        </p:txBody>
      </p:sp>
      <p:graphicFrame>
        <p:nvGraphicFramePr>
          <p:cNvPr id="477" name="Content Placeholder 5">
            <a:extLst>
              <a:ext uri="{FF2B5EF4-FFF2-40B4-BE49-F238E27FC236}">
                <a16:creationId xmlns:a16="http://schemas.microsoft.com/office/drawing/2014/main" id="{FDA24BBB-3EAC-2EC4-40DA-775946493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024554"/>
              </p:ext>
            </p:extLst>
          </p:nvPr>
        </p:nvGraphicFramePr>
        <p:xfrm>
          <a:off x="2467112" y="1202635"/>
          <a:ext cx="8682382" cy="492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635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880242"/>
          </a:xfrm>
        </p:spPr>
        <p:txBody>
          <a:bodyPr>
            <a:normAutofit/>
          </a:bodyPr>
          <a:lstStyle/>
          <a:p>
            <a:r>
              <a:rPr lang="en-US" sz="3200" b="1" baseline="0">
                <a:latin typeface="Times New Roman"/>
              </a:rPr>
              <a:t>The role of industrial design according to product type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 sz="3200"/>
          </a:p>
        </p:txBody>
      </p:sp>
      <p:pic>
        <p:nvPicPr>
          <p:cNvPr id="2" name="Content Placeholder 1" descr="A blue and black chart with text&#10;&#10;Description automatically generated">
            <a:extLst>
              <a:ext uri="{FF2B5EF4-FFF2-40B4-BE49-F238E27FC236}">
                <a16:creationId xmlns:a16="http://schemas.microsoft.com/office/drawing/2014/main" id="{CAD481F9-773B-99C8-60BC-43C4D4A5F5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3495" y="1127774"/>
            <a:ext cx="9500390" cy="5959763"/>
          </a:xfrm>
        </p:spPr>
      </p:pic>
    </p:spTree>
    <p:extLst>
      <p:ext uri="{BB962C8B-B14F-4D97-AF65-F5344CB8AC3E}">
        <p14:creationId xmlns:p14="http://schemas.microsoft.com/office/powerpoint/2010/main" val="62295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1211546"/>
          </a:xfrm>
        </p:spPr>
        <p:txBody>
          <a:bodyPr>
            <a:normAutofit/>
          </a:bodyPr>
          <a:lstStyle/>
          <a:p>
            <a:r>
              <a:rPr lang="en-US" sz="3600" b="1" baseline="0">
                <a:latin typeface="Times New Roman"/>
              </a:rPr>
              <a:t>Relative timing of the industrial design process for two types of products</a:t>
            </a:r>
            <a:r>
              <a:rPr lang="en-US" sz="36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 sz="3600"/>
          </a:p>
        </p:txBody>
      </p:sp>
      <p:pic>
        <p:nvPicPr>
          <p:cNvPr id="2" name="Content Placeholder 1" descr="A diagram of a process&#10;&#10;Description automatically generated">
            <a:extLst>
              <a:ext uri="{FF2B5EF4-FFF2-40B4-BE49-F238E27FC236}">
                <a16:creationId xmlns:a16="http://schemas.microsoft.com/office/drawing/2014/main" id="{CB4E577C-2C44-B268-25FF-555C9A553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9804" y="1708317"/>
            <a:ext cx="8467725" cy="5004489"/>
          </a:xfrm>
        </p:spPr>
      </p:pic>
    </p:spTree>
    <p:extLst>
      <p:ext uri="{BB962C8B-B14F-4D97-AF65-F5344CB8AC3E}">
        <p14:creationId xmlns:p14="http://schemas.microsoft.com/office/powerpoint/2010/main" val="207147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30630"/>
            <a:ext cx="10018713" cy="1366155"/>
          </a:xfrm>
        </p:spPr>
        <p:txBody>
          <a:bodyPr>
            <a:normAutofit/>
          </a:bodyPr>
          <a:lstStyle/>
          <a:p>
            <a:r>
              <a:rPr lang="en-US" sz="3200" b="1" baseline="0">
                <a:solidFill>
                  <a:srgbClr val="FFFFFF"/>
                </a:solidFill>
                <a:latin typeface="Times New Roman"/>
              </a:rPr>
              <a:t>A</a:t>
            </a:r>
            <a:r>
              <a:rPr lang="en-US" sz="3200" b="1" baseline="0">
                <a:latin typeface="Times New Roman"/>
              </a:rPr>
              <a:t>SSESSING THE QUALITY OF INDUSTRIAL DESIGN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​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76382"/>
            <a:ext cx="10018713" cy="4122358"/>
          </a:xfrm>
        </p:spPr>
        <p:txBody>
          <a:bodyPr anchor="ctr">
            <a:normAutofit/>
          </a:bodyPr>
          <a:lstStyle/>
          <a:p>
            <a:pPr marL="514350" indent="-514350">
              <a:spcAft>
                <a:spcPct val="0"/>
              </a:spcAft>
              <a:buClr>
                <a:srgbClr val="1287C3"/>
              </a:buClr>
              <a:buAutoNum type="arabicPeriod"/>
            </a:pPr>
            <a:r>
              <a:rPr lang="en-US" sz="3200" b="1">
                <a:latin typeface="Calibri"/>
                <a:ea typeface="Calibri"/>
                <a:cs typeface="Calibri"/>
              </a:rPr>
              <a:t>Quality of the User Interface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514350" indent="-514350">
              <a:spcAft>
                <a:spcPct val="0"/>
              </a:spcAft>
              <a:buClr>
                <a:srgbClr val="1287C3"/>
              </a:buClr>
              <a:buAutoNum type="arabicPeriod"/>
            </a:pPr>
            <a:r>
              <a:rPr lang="en-US" sz="3200" b="1">
                <a:latin typeface="Calibri"/>
                <a:ea typeface="Calibri"/>
                <a:cs typeface="Calibri"/>
              </a:rPr>
              <a:t>Emotional Appeal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514350" indent="-514350">
              <a:spcAft>
                <a:spcPct val="0"/>
              </a:spcAft>
              <a:buClr>
                <a:srgbClr val="1287C3"/>
              </a:buClr>
              <a:buAutoNum type="arabicPeriod"/>
            </a:pPr>
            <a:r>
              <a:rPr lang="en-US" sz="3200" b="1">
                <a:latin typeface="Calibri"/>
                <a:ea typeface="Calibri"/>
                <a:cs typeface="Calibri"/>
              </a:rPr>
              <a:t>Ability to Maintain and Repair the Product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514350" indent="-514350">
              <a:spcAft>
                <a:spcPct val="0"/>
              </a:spcAft>
              <a:buClr>
                <a:srgbClr val="1287C3"/>
              </a:buClr>
              <a:buAutoNum type="arabicPeriod"/>
            </a:pPr>
            <a:r>
              <a:rPr lang="en-US" sz="3200" b="1">
                <a:latin typeface="Calibri"/>
                <a:ea typeface="Calibri"/>
                <a:cs typeface="Calibri"/>
              </a:rPr>
              <a:t>Appropriate Use of Resources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514350" indent="-514350">
              <a:spcAft>
                <a:spcPct val="0"/>
              </a:spcAft>
              <a:buClr>
                <a:srgbClr val="1287C3"/>
              </a:buClr>
              <a:buAutoNum type="arabicPeriod"/>
            </a:pPr>
            <a:r>
              <a:rPr lang="en-US" sz="3200" b="1">
                <a:latin typeface="Calibri"/>
                <a:ea typeface="Calibri"/>
                <a:cs typeface="Calibri"/>
              </a:rPr>
              <a:t>Product Differentiation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0" lvl="0" indent="0">
              <a:buNone/>
            </a:pPr>
            <a:endParaRPr lang="en-US" sz="360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373249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362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Californian FB</vt:lpstr>
      <vt:lpstr>Cambria</vt:lpstr>
      <vt:lpstr>Corbel</vt:lpstr>
      <vt:lpstr>Times New Roman</vt:lpstr>
      <vt:lpstr>office theme</vt:lpstr>
      <vt:lpstr>Office Theme</vt:lpstr>
      <vt:lpstr>Parallax</vt:lpstr>
      <vt:lpstr>Industrial Design</vt:lpstr>
      <vt:lpstr> WHAT IS INDUSTRIAL DESIGN? </vt:lpstr>
      <vt:lpstr>Five Critical Goals of Industrial Design (Dreyfuss)​</vt:lpstr>
      <vt:lpstr>Industrial design expenditures for some consumer and industrial products​</vt:lpstr>
      <vt:lpstr>How Important Is Industrial Design to a Product?​</vt:lpstr>
      <vt:lpstr>THE IMPACT OF INDUSTRIAL DESIGN​</vt:lpstr>
      <vt:lpstr>How Does Industrial Design Establish a Corporate Identity?​</vt:lpstr>
      <vt:lpstr>THE INDUSTRIAL DESIGN PROCESS​</vt:lpstr>
      <vt:lpstr>The role of industrial design according to product type​</vt:lpstr>
      <vt:lpstr>Relative timing of the industrial design process for two types of products​</vt:lpstr>
      <vt:lpstr>ASSESSING THE QUALITY OF INDUSTRIAL DESIGN​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Sushil Kumar</dc:creator>
  <cp:lastModifiedBy>Sushil Kumar</cp:lastModifiedBy>
  <cp:revision>2</cp:revision>
  <dcterms:created xsi:type="dcterms:W3CDTF">2024-08-24T03:54:17Z</dcterms:created>
  <dcterms:modified xsi:type="dcterms:W3CDTF">2024-08-25T09:25:24Z</dcterms:modified>
</cp:coreProperties>
</file>