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70" r:id="rId3"/>
    <p:sldId id="271" r:id="rId4"/>
    <p:sldId id="272" r:id="rId5"/>
    <p:sldId id="273" r:id="rId6"/>
    <p:sldId id="274" r:id="rId7"/>
    <p:sldId id="275" r:id="rId8"/>
    <p:sldId id="276" r:id="rId9"/>
    <p:sldId id="277" r:id="rId10"/>
    <p:sldId id="278" r:id="rId11"/>
    <p:sldId id="279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82C45E-451D-42C0-AA7B-D5EC8373C9C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9101A02-CDF3-4FBF-82DE-F8D4FA5091D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821493A-8D6E-4933-95C4-23C5F1C793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ED394C-9EBB-4604-9FEE-8558D8FAA1C5}" type="datetimeFigureOut">
              <a:rPr lang="en-US" smtClean="0"/>
              <a:t>03-Nov-19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0EAA04A-4F28-425C-AF03-7D07903693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B522DDF-1D93-4228-871F-73D2FCFBBA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2284AA-822F-436B-BC3B-FB7B6280BE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64527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CAC0C1-96A2-4ECB-AE34-9CB71AF48E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6B2AA03-8316-471A-9BFC-26E3BECC4FC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855A68-05DB-423A-A826-FB33E0EC49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ED394C-9EBB-4604-9FEE-8558D8FAA1C5}" type="datetimeFigureOut">
              <a:rPr lang="en-US" smtClean="0"/>
              <a:t>03-Nov-19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112F6E7-84F0-4BCE-A8FE-E428CDAB13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DA7FA30-5C05-4FE0-B123-9F2BF711B8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2284AA-822F-436B-BC3B-FB7B6280BE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46068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05473E-AA7A-4137-BEBA-6D08EB7928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150731C-9F51-468B-990D-7072FE01355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230E79C-32BB-43FE-A58A-1B9A406BDD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ED394C-9EBB-4604-9FEE-8558D8FAA1C5}" type="datetimeFigureOut">
              <a:rPr lang="en-US" smtClean="0"/>
              <a:t>03-Nov-19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48EAB62-D689-4F17-A1AD-1304A1738D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FAA1D06-BA0B-440D-ACF4-C63FF4385F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2284AA-822F-436B-BC3B-FB7B6280BE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4995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59E886-71F3-4C4F-91BB-9051A7551A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5A0F4BB-E4DC-4682-9C4F-2D8D2855C14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D1DAFC1-530B-4422-84FC-70987D9A8B5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5235D3B-1232-4253-BCFA-49C5840E7E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ED394C-9EBB-4604-9FEE-8558D8FAA1C5}" type="datetimeFigureOut">
              <a:rPr lang="en-US" smtClean="0"/>
              <a:t>03-Nov-19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67E412C-0DEF-47AF-98ED-732E33DE7C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C1AE423-0DEF-451F-8223-6082181BD1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2284AA-822F-436B-BC3B-FB7B6280BE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60948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C6DF29-EE3B-470D-B6B9-A0AF7D4E1B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9710569-0B85-409D-B4AA-27C74CF520C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54954D0-45ED-489F-B46C-628CD891183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E6AEFE2-60B0-48F7-B6B6-88911827E92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1D15F1A-5CBE-40C3-9FAA-0AEACFCE23A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E88394B-D94B-4534-9AA2-E4BC5E8D99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ED394C-9EBB-4604-9FEE-8558D8FAA1C5}" type="datetimeFigureOut">
              <a:rPr lang="en-US" smtClean="0"/>
              <a:t>03-Nov-19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96B0DFB-29C2-4BFF-A0CF-9E5DC024E3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813E611-D678-468C-A582-B0D2AB37AA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2284AA-822F-436B-BC3B-FB7B6280BE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56852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0FB004-01BC-47F8-AB68-845AFF218A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9729933-925F-4B6D-B787-924C45C2DE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ED394C-9EBB-4604-9FEE-8558D8FAA1C5}" type="datetimeFigureOut">
              <a:rPr lang="en-US" smtClean="0"/>
              <a:t>03-Nov-19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B49E211-2FC5-41C7-B17A-A4B030CB35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B2D4684-8184-4E19-A840-7CB7506338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2284AA-822F-436B-BC3B-FB7B6280BE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12614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FB4C40C-16D0-4233-B3AA-B30A0F8E2D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ED394C-9EBB-4604-9FEE-8558D8FAA1C5}" type="datetimeFigureOut">
              <a:rPr lang="en-US" smtClean="0"/>
              <a:t>03-Nov-19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4E85FCF-503D-4D1B-B1CE-911E038228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EDEEBDC-E7DC-488D-BE91-F35B891334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2284AA-822F-436B-BC3B-FB7B6280BE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77011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78AFA4-75A6-483E-9EC6-26D2775808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E35B254-F711-4881-AB67-83FAC805E56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750268B-2770-4CB3-B30B-FA9CDE8720E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69ACFE2-2478-4B91-99CF-77759E6E88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ED394C-9EBB-4604-9FEE-8558D8FAA1C5}" type="datetimeFigureOut">
              <a:rPr lang="en-US" smtClean="0"/>
              <a:t>03-Nov-19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E471E64-C1F5-4778-9BD5-43AB538708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9D4C4FC-5573-4A62-AFF0-BCB4B2A5BE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2284AA-822F-436B-BC3B-FB7B6280BE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72625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40172B-9828-4D0A-B78C-4CF9E43D00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5B64995-EB7E-4E20-9792-075D28A2391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74EF277-A1C2-47E6-8896-3A6B66B5B9E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C2CAD22-16F3-4EBD-9DD4-C94A9F30AA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ED394C-9EBB-4604-9FEE-8558D8FAA1C5}" type="datetimeFigureOut">
              <a:rPr lang="en-US" smtClean="0"/>
              <a:t>03-Nov-19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8A96E97-7A4B-4C8E-896F-9526429203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6193A39-0B4F-417A-A50A-6AB91412C5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2284AA-822F-436B-BC3B-FB7B6280BE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3243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EC5CAD-8DD6-410A-8093-A50F9688DF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37CD62D-933C-4A9D-8B53-42204A3B654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27C6DD4-9A5A-4893-B8C2-FE53806CEC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ED394C-9EBB-4604-9FEE-8558D8FAA1C5}" type="datetimeFigureOut">
              <a:rPr lang="en-US" smtClean="0"/>
              <a:t>03-Nov-19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97DFF59-3648-4E42-A025-5B9550D5A5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9E4DD15-66E4-4E28-881C-55EF69DD6C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2284AA-822F-436B-BC3B-FB7B6280BE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72232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B69C1B7-2461-4647-94AE-9426633FBDB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B4CF34C-1082-4275-B00A-1A47F8B67BD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E647943-F230-4B4C-9D26-89EE6EF2B8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ED394C-9EBB-4604-9FEE-8558D8FAA1C5}" type="datetimeFigureOut">
              <a:rPr lang="en-US" smtClean="0"/>
              <a:t>03-Nov-19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31010C8-B591-4250-969C-9F02113667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2A81E06-69A7-4A06-8829-5F4F70C624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2284AA-822F-436B-BC3B-FB7B6280BE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47622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33BF3F6-5482-4DF6-AA5F-81EF4152DD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9E56C23-B0B6-4DE1-A4EB-4EB426D50D9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67F683B-EF02-4AB2-8CA0-25A3CF76954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7ED394C-9EBB-4604-9FEE-8558D8FAA1C5}" type="datetimeFigureOut">
              <a:rPr lang="en-US" smtClean="0"/>
              <a:t>03-Nov-19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BD49700-7050-4877-B2CC-59EBA6025AC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F91D121-22B8-49FF-B0E1-24F9866ED46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02284AA-822F-436B-BC3B-FB7B6280BE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72201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160141" y="2262784"/>
            <a:ext cx="7103109" cy="1379220"/>
          </a:xfrm>
          <a:prstGeom prst="rect">
            <a:avLst/>
          </a:prstGeom>
        </p:spPr>
        <p:txBody>
          <a:bodyPr vert="horz" wrap="square" lIns="0" tIns="12700" rIns="0" bIns="0" rtlCol="0" anchor="ctr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600" spc="-75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IND </a:t>
            </a:r>
            <a:r>
              <a:rPr sz="6600" spc="-565" dirty="0">
                <a:latin typeface="Times New Roman" panose="02020603050405020304" pitchFamily="18" charset="0"/>
                <a:cs typeface="Times New Roman" panose="02020603050405020304" pitchFamily="18" charset="0"/>
              </a:rPr>
              <a:t>AS </a:t>
            </a:r>
            <a:r>
              <a:rPr sz="6600"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116</a:t>
            </a:r>
            <a:r>
              <a:rPr sz="6600" spc="-459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6600" spc="-19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Leases</a:t>
            </a:r>
            <a:endParaRPr sz="6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7145">
              <a:lnSpc>
                <a:spcPct val="100000"/>
              </a:lnSpc>
              <a:spcBef>
                <a:spcPts val="100"/>
              </a:spcBef>
            </a:pPr>
            <a:r>
              <a:rPr sz="2200" spc="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(Proposed </a:t>
            </a:r>
            <a:r>
              <a:rPr sz="2200" spc="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 </a:t>
            </a:r>
            <a:r>
              <a:rPr sz="2200" spc="1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be </a:t>
            </a:r>
            <a:r>
              <a:rPr sz="2200" spc="95" dirty="0">
                <a:latin typeface="Times New Roman" panose="02020603050405020304" pitchFamily="18" charset="0"/>
                <a:cs typeface="Times New Roman" panose="02020603050405020304" pitchFamily="18" charset="0"/>
              </a:rPr>
              <a:t>applicable </a:t>
            </a:r>
            <a:r>
              <a:rPr sz="2200" spc="35" dirty="0">
                <a:latin typeface="Times New Roman" panose="02020603050405020304" pitchFamily="18" charset="0"/>
                <a:cs typeface="Times New Roman" panose="02020603050405020304" pitchFamily="18" charset="0"/>
              </a:rPr>
              <a:t>from</a:t>
            </a:r>
            <a:r>
              <a:rPr sz="2200" spc="13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2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1.4.2019)</a:t>
            </a:r>
            <a:endParaRPr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2E36B0-6929-42B5-9294-1A8F56E656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pc="-35" dirty="0"/>
              <a:t>IND </a:t>
            </a:r>
            <a:r>
              <a:rPr lang="en-US" spc="-330" dirty="0"/>
              <a:t>AS </a:t>
            </a:r>
            <a:r>
              <a:rPr lang="en-US" spc="-10" dirty="0"/>
              <a:t>116</a:t>
            </a:r>
            <a:r>
              <a:rPr lang="en-US" spc="-20" dirty="0"/>
              <a:t> </a:t>
            </a:r>
            <a:r>
              <a:rPr lang="en-US" spc="105" dirty="0"/>
              <a:t>Overview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8F0F5-12FB-4C21-BA98-833583B5B07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Standard is proposed to be effective from annual  periods beginning on or after 1 April 2019 (MCA  notification is pending).</a:t>
            </a:r>
          </a:p>
          <a:p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proposed standard for lessee eliminates the accounting difference	between an operating lease </a:t>
            </a:r>
            <a:r>
              <a:rPr lang="en-US" sz="24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and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finance</a:t>
            </a:r>
            <a:r>
              <a:rPr lang="en-US" sz="2400" spc="-4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lease.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2400" spc="-5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4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Lessee’s with operating </a:t>
            </a:r>
            <a:r>
              <a:rPr lang="en-US" sz="24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leases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will </a:t>
            </a:r>
            <a:r>
              <a:rPr lang="en-US" sz="24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have a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major </a:t>
            </a:r>
            <a:r>
              <a:rPr lang="en-US" sz="2400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impact  </a:t>
            </a:r>
            <a:r>
              <a:rPr lang="en-US" sz="2400" spc="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</a:t>
            </a:r>
            <a:r>
              <a:rPr lang="en-US" sz="2400" spc="-7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accounting	</a:t>
            </a:r>
            <a:r>
              <a:rPr lang="en-US" sz="24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under </a:t>
            </a:r>
            <a:r>
              <a:rPr lang="en-US" sz="24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proposed</a:t>
            </a:r>
            <a:r>
              <a:rPr lang="en-US" sz="2400" spc="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standard.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2400" spc="-1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4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or	</a:t>
            </a:r>
            <a:r>
              <a:rPr lang="en-US" sz="2400" spc="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lessor,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sz="24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sz="24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	</a:t>
            </a:r>
            <a:r>
              <a:rPr lang="en-US" sz="2400" spc="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sz="2400" spc="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US" sz="24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ou</a:t>
            </a:r>
            <a:r>
              <a:rPr lang="en-US" sz="24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sz="2400" spc="-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sz="2400" spc="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4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	</a:t>
            </a:r>
            <a:r>
              <a:rPr lang="en-US" sz="24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	</a:t>
            </a:r>
            <a:r>
              <a:rPr lang="en-US" sz="24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US" sz="2400" spc="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lang="en-US" sz="24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n-US" sz="2400" spc="-4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n-US" sz="2400" spc="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400" spc="-35" dirty="0"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lang="en-US" sz="2400" spc="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400" spc="-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US" sz="24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sz="2400" spc="-35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sz="2400" spc="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4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	</a:t>
            </a:r>
            <a:r>
              <a:rPr lang="en-US" sz="2400" spc="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4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sz="24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en-US" sz="24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  </a:t>
            </a:r>
            <a:r>
              <a:rPr lang="en-US" sz="24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based on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existing </a:t>
            </a:r>
            <a:r>
              <a:rPr lang="en-US" sz="24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operating/finance lease</a:t>
            </a:r>
            <a:r>
              <a:rPr lang="en-US" sz="2400" spc="-14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model.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92092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51B116-A37B-4F88-872A-2E41E91555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Definitions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E91FCD5-713F-4665-9795-78F9101F517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Lease</a:t>
            </a:r>
          </a:p>
          <a:p>
            <a:pPr lvl="1"/>
            <a:r>
              <a:rPr lang="en-US" dirty="0"/>
              <a:t>Identified asset.</a:t>
            </a:r>
          </a:p>
          <a:p>
            <a:pPr lvl="1"/>
            <a:r>
              <a:rPr lang="en-US" dirty="0"/>
              <a:t>Lessee obtains substantially all the economic benefits.</a:t>
            </a:r>
          </a:p>
          <a:p>
            <a:pPr lvl="1"/>
            <a:r>
              <a:rPr lang="en-US" dirty="0"/>
              <a:t>Lessee directs the use.</a:t>
            </a:r>
          </a:p>
          <a:p>
            <a:endParaRPr lang="en-US" dirty="0"/>
          </a:p>
          <a:p>
            <a:r>
              <a:rPr lang="en-US" dirty="0"/>
              <a:t>If all	the above conditions are	fulfilled the Contract will classify as lease.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167355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21FAC9-6F75-464F-A36E-99D1CBD3B3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Lease Accounting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D381A5-12A5-4DAF-924B-FA595119DA8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Initial Recognition</a:t>
            </a:r>
          </a:p>
          <a:p>
            <a:pPr lvl="1"/>
            <a:r>
              <a:rPr lang="en-US" dirty="0"/>
              <a:t>A Lessee will recognise assets and liabilities for all leases for a term  of more than 12 months, unless the underlying asset is of low  value.</a:t>
            </a:r>
          </a:p>
          <a:p>
            <a:pPr lvl="1"/>
            <a:r>
              <a:rPr lang="en-US" dirty="0"/>
              <a:t>A Lessee is required to recognise a right of use asset representing  its right to use the underlying leased asset and a lease liability  representing its obligations to make lease payments.</a:t>
            </a:r>
          </a:p>
          <a:p>
            <a:pPr lvl="1"/>
            <a:r>
              <a:rPr lang="en-US" dirty="0"/>
              <a:t>A lessee will measure right-of-use assets similarly to other non-  financial assets (such as property, plant and equipment) and  lease liabilities similarly to other financial liabilities.</a:t>
            </a:r>
          </a:p>
          <a:p>
            <a:pPr lvl="1"/>
            <a:r>
              <a:rPr lang="en-US" dirty="0"/>
              <a:t>A lessee will recognise depreciation of the right-of-use asset and  interest on the lease liability (as per IND AS 17 the same was  classified as rent in case of operating lease on a straight-line  basis).</a:t>
            </a:r>
          </a:p>
          <a:p>
            <a:pPr lvl="1"/>
            <a:r>
              <a:rPr lang="en-US" dirty="0"/>
              <a:t>A Lessee will recognise interest cost as finance cost.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10696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CDC3DE-A836-4280-82F2-554A737205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3B6629-A1BF-4ADC-9B96-B9D9A1D99C7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Initial Recognition (contd..)</a:t>
            </a:r>
          </a:p>
          <a:p>
            <a:pPr lvl="1"/>
            <a:r>
              <a:rPr lang="en-US" dirty="0"/>
              <a:t>Lease liability = Present value of lease rentals + present value of  expected payments at the end of lease. The lease liability will  be amortised using the effective interest rate method.</a:t>
            </a:r>
          </a:p>
          <a:p>
            <a:pPr lvl="1"/>
            <a:r>
              <a:rPr lang="en-US" dirty="0"/>
              <a:t>Lease term = non-cancellable period + renewable period if  lessee reasonably certain to exercise.</a:t>
            </a:r>
          </a:p>
          <a:p>
            <a:pPr lvl="1"/>
            <a:r>
              <a:rPr lang="en-US" dirty="0"/>
              <a:t>Right to use asset = Lease liability + lease payments (advance)-  lease incentives to be received if any initial + initial direct costs</a:t>
            </a:r>
          </a:p>
          <a:p>
            <a:pPr lvl="1"/>
            <a:r>
              <a:rPr lang="en-US" dirty="0"/>
              <a:t>+ cost of dismantling/restoring etc. The asset will	be depreciated as per IND AS 16 Property plant and equipment.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6455669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268028-A9BE-4FAE-A1E6-239159DACF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Case study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158D805-6801-4009-AEF4-98DB8660F86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2700">
              <a:spcBef>
                <a:spcPts val="1100"/>
              </a:spcBef>
              <a:tabLst>
                <a:tab pos="354965" algn="l"/>
              </a:tabLst>
            </a:pPr>
            <a:r>
              <a:rPr lang="en-US" spc="10" dirty="0"/>
              <a:t>Rent of </a:t>
            </a:r>
            <a:r>
              <a:rPr lang="en-US" spc="-155" dirty="0"/>
              <a:t>Rs. </a:t>
            </a:r>
            <a:r>
              <a:rPr lang="en-US" spc="-10" dirty="0"/>
              <a:t>10 </a:t>
            </a:r>
            <a:r>
              <a:rPr lang="en-US" spc="-5" dirty="0"/>
              <a:t>lakhs </a:t>
            </a:r>
            <a:r>
              <a:rPr lang="en-US" spc="35" dirty="0"/>
              <a:t>per</a:t>
            </a:r>
            <a:r>
              <a:rPr lang="en-US" spc="25" dirty="0"/>
              <a:t> </a:t>
            </a:r>
            <a:r>
              <a:rPr lang="en-US" spc="40" dirty="0"/>
              <a:t>annum.</a:t>
            </a:r>
            <a:endParaRPr lang="en-US" dirty="0"/>
          </a:p>
          <a:p>
            <a:pPr marL="12700">
              <a:tabLst>
                <a:tab pos="358140" algn="l"/>
                <a:tab pos="2059305" algn="l"/>
              </a:tabLst>
            </a:pPr>
            <a:r>
              <a:rPr lang="en-US" spc="10" dirty="0"/>
              <a:t>Discount</a:t>
            </a:r>
            <a:r>
              <a:rPr lang="en-US" spc="15" dirty="0"/>
              <a:t> </a:t>
            </a:r>
            <a:r>
              <a:rPr lang="en-US" spc="40" dirty="0"/>
              <a:t>rate	</a:t>
            </a:r>
            <a:r>
              <a:rPr lang="en-US" spc="-114" dirty="0"/>
              <a:t>–</a:t>
            </a:r>
            <a:r>
              <a:rPr lang="en-US" dirty="0"/>
              <a:t> </a:t>
            </a:r>
            <a:r>
              <a:rPr lang="en-US" spc="-90" dirty="0"/>
              <a:t>7%.</a:t>
            </a:r>
            <a:endParaRPr lang="en-US" dirty="0"/>
          </a:p>
          <a:p>
            <a:pPr marL="12700">
              <a:tabLst>
                <a:tab pos="354965" algn="l"/>
              </a:tabLst>
            </a:pPr>
            <a:r>
              <a:rPr lang="en-US" spc="-5" dirty="0"/>
              <a:t>Lease </a:t>
            </a:r>
            <a:r>
              <a:rPr lang="en-US" spc="45" dirty="0"/>
              <a:t>tenure </a:t>
            </a:r>
            <a:r>
              <a:rPr lang="en-US" spc="-114" dirty="0"/>
              <a:t>– </a:t>
            </a:r>
            <a:r>
              <a:rPr lang="en-US" spc="-5" dirty="0"/>
              <a:t>5</a:t>
            </a:r>
            <a:r>
              <a:rPr lang="en-US" spc="40" dirty="0"/>
              <a:t> </a:t>
            </a:r>
            <a:r>
              <a:rPr lang="en-US" spc="-15" dirty="0"/>
              <a:t>years.</a:t>
            </a:r>
            <a:endParaRPr lang="en-US" dirty="0"/>
          </a:p>
          <a:p>
            <a:pPr>
              <a:lnSpc>
                <a:spcPct val="100000"/>
              </a:lnSpc>
            </a:pPr>
            <a:endParaRPr lang="en-US" sz="3200" dirty="0"/>
          </a:p>
          <a:p>
            <a:pPr marL="17145">
              <a:spcBef>
                <a:spcPts val="1870"/>
              </a:spcBef>
            </a:pPr>
            <a:r>
              <a:rPr lang="en-US" dirty="0"/>
              <a:t> </a:t>
            </a:r>
            <a:r>
              <a:rPr lang="en-US" spc="35" dirty="0"/>
              <a:t>We </a:t>
            </a:r>
            <a:r>
              <a:rPr lang="en-US" spc="75" dirty="0"/>
              <a:t>have </a:t>
            </a:r>
            <a:r>
              <a:rPr lang="en-US" spc="70" dirty="0"/>
              <a:t>ignored </a:t>
            </a:r>
            <a:r>
              <a:rPr lang="en-US" spc="45" dirty="0"/>
              <a:t>other </a:t>
            </a:r>
            <a:r>
              <a:rPr lang="en-US" spc="20" dirty="0"/>
              <a:t>conditions </a:t>
            </a:r>
            <a:r>
              <a:rPr lang="en-US" spc="5" dirty="0"/>
              <a:t>for </a:t>
            </a:r>
            <a:r>
              <a:rPr lang="en-US" spc="20" dirty="0"/>
              <a:t>ease</a:t>
            </a:r>
            <a:r>
              <a:rPr lang="en-US" spc="200" dirty="0"/>
              <a:t> </a:t>
            </a:r>
            <a:r>
              <a:rPr lang="en-US" spc="10" dirty="0"/>
              <a:t>of </a:t>
            </a:r>
            <a:r>
              <a:rPr lang="en-US" spc="45" dirty="0"/>
              <a:t>understanding.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747853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6621C6E3-3809-42EA-82F7-43E9434D3C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Case study solution</a:t>
            </a:r>
          </a:p>
        </p:txBody>
      </p:sp>
      <p:graphicFrame>
        <p:nvGraphicFramePr>
          <p:cNvPr id="5" name="object 9">
            <a:extLst>
              <a:ext uri="{FF2B5EF4-FFF2-40B4-BE49-F238E27FC236}">
                <a16:creationId xmlns:a16="http://schemas.microsoft.com/office/drawing/2014/main" id="{7CD1D4F7-E7FA-4445-88A5-CD8EC30205D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82706877"/>
              </p:ext>
            </p:extLst>
          </p:nvPr>
        </p:nvGraphicFramePr>
        <p:xfrm>
          <a:off x="1033428" y="3531975"/>
          <a:ext cx="7497444" cy="255968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010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500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1417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8211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75006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488950">
                <a:tc>
                  <a:txBody>
                    <a:bodyPr/>
                    <a:lstStyle/>
                    <a:p>
                      <a:pPr marL="155575">
                        <a:lnSpc>
                          <a:spcPct val="100000"/>
                        </a:lnSpc>
                        <a:spcBef>
                          <a:spcPts val="765"/>
                        </a:spcBef>
                      </a:pPr>
                      <a:r>
                        <a:rPr sz="1800" spc="-5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Year</a:t>
                      </a:r>
                      <a:endParaRPr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97155" marB="0">
                    <a:lnL w="12700">
                      <a:solidFill>
                        <a:srgbClr val="3E3E3E"/>
                      </a:solidFill>
                      <a:prstDash val="solid"/>
                    </a:lnL>
                    <a:lnR w="12700">
                      <a:solidFill>
                        <a:srgbClr val="3E3E3E"/>
                      </a:solidFill>
                      <a:prstDash val="solid"/>
                    </a:lnR>
                    <a:lnT w="12700">
                      <a:solidFill>
                        <a:srgbClr val="3E3E3E"/>
                      </a:solidFill>
                      <a:prstDash val="solid"/>
                    </a:lnT>
                    <a:lnB w="12700">
                      <a:solidFill>
                        <a:srgbClr val="3E3E3E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80695">
                        <a:lnSpc>
                          <a:spcPct val="100000"/>
                        </a:lnSpc>
                        <a:spcBef>
                          <a:spcPts val="765"/>
                        </a:spcBef>
                      </a:pPr>
                      <a:r>
                        <a:rPr sz="1800" spc="-5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Opening</a:t>
                      </a:r>
                      <a:endParaRPr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97155" marB="0">
                    <a:lnL w="12700">
                      <a:solidFill>
                        <a:srgbClr val="3E3E3E"/>
                      </a:solidFill>
                      <a:prstDash val="solid"/>
                    </a:lnL>
                    <a:lnR w="12700">
                      <a:solidFill>
                        <a:srgbClr val="3E3E3E"/>
                      </a:solidFill>
                      <a:prstDash val="solid"/>
                    </a:lnR>
                    <a:lnT w="12700">
                      <a:solidFill>
                        <a:srgbClr val="3E3E3E"/>
                      </a:solidFill>
                      <a:prstDash val="solid"/>
                    </a:lnT>
                    <a:lnB w="12700">
                      <a:solidFill>
                        <a:srgbClr val="3E3E3E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62915">
                        <a:lnSpc>
                          <a:spcPct val="100000"/>
                        </a:lnSpc>
                        <a:spcBef>
                          <a:spcPts val="765"/>
                        </a:spcBef>
                      </a:pPr>
                      <a:r>
                        <a:rPr sz="1800" spc="-5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Interest</a:t>
                      </a:r>
                      <a:endParaRPr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97155" marB="0">
                    <a:lnL w="12700">
                      <a:solidFill>
                        <a:srgbClr val="3E3E3E"/>
                      </a:solidFill>
                      <a:prstDash val="solid"/>
                    </a:lnL>
                    <a:lnR w="12700">
                      <a:solidFill>
                        <a:srgbClr val="3E3E3E"/>
                      </a:solidFill>
                      <a:prstDash val="solid"/>
                    </a:lnR>
                    <a:lnT w="12700">
                      <a:solidFill>
                        <a:srgbClr val="3E3E3E"/>
                      </a:solidFill>
                      <a:prstDash val="solid"/>
                    </a:lnT>
                    <a:lnB w="12700">
                      <a:solidFill>
                        <a:srgbClr val="3E3E3E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29895">
                        <a:lnSpc>
                          <a:spcPct val="100000"/>
                        </a:lnSpc>
                        <a:spcBef>
                          <a:spcPts val="765"/>
                        </a:spcBef>
                      </a:pPr>
                      <a:r>
                        <a:rPr sz="1800" spc="-5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Payment</a:t>
                      </a:r>
                      <a:endParaRPr sz="18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97155" marB="0">
                    <a:lnL w="12700">
                      <a:solidFill>
                        <a:srgbClr val="3E3E3E"/>
                      </a:solidFill>
                      <a:prstDash val="solid"/>
                    </a:lnL>
                    <a:lnR w="12700">
                      <a:solidFill>
                        <a:srgbClr val="3E3E3E"/>
                      </a:solidFill>
                      <a:prstDash val="solid"/>
                    </a:lnR>
                    <a:lnT w="12700">
                      <a:solidFill>
                        <a:srgbClr val="3E3E3E"/>
                      </a:solidFill>
                      <a:prstDash val="solid"/>
                    </a:lnT>
                    <a:lnB w="12700">
                      <a:solidFill>
                        <a:srgbClr val="3E3E3E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31495">
                        <a:lnSpc>
                          <a:spcPct val="100000"/>
                        </a:lnSpc>
                        <a:spcBef>
                          <a:spcPts val="865"/>
                        </a:spcBef>
                      </a:pPr>
                      <a:r>
                        <a:rPr sz="1800" spc="-5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Closing</a:t>
                      </a:r>
                      <a:endParaRPr sz="18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109855" marB="0">
                    <a:lnL w="12700">
                      <a:solidFill>
                        <a:srgbClr val="3E3E3E"/>
                      </a:solidFill>
                      <a:prstDash val="solid"/>
                    </a:lnL>
                    <a:lnR w="12700">
                      <a:solidFill>
                        <a:srgbClr val="3E3E3E"/>
                      </a:solidFill>
                      <a:prstDash val="solid"/>
                    </a:lnR>
                    <a:lnT w="12700">
                      <a:solidFill>
                        <a:srgbClr val="3E3E3E"/>
                      </a:solidFill>
                      <a:prstDash val="solid"/>
                    </a:lnT>
                    <a:lnB w="12700">
                      <a:solidFill>
                        <a:srgbClr val="3E3E3E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2115">
                <a:tc>
                  <a:txBody>
                    <a:bodyPr/>
                    <a:lstStyle/>
                    <a:p>
                      <a:pPr marL="11430" algn="ctr">
                        <a:lnSpc>
                          <a:spcPct val="100000"/>
                        </a:lnSpc>
                        <a:spcBef>
                          <a:spcPts val="459"/>
                        </a:spcBef>
                      </a:pPr>
                      <a:r>
                        <a:rPr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sz="18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58419" marB="0">
                    <a:lnL w="12700">
                      <a:solidFill>
                        <a:srgbClr val="3E3E3E"/>
                      </a:solidFill>
                      <a:prstDash val="solid"/>
                    </a:lnL>
                    <a:lnR w="12700">
                      <a:solidFill>
                        <a:srgbClr val="3E3E3E"/>
                      </a:solidFill>
                      <a:prstDash val="solid"/>
                    </a:lnR>
                    <a:lnT w="12700">
                      <a:solidFill>
                        <a:srgbClr val="3E3E3E"/>
                      </a:solidFill>
                      <a:prstDash val="solid"/>
                    </a:lnT>
                    <a:lnB w="12700">
                      <a:solidFill>
                        <a:srgbClr val="3E3E3E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63830" algn="r">
                        <a:lnSpc>
                          <a:spcPct val="100000"/>
                        </a:lnSpc>
                        <a:spcBef>
                          <a:spcPts val="459"/>
                        </a:spcBef>
                      </a:pPr>
                      <a:r>
                        <a:rPr sz="1800" spc="-5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r>
                        <a:rPr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</a:t>
                      </a:r>
                      <a:r>
                        <a:rPr sz="1800" spc="-5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r>
                        <a:rPr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</a:t>
                      </a:r>
                      <a:r>
                        <a:rPr sz="1800" spc="-5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</a:t>
                      </a:r>
                      <a:endParaRPr sz="18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58419" marB="0">
                    <a:lnL w="12700">
                      <a:solidFill>
                        <a:srgbClr val="3E3E3E"/>
                      </a:solidFill>
                      <a:prstDash val="solid"/>
                    </a:lnL>
                    <a:lnR w="12700">
                      <a:solidFill>
                        <a:srgbClr val="3E3E3E"/>
                      </a:solidFill>
                      <a:prstDash val="solid"/>
                    </a:lnR>
                    <a:lnT w="12700">
                      <a:solidFill>
                        <a:srgbClr val="3E3E3E"/>
                      </a:solidFill>
                      <a:prstDash val="solid"/>
                    </a:lnT>
                    <a:lnB w="12700">
                      <a:solidFill>
                        <a:srgbClr val="3E3E3E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57480" algn="r">
                        <a:lnSpc>
                          <a:spcPct val="100000"/>
                        </a:lnSpc>
                        <a:spcBef>
                          <a:spcPts val="459"/>
                        </a:spcBef>
                      </a:pPr>
                      <a:r>
                        <a:rPr sz="1800" spc="-5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,8</a:t>
                      </a:r>
                      <a:r>
                        <a:rPr sz="1800" spc="-5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r>
                        <a:rPr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,0</a:t>
                      </a:r>
                      <a:r>
                        <a:rPr sz="1800" spc="-5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</a:t>
                      </a:r>
                      <a:endParaRPr sz="18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58419" marB="0">
                    <a:lnL w="12700">
                      <a:solidFill>
                        <a:srgbClr val="3E3E3E"/>
                      </a:solidFill>
                      <a:prstDash val="solid"/>
                    </a:lnL>
                    <a:lnR w="12700">
                      <a:solidFill>
                        <a:srgbClr val="3E3E3E"/>
                      </a:solidFill>
                      <a:prstDash val="solid"/>
                    </a:lnR>
                    <a:lnT w="12700">
                      <a:solidFill>
                        <a:srgbClr val="3E3E3E"/>
                      </a:solidFill>
                      <a:prstDash val="solid"/>
                    </a:lnT>
                    <a:lnB w="12700">
                      <a:solidFill>
                        <a:srgbClr val="3E3E3E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52755">
                        <a:lnSpc>
                          <a:spcPct val="100000"/>
                        </a:lnSpc>
                        <a:spcBef>
                          <a:spcPts val="560"/>
                        </a:spcBef>
                      </a:pPr>
                      <a:r>
                        <a:rPr sz="1800" spc="-5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(10,00,000)</a:t>
                      </a:r>
                      <a:endParaRPr sz="18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71120" marB="0">
                    <a:lnL w="12700">
                      <a:solidFill>
                        <a:srgbClr val="3E3E3E"/>
                      </a:solidFill>
                      <a:prstDash val="solid"/>
                    </a:lnL>
                    <a:lnR w="12700">
                      <a:solidFill>
                        <a:srgbClr val="3E3E3E"/>
                      </a:solidFill>
                      <a:prstDash val="solid"/>
                    </a:lnR>
                    <a:lnT w="12700">
                      <a:solidFill>
                        <a:srgbClr val="3E3E3E"/>
                      </a:solidFill>
                      <a:prstDash val="solid"/>
                    </a:lnT>
                    <a:lnB w="12700">
                      <a:solidFill>
                        <a:srgbClr val="3E3E3E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63830" algn="r">
                        <a:lnSpc>
                          <a:spcPct val="100000"/>
                        </a:lnSpc>
                        <a:spcBef>
                          <a:spcPts val="560"/>
                        </a:spcBef>
                      </a:pPr>
                      <a:r>
                        <a:rPr sz="1800" spc="-5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r>
                        <a:rPr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3,</a:t>
                      </a:r>
                      <a:r>
                        <a:rPr sz="1800" spc="-5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r>
                        <a:rPr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7,</a:t>
                      </a:r>
                      <a:r>
                        <a:rPr sz="1800" spc="-5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</a:t>
                      </a:r>
                      <a:endParaRPr sz="18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71120" marB="0">
                    <a:lnL w="12700">
                      <a:solidFill>
                        <a:srgbClr val="3E3E3E"/>
                      </a:solidFill>
                      <a:prstDash val="solid"/>
                    </a:lnL>
                    <a:lnR w="12700">
                      <a:solidFill>
                        <a:srgbClr val="3E3E3E"/>
                      </a:solidFill>
                      <a:prstDash val="solid"/>
                    </a:lnR>
                    <a:lnT w="12700">
                      <a:solidFill>
                        <a:srgbClr val="3E3E3E"/>
                      </a:solidFill>
                      <a:prstDash val="solid"/>
                    </a:lnT>
                    <a:lnB w="12700">
                      <a:solidFill>
                        <a:srgbClr val="3E3E3E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14655">
                <a:tc>
                  <a:txBody>
                    <a:bodyPr/>
                    <a:lstStyle/>
                    <a:p>
                      <a:pPr marL="12065" algn="ctr">
                        <a:lnSpc>
                          <a:spcPct val="100000"/>
                        </a:lnSpc>
                        <a:spcBef>
                          <a:spcPts val="470"/>
                        </a:spcBef>
                      </a:pPr>
                      <a:r>
                        <a:rPr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sz="18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59690" marB="0">
                    <a:lnL w="12700">
                      <a:solidFill>
                        <a:srgbClr val="3E3E3E"/>
                      </a:solidFill>
                      <a:prstDash val="solid"/>
                    </a:lnL>
                    <a:lnR w="12700">
                      <a:solidFill>
                        <a:srgbClr val="3E3E3E"/>
                      </a:solidFill>
                      <a:prstDash val="solid"/>
                    </a:lnR>
                    <a:lnT w="12700">
                      <a:solidFill>
                        <a:srgbClr val="3E3E3E"/>
                      </a:solidFill>
                      <a:prstDash val="solid"/>
                    </a:lnT>
                    <a:lnB w="12700">
                      <a:solidFill>
                        <a:srgbClr val="3E3E3E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63830" algn="r">
                        <a:lnSpc>
                          <a:spcPct val="100000"/>
                        </a:lnSpc>
                        <a:spcBef>
                          <a:spcPts val="470"/>
                        </a:spcBef>
                      </a:pPr>
                      <a:r>
                        <a:rPr sz="1800" spc="-5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r>
                        <a:rPr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3,</a:t>
                      </a:r>
                      <a:r>
                        <a:rPr sz="1800" spc="-5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r>
                        <a:rPr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7,</a:t>
                      </a:r>
                      <a:r>
                        <a:rPr sz="1800" spc="-5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</a:t>
                      </a:r>
                      <a:endParaRPr sz="18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59690" marB="0">
                    <a:lnL w="12700">
                      <a:solidFill>
                        <a:srgbClr val="3E3E3E"/>
                      </a:solidFill>
                      <a:prstDash val="solid"/>
                    </a:lnL>
                    <a:lnR w="12700">
                      <a:solidFill>
                        <a:srgbClr val="3E3E3E"/>
                      </a:solidFill>
                      <a:prstDash val="solid"/>
                    </a:lnR>
                    <a:lnT w="12700">
                      <a:solidFill>
                        <a:srgbClr val="3E3E3E"/>
                      </a:solidFill>
                      <a:prstDash val="solid"/>
                    </a:lnT>
                    <a:lnB w="12700">
                      <a:solidFill>
                        <a:srgbClr val="3E3E3E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57480" algn="r">
                        <a:lnSpc>
                          <a:spcPct val="100000"/>
                        </a:lnSpc>
                        <a:spcBef>
                          <a:spcPts val="470"/>
                        </a:spcBef>
                      </a:pPr>
                      <a:r>
                        <a:rPr sz="1800" spc="-5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,3</a:t>
                      </a:r>
                      <a:r>
                        <a:rPr sz="1800" spc="-5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r>
                        <a:rPr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,1</a:t>
                      </a:r>
                      <a:r>
                        <a:rPr sz="1800" spc="-5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05</a:t>
                      </a:r>
                      <a:endParaRPr sz="18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59690" marB="0">
                    <a:lnL w="12700">
                      <a:solidFill>
                        <a:srgbClr val="3E3E3E"/>
                      </a:solidFill>
                      <a:prstDash val="solid"/>
                    </a:lnL>
                    <a:lnR w="12700">
                      <a:solidFill>
                        <a:srgbClr val="3E3E3E"/>
                      </a:solidFill>
                      <a:prstDash val="solid"/>
                    </a:lnR>
                    <a:lnT w="12700">
                      <a:solidFill>
                        <a:srgbClr val="3E3E3E"/>
                      </a:solidFill>
                      <a:prstDash val="solid"/>
                    </a:lnT>
                    <a:lnB w="12700">
                      <a:solidFill>
                        <a:srgbClr val="3E3E3E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52755">
                        <a:lnSpc>
                          <a:spcPct val="100000"/>
                        </a:lnSpc>
                        <a:spcBef>
                          <a:spcPts val="570"/>
                        </a:spcBef>
                      </a:pPr>
                      <a:r>
                        <a:rPr sz="1800" spc="-5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(10,00,000)</a:t>
                      </a:r>
                      <a:endParaRPr sz="18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72390" marB="0">
                    <a:lnL w="12700">
                      <a:solidFill>
                        <a:srgbClr val="3E3E3E"/>
                      </a:solidFill>
                      <a:prstDash val="solid"/>
                    </a:lnL>
                    <a:lnR w="12700">
                      <a:solidFill>
                        <a:srgbClr val="3E3E3E"/>
                      </a:solidFill>
                      <a:prstDash val="solid"/>
                    </a:lnR>
                    <a:lnT w="12700">
                      <a:solidFill>
                        <a:srgbClr val="3E3E3E"/>
                      </a:solidFill>
                      <a:prstDash val="solid"/>
                    </a:lnT>
                    <a:lnB w="12700">
                      <a:solidFill>
                        <a:srgbClr val="3E3E3E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63830" algn="r">
                        <a:lnSpc>
                          <a:spcPct val="100000"/>
                        </a:lnSpc>
                        <a:spcBef>
                          <a:spcPts val="570"/>
                        </a:spcBef>
                      </a:pPr>
                      <a:r>
                        <a:rPr sz="1800" spc="-5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6,</a:t>
                      </a:r>
                      <a:r>
                        <a:rPr sz="1800" spc="-5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4,</a:t>
                      </a:r>
                      <a:r>
                        <a:rPr sz="1800" spc="-5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r>
                        <a:rPr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</a:t>
                      </a:r>
                      <a:endParaRPr sz="18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72390" marB="0">
                    <a:lnL w="12700">
                      <a:solidFill>
                        <a:srgbClr val="3E3E3E"/>
                      </a:solidFill>
                      <a:prstDash val="solid"/>
                    </a:lnL>
                    <a:lnR w="12700">
                      <a:solidFill>
                        <a:srgbClr val="3E3E3E"/>
                      </a:solidFill>
                      <a:prstDash val="solid"/>
                    </a:lnR>
                    <a:lnT w="12700">
                      <a:solidFill>
                        <a:srgbClr val="3E3E3E"/>
                      </a:solidFill>
                      <a:prstDash val="solid"/>
                    </a:lnT>
                    <a:lnB w="12700">
                      <a:solidFill>
                        <a:srgbClr val="3E3E3E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14655">
                <a:tc>
                  <a:txBody>
                    <a:bodyPr/>
                    <a:lstStyle/>
                    <a:p>
                      <a:pPr marL="12065" algn="ctr">
                        <a:lnSpc>
                          <a:spcPct val="100000"/>
                        </a:lnSpc>
                        <a:spcBef>
                          <a:spcPts val="470"/>
                        </a:spcBef>
                      </a:pPr>
                      <a:r>
                        <a:rPr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sz="18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59690" marB="0">
                    <a:lnL w="12700">
                      <a:solidFill>
                        <a:srgbClr val="3E3E3E"/>
                      </a:solidFill>
                      <a:prstDash val="solid"/>
                    </a:lnL>
                    <a:lnR w="12700">
                      <a:solidFill>
                        <a:srgbClr val="3E3E3E"/>
                      </a:solidFill>
                      <a:prstDash val="solid"/>
                    </a:lnR>
                    <a:lnT w="12700">
                      <a:solidFill>
                        <a:srgbClr val="3E3E3E"/>
                      </a:solidFill>
                      <a:prstDash val="solid"/>
                    </a:lnT>
                    <a:lnB w="12700">
                      <a:solidFill>
                        <a:srgbClr val="3E3E3E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63830" algn="r">
                        <a:lnSpc>
                          <a:spcPct val="100000"/>
                        </a:lnSpc>
                        <a:spcBef>
                          <a:spcPts val="470"/>
                        </a:spcBef>
                      </a:pPr>
                      <a:r>
                        <a:rPr sz="1800" spc="-5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6,</a:t>
                      </a:r>
                      <a:r>
                        <a:rPr sz="1800" spc="-5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4,</a:t>
                      </a:r>
                      <a:r>
                        <a:rPr sz="1800" spc="-5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r>
                        <a:rPr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</a:t>
                      </a:r>
                      <a:endParaRPr sz="18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59690" marB="0">
                    <a:lnL w="12700">
                      <a:solidFill>
                        <a:srgbClr val="3E3E3E"/>
                      </a:solidFill>
                      <a:prstDash val="solid"/>
                    </a:lnL>
                    <a:lnR w="12700">
                      <a:solidFill>
                        <a:srgbClr val="3E3E3E"/>
                      </a:solidFill>
                      <a:prstDash val="solid"/>
                    </a:lnR>
                    <a:lnT w="12700">
                      <a:solidFill>
                        <a:srgbClr val="3E3E3E"/>
                      </a:solidFill>
                      <a:prstDash val="solid"/>
                    </a:lnT>
                    <a:lnB w="12700">
                      <a:solidFill>
                        <a:srgbClr val="3E3E3E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57480" algn="r">
                        <a:lnSpc>
                          <a:spcPct val="100000"/>
                        </a:lnSpc>
                        <a:spcBef>
                          <a:spcPts val="470"/>
                        </a:spcBef>
                      </a:pPr>
                      <a:r>
                        <a:rPr sz="1800" spc="-5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r>
                        <a:rPr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,8</a:t>
                      </a:r>
                      <a:r>
                        <a:rPr sz="1800" spc="-5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r>
                        <a:rPr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,7</a:t>
                      </a:r>
                      <a:r>
                        <a:rPr sz="1800" spc="-5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02</a:t>
                      </a:r>
                      <a:endParaRPr sz="18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59690" marB="0">
                    <a:lnL w="12700">
                      <a:solidFill>
                        <a:srgbClr val="3E3E3E"/>
                      </a:solidFill>
                      <a:prstDash val="solid"/>
                    </a:lnL>
                    <a:lnR w="12700">
                      <a:solidFill>
                        <a:srgbClr val="3E3E3E"/>
                      </a:solidFill>
                      <a:prstDash val="solid"/>
                    </a:lnR>
                    <a:lnT w="12700">
                      <a:solidFill>
                        <a:srgbClr val="3E3E3E"/>
                      </a:solidFill>
                      <a:prstDash val="solid"/>
                    </a:lnT>
                    <a:lnB w="12700">
                      <a:solidFill>
                        <a:srgbClr val="3E3E3E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52755">
                        <a:lnSpc>
                          <a:spcPct val="100000"/>
                        </a:lnSpc>
                        <a:spcBef>
                          <a:spcPts val="570"/>
                        </a:spcBef>
                      </a:pPr>
                      <a:r>
                        <a:rPr sz="1800" spc="-5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(10,00,000)</a:t>
                      </a:r>
                      <a:endParaRPr sz="18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72390" marB="0">
                    <a:lnL w="12700">
                      <a:solidFill>
                        <a:srgbClr val="3E3E3E"/>
                      </a:solidFill>
                      <a:prstDash val="solid"/>
                    </a:lnL>
                    <a:lnR w="12700">
                      <a:solidFill>
                        <a:srgbClr val="3E3E3E"/>
                      </a:solidFill>
                      <a:prstDash val="solid"/>
                    </a:lnR>
                    <a:lnT w="12700">
                      <a:solidFill>
                        <a:srgbClr val="3E3E3E"/>
                      </a:solidFill>
                      <a:prstDash val="solid"/>
                    </a:lnT>
                    <a:lnB w="12700">
                      <a:solidFill>
                        <a:srgbClr val="3E3E3E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63830" algn="r">
                        <a:lnSpc>
                          <a:spcPct val="100000"/>
                        </a:lnSpc>
                        <a:spcBef>
                          <a:spcPts val="570"/>
                        </a:spcBef>
                      </a:pPr>
                      <a:r>
                        <a:rPr sz="1800" spc="-5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r>
                        <a:rPr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8,</a:t>
                      </a:r>
                      <a:r>
                        <a:rPr sz="1800" spc="-5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r>
                        <a:rPr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8,</a:t>
                      </a:r>
                      <a:r>
                        <a:rPr sz="1800" spc="-5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r>
                        <a:rPr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</a:t>
                      </a:r>
                      <a:endParaRPr sz="18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72390" marB="0">
                    <a:lnL w="12700">
                      <a:solidFill>
                        <a:srgbClr val="3E3E3E"/>
                      </a:solidFill>
                      <a:prstDash val="solid"/>
                    </a:lnL>
                    <a:lnR w="12700">
                      <a:solidFill>
                        <a:srgbClr val="3E3E3E"/>
                      </a:solidFill>
                      <a:prstDash val="solid"/>
                    </a:lnR>
                    <a:lnT w="12700">
                      <a:solidFill>
                        <a:srgbClr val="3E3E3E"/>
                      </a:solidFill>
                      <a:prstDash val="solid"/>
                    </a:lnT>
                    <a:lnB w="12700">
                      <a:solidFill>
                        <a:srgbClr val="3E3E3E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14655">
                <a:tc>
                  <a:txBody>
                    <a:bodyPr/>
                    <a:lstStyle/>
                    <a:p>
                      <a:pPr marL="12065" algn="ctr">
                        <a:lnSpc>
                          <a:spcPct val="100000"/>
                        </a:lnSpc>
                        <a:spcBef>
                          <a:spcPts val="470"/>
                        </a:spcBef>
                      </a:pPr>
                      <a:r>
                        <a:rPr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sz="18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59690" marB="0">
                    <a:lnL w="12700">
                      <a:solidFill>
                        <a:srgbClr val="3E3E3E"/>
                      </a:solidFill>
                      <a:prstDash val="solid"/>
                    </a:lnL>
                    <a:lnR w="12700">
                      <a:solidFill>
                        <a:srgbClr val="3E3E3E"/>
                      </a:solidFill>
                      <a:prstDash val="solid"/>
                    </a:lnR>
                    <a:lnT w="12700">
                      <a:solidFill>
                        <a:srgbClr val="3E3E3E"/>
                      </a:solidFill>
                      <a:prstDash val="solid"/>
                    </a:lnT>
                    <a:lnB w="12700">
                      <a:solidFill>
                        <a:srgbClr val="3E3E3E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63830" algn="r">
                        <a:lnSpc>
                          <a:spcPct val="100000"/>
                        </a:lnSpc>
                        <a:spcBef>
                          <a:spcPts val="470"/>
                        </a:spcBef>
                      </a:pPr>
                      <a:r>
                        <a:rPr sz="1800" spc="-5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r>
                        <a:rPr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8,</a:t>
                      </a:r>
                      <a:r>
                        <a:rPr sz="1800" spc="-5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r>
                        <a:rPr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8,</a:t>
                      </a:r>
                      <a:r>
                        <a:rPr sz="1800" spc="-5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r>
                        <a:rPr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</a:t>
                      </a:r>
                      <a:endParaRPr sz="18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59690" marB="0">
                    <a:lnL w="12700">
                      <a:solidFill>
                        <a:srgbClr val="3E3E3E"/>
                      </a:solidFill>
                      <a:prstDash val="solid"/>
                    </a:lnL>
                    <a:lnR w="12700">
                      <a:solidFill>
                        <a:srgbClr val="3E3E3E"/>
                      </a:solidFill>
                      <a:prstDash val="solid"/>
                    </a:lnR>
                    <a:lnT w="12700">
                      <a:solidFill>
                        <a:srgbClr val="3E3E3E"/>
                      </a:solidFill>
                      <a:prstDash val="solid"/>
                    </a:lnT>
                    <a:lnB w="12700">
                      <a:solidFill>
                        <a:srgbClr val="3E3E3E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57480" algn="r">
                        <a:lnSpc>
                          <a:spcPct val="100000"/>
                        </a:lnSpc>
                        <a:spcBef>
                          <a:spcPts val="470"/>
                        </a:spcBef>
                      </a:pPr>
                      <a:r>
                        <a:rPr sz="1800" spc="-5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r>
                        <a:rPr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,2</a:t>
                      </a:r>
                      <a:r>
                        <a:rPr sz="1800" spc="-5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r>
                        <a:rPr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,5</a:t>
                      </a:r>
                      <a:r>
                        <a:rPr sz="1800" spc="-5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61</a:t>
                      </a:r>
                      <a:endParaRPr sz="18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59690" marB="0">
                    <a:lnL w="12700">
                      <a:solidFill>
                        <a:srgbClr val="3E3E3E"/>
                      </a:solidFill>
                      <a:prstDash val="solid"/>
                    </a:lnL>
                    <a:lnR w="12700">
                      <a:solidFill>
                        <a:srgbClr val="3E3E3E"/>
                      </a:solidFill>
                      <a:prstDash val="solid"/>
                    </a:lnR>
                    <a:lnT w="12700">
                      <a:solidFill>
                        <a:srgbClr val="3E3E3E"/>
                      </a:solidFill>
                      <a:prstDash val="solid"/>
                    </a:lnT>
                    <a:lnB w="12700">
                      <a:solidFill>
                        <a:srgbClr val="3E3E3E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52755">
                        <a:lnSpc>
                          <a:spcPct val="100000"/>
                        </a:lnSpc>
                        <a:spcBef>
                          <a:spcPts val="570"/>
                        </a:spcBef>
                      </a:pPr>
                      <a:r>
                        <a:rPr sz="1800" spc="-5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(10,00,000)</a:t>
                      </a:r>
                      <a:endParaRPr sz="18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72390" marB="0">
                    <a:lnL w="12700">
                      <a:solidFill>
                        <a:srgbClr val="3E3E3E"/>
                      </a:solidFill>
                      <a:prstDash val="solid"/>
                    </a:lnL>
                    <a:lnR w="12700">
                      <a:solidFill>
                        <a:srgbClr val="3E3E3E"/>
                      </a:solidFill>
                      <a:prstDash val="solid"/>
                    </a:lnR>
                    <a:lnT w="12700">
                      <a:solidFill>
                        <a:srgbClr val="3E3E3E"/>
                      </a:solidFill>
                      <a:prstDash val="solid"/>
                    </a:lnT>
                    <a:lnB w="12700">
                      <a:solidFill>
                        <a:srgbClr val="3E3E3E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63195" algn="r">
                        <a:lnSpc>
                          <a:spcPct val="100000"/>
                        </a:lnSpc>
                        <a:spcBef>
                          <a:spcPts val="570"/>
                        </a:spcBef>
                      </a:pPr>
                      <a:r>
                        <a:rPr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9,</a:t>
                      </a:r>
                      <a:r>
                        <a:rPr sz="1800" spc="-5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r>
                        <a:rPr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4,</a:t>
                      </a:r>
                      <a:r>
                        <a:rPr sz="1800" spc="-5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r>
                        <a:rPr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82</a:t>
                      </a:r>
                      <a:endParaRPr sz="18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72390" marB="0">
                    <a:lnL w="12700">
                      <a:solidFill>
                        <a:srgbClr val="3E3E3E"/>
                      </a:solidFill>
                      <a:prstDash val="solid"/>
                    </a:lnL>
                    <a:lnR w="12700">
                      <a:solidFill>
                        <a:srgbClr val="3E3E3E"/>
                      </a:solidFill>
                      <a:prstDash val="solid"/>
                    </a:lnR>
                    <a:lnT w="12700">
                      <a:solidFill>
                        <a:srgbClr val="3E3E3E"/>
                      </a:solidFill>
                      <a:prstDash val="solid"/>
                    </a:lnT>
                    <a:lnB w="12700">
                      <a:solidFill>
                        <a:srgbClr val="3E3E3E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14655">
                <a:tc>
                  <a:txBody>
                    <a:bodyPr/>
                    <a:lstStyle/>
                    <a:p>
                      <a:pPr marL="12065" algn="ctr">
                        <a:lnSpc>
                          <a:spcPct val="100000"/>
                        </a:lnSpc>
                        <a:spcBef>
                          <a:spcPts val="570"/>
                        </a:spcBef>
                      </a:pPr>
                      <a:r>
                        <a:rPr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sz="18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72390" marB="0">
                    <a:lnL w="12700">
                      <a:solidFill>
                        <a:srgbClr val="3E3E3E"/>
                      </a:solidFill>
                      <a:prstDash val="solid"/>
                    </a:lnL>
                    <a:lnR w="12700">
                      <a:solidFill>
                        <a:srgbClr val="3E3E3E"/>
                      </a:solidFill>
                      <a:prstDash val="solid"/>
                    </a:lnR>
                    <a:lnT w="12700">
                      <a:solidFill>
                        <a:srgbClr val="3E3E3E"/>
                      </a:solidFill>
                      <a:prstDash val="solid"/>
                    </a:lnT>
                    <a:lnB w="12700">
                      <a:solidFill>
                        <a:srgbClr val="3E3E3E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63195" algn="r">
                        <a:lnSpc>
                          <a:spcPct val="100000"/>
                        </a:lnSpc>
                        <a:spcBef>
                          <a:spcPts val="570"/>
                        </a:spcBef>
                      </a:pPr>
                      <a:r>
                        <a:rPr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9,</a:t>
                      </a:r>
                      <a:r>
                        <a:rPr sz="1800" spc="-5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r>
                        <a:rPr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4,</a:t>
                      </a:r>
                      <a:r>
                        <a:rPr sz="1800" spc="-5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r>
                        <a:rPr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82</a:t>
                      </a:r>
                      <a:endParaRPr sz="18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72390" marB="0">
                    <a:lnL w="12700">
                      <a:solidFill>
                        <a:srgbClr val="3E3E3E"/>
                      </a:solidFill>
                      <a:prstDash val="solid"/>
                    </a:lnL>
                    <a:lnR w="12700">
                      <a:solidFill>
                        <a:srgbClr val="3E3E3E"/>
                      </a:solidFill>
                      <a:prstDash val="solid"/>
                    </a:lnR>
                    <a:lnT w="12700">
                      <a:solidFill>
                        <a:srgbClr val="3E3E3E"/>
                      </a:solidFill>
                      <a:prstDash val="solid"/>
                    </a:lnT>
                    <a:lnB w="12700">
                      <a:solidFill>
                        <a:srgbClr val="3E3E3E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89865" algn="r">
                        <a:lnSpc>
                          <a:spcPct val="100000"/>
                        </a:lnSpc>
                        <a:spcBef>
                          <a:spcPts val="570"/>
                        </a:spcBef>
                      </a:pPr>
                      <a:r>
                        <a:rPr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r>
                        <a:rPr sz="1800" spc="-5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r>
                        <a:rPr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,418</a:t>
                      </a:r>
                      <a:endParaRPr sz="18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72390" marB="0">
                    <a:lnL w="12700">
                      <a:solidFill>
                        <a:srgbClr val="3E3E3E"/>
                      </a:solidFill>
                      <a:prstDash val="solid"/>
                    </a:lnL>
                    <a:lnR w="12700">
                      <a:solidFill>
                        <a:srgbClr val="3E3E3E"/>
                      </a:solidFill>
                      <a:prstDash val="solid"/>
                    </a:lnR>
                    <a:lnT w="12700">
                      <a:solidFill>
                        <a:srgbClr val="3E3E3E"/>
                      </a:solidFill>
                      <a:prstDash val="solid"/>
                    </a:lnT>
                    <a:lnB w="12700">
                      <a:solidFill>
                        <a:srgbClr val="3E3E3E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52755">
                        <a:lnSpc>
                          <a:spcPct val="100000"/>
                        </a:lnSpc>
                        <a:spcBef>
                          <a:spcPts val="570"/>
                        </a:spcBef>
                      </a:pPr>
                      <a:r>
                        <a:rPr sz="1800" spc="-5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(10,00,000)</a:t>
                      </a:r>
                      <a:endParaRPr sz="18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72390" marB="0">
                    <a:lnL w="12700">
                      <a:solidFill>
                        <a:srgbClr val="3E3E3E"/>
                      </a:solidFill>
                      <a:prstDash val="solid"/>
                    </a:lnL>
                    <a:lnR w="12700">
                      <a:solidFill>
                        <a:srgbClr val="3E3E3E"/>
                      </a:solidFill>
                      <a:prstDash val="solid"/>
                    </a:lnR>
                    <a:lnT w="12700">
                      <a:solidFill>
                        <a:srgbClr val="3E3E3E"/>
                      </a:solidFill>
                      <a:prstDash val="solid"/>
                    </a:lnT>
                    <a:lnB w="12700">
                      <a:solidFill>
                        <a:srgbClr val="3E3E3E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346075" algn="r">
                        <a:lnSpc>
                          <a:spcPct val="100000"/>
                        </a:lnSpc>
                        <a:spcBef>
                          <a:spcPts val="570"/>
                        </a:spcBef>
                      </a:pPr>
                      <a:r>
                        <a:rPr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marL="0" marR="0" marT="72390" marB="0">
                    <a:lnL w="12700">
                      <a:solidFill>
                        <a:srgbClr val="3E3E3E"/>
                      </a:solidFill>
                      <a:prstDash val="solid"/>
                    </a:lnL>
                    <a:lnR w="12700">
                      <a:solidFill>
                        <a:srgbClr val="3E3E3E"/>
                      </a:solidFill>
                      <a:prstDash val="solid"/>
                    </a:lnR>
                    <a:lnT w="12700">
                      <a:solidFill>
                        <a:srgbClr val="3E3E3E"/>
                      </a:solidFill>
                      <a:prstDash val="solid"/>
                    </a:lnT>
                    <a:lnB w="12700">
                      <a:solidFill>
                        <a:srgbClr val="3E3E3E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9FC80C05-9AFE-421E-9E6C-6785D0B08915}"/>
              </a:ext>
            </a:extLst>
          </p:cNvPr>
          <p:cNvSpPr txBox="1"/>
          <p:nvPr/>
        </p:nvSpPr>
        <p:spPr>
          <a:xfrm>
            <a:off x="1033428" y="2103500"/>
            <a:ext cx="9594230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Right of use of asset will be recognized at Rs.41,00,197  (present value of 5 installments of </a:t>
            </a:r>
          </a:p>
          <a:p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Rs.10 lakhs each  and will be depreciated over a period of 5 years</a:t>
            </a:r>
          </a:p>
          <a:p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557C4D6-B50B-4084-8B0C-E4B54A5F3D83}"/>
              </a:ext>
            </a:extLst>
          </p:cNvPr>
          <p:cNvSpPr/>
          <p:nvPr/>
        </p:nvSpPr>
        <p:spPr>
          <a:xfrm>
            <a:off x="1033428" y="2971805"/>
            <a:ext cx="411984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2700">
              <a:spcBef>
                <a:spcPts val="1000"/>
              </a:spcBef>
              <a:tabLst>
                <a:tab pos="354965" algn="l"/>
                <a:tab pos="3761104" algn="l"/>
              </a:tabLst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Lease</a:t>
            </a:r>
            <a:r>
              <a:rPr lang="en-US" spc="2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pc="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liability</a:t>
            </a:r>
            <a:r>
              <a:rPr lang="en-US" spc="44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pc="6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Computation </a:t>
            </a:r>
            <a:r>
              <a:rPr lang="en-US" spc="-135" dirty="0">
                <a:latin typeface="Times New Roman" panose="02020603050405020304" pitchFamily="18" charset="0"/>
                <a:cs typeface="Times New Roman" panose="02020603050405020304" pitchFamily="18" charset="0"/>
              </a:rPr>
              <a:t>is </a:t>
            </a:r>
            <a:r>
              <a:rPr lang="en-US" spc="-55" dirty="0">
                <a:latin typeface="Times New Roman" panose="02020603050405020304" pitchFamily="18" charset="0"/>
                <a:cs typeface="Times New Roman" panose="02020603050405020304" pitchFamily="18" charset="0"/>
              </a:rPr>
              <a:t>as </a:t>
            </a:r>
            <a:r>
              <a:rPr lang="en-US" spc="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below</a:t>
            </a:r>
            <a:r>
              <a:rPr lang="en-US" spc="-114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0352289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DD5BFF-2B88-45B7-813D-43057C5AB4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Case study solution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D91658B-7146-4384-9067-AEAEB62DCB03}"/>
              </a:ext>
            </a:extLst>
          </p:cNvPr>
          <p:cNvSpPr txBox="1"/>
          <p:nvPr/>
        </p:nvSpPr>
        <p:spPr>
          <a:xfrm>
            <a:off x="838200" y="2186609"/>
            <a:ext cx="964937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Impact on profit and loss as per old and proposed new accounting standard </a:t>
            </a:r>
          </a:p>
        </p:txBody>
      </p:sp>
      <p:graphicFrame>
        <p:nvGraphicFramePr>
          <p:cNvPr id="4" name="object 6">
            <a:extLst>
              <a:ext uri="{FF2B5EF4-FFF2-40B4-BE49-F238E27FC236}">
                <a16:creationId xmlns:a16="http://schemas.microsoft.com/office/drawing/2014/main" id="{F0A2090F-EF2B-45DD-9CE4-CBAB217D198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17431076"/>
              </p:ext>
            </p:extLst>
          </p:nvPr>
        </p:nvGraphicFramePr>
        <p:xfrm>
          <a:off x="971506" y="2913374"/>
          <a:ext cx="8482329" cy="259270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823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0403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9349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128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07454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31508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70840">
                <a:tc gridSpan="4">
                  <a:txBody>
                    <a:bodyPr/>
                    <a:lstStyle/>
                    <a:p>
                      <a:pPr marL="1601470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As </a:t>
                      </a:r>
                      <a:r>
                        <a:rPr sz="1800" spc="-5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per </a:t>
                      </a:r>
                      <a:r>
                        <a:rPr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IND AS</a:t>
                      </a:r>
                      <a:r>
                        <a:rPr sz="1800" spc="-114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sz="1800" spc="-5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116</a:t>
                      </a:r>
                      <a:endParaRPr sz="18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40640" marB="0">
                    <a:lnL w="12700">
                      <a:solidFill>
                        <a:srgbClr val="3E3E3E"/>
                      </a:solidFill>
                      <a:prstDash val="solid"/>
                    </a:lnL>
                    <a:lnR w="12700">
                      <a:solidFill>
                        <a:srgbClr val="3E3E3E"/>
                      </a:solidFill>
                      <a:prstDash val="solid"/>
                    </a:lnR>
                    <a:lnT w="12700">
                      <a:solidFill>
                        <a:srgbClr val="3E3E3E"/>
                      </a:solidFill>
                      <a:prstDash val="solid"/>
                    </a:lnT>
                    <a:lnB w="12700">
                      <a:solidFill>
                        <a:srgbClr val="3E3E3E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96520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As </a:t>
                      </a:r>
                      <a:r>
                        <a:rPr sz="1800" spc="-5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per </a:t>
                      </a:r>
                      <a:r>
                        <a:rPr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IND AS</a:t>
                      </a:r>
                      <a:r>
                        <a:rPr sz="1800" spc="-145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sz="1800" spc="-5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</a:t>
                      </a:r>
                      <a:endParaRPr sz="18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40640" marB="0">
                    <a:lnL w="12700">
                      <a:solidFill>
                        <a:srgbClr val="3E3E3E"/>
                      </a:solidFill>
                      <a:prstDash val="solid"/>
                    </a:lnL>
                    <a:lnR w="12700">
                      <a:solidFill>
                        <a:srgbClr val="3E3E3E"/>
                      </a:solidFill>
                      <a:prstDash val="solid"/>
                    </a:lnR>
                    <a:lnT w="12700">
                      <a:solidFill>
                        <a:srgbClr val="3E3E3E"/>
                      </a:solidFill>
                      <a:prstDash val="solid"/>
                    </a:lnT>
                    <a:lnB w="12700">
                      <a:solidFill>
                        <a:srgbClr val="3E3E3E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5885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800" spc="-5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Difference</a:t>
                      </a:r>
                      <a:endParaRPr sz="18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40640" marB="0">
                    <a:lnL w="12700">
                      <a:solidFill>
                        <a:srgbClr val="3E3E3E"/>
                      </a:solidFill>
                      <a:prstDash val="solid"/>
                    </a:lnL>
                    <a:lnR w="12700">
                      <a:solidFill>
                        <a:srgbClr val="3E3E3E"/>
                      </a:solidFill>
                      <a:prstDash val="solid"/>
                    </a:lnR>
                    <a:lnT w="12700">
                      <a:solidFill>
                        <a:srgbClr val="3E3E3E"/>
                      </a:solidFill>
                      <a:prstDash val="solid"/>
                    </a:lnT>
                    <a:lnB w="12700">
                      <a:solidFill>
                        <a:srgbClr val="3E3E3E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205"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800" spc="25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Year</a:t>
                      </a:r>
                      <a:endParaRPr sz="18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40640" marB="0">
                    <a:lnL w="12700">
                      <a:solidFill>
                        <a:srgbClr val="3E3E3E"/>
                      </a:solidFill>
                      <a:prstDash val="solid"/>
                    </a:lnL>
                    <a:lnR w="12700">
                      <a:solidFill>
                        <a:srgbClr val="3E3E3E"/>
                      </a:solidFill>
                      <a:prstDash val="solid"/>
                    </a:lnR>
                    <a:lnT w="12700">
                      <a:solidFill>
                        <a:srgbClr val="3E3E3E"/>
                      </a:solidFill>
                      <a:prstDash val="solid"/>
                    </a:lnT>
                    <a:lnB w="12700">
                      <a:solidFill>
                        <a:srgbClr val="3E3E3E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890" 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800" spc="-5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Depreciation</a:t>
                      </a:r>
                      <a:endParaRPr sz="18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40640" marB="0">
                    <a:lnL w="12700">
                      <a:solidFill>
                        <a:srgbClr val="3E3E3E"/>
                      </a:solidFill>
                      <a:prstDash val="solid"/>
                    </a:lnL>
                    <a:lnR w="12700">
                      <a:solidFill>
                        <a:srgbClr val="3E3E3E"/>
                      </a:solidFill>
                      <a:prstDash val="solid"/>
                    </a:lnR>
                    <a:lnT w="12700">
                      <a:solidFill>
                        <a:srgbClr val="3E3E3E"/>
                      </a:solidFill>
                      <a:prstDash val="solid"/>
                    </a:lnT>
                    <a:lnB w="12700">
                      <a:solidFill>
                        <a:srgbClr val="3E3E3E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525" 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800" spc="-5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Interest</a:t>
                      </a:r>
                      <a:endParaRPr sz="18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40640" marB="0">
                    <a:lnL w="12700">
                      <a:solidFill>
                        <a:srgbClr val="3E3E3E"/>
                      </a:solidFill>
                      <a:prstDash val="solid"/>
                    </a:lnL>
                    <a:lnR w="12700">
                      <a:solidFill>
                        <a:srgbClr val="3E3E3E"/>
                      </a:solidFill>
                      <a:prstDash val="solid"/>
                    </a:lnR>
                    <a:lnT w="12700">
                      <a:solidFill>
                        <a:srgbClr val="3E3E3E"/>
                      </a:solidFill>
                      <a:prstDash val="solid"/>
                    </a:lnT>
                    <a:lnB w="12700">
                      <a:solidFill>
                        <a:srgbClr val="3E3E3E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255" 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800" spc="-45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Total</a:t>
                      </a:r>
                      <a:endParaRPr sz="18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40640" marB="0">
                    <a:lnL w="12700">
                      <a:solidFill>
                        <a:srgbClr val="3E3E3E"/>
                      </a:solidFill>
                      <a:prstDash val="solid"/>
                    </a:lnL>
                    <a:lnR w="12700">
                      <a:solidFill>
                        <a:srgbClr val="3E3E3E"/>
                      </a:solidFill>
                      <a:prstDash val="solid"/>
                    </a:lnR>
                    <a:lnT w="12700">
                      <a:solidFill>
                        <a:srgbClr val="3E3E3E"/>
                      </a:solidFill>
                      <a:prstDash val="solid"/>
                    </a:lnT>
                    <a:lnB w="12700">
                      <a:solidFill>
                        <a:srgbClr val="3E3E3E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700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Amount</a:t>
                      </a:r>
                      <a:endParaRPr sz="18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40640" marB="0">
                    <a:lnL w="12700">
                      <a:solidFill>
                        <a:srgbClr val="3E3E3E"/>
                      </a:solidFill>
                      <a:prstDash val="solid"/>
                    </a:lnL>
                    <a:lnR w="12700">
                      <a:solidFill>
                        <a:srgbClr val="3E3E3E"/>
                      </a:solidFill>
                      <a:prstDash val="solid"/>
                    </a:lnR>
                    <a:lnT w="12700">
                      <a:solidFill>
                        <a:srgbClr val="3E3E3E"/>
                      </a:solidFill>
                      <a:prstDash val="solid"/>
                    </a:lnT>
                    <a:lnB w="12700">
                      <a:solidFill>
                        <a:srgbClr val="3E3E3E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66065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Amount</a:t>
                      </a:r>
                      <a:endParaRPr sz="18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40640" marB="0">
                    <a:lnL w="12700">
                      <a:solidFill>
                        <a:srgbClr val="3E3E3E"/>
                      </a:solidFill>
                      <a:prstDash val="solid"/>
                    </a:lnL>
                    <a:lnR w="12700">
                      <a:solidFill>
                        <a:srgbClr val="3E3E3E"/>
                      </a:solidFill>
                      <a:prstDash val="solid"/>
                    </a:lnR>
                    <a:lnT w="12700">
                      <a:solidFill>
                        <a:srgbClr val="3E3E3E"/>
                      </a:solidFill>
                      <a:prstDash val="solid"/>
                    </a:lnT>
                    <a:lnB w="12700">
                      <a:solidFill>
                        <a:srgbClr val="3E3E3E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205">
                <a:tc>
                  <a:txBody>
                    <a:bodyPr/>
                    <a:lstStyle/>
                    <a:p>
                      <a:pPr marL="12700" 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sz="18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40640" marB="0">
                    <a:lnL w="12700">
                      <a:solidFill>
                        <a:srgbClr val="3E3E3E"/>
                      </a:solidFill>
                      <a:prstDash val="solid"/>
                    </a:lnL>
                    <a:lnR w="12700">
                      <a:solidFill>
                        <a:srgbClr val="3E3E3E"/>
                      </a:solidFill>
                      <a:prstDash val="solid"/>
                    </a:lnR>
                    <a:lnT w="12700">
                      <a:solidFill>
                        <a:srgbClr val="3E3E3E"/>
                      </a:solidFill>
                      <a:prstDash val="solid"/>
                    </a:lnT>
                    <a:lnB w="12700">
                      <a:solidFill>
                        <a:srgbClr val="3E3E3E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065" 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800" spc="-5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8,20,040</a:t>
                      </a:r>
                      <a:endParaRPr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40640" marB="0">
                    <a:lnL w="12700">
                      <a:solidFill>
                        <a:srgbClr val="3E3E3E"/>
                      </a:solidFill>
                      <a:prstDash val="solid"/>
                    </a:lnL>
                    <a:lnR w="12700">
                      <a:solidFill>
                        <a:srgbClr val="3E3E3E"/>
                      </a:solidFill>
                      <a:prstDash val="solid"/>
                    </a:lnR>
                    <a:lnT w="12700">
                      <a:solidFill>
                        <a:srgbClr val="3E3E3E"/>
                      </a:solidFill>
                      <a:prstDash val="solid"/>
                    </a:lnT>
                    <a:lnB w="12700">
                      <a:solidFill>
                        <a:srgbClr val="3E3E3E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 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800" spc="-5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2,87,014</a:t>
                      </a:r>
                      <a:endParaRPr sz="18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40640" marB="0">
                    <a:lnL w="12700">
                      <a:solidFill>
                        <a:srgbClr val="3E3E3E"/>
                      </a:solidFill>
                      <a:prstDash val="solid"/>
                    </a:lnL>
                    <a:lnR w="12700">
                      <a:solidFill>
                        <a:srgbClr val="3E3E3E"/>
                      </a:solidFill>
                      <a:prstDash val="solid"/>
                    </a:lnR>
                    <a:lnT w="12700">
                      <a:solidFill>
                        <a:srgbClr val="3E3E3E"/>
                      </a:solidFill>
                      <a:prstDash val="solid"/>
                    </a:lnT>
                    <a:lnB w="12700">
                      <a:solidFill>
                        <a:srgbClr val="3E3E3E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065" 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800" spc="-2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11,07,054</a:t>
                      </a:r>
                      <a:endParaRPr sz="18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40640" marB="0">
                    <a:lnL w="12700">
                      <a:solidFill>
                        <a:srgbClr val="3E3E3E"/>
                      </a:solidFill>
                      <a:prstDash val="solid"/>
                    </a:lnL>
                    <a:lnR w="12700">
                      <a:solidFill>
                        <a:srgbClr val="3E3E3E"/>
                      </a:solidFill>
                      <a:prstDash val="solid"/>
                    </a:lnR>
                    <a:lnT w="12700">
                      <a:solidFill>
                        <a:srgbClr val="3E3E3E"/>
                      </a:solidFill>
                      <a:prstDash val="solid"/>
                    </a:lnT>
                    <a:lnB w="12700">
                      <a:solidFill>
                        <a:srgbClr val="3E3E3E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33400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800" spc="-5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10,00,000</a:t>
                      </a:r>
                      <a:endParaRPr sz="18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40640" marB="0">
                    <a:lnL w="12700">
                      <a:solidFill>
                        <a:srgbClr val="3E3E3E"/>
                      </a:solidFill>
                      <a:prstDash val="solid"/>
                    </a:lnL>
                    <a:lnR w="12700">
                      <a:solidFill>
                        <a:srgbClr val="3E3E3E"/>
                      </a:solidFill>
                      <a:prstDash val="solid"/>
                    </a:lnR>
                    <a:lnT w="12700">
                      <a:solidFill>
                        <a:srgbClr val="3E3E3E"/>
                      </a:solidFill>
                      <a:prstDash val="solid"/>
                    </a:lnT>
                    <a:lnB w="12700">
                      <a:solidFill>
                        <a:srgbClr val="3E3E3E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39700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800" spc="-5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(1,07,054)</a:t>
                      </a:r>
                      <a:endParaRPr sz="18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40640" marB="0">
                    <a:lnL w="12700">
                      <a:solidFill>
                        <a:srgbClr val="3E3E3E"/>
                      </a:solidFill>
                      <a:prstDash val="solid"/>
                    </a:lnL>
                    <a:lnR w="12700">
                      <a:solidFill>
                        <a:srgbClr val="3E3E3E"/>
                      </a:solidFill>
                      <a:prstDash val="solid"/>
                    </a:lnR>
                    <a:lnT w="12700">
                      <a:solidFill>
                        <a:srgbClr val="3E3E3E"/>
                      </a:solidFill>
                      <a:prstDash val="solid"/>
                    </a:lnT>
                    <a:lnB w="12700">
                      <a:solidFill>
                        <a:srgbClr val="3E3E3E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205">
                <a:tc>
                  <a:txBody>
                    <a:bodyPr/>
                    <a:lstStyle/>
                    <a:p>
                      <a:pPr marL="13335" algn="ctr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sz="18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3E3E3E"/>
                      </a:solidFill>
                      <a:prstDash val="solid"/>
                    </a:lnL>
                    <a:lnR w="12700">
                      <a:solidFill>
                        <a:srgbClr val="3E3E3E"/>
                      </a:solidFill>
                      <a:prstDash val="solid"/>
                    </a:lnR>
                    <a:lnT w="12700">
                      <a:solidFill>
                        <a:srgbClr val="3E3E3E"/>
                      </a:solidFill>
                      <a:prstDash val="solid"/>
                    </a:lnT>
                    <a:lnB w="12700">
                      <a:solidFill>
                        <a:srgbClr val="3E3E3E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0" algn="ctr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800" spc="-5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8,20,040</a:t>
                      </a:r>
                      <a:endParaRPr sz="18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3E3E3E"/>
                      </a:solidFill>
                      <a:prstDash val="solid"/>
                    </a:lnL>
                    <a:lnR w="12700">
                      <a:solidFill>
                        <a:srgbClr val="3E3E3E"/>
                      </a:solidFill>
                      <a:prstDash val="solid"/>
                    </a:lnR>
                    <a:lnT w="12700">
                      <a:solidFill>
                        <a:srgbClr val="3E3E3E"/>
                      </a:solidFill>
                      <a:prstDash val="solid"/>
                    </a:lnT>
                    <a:lnB w="12700">
                      <a:solidFill>
                        <a:srgbClr val="3E3E3E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795" algn="ctr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800" spc="-5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2,37,105</a:t>
                      </a:r>
                      <a:endParaRPr sz="18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3E3E3E"/>
                      </a:solidFill>
                      <a:prstDash val="solid"/>
                    </a:lnL>
                    <a:lnR w="12700">
                      <a:solidFill>
                        <a:srgbClr val="3E3E3E"/>
                      </a:solidFill>
                      <a:prstDash val="solid"/>
                    </a:lnR>
                    <a:lnT w="12700">
                      <a:solidFill>
                        <a:srgbClr val="3E3E3E"/>
                      </a:solidFill>
                      <a:prstDash val="solid"/>
                    </a:lnT>
                    <a:lnB w="12700">
                      <a:solidFill>
                        <a:srgbClr val="3E3E3E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525" algn="ctr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800" spc="-5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10,57,145</a:t>
                      </a:r>
                      <a:endParaRPr sz="18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3E3E3E"/>
                      </a:solidFill>
                      <a:prstDash val="solid"/>
                    </a:lnL>
                    <a:lnR w="12700">
                      <a:solidFill>
                        <a:srgbClr val="3E3E3E"/>
                      </a:solidFill>
                      <a:prstDash val="solid"/>
                    </a:lnR>
                    <a:lnT w="12700">
                      <a:solidFill>
                        <a:srgbClr val="3E3E3E"/>
                      </a:solidFill>
                      <a:prstDash val="solid"/>
                    </a:lnT>
                    <a:lnB w="12700">
                      <a:solidFill>
                        <a:srgbClr val="3E3E3E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33400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800" spc="-5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10,00,000</a:t>
                      </a:r>
                      <a:endParaRPr sz="18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3E3E3E"/>
                      </a:solidFill>
                      <a:prstDash val="solid"/>
                    </a:lnL>
                    <a:lnR w="12700">
                      <a:solidFill>
                        <a:srgbClr val="3E3E3E"/>
                      </a:solidFill>
                      <a:prstDash val="solid"/>
                    </a:lnR>
                    <a:lnT w="12700">
                      <a:solidFill>
                        <a:srgbClr val="3E3E3E"/>
                      </a:solidFill>
                      <a:prstDash val="solid"/>
                    </a:lnT>
                    <a:lnB w="12700">
                      <a:solidFill>
                        <a:srgbClr val="3E3E3E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36220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800" spc="-5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(57,145)</a:t>
                      </a:r>
                      <a:endParaRPr sz="18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3E3E3E"/>
                      </a:solidFill>
                      <a:prstDash val="solid"/>
                    </a:lnL>
                    <a:lnR w="12700">
                      <a:solidFill>
                        <a:srgbClr val="3E3E3E"/>
                      </a:solidFill>
                      <a:prstDash val="solid"/>
                    </a:lnR>
                    <a:lnT w="12700">
                      <a:solidFill>
                        <a:srgbClr val="3E3E3E"/>
                      </a:solidFill>
                      <a:prstDash val="solid"/>
                    </a:lnT>
                    <a:lnB w="12700">
                      <a:solidFill>
                        <a:srgbClr val="3E3E3E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13335" algn="ctr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sz="18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3E3E3E"/>
                      </a:solidFill>
                      <a:prstDash val="solid"/>
                    </a:lnL>
                    <a:lnR w="12700">
                      <a:solidFill>
                        <a:srgbClr val="3E3E3E"/>
                      </a:solidFill>
                      <a:prstDash val="solid"/>
                    </a:lnR>
                    <a:lnT w="12700">
                      <a:solidFill>
                        <a:srgbClr val="3E3E3E"/>
                      </a:solidFill>
                      <a:prstDash val="solid"/>
                    </a:lnT>
                    <a:lnB w="12700">
                      <a:solidFill>
                        <a:srgbClr val="3E3E3E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0" algn="ctr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800" spc="-5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8,20,040</a:t>
                      </a:r>
                      <a:endParaRPr sz="18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3E3E3E"/>
                      </a:solidFill>
                      <a:prstDash val="solid"/>
                    </a:lnL>
                    <a:lnR w="12700">
                      <a:solidFill>
                        <a:srgbClr val="3E3E3E"/>
                      </a:solidFill>
                      <a:prstDash val="solid"/>
                    </a:lnR>
                    <a:lnT w="12700">
                      <a:solidFill>
                        <a:srgbClr val="3E3E3E"/>
                      </a:solidFill>
                      <a:prstDash val="solid"/>
                    </a:lnT>
                    <a:lnB w="12700">
                      <a:solidFill>
                        <a:srgbClr val="3E3E3E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795" algn="ctr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800" spc="-5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1,83,702</a:t>
                      </a:r>
                      <a:endParaRPr sz="18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3E3E3E"/>
                      </a:solidFill>
                      <a:prstDash val="solid"/>
                    </a:lnL>
                    <a:lnR w="12700">
                      <a:solidFill>
                        <a:srgbClr val="3E3E3E"/>
                      </a:solidFill>
                      <a:prstDash val="solid"/>
                    </a:lnR>
                    <a:lnT w="12700">
                      <a:solidFill>
                        <a:srgbClr val="3E3E3E"/>
                      </a:solidFill>
                      <a:prstDash val="solid"/>
                    </a:lnT>
                    <a:lnB w="12700">
                      <a:solidFill>
                        <a:srgbClr val="3E3E3E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525" algn="ctr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800" spc="-5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10,03,742</a:t>
                      </a:r>
                      <a:endParaRPr sz="18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3E3E3E"/>
                      </a:solidFill>
                      <a:prstDash val="solid"/>
                    </a:lnL>
                    <a:lnR w="12700">
                      <a:solidFill>
                        <a:srgbClr val="3E3E3E"/>
                      </a:solidFill>
                      <a:prstDash val="solid"/>
                    </a:lnR>
                    <a:lnT w="12700">
                      <a:solidFill>
                        <a:srgbClr val="3E3E3E"/>
                      </a:solidFill>
                      <a:prstDash val="solid"/>
                    </a:lnT>
                    <a:lnB w="12700">
                      <a:solidFill>
                        <a:srgbClr val="3E3E3E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33400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800" spc="-5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10,00,000</a:t>
                      </a:r>
                      <a:endParaRPr sz="18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3E3E3E"/>
                      </a:solidFill>
                      <a:prstDash val="solid"/>
                    </a:lnL>
                    <a:lnR w="12700">
                      <a:solidFill>
                        <a:srgbClr val="3E3E3E"/>
                      </a:solidFill>
                      <a:prstDash val="solid"/>
                    </a:lnR>
                    <a:lnT w="12700">
                      <a:solidFill>
                        <a:srgbClr val="3E3E3E"/>
                      </a:solidFill>
                      <a:prstDash val="solid"/>
                    </a:lnT>
                    <a:lnB w="12700">
                      <a:solidFill>
                        <a:srgbClr val="3E3E3E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99720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800" spc="-5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(3,742)</a:t>
                      </a:r>
                      <a:endParaRPr sz="18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3E3E3E"/>
                      </a:solidFill>
                      <a:prstDash val="solid"/>
                    </a:lnL>
                    <a:lnR w="12700">
                      <a:solidFill>
                        <a:srgbClr val="3E3E3E"/>
                      </a:solidFill>
                      <a:prstDash val="solid"/>
                    </a:lnR>
                    <a:lnT w="12700">
                      <a:solidFill>
                        <a:srgbClr val="3E3E3E"/>
                      </a:solidFill>
                      <a:prstDash val="solid"/>
                    </a:lnT>
                    <a:lnB w="12700">
                      <a:solidFill>
                        <a:srgbClr val="3E3E3E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205">
                <a:tc>
                  <a:txBody>
                    <a:bodyPr/>
                    <a:lstStyle/>
                    <a:p>
                      <a:pPr marL="13335" algn="ctr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sz="18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3E3E3E"/>
                      </a:solidFill>
                      <a:prstDash val="solid"/>
                    </a:lnL>
                    <a:lnR w="12700">
                      <a:solidFill>
                        <a:srgbClr val="3E3E3E"/>
                      </a:solidFill>
                      <a:prstDash val="solid"/>
                    </a:lnR>
                    <a:lnT w="12700">
                      <a:solidFill>
                        <a:srgbClr val="3E3E3E"/>
                      </a:solidFill>
                      <a:prstDash val="solid"/>
                    </a:lnT>
                    <a:lnB w="12700">
                      <a:solidFill>
                        <a:srgbClr val="3E3E3E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3335" algn="ctr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800" spc="-5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8,20,040</a:t>
                      </a:r>
                      <a:endParaRPr sz="18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3E3E3E"/>
                      </a:solidFill>
                      <a:prstDash val="solid"/>
                    </a:lnL>
                    <a:lnR w="12700">
                      <a:solidFill>
                        <a:srgbClr val="3E3E3E"/>
                      </a:solidFill>
                      <a:prstDash val="solid"/>
                    </a:lnR>
                    <a:lnT w="12700">
                      <a:solidFill>
                        <a:srgbClr val="3E3E3E"/>
                      </a:solidFill>
                      <a:prstDash val="solid"/>
                    </a:lnT>
                    <a:lnB w="12700">
                      <a:solidFill>
                        <a:srgbClr val="3E3E3E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795" algn="ctr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800" spc="-5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1,26,561</a:t>
                      </a:r>
                      <a:endParaRPr sz="18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3E3E3E"/>
                      </a:solidFill>
                      <a:prstDash val="solid"/>
                    </a:lnL>
                    <a:lnR w="12700">
                      <a:solidFill>
                        <a:srgbClr val="3E3E3E"/>
                      </a:solidFill>
                      <a:prstDash val="solid"/>
                    </a:lnR>
                    <a:lnT w="12700">
                      <a:solidFill>
                        <a:srgbClr val="3E3E3E"/>
                      </a:solidFill>
                      <a:prstDash val="solid"/>
                    </a:lnT>
                    <a:lnB w="12700">
                      <a:solidFill>
                        <a:srgbClr val="3E3E3E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 algn="ctr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800" spc="-5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9,46,601</a:t>
                      </a:r>
                      <a:endParaRPr sz="18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3E3E3E"/>
                      </a:solidFill>
                      <a:prstDash val="solid"/>
                    </a:lnL>
                    <a:lnR w="12700">
                      <a:solidFill>
                        <a:srgbClr val="3E3E3E"/>
                      </a:solidFill>
                      <a:prstDash val="solid"/>
                    </a:lnR>
                    <a:lnT w="12700">
                      <a:solidFill>
                        <a:srgbClr val="3E3E3E"/>
                      </a:solidFill>
                      <a:prstDash val="solid"/>
                    </a:lnT>
                    <a:lnB w="12700">
                      <a:solidFill>
                        <a:srgbClr val="3E3E3E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34035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800" spc="-5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10,00,000</a:t>
                      </a:r>
                      <a:endParaRPr sz="18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3E3E3E"/>
                      </a:solidFill>
                      <a:prstDash val="solid"/>
                    </a:lnL>
                    <a:lnR w="12700">
                      <a:solidFill>
                        <a:srgbClr val="3E3E3E"/>
                      </a:solidFill>
                      <a:prstDash val="solid"/>
                    </a:lnR>
                    <a:lnT w="12700">
                      <a:solidFill>
                        <a:srgbClr val="3E3E3E"/>
                      </a:solidFill>
                      <a:prstDash val="solid"/>
                    </a:lnT>
                    <a:lnB w="12700">
                      <a:solidFill>
                        <a:srgbClr val="3E3E3E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13055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800" spc="-5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53,399</a:t>
                      </a:r>
                      <a:endParaRPr sz="18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3E3E3E"/>
                      </a:solidFill>
                      <a:prstDash val="solid"/>
                    </a:lnL>
                    <a:lnR w="12700">
                      <a:solidFill>
                        <a:srgbClr val="3E3E3E"/>
                      </a:solidFill>
                      <a:prstDash val="solid"/>
                    </a:lnR>
                    <a:lnT w="12700">
                      <a:solidFill>
                        <a:srgbClr val="3E3E3E"/>
                      </a:solidFill>
                      <a:prstDash val="solid"/>
                    </a:lnT>
                    <a:lnB w="12700">
                      <a:solidFill>
                        <a:srgbClr val="3E3E3E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205">
                <a:tc>
                  <a:txBody>
                    <a:bodyPr/>
                    <a:lstStyle/>
                    <a:p>
                      <a:pPr marL="13970" algn="ctr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sz="18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3E3E3E"/>
                      </a:solidFill>
                      <a:prstDash val="solid"/>
                    </a:lnL>
                    <a:lnR w="12700">
                      <a:solidFill>
                        <a:srgbClr val="3E3E3E"/>
                      </a:solidFill>
                      <a:prstDash val="solid"/>
                    </a:lnR>
                    <a:lnT w="12700">
                      <a:solidFill>
                        <a:srgbClr val="3E3E3E"/>
                      </a:solidFill>
                      <a:prstDash val="solid"/>
                    </a:lnT>
                    <a:lnB w="12700">
                      <a:solidFill>
                        <a:srgbClr val="3E3E3E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3970" algn="ctr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800" spc="-5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8,20,040</a:t>
                      </a:r>
                      <a:endParaRPr sz="18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3E3E3E"/>
                      </a:solidFill>
                      <a:prstDash val="solid"/>
                    </a:lnL>
                    <a:lnR w="12700">
                      <a:solidFill>
                        <a:srgbClr val="3E3E3E"/>
                      </a:solidFill>
                      <a:prstDash val="solid"/>
                    </a:lnR>
                    <a:lnT w="12700">
                      <a:solidFill>
                        <a:srgbClr val="3E3E3E"/>
                      </a:solidFill>
                      <a:prstDash val="solid"/>
                    </a:lnT>
                    <a:lnB w="12700">
                      <a:solidFill>
                        <a:srgbClr val="3E3E3E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3335" algn="ctr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800" spc="-5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65,418</a:t>
                      </a:r>
                      <a:endParaRPr sz="18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3E3E3E"/>
                      </a:solidFill>
                      <a:prstDash val="solid"/>
                    </a:lnL>
                    <a:lnR w="12700">
                      <a:solidFill>
                        <a:srgbClr val="3E3E3E"/>
                      </a:solidFill>
                      <a:prstDash val="solid"/>
                    </a:lnR>
                    <a:lnT w="12700">
                      <a:solidFill>
                        <a:srgbClr val="3E3E3E"/>
                      </a:solidFill>
                      <a:prstDash val="solid"/>
                    </a:lnT>
                    <a:lnB w="12700">
                      <a:solidFill>
                        <a:srgbClr val="3E3E3E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795" algn="ctr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800" spc="-5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8,85,458</a:t>
                      </a:r>
                      <a:endParaRPr sz="18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3E3E3E"/>
                      </a:solidFill>
                      <a:prstDash val="solid"/>
                    </a:lnL>
                    <a:lnR w="12700">
                      <a:solidFill>
                        <a:srgbClr val="3E3E3E"/>
                      </a:solidFill>
                      <a:prstDash val="solid"/>
                    </a:lnR>
                    <a:lnT w="12700">
                      <a:solidFill>
                        <a:srgbClr val="3E3E3E"/>
                      </a:solidFill>
                      <a:prstDash val="solid"/>
                    </a:lnT>
                    <a:lnB w="12700">
                      <a:solidFill>
                        <a:srgbClr val="3E3E3E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34035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800" spc="-5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10,00,000</a:t>
                      </a:r>
                      <a:endParaRPr sz="18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3E3E3E"/>
                      </a:solidFill>
                      <a:prstDash val="solid"/>
                    </a:lnL>
                    <a:lnR w="12700">
                      <a:solidFill>
                        <a:srgbClr val="3E3E3E"/>
                      </a:solidFill>
                      <a:prstDash val="solid"/>
                    </a:lnR>
                    <a:lnT w="12700">
                      <a:solidFill>
                        <a:srgbClr val="3E3E3E"/>
                      </a:solidFill>
                      <a:prstDash val="solid"/>
                    </a:lnT>
                    <a:lnB w="12700">
                      <a:solidFill>
                        <a:srgbClr val="3E3E3E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16535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800" spc="-5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1,14,542</a:t>
                      </a:r>
                      <a:endParaRPr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3E3E3E"/>
                      </a:solidFill>
                      <a:prstDash val="solid"/>
                    </a:lnL>
                    <a:lnR w="12700">
                      <a:solidFill>
                        <a:srgbClr val="3E3E3E"/>
                      </a:solidFill>
                      <a:prstDash val="solid"/>
                    </a:lnR>
                    <a:lnT w="12700">
                      <a:solidFill>
                        <a:srgbClr val="3E3E3E"/>
                      </a:solidFill>
                      <a:prstDash val="solid"/>
                    </a:lnT>
                    <a:lnB w="12700">
                      <a:solidFill>
                        <a:srgbClr val="3E3E3E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8A372214-687F-419E-A4FF-56A35FC46BE6}"/>
              </a:ext>
            </a:extLst>
          </p:cNvPr>
          <p:cNvSpPr txBox="1"/>
          <p:nvPr/>
        </p:nvSpPr>
        <p:spPr>
          <a:xfrm>
            <a:off x="971506" y="5846544"/>
            <a:ext cx="866141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pc="7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On </a:t>
            </a:r>
            <a:r>
              <a:rPr lang="en-US" spc="95" dirty="0">
                <a:latin typeface="Times New Roman" panose="02020603050405020304" pitchFamily="18" charset="0"/>
                <a:cs typeface="Times New Roman" panose="02020603050405020304" pitchFamily="18" charset="0"/>
              </a:rPr>
              <a:t>acc</a:t>
            </a:r>
            <a:r>
              <a:rPr lang="en-US" spc="4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ount </a:t>
            </a:r>
            <a:r>
              <a:rPr lang="en-US" spc="6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of </a:t>
            </a:r>
            <a:r>
              <a:rPr lang="en-US" spc="1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change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</a:t>
            </a:r>
            <a:r>
              <a:rPr lang="en-US" spc="7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Accounting </a:t>
            </a:r>
            <a:r>
              <a:rPr lang="en-US" spc="6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standard, </a:t>
            </a:r>
            <a:r>
              <a:rPr lang="en-US" spc="4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en-US" spc="8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impa</a:t>
            </a:r>
            <a:r>
              <a:rPr lang="en-US" spc="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ct</a:t>
            </a:r>
            <a:r>
              <a:rPr lang="en-US" spc="3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pc="45" dirty="0">
                <a:latin typeface="Times New Roman" panose="02020603050405020304" pitchFamily="18" charset="0"/>
                <a:cs typeface="Times New Roman" panose="02020603050405020304" pitchFamily="18" charset="0"/>
              </a:rPr>
              <a:t>on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pc="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profit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&amp; </a:t>
            </a:r>
            <a:r>
              <a:rPr lang="en-US" spc="-7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loss </a:t>
            </a:r>
            <a:r>
              <a:rPr lang="en-US" spc="-145" dirty="0">
                <a:latin typeface="Times New Roman" panose="02020603050405020304" pitchFamily="18" charset="0"/>
                <a:cs typeface="Times New Roman" panose="02020603050405020304" pitchFamily="18" charset="0"/>
              </a:rPr>
              <a:t>is </a:t>
            </a:r>
            <a:r>
              <a:rPr lang="en-US" spc="55" dirty="0">
                <a:latin typeface="Times New Roman" panose="02020603050405020304" pitchFamily="18" charset="0"/>
                <a:cs typeface="Times New Roman" panose="02020603050405020304" pitchFamily="18" charset="0"/>
              </a:rPr>
              <a:t>higher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</a:t>
            </a:r>
          </a:p>
          <a:p>
            <a:r>
              <a:rPr lang="en-US" spc="35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en-US" spc="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initial </a:t>
            </a:r>
            <a:r>
              <a:rPr lang="en-US"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years  </a:t>
            </a:r>
            <a:r>
              <a:rPr lang="en-US" spc="95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and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</a:t>
            </a:r>
            <a:r>
              <a:rPr lang="en-US" spc="35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en-US" spc="4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later </a:t>
            </a:r>
            <a:r>
              <a:rPr lang="en-US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years  </a:t>
            </a:r>
            <a:r>
              <a:rPr lang="en-US" spc="55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there </a:t>
            </a:r>
            <a:r>
              <a:rPr lang="en-US" spc="-135" dirty="0">
                <a:latin typeface="Times New Roman" panose="02020603050405020304" pitchFamily="18" charset="0"/>
                <a:cs typeface="Times New Roman" panose="02020603050405020304" pitchFamily="18" charset="0"/>
              </a:rPr>
              <a:t>is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spc="18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pc="8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gain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5900863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8D729D32-FF39-4195-9FC8-CF4364AED1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Disclosure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B38C705-B4ED-4D7A-86C6-EA64F1CA146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Proposed Ind AS 116 has additional disclosures, few of them are  listed below:</a:t>
            </a:r>
          </a:p>
          <a:p>
            <a:endParaRPr lang="en-US" dirty="0"/>
          </a:p>
          <a:p>
            <a:r>
              <a:rPr lang="en-US" dirty="0"/>
              <a:t>Balance sheet:</a:t>
            </a:r>
          </a:p>
          <a:p>
            <a:pPr lvl="1"/>
            <a:r>
              <a:rPr lang="en-US" dirty="0"/>
              <a:t>Right of use asset</a:t>
            </a:r>
          </a:p>
          <a:p>
            <a:pPr lvl="1"/>
            <a:r>
              <a:rPr lang="en-US" dirty="0"/>
              <a:t>Lease liability</a:t>
            </a:r>
          </a:p>
          <a:p>
            <a:endParaRPr lang="en-US" dirty="0"/>
          </a:p>
          <a:p>
            <a:r>
              <a:rPr lang="en-US" dirty="0"/>
              <a:t>Profit &amp; Loss:</a:t>
            </a:r>
          </a:p>
          <a:p>
            <a:pPr lvl="1"/>
            <a:r>
              <a:rPr lang="en-US" dirty="0"/>
              <a:t>Finance cost (Interest)</a:t>
            </a:r>
          </a:p>
          <a:p>
            <a:pPr lvl="1"/>
            <a:r>
              <a:rPr lang="en-US" dirty="0"/>
              <a:t>Depreciation</a:t>
            </a:r>
          </a:p>
          <a:p>
            <a:endParaRPr lang="en-US" dirty="0"/>
          </a:p>
          <a:p>
            <a:r>
              <a:rPr lang="en-US" dirty="0"/>
              <a:t>Cash Flow:</a:t>
            </a:r>
          </a:p>
          <a:p>
            <a:pPr lvl="1"/>
            <a:r>
              <a:rPr lang="en-US" dirty="0"/>
              <a:t>Financing activity – Lease liability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094506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AAA7CD-BCFE-4258-AA19-E8D1750262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Potential impact areas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9630CC-2F18-414D-AB6F-A9E9D59333B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Depending on the agreements and case to case basis following  contacts may have an impact on account of proposed Ind AS  116:</a:t>
            </a:r>
          </a:p>
          <a:p>
            <a:pPr lvl="1"/>
            <a:r>
              <a:rPr lang="en-US" dirty="0"/>
              <a:t>Property leases</a:t>
            </a:r>
          </a:p>
          <a:p>
            <a:pPr lvl="1"/>
            <a:r>
              <a:rPr lang="en-US" dirty="0"/>
              <a:t>Printer leases</a:t>
            </a:r>
          </a:p>
          <a:p>
            <a:pPr lvl="1"/>
            <a:r>
              <a:rPr lang="en-US" dirty="0"/>
              <a:t>Parking leases</a:t>
            </a:r>
          </a:p>
          <a:p>
            <a:pPr lvl="1"/>
            <a:r>
              <a:rPr lang="en-US" dirty="0"/>
              <a:t>Car/Vehicle leases</a:t>
            </a:r>
          </a:p>
          <a:p>
            <a:pPr lvl="1"/>
            <a:r>
              <a:rPr lang="en-US" dirty="0"/>
              <a:t>Airline sector – Operating lease for aircraft and engines etc.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944215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2026DD-ED75-4782-A9A1-E81C3DB444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Transition to IND AS 116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B200BBD-9A39-40DA-ACAA-957254176DE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On Transition to IND AS 116 following two options are available :</a:t>
            </a:r>
          </a:p>
          <a:p>
            <a:pPr lvl="1"/>
            <a:endParaRPr lang="en-US" dirty="0"/>
          </a:p>
          <a:p>
            <a:pPr lvl="1"/>
            <a:r>
              <a:rPr lang="en-US" dirty="0"/>
              <a:t>retrospectively	to each prior reporting period presented applying IND AS 8 i.e. 1 April 2018.</a:t>
            </a:r>
          </a:p>
          <a:p>
            <a:pPr lvl="1"/>
            <a:endParaRPr lang="en-US" dirty="0"/>
          </a:p>
          <a:p>
            <a:pPr lvl="1"/>
            <a:r>
              <a:rPr lang="en-US" dirty="0"/>
              <a:t>retrospectively	with the cumulative effect of initially applying  the standard on application date i.e. 1 April 2019.</a:t>
            </a:r>
          </a:p>
          <a:p>
            <a:pPr lvl="1"/>
            <a:endParaRPr lang="en-US" dirty="0"/>
          </a:p>
          <a:p>
            <a:pPr lvl="1"/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702373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</TotalTime>
  <Words>600</Words>
  <Application>Microsoft Office PowerPoint</Application>
  <PresentationFormat>Widescreen</PresentationFormat>
  <Paragraphs>139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6" baseType="lpstr">
      <vt:lpstr>Arial</vt:lpstr>
      <vt:lpstr>Calibri</vt:lpstr>
      <vt:lpstr>Calibri Light</vt:lpstr>
      <vt:lpstr>Times New Roman</vt:lpstr>
      <vt:lpstr>Office Theme</vt:lpstr>
      <vt:lpstr>IND AS 116 Leases (Proposed to be applicable from 1.4.2019)</vt:lpstr>
      <vt:lpstr>IND AS 116 Overview</vt:lpstr>
      <vt:lpstr>Definitions </vt:lpstr>
      <vt:lpstr>Lease Accounting</vt:lpstr>
      <vt:lpstr>PowerPoint Presentation</vt:lpstr>
      <vt:lpstr>Case study</vt:lpstr>
      <vt:lpstr>Case study solution</vt:lpstr>
      <vt:lpstr>Case study solution</vt:lpstr>
      <vt:lpstr>Disclosure</vt:lpstr>
      <vt:lpstr>Potential impact areas</vt:lpstr>
      <vt:lpstr>Transition to IND AS 116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Vinay Goyal</dc:creator>
  <cp:lastModifiedBy>Vinay Goyal</cp:lastModifiedBy>
  <cp:revision>3</cp:revision>
  <dcterms:created xsi:type="dcterms:W3CDTF">2019-11-03T03:18:21Z</dcterms:created>
  <dcterms:modified xsi:type="dcterms:W3CDTF">2019-11-03T03:39:30Z</dcterms:modified>
</cp:coreProperties>
</file>