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notesMasterIdLst>
    <p:notesMasterId r:id="rId41"/>
  </p:notesMasterIdLst>
  <p:sldIdLst>
    <p:sldId id="257" r:id="rId5"/>
    <p:sldId id="344" r:id="rId6"/>
    <p:sldId id="276" r:id="rId7"/>
    <p:sldId id="293" r:id="rId8"/>
    <p:sldId id="256" r:id="rId9"/>
    <p:sldId id="263" r:id="rId10"/>
    <p:sldId id="362" r:id="rId11"/>
    <p:sldId id="352" r:id="rId12"/>
    <p:sldId id="356" r:id="rId13"/>
    <p:sldId id="354" r:id="rId14"/>
    <p:sldId id="357" r:id="rId15"/>
    <p:sldId id="359" r:id="rId16"/>
    <p:sldId id="360" r:id="rId17"/>
    <p:sldId id="258" r:id="rId18"/>
    <p:sldId id="347" r:id="rId19"/>
    <p:sldId id="259" r:id="rId20"/>
    <p:sldId id="261" r:id="rId21"/>
    <p:sldId id="348" r:id="rId22"/>
    <p:sldId id="264" r:id="rId23"/>
    <p:sldId id="265" r:id="rId24"/>
    <p:sldId id="266" r:id="rId25"/>
    <p:sldId id="262" r:id="rId26"/>
    <p:sldId id="279" r:id="rId27"/>
    <p:sldId id="349" r:id="rId28"/>
    <p:sldId id="350" r:id="rId29"/>
    <p:sldId id="281" r:id="rId30"/>
    <p:sldId id="282" r:id="rId31"/>
    <p:sldId id="270" r:id="rId32"/>
    <p:sldId id="271" r:id="rId33"/>
    <p:sldId id="272" r:id="rId34"/>
    <p:sldId id="273" r:id="rId35"/>
    <p:sldId id="275" r:id="rId36"/>
    <p:sldId id="351" r:id="rId37"/>
    <p:sldId id="277" r:id="rId38"/>
    <p:sldId id="278" r:id="rId39"/>
    <p:sldId id="28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19" autoAdjust="0"/>
  </p:normalViewPr>
  <p:slideViewPr>
    <p:cSldViewPr snapToGrid="0">
      <p:cViewPr varScale="1">
        <p:scale>
          <a:sx n="66" d="100"/>
          <a:sy n="66" d="100"/>
        </p:scale>
        <p:origin x="4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06T03:25:34.585"/>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000CBA-F387-465C-9341-1EFA98979AF9}" type="datetimeFigureOut">
              <a:rPr lang="en-IN" smtClean="0"/>
              <a:t>06-10-2024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3586D-2D9C-4A48-B34F-C15E1A552822}" type="slidenum">
              <a:rPr lang="en-IN" smtClean="0"/>
              <a:t>‹#›</a:t>
            </a:fld>
            <a:endParaRPr lang="en-IN"/>
          </a:p>
        </p:txBody>
      </p:sp>
    </p:spTree>
    <p:extLst>
      <p:ext uri="{BB962C8B-B14F-4D97-AF65-F5344CB8AC3E}">
        <p14:creationId xmlns:p14="http://schemas.microsoft.com/office/powerpoint/2010/main" val="4289894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70B9204E-5BA3-47B0-B787-20192F46E4CD}" type="slidenum">
              <a:rPr lang="ar-SA" altLang="en-US" sz="1200" smtClean="0">
                <a:latin typeface="Arial" panose="020B0604020202020204" pitchFamily="34" charset="0"/>
                <a:ea typeface="Osaka" pitchFamily="1" charset="-128"/>
              </a:rPr>
              <a:pPr/>
              <a:t>3</a:t>
            </a:fld>
            <a:endParaRPr lang="en-US" altLang="en-US" sz="1200">
              <a:latin typeface="Arial" panose="020B0604020202020204" pitchFamily="34" charset="0"/>
              <a:ea typeface="Osaka" pitchFamily="1" charset="-128"/>
              <a:cs typeface="Arial" panose="020B0604020202020204" pitchFamily="34" charset="0"/>
            </a:endParaRPr>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ct val="25000"/>
              </a:spcAft>
            </a:pPr>
            <a:endParaRPr lang="en-US" altLang="en-US" dirty="0">
              <a:latin typeface="Arial" panose="020B0604020202020204" pitchFamily="34" charset="0"/>
            </a:endParaRPr>
          </a:p>
        </p:txBody>
      </p:sp>
    </p:spTree>
    <p:extLst>
      <p:ext uri="{BB962C8B-B14F-4D97-AF65-F5344CB8AC3E}">
        <p14:creationId xmlns:p14="http://schemas.microsoft.com/office/powerpoint/2010/main" val="3475380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10/6/2024</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10/6/2024</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10/6/2024</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10/6/2024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10/6/2024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10/6/2024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10/6/2024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10/6/2024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10/6/2024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10/6/2024</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10/6/2024</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581191" y="1020431"/>
            <a:ext cx="10993549" cy="1475013"/>
          </a:xfrm>
        </p:spPr>
        <p:txBody>
          <a:bodyPr>
            <a:normAutofit/>
          </a:bodyPr>
          <a:lstStyle/>
          <a:p>
            <a:r>
              <a:rPr lang="en-US" dirty="0"/>
              <a:t>Project Initiation </a:t>
            </a:r>
            <a:r>
              <a:rPr lang="en-US"/>
              <a:t>and Appraisal</a:t>
            </a:r>
            <a:endParaRPr lang="en-US" dirty="0"/>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81194" y="2495445"/>
            <a:ext cx="10993546" cy="468233"/>
          </a:xfrm>
        </p:spPr>
        <p:txBody>
          <a:bodyPr>
            <a:normAutofit/>
          </a:bodyPr>
          <a:lstStyle/>
          <a:p>
            <a:r>
              <a:rPr lang="en-US" dirty="0" err="1"/>
              <a:t>Vishnuprasad</a:t>
            </a:r>
            <a:r>
              <a:rPr lang="en-US" dirty="0"/>
              <a:t> </a:t>
            </a:r>
            <a:r>
              <a:rPr lang="en-US" dirty="0" err="1"/>
              <a:t>nagadevara</a:t>
            </a:r>
            <a:endParaRPr lang="en-US" dirty="0"/>
          </a:p>
        </p:txBody>
      </p:sp>
      <p:sp>
        <p:nvSpPr>
          <p:cNvPr id="20" name="Rectangle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2" name="Rectangle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4" name="Rectangle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pic>
        <p:nvPicPr>
          <p:cNvPr id="6" name="Picture 5" descr="abstract image">
            <a:extLst>
              <a:ext uri="{FF2B5EF4-FFF2-40B4-BE49-F238E27FC236}">
                <a16:creationId xmlns:a16="http://schemas.microsoft.com/office/drawing/2014/main" id="{F1A8C364-94D4-4630-BAD0-78722F34705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B957B480-5A20-684B-0423-E598D95F2271}"/>
                  </a:ext>
                </a:extLst>
              </p14:cNvPr>
              <p14:cNvContentPartPr/>
              <p14:nvPr/>
            </p14:nvContentPartPr>
            <p14:xfrm>
              <a:off x="-549057" y="4696712"/>
              <a:ext cx="360" cy="360"/>
            </p14:xfrm>
          </p:contentPart>
        </mc:Choice>
        <mc:Fallback>
          <p:pic>
            <p:nvPicPr>
              <p:cNvPr id="4" name="Ink 3">
                <a:extLst>
                  <a:ext uri="{FF2B5EF4-FFF2-40B4-BE49-F238E27FC236}">
                    <a16:creationId xmlns:a16="http://schemas.microsoft.com/office/drawing/2014/main" id="{B957B480-5A20-684B-0423-E598D95F2271}"/>
                  </a:ext>
                </a:extLst>
              </p:cNvPr>
              <p:cNvPicPr/>
              <p:nvPr/>
            </p:nvPicPr>
            <p:blipFill>
              <a:blip r:embed="rId4"/>
              <a:stretch>
                <a:fillRect/>
              </a:stretch>
            </p:blipFill>
            <p:spPr>
              <a:xfrm>
                <a:off x="-557697" y="4688072"/>
                <a:ext cx="18000" cy="18000"/>
              </a:xfrm>
              <a:prstGeom prst="rect">
                <a:avLst/>
              </a:prstGeom>
            </p:spPr>
          </p:pic>
        </mc:Fallback>
      </mc:AlternateContent>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D7CA43-96E7-473F-9352-65C0D74F8C6D}"/>
              </a:ext>
            </a:extLst>
          </p:cNvPr>
          <p:cNvSpPr>
            <a:spLocks noGrp="1"/>
          </p:cNvSpPr>
          <p:nvPr>
            <p:ph type="title"/>
          </p:nvPr>
        </p:nvSpPr>
        <p:spPr/>
        <p:txBody>
          <a:bodyPr/>
          <a:lstStyle/>
          <a:p>
            <a:r>
              <a:rPr lang="en-US" b="1" dirty="0">
                <a:latin typeface="Garamond" panose="02020404030301010803" pitchFamily="18" charset="0"/>
                <a:ea typeface="Garamond" panose="02020404030301010803" pitchFamily="18" charset="0"/>
                <a:cs typeface="Garamond" panose="02020404030301010803" pitchFamily="18" charset="0"/>
              </a:rPr>
              <a:t>What is a Project?</a:t>
            </a:r>
            <a:endParaRPr lang="en-IN" b="1" dirty="0"/>
          </a:p>
        </p:txBody>
      </p:sp>
      <p:sp>
        <p:nvSpPr>
          <p:cNvPr id="4" name="Content Placeholder 3">
            <a:extLst>
              <a:ext uri="{FF2B5EF4-FFF2-40B4-BE49-F238E27FC236}">
                <a16:creationId xmlns:a16="http://schemas.microsoft.com/office/drawing/2014/main" id="{3DA7C396-F7DC-4919-A0C6-AFE3381103FD}"/>
              </a:ext>
            </a:extLst>
          </p:cNvPr>
          <p:cNvSpPr>
            <a:spLocks noGrp="1"/>
          </p:cNvSpPr>
          <p:nvPr>
            <p:ph idx="1"/>
          </p:nvPr>
        </p:nvSpPr>
        <p:spPr/>
        <p:txBody>
          <a:bodyPr/>
          <a:lstStyle/>
          <a:p>
            <a:r>
              <a:rPr lang="en-US" sz="2800" dirty="0">
                <a:effectLst/>
                <a:latin typeface="Garamond" panose="02020404030301010803" pitchFamily="18" charset="0"/>
                <a:ea typeface="Garamond" panose="02020404030301010803" pitchFamily="18" charset="0"/>
                <a:cs typeface="Garamond" panose="02020404030301010803" pitchFamily="18" charset="0"/>
              </a:rPr>
              <a:t>“a  unique  interrelated  set  of tasks with a beginning, an end and a well- defined outcome”</a:t>
            </a:r>
            <a:endParaRPr lang="en-IN" sz="2800" dirty="0">
              <a:effectLst/>
              <a:latin typeface="Garamond" panose="02020404030301010803" pitchFamily="18" charset="0"/>
              <a:ea typeface="Garamond" panose="02020404030301010803" pitchFamily="18" charset="0"/>
              <a:cs typeface="Garamond" panose="02020404030301010803" pitchFamily="18" charset="0"/>
            </a:endParaRPr>
          </a:p>
        </p:txBody>
      </p:sp>
    </p:spTree>
    <p:extLst>
      <p:ext uri="{BB962C8B-B14F-4D97-AF65-F5344CB8AC3E}">
        <p14:creationId xmlns:p14="http://schemas.microsoft.com/office/powerpoint/2010/main" val="27509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Oval 3"/>
          <p:cNvSpPr>
            <a:spLocks noChangeArrowheads="1"/>
          </p:cNvSpPr>
          <p:nvPr/>
        </p:nvSpPr>
        <p:spPr bwMode="auto">
          <a:xfrm>
            <a:off x="3421064" y="1368426"/>
            <a:ext cx="4606925" cy="4481513"/>
          </a:xfrm>
          <a:prstGeom prst="ellipse">
            <a:avLst/>
          </a:prstGeom>
          <a:solidFill>
            <a:schemeClr val="accent1"/>
          </a:solidFill>
          <a:ln w="38100">
            <a:solidFill>
              <a:schemeClr val="tx1"/>
            </a:solidFill>
            <a:round/>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GB" altLang="en-US" sz="2400">
              <a:ea typeface="Osaka" pitchFamily="1" charset="-128"/>
            </a:endParaRPr>
          </a:p>
        </p:txBody>
      </p:sp>
      <p:sp>
        <p:nvSpPr>
          <p:cNvPr id="26627" name="Rectangle 4"/>
          <p:cNvSpPr>
            <a:spLocks noChangeArrowheads="1"/>
          </p:cNvSpPr>
          <p:nvPr/>
        </p:nvSpPr>
        <p:spPr bwMode="auto">
          <a:xfrm>
            <a:off x="4860926" y="1268414"/>
            <a:ext cx="2016125" cy="447675"/>
          </a:xfrm>
          <a:prstGeom prst="rect">
            <a:avLst/>
          </a:prstGeom>
          <a:solidFill>
            <a:schemeClr val="bg1"/>
          </a:solidFill>
          <a:ln w="19050">
            <a:solidFill>
              <a:schemeClr val="tx1"/>
            </a:solidFill>
            <a:miter lim="800000"/>
            <a:headEnd/>
            <a:tailEnd/>
          </a:ln>
        </p:spPr>
        <p:txBody>
          <a:bodyPr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1600" b="1" dirty="0">
                <a:latin typeface="Verdana" panose="020B0604030504040204" pitchFamily="34" charset="0"/>
                <a:ea typeface="Osaka" pitchFamily="1" charset="-128"/>
                <a:cs typeface="Times New Roman" panose="02020603050405020304" pitchFamily="18" charset="0"/>
              </a:rPr>
              <a:t>Identification</a:t>
            </a:r>
            <a:endParaRPr lang="en-US" altLang="en-US" sz="1600" dirty="0">
              <a:latin typeface="Arial" panose="020B0604020202020204" pitchFamily="34" charset="0"/>
              <a:ea typeface="Osaka" pitchFamily="1" charset="-128"/>
              <a:cs typeface="Times New Roman" panose="02020603050405020304" pitchFamily="18" charset="0"/>
            </a:endParaRPr>
          </a:p>
        </p:txBody>
      </p:sp>
      <p:sp>
        <p:nvSpPr>
          <p:cNvPr id="26628" name="Rectangle 5"/>
          <p:cNvSpPr>
            <a:spLocks noChangeArrowheads="1"/>
          </p:cNvSpPr>
          <p:nvPr/>
        </p:nvSpPr>
        <p:spPr bwMode="auto">
          <a:xfrm>
            <a:off x="2747963" y="4754563"/>
            <a:ext cx="2305050" cy="449262"/>
          </a:xfrm>
          <a:prstGeom prst="rect">
            <a:avLst/>
          </a:prstGeom>
          <a:solidFill>
            <a:schemeClr val="bg1"/>
          </a:solidFill>
          <a:ln w="19050">
            <a:solidFill>
              <a:schemeClr val="tx1"/>
            </a:solidFill>
            <a:miter lim="800000"/>
            <a:headEnd/>
            <a:tailEnd/>
          </a:ln>
        </p:spPr>
        <p:txBody>
          <a:bodyPr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1400" b="1" dirty="0">
                <a:latin typeface="Verdana" panose="020B0604030504040204" pitchFamily="34" charset="0"/>
                <a:ea typeface="Osaka" pitchFamily="1" charset="-128"/>
                <a:cs typeface="Times New Roman" panose="02020603050405020304" pitchFamily="18" charset="0"/>
              </a:rPr>
              <a:t>Monitoring </a:t>
            </a:r>
            <a:endParaRPr lang="en-US" altLang="en-US" sz="1400" dirty="0">
              <a:latin typeface="Arial" panose="020B0604020202020204" pitchFamily="34" charset="0"/>
              <a:ea typeface="Osaka" pitchFamily="1" charset="-128"/>
              <a:cs typeface="Times New Roman" panose="02020603050405020304" pitchFamily="18" charset="0"/>
            </a:endParaRPr>
          </a:p>
        </p:txBody>
      </p:sp>
      <p:sp>
        <p:nvSpPr>
          <p:cNvPr id="26629" name="Rectangle 6"/>
          <p:cNvSpPr>
            <a:spLocks noChangeArrowheads="1"/>
          </p:cNvSpPr>
          <p:nvPr/>
        </p:nvSpPr>
        <p:spPr bwMode="auto">
          <a:xfrm>
            <a:off x="6396038" y="4720979"/>
            <a:ext cx="2150990" cy="482847"/>
          </a:xfrm>
          <a:prstGeom prst="rect">
            <a:avLst/>
          </a:prstGeom>
          <a:solidFill>
            <a:schemeClr val="bg1"/>
          </a:solidFill>
          <a:ln w="19050">
            <a:solidFill>
              <a:schemeClr val="tx1"/>
            </a:solidFill>
            <a:miter lim="800000"/>
            <a:headEnd/>
            <a:tailEnd/>
          </a:ln>
        </p:spPr>
        <p:txBody>
          <a:bodyPr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1600" b="1" dirty="0">
                <a:latin typeface="Verdana" panose="020B0604030504040204" pitchFamily="34" charset="0"/>
                <a:ea typeface="Osaka" pitchFamily="1" charset="-128"/>
                <a:cs typeface="Times New Roman" panose="02020603050405020304" pitchFamily="18" charset="0"/>
              </a:rPr>
              <a:t>Implementation Planning </a:t>
            </a:r>
            <a:endParaRPr lang="en-US" altLang="en-US" sz="1600" dirty="0">
              <a:latin typeface="Arial" panose="020B0604020202020204" pitchFamily="34" charset="0"/>
              <a:ea typeface="Osaka" pitchFamily="1" charset="-128"/>
              <a:cs typeface="Times New Roman" panose="02020603050405020304" pitchFamily="18" charset="0"/>
            </a:endParaRPr>
          </a:p>
        </p:txBody>
      </p:sp>
      <p:sp>
        <p:nvSpPr>
          <p:cNvPr id="26630" name="Rectangle 7"/>
          <p:cNvSpPr>
            <a:spLocks noChangeArrowheads="1"/>
          </p:cNvSpPr>
          <p:nvPr/>
        </p:nvSpPr>
        <p:spPr bwMode="auto">
          <a:xfrm>
            <a:off x="2460625" y="2762251"/>
            <a:ext cx="1824038" cy="449263"/>
          </a:xfrm>
          <a:prstGeom prst="rect">
            <a:avLst/>
          </a:prstGeom>
          <a:solidFill>
            <a:schemeClr val="bg1"/>
          </a:solidFill>
          <a:ln w="19050">
            <a:solidFill>
              <a:schemeClr val="tx1"/>
            </a:solidFill>
            <a:miter lim="800000"/>
            <a:headEnd/>
            <a:tailEnd/>
          </a:ln>
        </p:spPr>
        <p:txBody>
          <a:bodyPr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1400" b="1" dirty="0">
                <a:solidFill>
                  <a:srgbClr val="000000"/>
                </a:solidFill>
                <a:latin typeface="Verdana" panose="020B0604030504040204" pitchFamily="34" charset="0"/>
                <a:ea typeface="Osaka" pitchFamily="1" charset="-128"/>
                <a:cs typeface="Times New Roman" panose="02020603050405020304" pitchFamily="18" charset="0"/>
              </a:rPr>
              <a:t>Post Project Evaluation</a:t>
            </a:r>
            <a:endParaRPr lang="en-US" altLang="en-US" sz="1400" b="1" dirty="0">
              <a:solidFill>
                <a:srgbClr val="000000"/>
              </a:solidFill>
              <a:latin typeface="Arial" panose="020B0604020202020204" pitchFamily="34" charset="0"/>
              <a:ea typeface="Osaka" pitchFamily="1" charset="-128"/>
              <a:cs typeface="Times New Roman" panose="02020603050405020304" pitchFamily="18" charset="0"/>
            </a:endParaRPr>
          </a:p>
        </p:txBody>
      </p:sp>
      <p:sp>
        <p:nvSpPr>
          <p:cNvPr id="26631" name="Rectangle 8"/>
          <p:cNvSpPr>
            <a:spLocks noChangeArrowheads="1"/>
          </p:cNvSpPr>
          <p:nvPr/>
        </p:nvSpPr>
        <p:spPr bwMode="auto">
          <a:xfrm>
            <a:off x="6972301" y="2762251"/>
            <a:ext cx="2111375" cy="649287"/>
          </a:xfrm>
          <a:prstGeom prst="rect">
            <a:avLst/>
          </a:prstGeom>
          <a:solidFill>
            <a:schemeClr val="bg1"/>
          </a:solidFill>
          <a:ln w="19050">
            <a:solidFill>
              <a:schemeClr val="tx1"/>
            </a:solidFill>
            <a:miter lim="800000"/>
            <a:headEnd/>
            <a:tailEnd/>
          </a:ln>
        </p:spPr>
        <p:txBody>
          <a:bodyPr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1600" b="1" dirty="0">
                <a:latin typeface="Verdana" panose="020B0604030504040204" pitchFamily="34" charset="0"/>
                <a:ea typeface="Osaka" pitchFamily="1" charset="-128"/>
                <a:cs typeface="Times New Roman" panose="02020603050405020304" pitchFamily="18" charset="0"/>
              </a:rPr>
              <a:t>Formulation and Appraisal</a:t>
            </a:r>
            <a:endParaRPr lang="en-US" altLang="en-US" sz="1600" b="1" dirty="0">
              <a:latin typeface="Arial" panose="020B0604020202020204" pitchFamily="34" charset="0"/>
              <a:ea typeface="Osaka" pitchFamily="1" charset="-128"/>
              <a:cs typeface="Times New Roman" panose="02020603050405020304" pitchFamily="18" charset="0"/>
            </a:endParaRPr>
          </a:p>
        </p:txBody>
      </p:sp>
      <p:sp>
        <p:nvSpPr>
          <p:cNvPr id="26633" name="Oval 10"/>
          <p:cNvSpPr>
            <a:spLocks noChangeArrowheads="1"/>
          </p:cNvSpPr>
          <p:nvPr/>
        </p:nvSpPr>
        <p:spPr bwMode="auto">
          <a:xfrm>
            <a:off x="8893176" y="4057651"/>
            <a:ext cx="1774825" cy="747713"/>
          </a:xfrm>
          <a:prstGeom prst="ellipse">
            <a:avLst/>
          </a:prstGeom>
          <a:solidFill>
            <a:schemeClr val="accent1"/>
          </a:solidFill>
          <a:ln w="19050">
            <a:solidFill>
              <a:schemeClr val="tx1"/>
            </a:solidFill>
            <a:round/>
            <a:headEnd/>
            <a:tailEnd/>
          </a:ln>
        </p:spPr>
        <p:txBody>
          <a:bodyPr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1400" b="1">
                <a:solidFill>
                  <a:srgbClr val="000000"/>
                </a:solidFill>
                <a:latin typeface="Verdana" panose="020B0604030504040204" pitchFamily="34" charset="0"/>
                <a:ea typeface="Osaka" pitchFamily="1" charset="-128"/>
                <a:cs typeface="Times New Roman" panose="02020603050405020304" pitchFamily="18" charset="0"/>
              </a:rPr>
              <a:t>Financing decision </a:t>
            </a:r>
            <a:endParaRPr lang="en-US" altLang="en-US" sz="1400" b="1">
              <a:solidFill>
                <a:srgbClr val="000000"/>
              </a:solidFill>
              <a:latin typeface="Arial" panose="020B0604020202020204" pitchFamily="34" charset="0"/>
              <a:ea typeface="Osaka" pitchFamily="1" charset="-128"/>
              <a:cs typeface="Times New Roman" panose="02020603050405020304" pitchFamily="18" charset="0"/>
            </a:endParaRPr>
          </a:p>
        </p:txBody>
      </p:sp>
      <p:sp>
        <p:nvSpPr>
          <p:cNvPr id="26634" name="AutoShape 11"/>
          <p:cNvSpPr>
            <a:spLocks noChangeArrowheads="1"/>
          </p:cNvSpPr>
          <p:nvPr/>
        </p:nvSpPr>
        <p:spPr bwMode="auto">
          <a:xfrm>
            <a:off x="2555876" y="1368425"/>
            <a:ext cx="1249363" cy="298450"/>
          </a:xfrm>
          <a:prstGeom prst="rightArrow">
            <a:avLst>
              <a:gd name="adj1" fmla="val 50000"/>
              <a:gd name="adj2" fmla="val 104654"/>
            </a:avLst>
          </a:prstGeom>
          <a:solidFill>
            <a:srgbClr val="FFFF99"/>
          </a:solidFill>
          <a:ln w="9525">
            <a:solidFill>
              <a:srgbClr val="000000"/>
            </a:solidFill>
            <a:miter lim="800000"/>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GB" altLang="en-US" sz="2400">
              <a:ea typeface="Osaka" pitchFamily="1" charset="-128"/>
            </a:endParaRPr>
          </a:p>
        </p:txBody>
      </p:sp>
      <p:sp>
        <p:nvSpPr>
          <p:cNvPr id="26635" name="AutoShape 12"/>
          <p:cNvSpPr>
            <a:spLocks noChangeArrowheads="1"/>
          </p:cNvSpPr>
          <p:nvPr/>
        </p:nvSpPr>
        <p:spPr bwMode="auto">
          <a:xfrm rot="-2474486">
            <a:off x="3995739" y="1666875"/>
            <a:ext cx="384175" cy="596900"/>
          </a:xfrm>
          <a:prstGeom prst="rightArrow">
            <a:avLst>
              <a:gd name="adj1" fmla="val 50000"/>
              <a:gd name="adj2" fmla="val 25000"/>
            </a:avLst>
          </a:prstGeom>
          <a:solidFill>
            <a:srgbClr val="FFFF99"/>
          </a:solidFill>
          <a:ln w="19050">
            <a:solidFill>
              <a:srgbClr val="000000"/>
            </a:solidFill>
            <a:miter lim="800000"/>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GB" altLang="en-US" sz="2400">
              <a:ea typeface="Osaka" pitchFamily="1" charset="-128"/>
            </a:endParaRPr>
          </a:p>
        </p:txBody>
      </p:sp>
      <p:sp>
        <p:nvSpPr>
          <p:cNvPr id="26636" name="AutoShape 13"/>
          <p:cNvSpPr>
            <a:spLocks noChangeArrowheads="1"/>
          </p:cNvSpPr>
          <p:nvPr/>
        </p:nvSpPr>
        <p:spPr bwMode="auto">
          <a:xfrm rot="3175941">
            <a:off x="8975726" y="3565526"/>
            <a:ext cx="596900" cy="187325"/>
          </a:xfrm>
          <a:prstGeom prst="rightArrow">
            <a:avLst>
              <a:gd name="adj1" fmla="val 50000"/>
              <a:gd name="adj2" fmla="val 79661"/>
            </a:avLst>
          </a:prstGeom>
          <a:solidFill>
            <a:srgbClr val="CCFFCC"/>
          </a:solidFill>
          <a:ln w="9525">
            <a:solidFill>
              <a:srgbClr val="000000"/>
            </a:solidFill>
            <a:miter lim="800000"/>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GB" altLang="en-US" sz="2400">
              <a:ea typeface="Osaka" pitchFamily="1" charset="-128"/>
            </a:endParaRPr>
          </a:p>
        </p:txBody>
      </p:sp>
      <p:sp>
        <p:nvSpPr>
          <p:cNvPr id="26638" name="AutoShape 15"/>
          <p:cNvSpPr>
            <a:spLocks noChangeArrowheads="1"/>
          </p:cNvSpPr>
          <p:nvPr/>
        </p:nvSpPr>
        <p:spPr bwMode="auto">
          <a:xfrm rot="2728861">
            <a:off x="7181851" y="1844676"/>
            <a:ext cx="450850" cy="625475"/>
          </a:xfrm>
          <a:prstGeom prst="rightArrow">
            <a:avLst>
              <a:gd name="adj1" fmla="val 50000"/>
              <a:gd name="adj2" fmla="val 25000"/>
            </a:avLst>
          </a:prstGeom>
          <a:solidFill>
            <a:srgbClr val="FFFF99"/>
          </a:solidFill>
          <a:ln w="19050">
            <a:solidFill>
              <a:srgbClr val="000000"/>
            </a:solidFill>
            <a:miter lim="800000"/>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GB" altLang="en-US" sz="2400">
              <a:ea typeface="Osaka" pitchFamily="1" charset="-128"/>
            </a:endParaRPr>
          </a:p>
        </p:txBody>
      </p:sp>
      <p:sp>
        <p:nvSpPr>
          <p:cNvPr id="26640" name="AutoShape 17"/>
          <p:cNvSpPr>
            <a:spLocks noChangeArrowheads="1"/>
          </p:cNvSpPr>
          <p:nvPr/>
        </p:nvSpPr>
        <p:spPr bwMode="auto">
          <a:xfrm rot="10599781">
            <a:off x="5530850" y="5549900"/>
            <a:ext cx="433388" cy="596900"/>
          </a:xfrm>
          <a:prstGeom prst="rightArrow">
            <a:avLst>
              <a:gd name="adj1" fmla="val 50000"/>
              <a:gd name="adj2" fmla="val 25000"/>
            </a:avLst>
          </a:prstGeom>
          <a:solidFill>
            <a:srgbClr val="FFFF99"/>
          </a:solidFill>
          <a:ln w="19050">
            <a:solidFill>
              <a:srgbClr val="000000"/>
            </a:solidFill>
            <a:miter lim="800000"/>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GB" altLang="en-US" sz="2400">
              <a:ea typeface="Osaka" pitchFamily="1" charset="-128"/>
            </a:endParaRPr>
          </a:p>
        </p:txBody>
      </p:sp>
      <p:sp>
        <p:nvSpPr>
          <p:cNvPr id="26641" name="AutoShape 18"/>
          <p:cNvSpPr>
            <a:spLocks noChangeArrowheads="1"/>
          </p:cNvSpPr>
          <p:nvPr/>
        </p:nvSpPr>
        <p:spPr bwMode="auto">
          <a:xfrm rot="-5948848">
            <a:off x="3289301" y="3783013"/>
            <a:ext cx="449262" cy="576263"/>
          </a:xfrm>
          <a:prstGeom prst="rightArrow">
            <a:avLst>
              <a:gd name="adj1" fmla="val 50000"/>
              <a:gd name="adj2" fmla="val 25000"/>
            </a:avLst>
          </a:prstGeom>
          <a:solidFill>
            <a:srgbClr val="FFFF99"/>
          </a:solidFill>
          <a:ln w="19050">
            <a:solidFill>
              <a:srgbClr val="000000"/>
            </a:solidFill>
            <a:miter lim="800000"/>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GB" altLang="en-US" sz="2400">
              <a:ea typeface="Osaka" pitchFamily="1" charset="-128"/>
            </a:endParaRPr>
          </a:p>
        </p:txBody>
      </p:sp>
      <p:sp>
        <p:nvSpPr>
          <p:cNvPr id="26642" name="AutoShape 19"/>
          <p:cNvSpPr>
            <a:spLocks noChangeArrowheads="1"/>
          </p:cNvSpPr>
          <p:nvPr/>
        </p:nvSpPr>
        <p:spPr bwMode="auto">
          <a:xfrm rot="6533827">
            <a:off x="7804151" y="3695701"/>
            <a:ext cx="449263" cy="576263"/>
          </a:xfrm>
          <a:prstGeom prst="rightArrow">
            <a:avLst>
              <a:gd name="adj1" fmla="val 50000"/>
              <a:gd name="adj2" fmla="val 25000"/>
            </a:avLst>
          </a:prstGeom>
          <a:solidFill>
            <a:srgbClr val="FFFF99"/>
          </a:solidFill>
          <a:ln w="19050">
            <a:solidFill>
              <a:srgbClr val="000000"/>
            </a:solidFill>
            <a:miter lim="800000"/>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GB" altLang="en-US" sz="2400">
              <a:ea typeface="Osaka" pitchFamily="1" charset="-128"/>
            </a:endParaRPr>
          </a:p>
        </p:txBody>
      </p:sp>
      <p:sp>
        <p:nvSpPr>
          <p:cNvPr id="26643" name="Rectangle 20"/>
          <p:cNvSpPr>
            <a:spLocks noGrp="1" noChangeArrowheads="1"/>
          </p:cNvSpPr>
          <p:nvPr>
            <p:ph type="title" idx="4294967295"/>
          </p:nvPr>
        </p:nvSpPr>
        <p:spPr>
          <a:xfrm>
            <a:off x="2209800" y="304800"/>
            <a:ext cx="7772400" cy="762000"/>
          </a:xfrm>
        </p:spPr>
        <p:txBody>
          <a:bodyPr/>
          <a:lstStyle/>
          <a:p>
            <a:pPr eaLnBrk="1" hangingPunct="1"/>
            <a:r>
              <a:rPr lang="en-US" altLang="en-US"/>
              <a:t>The project life cycle</a:t>
            </a:r>
            <a:endParaRPr lang="en-US" altLang="en-US" sz="4800"/>
          </a:p>
        </p:txBody>
      </p:sp>
      <p:sp>
        <p:nvSpPr>
          <p:cNvPr id="2" name="Rectangle 20"/>
          <p:cNvSpPr>
            <a:spLocks noChangeArrowheads="1"/>
          </p:cNvSpPr>
          <p:nvPr/>
        </p:nvSpPr>
        <p:spPr bwMode="auto">
          <a:xfrm>
            <a:off x="2971801" y="6158908"/>
            <a:ext cx="722375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altLang="en-US" sz="1600" dirty="0">
                <a:latin typeface="Arial" panose="020B0604020202020204" pitchFamily="34" charset="0"/>
              </a:rPr>
              <a:t>Follows the life of a project from the initial idea through to its completion</a:t>
            </a:r>
            <a:endParaRPr lang="en-US" altLang="en-US" sz="1600" dirty="0"/>
          </a:p>
        </p:txBody>
      </p:sp>
      <p:sp>
        <p:nvSpPr>
          <p:cNvPr id="3" name="Rectangle 2"/>
          <p:cNvSpPr/>
          <p:nvPr/>
        </p:nvSpPr>
        <p:spPr>
          <a:xfrm>
            <a:off x="2583409" y="6442329"/>
            <a:ext cx="8086770" cy="338554"/>
          </a:xfrm>
          <a:prstGeom prst="rect">
            <a:avLst/>
          </a:prstGeom>
        </p:spPr>
        <p:txBody>
          <a:bodyPr wrap="square">
            <a:spAutoFit/>
          </a:bodyPr>
          <a:lstStyle/>
          <a:p>
            <a:r>
              <a:rPr lang="en-US" altLang="en-US" sz="1600" dirty="0">
                <a:latin typeface="Arial" panose="020B0604020202020204" pitchFamily="34" charset="0"/>
              </a:rPr>
              <a:t>Defines key decisions, information requirements and responsibilities at each phase</a:t>
            </a:r>
            <a:endParaRPr lang="en-GB" altLang="en-US" sz="16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circle(in)">
                                      <p:cBhvr>
                                        <p:cTn id="7" dur="20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663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662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663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663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6633"/>
                                        </p:tgtEl>
                                        <p:attrNameLst>
                                          <p:attrName>style.visibility</p:attrName>
                                        </p:attrNameLst>
                                      </p:cBhvr>
                                      <p:to>
                                        <p:strVal val="visible"/>
                                      </p:to>
                                    </p:set>
                                    <p:animEffect transition="in" filter="wipe(down)">
                                      <p:cBhvr>
                                        <p:cTn id="24" dur="500"/>
                                        <p:tgtEl>
                                          <p:spTgt spid="2663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6636"/>
                                        </p:tgtEl>
                                        <p:attrNameLst>
                                          <p:attrName>style.visibility</p:attrName>
                                        </p:attrNameLst>
                                      </p:cBhvr>
                                      <p:to>
                                        <p:strVal val="visible"/>
                                      </p:to>
                                    </p:set>
                                    <p:animEffect transition="in" filter="wipe(down)">
                                      <p:cBhvr>
                                        <p:cTn id="27" dur="500"/>
                                        <p:tgtEl>
                                          <p:spTgt spid="2663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662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664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662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664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663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664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6635"/>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animBg="1"/>
      <p:bldP spid="26628" grpId="0" animBg="1"/>
      <p:bldP spid="26629" grpId="0" animBg="1"/>
      <p:bldP spid="26630" grpId="0" animBg="1"/>
      <p:bldP spid="26631" grpId="0" animBg="1"/>
      <p:bldP spid="26633" grpId="0" animBg="1"/>
      <p:bldP spid="26634" grpId="0" animBg="1"/>
      <p:bldP spid="26635" grpId="0" animBg="1"/>
      <p:bldP spid="26636" grpId="0" animBg="1"/>
      <p:bldP spid="26638" grpId="0" animBg="1"/>
      <p:bldP spid="26640" grpId="0" animBg="1"/>
      <p:bldP spid="26641" grpId="0" animBg="1"/>
      <p:bldP spid="26642" grpId="0" animBg="1"/>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C834D9-BAA2-4C47-AF89-0FC30472611D}"/>
              </a:ext>
            </a:extLst>
          </p:cNvPr>
          <p:cNvPicPr>
            <a:picLocks noChangeAspect="1"/>
          </p:cNvPicPr>
          <p:nvPr/>
        </p:nvPicPr>
        <p:blipFill>
          <a:blip r:embed="rId2"/>
          <a:stretch>
            <a:fillRect/>
          </a:stretch>
        </p:blipFill>
        <p:spPr>
          <a:xfrm>
            <a:off x="1657673" y="838200"/>
            <a:ext cx="8915400" cy="4876800"/>
          </a:xfrm>
          <a:prstGeom prst="rect">
            <a:avLst/>
          </a:prstGeom>
        </p:spPr>
      </p:pic>
      <p:sp>
        <p:nvSpPr>
          <p:cNvPr id="3" name="TextBox 2">
            <a:extLst>
              <a:ext uri="{FF2B5EF4-FFF2-40B4-BE49-F238E27FC236}">
                <a16:creationId xmlns:a16="http://schemas.microsoft.com/office/drawing/2014/main" id="{E1D19CBC-9445-48B4-9556-FD2F223C1210}"/>
              </a:ext>
            </a:extLst>
          </p:cNvPr>
          <p:cNvSpPr txBox="1"/>
          <p:nvPr/>
        </p:nvSpPr>
        <p:spPr>
          <a:xfrm>
            <a:off x="2324100" y="1173998"/>
            <a:ext cx="1447800" cy="584775"/>
          </a:xfrm>
          <a:prstGeom prst="rect">
            <a:avLst/>
          </a:prstGeom>
          <a:noFill/>
        </p:spPr>
        <p:txBody>
          <a:bodyPr wrap="square" rtlCol="0">
            <a:spAutoFit/>
          </a:bodyPr>
          <a:lstStyle/>
          <a:p>
            <a:r>
              <a:rPr lang="en-US" sz="1600" dirty="0"/>
              <a:t>Identification and Appraisal</a:t>
            </a:r>
          </a:p>
        </p:txBody>
      </p:sp>
      <p:cxnSp>
        <p:nvCxnSpPr>
          <p:cNvPr id="5" name="Straight Arrow Connector 4">
            <a:extLst>
              <a:ext uri="{FF2B5EF4-FFF2-40B4-BE49-F238E27FC236}">
                <a16:creationId xmlns:a16="http://schemas.microsoft.com/office/drawing/2014/main" id="{245EAD9D-910F-4E57-9F96-2171D9651690}"/>
              </a:ext>
            </a:extLst>
          </p:cNvPr>
          <p:cNvCxnSpPr>
            <a:cxnSpLocks/>
            <a:stCxn id="3" idx="2"/>
          </p:cNvCxnSpPr>
          <p:nvPr/>
        </p:nvCxnSpPr>
        <p:spPr bwMode="auto">
          <a:xfrm>
            <a:off x="3048000" y="1758772"/>
            <a:ext cx="0" cy="1898828"/>
          </a:xfrm>
          <a:prstGeom prst="straightConnector1">
            <a:avLst/>
          </a:prstGeom>
          <a:solidFill>
            <a:schemeClr val="accent1"/>
          </a:solidFill>
          <a:ln w="9525" cap="flat" cmpd="sng" algn="ctr">
            <a:solidFill>
              <a:schemeClr val="tx1"/>
            </a:solidFill>
            <a:prstDash val="solid"/>
            <a:miter lim="800000"/>
            <a:headEnd type="none" w="med" len="med"/>
            <a:tailEnd type="triangle"/>
          </a:ln>
          <a:effectLst/>
        </p:spPr>
      </p:cxnSp>
      <p:sp>
        <p:nvSpPr>
          <p:cNvPr id="7" name="TextBox 6">
            <a:extLst>
              <a:ext uri="{FF2B5EF4-FFF2-40B4-BE49-F238E27FC236}">
                <a16:creationId xmlns:a16="http://schemas.microsoft.com/office/drawing/2014/main" id="{18BE18B3-8F72-4568-BC8A-E3D40AEA6F8A}"/>
              </a:ext>
            </a:extLst>
          </p:cNvPr>
          <p:cNvSpPr txBox="1"/>
          <p:nvPr/>
        </p:nvSpPr>
        <p:spPr>
          <a:xfrm>
            <a:off x="3638232" y="1831024"/>
            <a:ext cx="1600193" cy="584775"/>
          </a:xfrm>
          <a:prstGeom prst="rect">
            <a:avLst/>
          </a:prstGeom>
          <a:noFill/>
        </p:spPr>
        <p:txBody>
          <a:bodyPr wrap="square" rtlCol="0">
            <a:spAutoFit/>
          </a:bodyPr>
          <a:lstStyle/>
          <a:p>
            <a:pPr algn="ctr"/>
            <a:r>
              <a:rPr lang="en-US" sz="1600" dirty="0"/>
              <a:t>Implementation Planning</a:t>
            </a:r>
          </a:p>
        </p:txBody>
      </p:sp>
      <p:cxnSp>
        <p:nvCxnSpPr>
          <p:cNvPr id="9" name="Straight Arrow Connector 8">
            <a:extLst>
              <a:ext uri="{FF2B5EF4-FFF2-40B4-BE49-F238E27FC236}">
                <a16:creationId xmlns:a16="http://schemas.microsoft.com/office/drawing/2014/main" id="{5B7BD1FE-ED20-49EB-89EC-C0059CC12F1C}"/>
              </a:ext>
            </a:extLst>
          </p:cNvPr>
          <p:cNvCxnSpPr/>
          <p:nvPr/>
        </p:nvCxnSpPr>
        <p:spPr bwMode="auto">
          <a:xfrm>
            <a:off x="4438328" y="2415798"/>
            <a:ext cx="0" cy="556002"/>
          </a:xfrm>
          <a:prstGeom prst="straightConnector1">
            <a:avLst/>
          </a:prstGeom>
          <a:solidFill>
            <a:schemeClr val="accent1"/>
          </a:solidFill>
          <a:ln w="9525" cap="flat" cmpd="sng" algn="ctr">
            <a:solidFill>
              <a:schemeClr val="tx1"/>
            </a:solidFill>
            <a:prstDash val="solid"/>
            <a:miter lim="800000"/>
            <a:headEnd type="none" w="med" len="med"/>
            <a:tailEnd type="triangle"/>
          </a:ln>
          <a:effectLst/>
        </p:spPr>
      </p:cxnSp>
      <p:sp>
        <p:nvSpPr>
          <p:cNvPr id="10" name="TextBox 9">
            <a:extLst>
              <a:ext uri="{FF2B5EF4-FFF2-40B4-BE49-F238E27FC236}">
                <a16:creationId xmlns:a16="http://schemas.microsoft.com/office/drawing/2014/main" id="{9763EB44-1014-4F05-AFFB-9615774B05F0}"/>
              </a:ext>
            </a:extLst>
          </p:cNvPr>
          <p:cNvSpPr txBox="1"/>
          <p:nvPr/>
        </p:nvSpPr>
        <p:spPr>
          <a:xfrm>
            <a:off x="8290952" y="1143001"/>
            <a:ext cx="1447800" cy="584775"/>
          </a:xfrm>
          <a:prstGeom prst="rect">
            <a:avLst/>
          </a:prstGeom>
          <a:noFill/>
        </p:spPr>
        <p:txBody>
          <a:bodyPr wrap="square" rtlCol="0">
            <a:spAutoFit/>
          </a:bodyPr>
          <a:lstStyle/>
          <a:p>
            <a:pPr algn="ctr"/>
            <a:r>
              <a:rPr lang="en-US" sz="1600" dirty="0"/>
              <a:t>Executing and Monitoring</a:t>
            </a:r>
          </a:p>
        </p:txBody>
      </p:sp>
      <p:sp>
        <p:nvSpPr>
          <p:cNvPr id="11" name="TextBox 10">
            <a:extLst>
              <a:ext uri="{FF2B5EF4-FFF2-40B4-BE49-F238E27FC236}">
                <a16:creationId xmlns:a16="http://schemas.microsoft.com/office/drawing/2014/main" id="{ABB1432A-4BF6-4852-95BE-4F7FB2C91D76}"/>
              </a:ext>
            </a:extLst>
          </p:cNvPr>
          <p:cNvSpPr txBox="1"/>
          <p:nvPr/>
        </p:nvSpPr>
        <p:spPr>
          <a:xfrm>
            <a:off x="9027767" y="2679413"/>
            <a:ext cx="1447800" cy="584775"/>
          </a:xfrm>
          <a:prstGeom prst="rect">
            <a:avLst/>
          </a:prstGeom>
          <a:noFill/>
        </p:spPr>
        <p:txBody>
          <a:bodyPr wrap="square" rtlCol="0">
            <a:spAutoFit/>
          </a:bodyPr>
          <a:lstStyle/>
          <a:p>
            <a:r>
              <a:rPr lang="en-US" sz="1600" dirty="0"/>
              <a:t>Post Project Evaluation</a:t>
            </a:r>
          </a:p>
        </p:txBody>
      </p:sp>
      <p:cxnSp>
        <p:nvCxnSpPr>
          <p:cNvPr id="13" name="Straight Arrow Connector 12">
            <a:extLst>
              <a:ext uri="{FF2B5EF4-FFF2-40B4-BE49-F238E27FC236}">
                <a16:creationId xmlns:a16="http://schemas.microsoft.com/office/drawing/2014/main" id="{97BAB8E0-F796-4D22-91BB-D8068811C2A5}"/>
              </a:ext>
            </a:extLst>
          </p:cNvPr>
          <p:cNvCxnSpPr>
            <a:stCxn id="10" idx="2"/>
          </p:cNvCxnSpPr>
          <p:nvPr/>
        </p:nvCxnSpPr>
        <p:spPr bwMode="auto">
          <a:xfrm flipH="1">
            <a:off x="8305800" y="1727776"/>
            <a:ext cx="709052" cy="688023"/>
          </a:xfrm>
          <a:prstGeom prst="straightConnector1">
            <a:avLst/>
          </a:prstGeom>
          <a:solidFill>
            <a:schemeClr val="accent1"/>
          </a:solidFill>
          <a:ln w="9525" cap="flat" cmpd="sng" algn="ctr">
            <a:solidFill>
              <a:schemeClr val="tx1"/>
            </a:solidFill>
            <a:prstDash val="solid"/>
            <a:miter lim="800000"/>
            <a:headEnd type="none" w="med" len="med"/>
            <a:tailEnd type="triangle"/>
          </a:ln>
          <a:effectLst/>
        </p:spPr>
      </p:cxnSp>
      <p:cxnSp>
        <p:nvCxnSpPr>
          <p:cNvPr id="15" name="Straight Arrow Connector 14">
            <a:extLst>
              <a:ext uri="{FF2B5EF4-FFF2-40B4-BE49-F238E27FC236}">
                <a16:creationId xmlns:a16="http://schemas.microsoft.com/office/drawing/2014/main" id="{0A372620-F5E5-4A0A-BDAA-C7CF68849BC9}"/>
              </a:ext>
            </a:extLst>
          </p:cNvPr>
          <p:cNvCxnSpPr/>
          <p:nvPr/>
        </p:nvCxnSpPr>
        <p:spPr bwMode="auto">
          <a:xfrm flipH="1">
            <a:off x="9601200" y="3276600"/>
            <a:ext cx="137552" cy="381000"/>
          </a:xfrm>
          <a:prstGeom prst="straightConnector1">
            <a:avLst/>
          </a:prstGeom>
          <a:solidFill>
            <a:schemeClr val="accent1"/>
          </a:solidFill>
          <a:ln w="9525" cap="flat" cmpd="sng" algn="ctr">
            <a:solidFill>
              <a:schemeClr val="tx1"/>
            </a:solidFill>
            <a:prstDash val="solid"/>
            <a:miter lim="800000"/>
            <a:headEnd type="none" w="med" len="med"/>
            <a:tailEnd type="triangle"/>
          </a:ln>
          <a:effectLst/>
        </p:spPr>
      </p:cxnSp>
    </p:spTree>
    <p:extLst>
      <p:ext uri="{BB962C8B-B14F-4D97-AF65-F5344CB8AC3E}">
        <p14:creationId xmlns:p14="http://schemas.microsoft.com/office/powerpoint/2010/main" val="240566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2000"/>
                                        <p:tgtEl>
                                          <p:spTgt spid="7"/>
                                        </p:tgtEl>
                                      </p:cBhvr>
                                    </p:animEffect>
                                  </p:childTnLst>
                                </p:cTn>
                              </p:par>
                              <p:par>
                                <p:cTn id="16" presetID="6"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ircle(in)">
                                      <p:cBhvr>
                                        <p:cTn id="18" dur="2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ircle(in)">
                                      <p:cBhvr>
                                        <p:cTn id="23" dur="2000"/>
                                        <p:tgtEl>
                                          <p:spTgt spid="10"/>
                                        </p:tgtEl>
                                      </p:cBhvr>
                                    </p:animEffect>
                                  </p:childTnLst>
                                </p:cTn>
                              </p:par>
                              <p:par>
                                <p:cTn id="24" presetID="6" presetClass="entr" presetSubtype="16"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circle(in)">
                                      <p:cBhvr>
                                        <p:cTn id="26" dur="2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2000"/>
                                        <p:tgtEl>
                                          <p:spTgt spid="11"/>
                                        </p:tgtEl>
                                      </p:cBhvr>
                                    </p:animEffect>
                                  </p:childTnLst>
                                </p:cTn>
                              </p:par>
                              <p:par>
                                <p:cTn id="32" presetID="6" presetClass="entr" presetSubtype="16"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circle(in)">
                                      <p:cBhvr>
                                        <p:cTn id="3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9ACBB94-8B90-4B76-BD7F-6826B8CDA5AF}"/>
              </a:ext>
            </a:extLst>
          </p:cNvPr>
          <p:cNvSpPr>
            <a:spLocks noGrp="1" noChangeArrowheads="1"/>
          </p:cNvSpPr>
          <p:nvPr>
            <p:ph type="title"/>
          </p:nvPr>
        </p:nvSpPr>
        <p:spPr/>
        <p:txBody>
          <a:bodyPr/>
          <a:lstStyle/>
          <a:p>
            <a:pPr eaLnBrk="1" hangingPunct="1">
              <a:defRPr/>
            </a:pPr>
            <a:r>
              <a:rPr lang="en-US" altLang="en-US" dirty="0"/>
              <a:t>Project Appraisal</a:t>
            </a:r>
          </a:p>
        </p:txBody>
      </p:sp>
      <p:sp>
        <p:nvSpPr>
          <p:cNvPr id="2" name="Content Placeholder 1">
            <a:extLst>
              <a:ext uri="{FF2B5EF4-FFF2-40B4-BE49-F238E27FC236}">
                <a16:creationId xmlns:a16="http://schemas.microsoft.com/office/drawing/2014/main" id="{FF6E7B7F-F4E5-4A4F-9476-27927E5DDC6F}"/>
              </a:ext>
            </a:extLst>
          </p:cNvPr>
          <p:cNvSpPr>
            <a:spLocks noGrp="1"/>
          </p:cNvSpPr>
          <p:nvPr>
            <p:ph idx="1"/>
          </p:nvPr>
        </p:nvSpPr>
        <p:spPr/>
        <p:txBody>
          <a:bodyPr/>
          <a:lstStyle/>
          <a:p>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01B8F82-C9A5-4E1C-BAA3-07B95BBBFF21}"/>
              </a:ext>
            </a:extLst>
          </p:cNvPr>
          <p:cNvSpPr>
            <a:spLocks noGrp="1" noChangeArrowheads="1"/>
          </p:cNvSpPr>
          <p:nvPr>
            <p:ph type="title"/>
          </p:nvPr>
        </p:nvSpPr>
        <p:spPr>
          <a:xfrm>
            <a:off x="581192" y="702156"/>
            <a:ext cx="11029616" cy="683732"/>
          </a:xfrm>
        </p:spPr>
        <p:txBody>
          <a:bodyPr/>
          <a:lstStyle/>
          <a:p>
            <a:pPr eaLnBrk="1" hangingPunct="1">
              <a:defRPr/>
            </a:pPr>
            <a:r>
              <a:rPr lang="en-US" altLang="en-US" dirty="0"/>
              <a:t>Project Appraisal</a:t>
            </a:r>
          </a:p>
        </p:txBody>
      </p:sp>
      <p:sp>
        <p:nvSpPr>
          <p:cNvPr id="4099" name="Rectangle 3">
            <a:extLst>
              <a:ext uri="{FF2B5EF4-FFF2-40B4-BE49-F238E27FC236}">
                <a16:creationId xmlns:a16="http://schemas.microsoft.com/office/drawing/2014/main" id="{01B70387-8EA8-46A8-95D8-56413E99C6DD}"/>
              </a:ext>
            </a:extLst>
          </p:cNvPr>
          <p:cNvSpPr>
            <a:spLocks noGrp="1" noChangeArrowheads="1"/>
          </p:cNvSpPr>
          <p:nvPr>
            <p:ph type="body" idx="1"/>
          </p:nvPr>
        </p:nvSpPr>
        <p:spPr>
          <a:xfrm>
            <a:off x="581192" y="1671638"/>
            <a:ext cx="11029615" cy="4303712"/>
          </a:xfrm>
        </p:spPr>
        <p:txBody>
          <a:bodyPr>
            <a:noAutofit/>
          </a:bodyPr>
          <a:lstStyle/>
          <a:p>
            <a:pPr eaLnBrk="1" hangingPunct="1">
              <a:lnSpc>
                <a:spcPct val="90000"/>
              </a:lnSpc>
            </a:pPr>
            <a:r>
              <a:rPr lang="en-US" altLang="en-US" sz="2800" dirty="0"/>
              <a:t>Concept of PIB:</a:t>
            </a:r>
          </a:p>
          <a:p>
            <a:pPr eaLnBrk="1" hangingPunct="1">
              <a:lnSpc>
                <a:spcPct val="90000"/>
              </a:lnSpc>
            </a:pPr>
            <a:r>
              <a:rPr lang="en-US" altLang="en-US" sz="2800" dirty="0"/>
              <a:t>Costs</a:t>
            </a:r>
          </a:p>
          <a:p>
            <a:pPr lvl="1" eaLnBrk="1" hangingPunct="1">
              <a:lnSpc>
                <a:spcPct val="90000"/>
              </a:lnSpc>
            </a:pPr>
            <a:r>
              <a:rPr lang="en-US" altLang="en-US" sz="2400" dirty="0"/>
              <a:t>Direct Costs: Incurred by the PIB</a:t>
            </a:r>
          </a:p>
          <a:p>
            <a:pPr lvl="1" eaLnBrk="1" hangingPunct="1">
              <a:lnSpc>
                <a:spcPct val="90000"/>
              </a:lnSpc>
            </a:pPr>
            <a:r>
              <a:rPr lang="en-US" altLang="en-US" sz="2400" dirty="0"/>
              <a:t>Indirect Costs: Incurred by other than PIB</a:t>
            </a:r>
          </a:p>
          <a:p>
            <a:pPr lvl="1" eaLnBrk="1" hangingPunct="1">
              <a:lnSpc>
                <a:spcPct val="90000"/>
              </a:lnSpc>
            </a:pPr>
            <a:r>
              <a:rPr lang="en-US" altLang="en-US" sz="2400" dirty="0"/>
              <a:t>Intangible Costs: Non-Quantifiable Costs</a:t>
            </a:r>
          </a:p>
          <a:p>
            <a:pPr eaLnBrk="1" hangingPunct="1">
              <a:lnSpc>
                <a:spcPct val="90000"/>
              </a:lnSpc>
            </a:pPr>
            <a:r>
              <a:rPr lang="en-US" altLang="en-US" sz="2800" dirty="0"/>
              <a:t>Benefits</a:t>
            </a:r>
          </a:p>
          <a:p>
            <a:pPr lvl="1" eaLnBrk="1" hangingPunct="1">
              <a:lnSpc>
                <a:spcPct val="90000"/>
              </a:lnSpc>
            </a:pPr>
            <a:r>
              <a:rPr lang="en-US" altLang="en-US" sz="2400" dirty="0"/>
              <a:t>Direct Benefits: Benefits Accruing to PIB</a:t>
            </a:r>
          </a:p>
          <a:p>
            <a:pPr lvl="1" eaLnBrk="1" hangingPunct="1">
              <a:lnSpc>
                <a:spcPct val="90000"/>
              </a:lnSpc>
            </a:pPr>
            <a:r>
              <a:rPr lang="en-US" altLang="en-US" sz="2400" dirty="0"/>
              <a:t>Indirect Benefits: Accruing to Other than PIB</a:t>
            </a:r>
          </a:p>
          <a:p>
            <a:pPr lvl="1" eaLnBrk="1" hangingPunct="1">
              <a:lnSpc>
                <a:spcPct val="90000"/>
              </a:lnSpc>
            </a:pPr>
            <a:r>
              <a:rPr lang="en-US" altLang="en-US" sz="2400" dirty="0"/>
              <a:t>Intangible Benefits: Non-Quantifiable Benefits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5D538-9255-FDBB-2EB7-E8531753EB43}"/>
              </a:ext>
            </a:extLst>
          </p:cNvPr>
          <p:cNvSpPr>
            <a:spLocks noGrp="1"/>
          </p:cNvSpPr>
          <p:nvPr>
            <p:ph type="title"/>
          </p:nvPr>
        </p:nvSpPr>
        <p:spPr>
          <a:xfrm>
            <a:off x="581191" y="578740"/>
            <a:ext cx="11029616" cy="621761"/>
          </a:xfrm>
        </p:spPr>
        <p:txBody>
          <a:bodyPr/>
          <a:lstStyle/>
          <a:p>
            <a:r>
              <a:rPr lang="en-IN" dirty="0"/>
              <a:t>Role of PPP</a:t>
            </a:r>
          </a:p>
        </p:txBody>
      </p:sp>
      <p:sp>
        <p:nvSpPr>
          <p:cNvPr id="3" name="Content Placeholder 2">
            <a:extLst>
              <a:ext uri="{FF2B5EF4-FFF2-40B4-BE49-F238E27FC236}">
                <a16:creationId xmlns:a16="http://schemas.microsoft.com/office/drawing/2014/main" id="{1D1E9D4E-00BC-3FC3-4B94-F887E34D2094}"/>
              </a:ext>
            </a:extLst>
          </p:cNvPr>
          <p:cNvSpPr>
            <a:spLocks noGrp="1"/>
          </p:cNvSpPr>
          <p:nvPr>
            <p:ph idx="1"/>
          </p:nvPr>
        </p:nvSpPr>
        <p:spPr>
          <a:xfrm>
            <a:off x="581192" y="1284649"/>
            <a:ext cx="11029615" cy="5267616"/>
          </a:xfrm>
        </p:spPr>
        <p:txBody>
          <a:bodyPr>
            <a:noAutofit/>
          </a:bodyPr>
          <a:lstStyle/>
          <a:p>
            <a:r>
              <a:rPr lang="en-IN" sz="2400" dirty="0"/>
              <a:t>Scenario 1:</a:t>
            </a:r>
          </a:p>
          <a:p>
            <a:pPr lvl="1"/>
            <a:r>
              <a:rPr lang="en-IN" sz="2100" dirty="0"/>
              <a:t>Direct Benefits &gt; Direct Costs</a:t>
            </a:r>
          </a:p>
          <a:p>
            <a:pPr lvl="1"/>
            <a:r>
              <a:rPr lang="en-IN" sz="2100" dirty="0"/>
              <a:t>Private player will be most efficient</a:t>
            </a:r>
          </a:p>
          <a:p>
            <a:r>
              <a:rPr lang="en-IN" sz="2400" dirty="0"/>
              <a:t>Scenario 2:</a:t>
            </a:r>
          </a:p>
          <a:p>
            <a:pPr lvl="1"/>
            <a:r>
              <a:rPr lang="en-IN" sz="2100" dirty="0"/>
              <a:t>Direct Benefits &lt; Direct Costs, BUT</a:t>
            </a:r>
          </a:p>
          <a:p>
            <a:pPr lvl="1"/>
            <a:r>
              <a:rPr lang="en-IN" sz="2100" dirty="0"/>
              <a:t>Direct Benefits + Indirect Benefits &gt; Direct Costs + Indirect Costs</a:t>
            </a:r>
          </a:p>
          <a:p>
            <a:pPr lvl="1"/>
            <a:r>
              <a:rPr lang="en-IN" sz="2100" dirty="0"/>
              <a:t>PPP is most appropriate with VGF and Transfer of Indirect Benefits to Direct Benefits</a:t>
            </a:r>
          </a:p>
          <a:p>
            <a:r>
              <a:rPr lang="en-IN" sz="2400" dirty="0"/>
              <a:t>Scenario 3:</a:t>
            </a:r>
          </a:p>
          <a:p>
            <a:pPr lvl="1"/>
            <a:r>
              <a:rPr lang="en-IN" sz="2100" dirty="0"/>
              <a:t>Direct Benefits + Indirect Benefits &lt; Direct Costs + Indirect Costs BUT</a:t>
            </a:r>
          </a:p>
          <a:p>
            <a:pPr lvl="1"/>
            <a:r>
              <a:rPr lang="en-IN" sz="2100" dirty="0"/>
              <a:t>Intangible Benefits Overweigh everything else</a:t>
            </a:r>
          </a:p>
          <a:p>
            <a:pPr lvl="1"/>
            <a:r>
              <a:rPr lang="en-IN" sz="2100" dirty="0"/>
              <a:t>Most appropriate for Government to Step in completely</a:t>
            </a:r>
          </a:p>
        </p:txBody>
      </p:sp>
    </p:spTree>
    <p:extLst>
      <p:ext uri="{BB962C8B-B14F-4D97-AF65-F5344CB8AC3E}">
        <p14:creationId xmlns:p14="http://schemas.microsoft.com/office/powerpoint/2010/main" val="99484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102D95CB-7759-796F-D73E-A09A9A803C7E}"/>
              </a:ext>
            </a:extLst>
          </p:cNvPr>
          <p:cNvSpPr>
            <a:spLocks noGrp="1" noChangeArrowheads="1"/>
          </p:cNvSpPr>
          <p:nvPr>
            <p:ph type="title"/>
          </p:nvPr>
        </p:nvSpPr>
        <p:spPr>
          <a:xfrm>
            <a:off x="1538177" y="876300"/>
            <a:ext cx="7772400" cy="685800"/>
          </a:xfrm>
        </p:spPr>
        <p:txBody>
          <a:bodyPr/>
          <a:lstStyle/>
          <a:p>
            <a:pPr eaLnBrk="1" hangingPunct="1">
              <a:defRPr/>
            </a:pPr>
            <a:r>
              <a:rPr lang="en-US" altLang="en-US" dirty="0"/>
              <a:t>Appraisal Criteria</a:t>
            </a:r>
          </a:p>
        </p:txBody>
      </p:sp>
      <p:sp>
        <p:nvSpPr>
          <p:cNvPr id="8195" name="Rectangle 3">
            <a:extLst>
              <a:ext uri="{FF2B5EF4-FFF2-40B4-BE49-F238E27FC236}">
                <a16:creationId xmlns:a16="http://schemas.microsoft.com/office/drawing/2014/main" id="{C143268B-D1C9-E35F-83A6-785C1E865393}"/>
              </a:ext>
            </a:extLst>
          </p:cNvPr>
          <p:cNvSpPr>
            <a:spLocks noGrp="1" noChangeArrowheads="1"/>
          </p:cNvSpPr>
          <p:nvPr>
            <p:ph type="body" idx="1"/>
          </p:nvPr>
        </p:nvSpPr>
        <p:spPr>
          <a:xfrm>
            <a:off x="1981200" y="1219200"/>
            <a:ext cx="7772400" cy="4114800"/>
          </a:xfrm>
        </p:spPr>
        <p:txBody>
          <a:bodyPr>
            <a:normAutofit/>
          </a:bodyPr>
          <a:lstStyle/>
          <a:p>
            <a:pPr eaLnBrk="1" hangingPunct="1"/>
            <a:r>
              <a:rPr lang="en-US" altLang="en-US" sz="2800" dirty="0"/>
              <a:t>Pay-back Period</a:t>
            </a:r>
          </a:p>
          <a:p>
            <a:pPr eaLnBrk="1" hangingPunct="1"/>
            <a:r>
              <a:rPr lang="en-US" altLang="en-US" sz="2800" dirty="0"/>
              <a:t>Net Present Value</a:t>
            </a:r>
          </a:p>
          <a:p>
            <a:pPr eaLnBrk="1" hangingPunct="1"/>
            <a:r>
              <a:rPr lang="en-US" altLang="en-US" sz="2800" dirty="0"/>
              <a:t>Internal Rate of Return</a:t>
            </a:r>
          </a:p>
          <a:p>
            <a:pPr eaLnBrk="1" hangingPunct="1"/>
            <a:r>
              <a:rPr lang="en-US" altLang="en-US" sz="2800" dirty="0"/>
              <a:t>Benefit-Cost Ratio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4EBD-B38E-2C77-462B-D5968ED0311C}"/>
              </a:ext>
            </a:extLst>
          </p:cNvPr>
          <p:cNvSpPr>
            <a:spLocks noGrp="1"/>
          </p:cNvSpPr>
          <p:nvPr>
            <p:ph type="title"/>
          </p:nvPr>
        </p:nvSpPr>
        <p:spPr>
          <a:xfrm>
            <a:off x="581192" y="634838"/>
            <a:ext cx="11029616" cy="453466"/>
          </a:xfrm>
        </p:spPr>
        <p:txBody>
          <a:bodyPr>
            <a:normAutofit fontScale="90000"/>
          </a:bodyPr>
          <a:lstStyle/>
          <a:p>
            <a:r>
              <a:rPr lang="en-IN" dirty="0"/>
              <a:t>Appraisal Examples</a:t>
            </a:r>
          </a:p>
        </p:txBody>
      </p:sp>
      <p:graphicFrame>
        <p:nvGraphicFramePr>
          <p:cNvPr id="4" name="Content Placeholder 3">
            <a:extLst>
              <a:ext uri="{FF2B5EF4-FFF2-40B4-BE49-F238E27FC236}">
                <a16:creationId xmlns:a16="http://schemas.microsoft.com/office/drawing/2014/main" id="{8E48EAE2-D9FA-FB79-9F8D-AA41776662BD}"/>
              </a:ext>
            </a:extLst>
          </p:cNvPr>
          <p:cNvGraphicFramePr>
            <a:graphicFrameLocks noGrp="1"/>
          </p:cNvGraphicFramePr>
          <p:nvPr>
            <p:ph idx="1"/>
          </p:nvPr>
        </p:nvGraphicFramePr>
        <p:xfrm>
          <a:off x="387077" y="1041014"/>
          <a:ext cx="8874729" cy="1702185"/>
        </p:xfrm>
        <a:graphic>
          <a:graphicData uri="http://schemas.openxmlformats.org/drawingml/2006/table">
            <a:tbl>
              <a:tblPr firstRow="1" bandRow="1">
                <a:tableStyleId>{5C22544A-7EE6-4342-B048-85BDC9FD1C3A}</a:tableStyleId>
              </a:tblPr>
              <a:tblGrid>
                <a:gridCol w="938359">
                  <a:extLst>
                    <a:ext uri="{9D8B030D-6E8A-4147-A177-3AD203B41FA5}">
                      <a16:colId xmlns:a16="http://schemas.microsoft.com/office/drawing/2014/main" val="3455729673"/>
                    </a:ext>
                  </a:extLst>
                </a:gridCol>
                <a:gridCol w="1322397">
                  <a:extLst>
                    <a:ext uri="{9D8B030D-6E8A-4147-A177-3AD203B41FA5}">
                      <a16:colId xmlns:a16="http://schemas.microsoft.com/office/drawing/2014/main" val="3617860820"/>
                    </a:ext>
                  </a:extLst>
                </a:gridCol>
                <a:gridCol w="1408064">
                  <a:extLst>
                    <a:ext uri="{9D8B030D-6E8A-4147-A177-3AD203B41FA5}">
                      <a16:colId xmlns:a16="http://schemas.microsoft.com/office/drawing/2014/main" val="827212790"/>
                    </a:ext>
                  </a:extLst>
                </a:gridCol>
                <a:gridCol w="1823190">
                  <a:extLst>
                    <a:ext uri="{9D8B030D-6E8A-4147-A177-3AD203B41FA5}">
                      <a16:colId xmlns:a16="http://schemas.microsoft.com/office/drawing/2014/main" val="3095049277"/>
                    </a:ext>
                  </a:extLst>
                </a:gridCol>
                <a:gridCol w="1716604">
                  <a:extLst>
                    <a:ext uri="{9D8B030D-6E8A-4147-A177-3AD203B41FA5}">
                      <a16:colId xmlns:a16="http://schemas.microsoft.com/office/drawing/2014/main" val="1499959299"/>
                    </a:ext>
                  </a:extLst>
                </a:gridCol>
                <a:gridCol w="1666115">
                  <a:extLst>
                    <a:ext uri="{9D8B030D-6E8A-4147-A177-3AD203B41FA5}">
                      <a16:colId xmlns:a16="http://schemas.microsoft.com/office/drawing/2014/main" val="1819418555"/>
                    </a:ext>
                  </a:extLst>
                </a:gridCol>
              </a:tblGrid>
              <a:tr h="340437">
                <a:tc>
                  <a:txBody>
                    <a:bodyPr/>
                    <a:lstStyle/>
                    <a:p>
                      <a:pPr algn="ctr" fontAlgn="b"/>
                      <a:r>
                        <a:rPr lang="en-IN" sz="1600" b="1" i="0" u="none" strike="noStrike" dirty="0">
                          <a:effectLst/>
                          <a:latin typeface="Arial" panose="020B0604020202020204" pitchFamily="34" charset="0"/>
                        </a:rPr>
                        <a:t>Project</a:t>
                      </a:r>
                    </a:p>
                  </a:txBody>
                  <a:tcPr marL="4763" marR="4763" marT="4763" marB="0" anchor="b"/>
                </a:tc>
                <a:tc>
                  <a:txBody>
                    <a:bodyPr/>
                    <a:lstStyle/>
                    <a:p>
                      <a:pPr algn="ctr" fontAlgn="b"/>
                      <a:r>
                        <a:rPr lang="en-IN" sz="1600" b="1" i="0" u="none" strike="noStrike">
                          <a:effectLst/>
                          <a:latin typeface="Arial" panose="020B0604020202020204" pitchFamily="34" charset="0"/>
                        </a:rPr>
                        <a:t>Year</a:t>
                      </a:r>
                    </a:p>
                  </a:txBody>
                  <a:tcPr marL="4763" marR="4763" marT="4763" marB="0" anchor="b"/>
                </a:tc>
                <a:tc>
                  <a:txBody>
                    <a:bodyPr/>
                    <a:lstStyle/>
                    <a:p>
                      <a:pPr algn="ctr" fontAlgn="b"/>
                      <a:r>
                        <a:rPr lang="en-IN" sz="1600" b="1" i="0" u="none" strike="noStrike">
                          <a:effectLst/>
                          <a:latin typeface="Arial" panose="020B0604020202020204" pitchFamily="34" charset="0"/>
                        </a:rPr>
                        <a:t>Capital Cost</a:t>
                      </a:r>
                    </a:p>
                  </a:txBody>
                  <a:tcPr marL="4763" marR="4763" marT="4763" marB="0" anchor="b"/>
                </a:tc>
                <a:tc>
                  <a:txBody>
                    <a:bodyPr/>
                    <a:lstStyle/>
                    <a:p>
                      <a:pPr algn="ctr" fontAlgn="b"/>
                      <a:r>
                        <a:rPr lang="en-IN" sz="1600" b="1" i="0" u="none" strike="noStrike" dirty="0">
                          <a:effectLst/>
                          <a:latin typeface="Arial" panose="020B0604020202020204" pitchFamily="34" charset="0"/>
                        </a:rPr>
                        <a:t>Operational Cost</a:t>
                      </a:r>
                    </a:p>
                  </a:txBody>
                  <a:tcPr marL="4763" marR="4763" marT="4763" marB="0" anchor="b"/>
                </a:tc>
                <a:tc>
                  <a:txBody>
                    <a:bodyPr/>
                    <a:lstStyle/>
                    <a:p>
                      <a:pPr algn="ctr" fontAlgn="b"/>
                      <a:r>
                        <a:rPr lang="en-IN" sz="1600" b="1" i="0" u="none" strike="noStrike">
                          <a:effectLst/>
                          <a:latin typeface="Arial" panose="020B0604020202020204" pitchFamily="34" charset="0"/>
                        </a:rPr>
                        <a:t>Value of Output</a:t>
                      </a:r>
                    </a:p>
                  </a:txBody>
                  <a:tcPr marL="4763" marR="4763" marT="4763" marB="0" anchor="b"/>
                </a:tc>
                <a:tc>
                  <a:txBody>
                    <a:bodyPr/>
                    <a:lstStyle/>
                    <a:p>
                      <a:pPr algn="ctr" fontAlgn="b"/>
                      <a:r>
                        <a:rPr lang="en-IN" sz="1600" b="1" i="0" u="none" strike="noStrike">
                          <a:effectLst/>
                          <a:latin typeface="Arial" panose="020B0604020202020204" pitchFamily="34" charset="0"/>
                        </a:rPr>
                        <a:t>Net Value</a:t>
                      </a:r>
                    </a:p>
                  </a:txBody>
                  <a:tcPr marL="4763" marR="4763" marT="4763" marB="0" anchor="b"/>
                </a:tc>
                <a:extLst>
                  <a:ext uri="{0D108BD9-81ED-4DB2-BD59-A6C34878D82A}">
                    <a16:rowId xmlns:a16="http://schemas.microsoft.com/office/drawing/2014/main" val="3518309225"/>
                  </a:ext>
                </a:extLst>
              </a:tr>
              <a:tr h="340437">
                <a:tc rowSpan="3">
                  <a:txBody>
                    <a:bodyPr/>
                    <a:lstStyle/>
                    <a:p>
                      <a:pPr algn="ctr" fontAlgn="ctr"/>
                      <a:r>
                        <a:rPr lang="en-IN" sz="1600" b="0" i="0" u="none" strike="noStrike">
                          <a:effectLst/>
                          <a:latin typeface="Arial" panose="020B0604020202020204" pitchFamily="34" charset="0"/>
                        </a:rPr>
                        <a:t>A</a:t>
                      </a:r>
                    </a:p>
                  </a:txBody>
                  <a:tcPr marL="4763" marR="4763" marT="4763" marB="0" anchor="ctr"/>
                </a:tc>
                <a:tc>
                  <a:txBody>
                    <a:bodyPr/>
                    <a:lstStyle/>
                    <a:p>
                      <a:pPr algn="ctr" fontAlgn="b"/>
                      <a:r>
                        <a:rPr lang="en-IN" sz="1600" b="0" i="0" u="none" strike="noStrike" dirty="0">
                          <a:effectLst/>
                          <a:latin typeface="Arial" panose="020B0604020202020204" pitchFamily="34" charset="0"/>
                        </a:rPr>
                        <a:t>1</a:t>
                      </a:r>
                    </a:p>
                  </a:txBody>
                  <a:tcPr marL="4763" marR="4763" marT="4763" marB="0" anchor="b"/>
                </a:tc>
                <a:tc>
                  <a:txBody>
                    <a:bodyPr/>
                    <a:lstStyle/>
                    <a:p>
                      <a:pPr algn="ctr" fontAlgn="b"/>
                      <a:r>
                        <a:rPr lang="en-IN" sz="1600" b="0" i="0" u="none" strike="noStrike" dirty="0">
                          <a:effectLst/>
                          <a:latin typeface="Arial" panose="020B0604020202020204" pitchFamily="34" charset="0"/>
                        </a:rPr>
                        <a:t>50000</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a:effectLst/>
                          <a:latin typeface="Arial" panose="020B0604020202020204" pitchFamily="34" charset="0"/>
                        </a:rPr>
                        <a:t>20000</a:t>
                      </a:r>
                    </a:p>
                  </a:txBody>
                  <a:tcPr marL="4763" marR="4763" marT="4763" marB="0" anchor="b"/>
                </a:tc>
                <a:extLst>
                  <a:ext uri="{0D108BD9-81ED-4DB2-BD59-A6C34878D82A}">
                    <a16:rowId xmlns:a16="http://schemas.microsoft.com/office/drawing/2014/main" val="4001900855"/>
                  </a:ext>
                </a:extLst>
              </a:tr>
              <a:tr h="340437">
                <a:tc vMerge="1">
                  <a:txBody>
                    <a:bodyPr/>
                    <a:lstStyle/>
                    <a:p>
                      <a:endParaRPr lang="en-IN"/>
                    </a:p>
                  </a:txBody>
                  <a:tcPr/>
                </a:tc>
                <a:tc>
                  <a:txBody>
                    <a:bodyPr/>
                    <a:lstStyle/>
                    <a:p>
                      <a:pPr algn="ctr" fontAlgn="b"/>
                      <a:r>
                        <a:rPr lang="en-IN" sz="1600" b="0" i="0" u="none" strike="noStrike" dirty="0">
                          <a:effectLst/>
                          <a:latin typeface="Arial" panose="020B0604020202020204" pitchFamily="34" charset="0"/>
                        </a:rPr>
                        <a:t>2</a:t>
                      </a:r>
                    </a:p>
                  </a:txBody>
                  <a:tcPr marL="4763" marR="4763" marT="4763" marB="0" anchor="b"/>
                </a:tc>
                <a:tc>
                  <a:txBody>
                    <a:bodyPr/>
                    <a:lstStyle/>
                    <a:p>
                      <a:pPr algn="ctr" fontAlgn="b"/>
                      <a:endParaRPr lang="en-IN" sz="1600" b="0" i="0" u="none" strike="noStrike" dirty="0">
                        <a:effectLst/>
                        <a:latin typeface="Arial" panose="020B0604020202020204" pitchFamily="34" charset="0"/>
                      </a:endParaRPr>
                    </a:p>
                  </a:txBody>
                  <a:tcPr marL="4763" marR="4763" marT="4763" marB="0" anchor="b"/>
                </a:tc>
                <a:tc>
                  <a:txBody>
                    <a:bodyPr/>
                    <a:lstStyle/>
                    <a:p>
                      <a:pPr algn="ctr" fontAlgn="b"/>
                      <a:r>
                        <a:rPr lang="en-IN" sz="1600" b="0" i="0" u="none" strike="noStrike" dirty="0">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35000</a:t>
                      </a:r>
                    </a:p>
                  </a:txBody>
                  <a:tcPr marL="4763" marR="4763" marT="4763" marB="0" anchor="b"/>
                </a:tc>
                <a:tc>
                  <a:txBody>
                    <a:bodyPr/>
                    <a:lstStyle/>
                    <a:p>
                      <a:pPr algn="ctr" fontAlgn="b"/>
                      <a:r>
                        <a:rPr lang="en-IN" sz="1600" b="0" i="0" u="none" strike="noStrike">
                          <a:effectLst/>
                          <a:latin typeface="Arial" panose="020B0604020202020204" pitchFamily="34" charset="0"/>
                        </a:rPr>
                        <a:t>25000</a:t>
                      </a:r>
                    </a:p>
                  </a:txBody>
                  <a:tcPr marL="4763" marR="4763" marT="4763" marB="0" anchor="b"/>
                </a:tc>
                <a:extLst>
                  <a:ext uri="{0D108BD9-81ED-4DB2-BD59-A6C34878D82A}">
                    <a16:rowId xmlns:a16="http://schemas.microsoft.com/office/drawing/2014/main" val="340646138"/>
                  </a:ext>
                </a:extLst>
              </a:tr>
              <a:tr h="340437">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3</a:t>
                      </a:r>
                    </a:p>
                  </a:txBody>
                  <a:tcPr marL="4763" marR="4763" marT="4763" marB="0" anchor="b"/>
                </a:tc>
                <a:tc>
                  <a:txBody>
                    <a:bodyPr/>
                    <a:lstStyle/>
                    <a:p>
                      <a:pPr algn="ctr" fontAlgn="b"/>
                      <a:endParaRPr lang="en-IN" sz="1600" b="0" i="0" u="none" strike="noStrike" dirty="0">
                        <a:effectLst/>
                        <a:latin typeface="Arial" panose="020B0604020202020204" pitchFamily="34" charset="0"/>
                      </a:endParaRPr>
                    </a:p>
                  </a:txBody>
                  <a:tcPr marL="4763" marR="4763" marT="4763" marB="0" anchor="b"/>
                </a:tc>
                <a:tc>
                  <a:txBody>
                    <a:bodyPr/>
                    <a:lstStyle/>
                    <a:p>
                      <a:pPr algn="ctr" fontAlgn="b"/>
                      <a:r>
                        <a:rPr lang="en-IN" sz="1600" b="0" i="0" u="none" strike="noStrike" dirty="0">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a:effectLst/>
                          <a:latin typeface="Arial" panose="020B0604020202020204" pitchFamily="34" charset="0"/>
                        </a:rPr>
                        <a:t>20000</a:t>
                      </a:r>
                    </a:p>
                  </a:txBody>
                  <a:tcPr marL="4763" marR="4763" marT="4763" marB="0" anchor="b"/>
                </a:tc>
                <a:extLst>
                  <a:ext uri="{0D108BD9-81ED-4DB2-BD59-A6C34878D82A}">
                    <a16:rowId xmlns:a16="http://schemas.microsoft.com/office/drawing/2014/main" val="3107592677"/>
                  </a:ext>
                </a:extLst>
              </a:tr>
              <a:tr h="340437">
                <a:tc>
                  <a:txBody>
                    <a:bodyPr/>
                    <a:lstStyle/>
                    <a:p>
                      <a:pPr algn="ctr" fontAlgn="ctr"/>
                      <a:endParaRPr lang="en-IN" sz="1600" b="0" i="0" u="none" strike="noStrike">
                        <a:effectLst/>
                        <a:latin typeface="Arial" panose="020B0604020202020204" pitchFamily="34" charset="0"/>
                      </a:endParaRPr>
                    </a:p>
                  </a:txBody>
                  <a:tcPr marL="4763" marR="4763" marT="4763" marB="0" anchor="ctr"/>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dirty="0">
                        <a:effectLst/>
                        <a:latin typeface="Arial" panose="020B0604020202020204" pitchFamily="34" charset="0"/>
                      </a:endParaRPr>
                    </a:p>
                  </a:txBody>
                  <a:tcPr marL="4763" marR="4763" marT="4763" marB="0" anchor="b"/>
                </a:tc>
                <a:tc>
                  <a:txBody>
                    <a:bodyPr/>
                    <a:lstStyle/>
                    <a:p>
                      <a:pPr algn="ctr" fontAlgn="b"/>
                      <a:endParaRPr lang="en-IN" sz="1600" b="0" i="0" u="none" strike="noStrike" dirty="0">
                        <a:effectLst/>
                        <a:latin typeface="Arial" panose="020B0604020202020204" pitchFamily="34" charset="0"/>
                      </a:endParaRPr>
                    </a:p>
                  </a:txBody>
                  <a:tcPr marL="4763" marR="4763" marT="4763" marB="0" anchor="b"/>
                </a:tc>
                <a:tc>
                  <a:txBody>
                    <a:bodyPr/>
                    <a:lstStyle/>
                    <a:p>
                      <a:pPr algn="ctr" fontAlgn="b"/>
                      <a:r>
                        <a:rPr lang="en-IN" sz="1600" b="0" i="0" u="none" strike="noStrike" dirty="0">
                          <a:effectLst/>
                          <a:latin typeface="Arial" panose="020B0604020202020204" pitchFamily="34" charset="0"/>
                        </a:rPr>
                        <a:t>65000</a:t>
                      </a:r>
                    </a:p>
                  </a:txBody>
                  <a:tcPr marL="4763" marR="4763" marT="4763" marB="0" anchor="b"/>
                </a:tc>
                <a:extLst>
                  <a:ext uri="{0D108BD9-81ED-4DB2-BD59-A6C34878D82A}">
                    <a16:rowId xmlns:a16="http://schemas.microsoft.com/office/drawing/2014/main" val="3281075840"/>
                  </a:ext>
                </a:extLst>
              </a:tr>
            </a:tbl>
          </a:graphicData>
        </a:graphic>
      </p:graphicFrame>
      <p:graphicFrame>
        <p:nvGraphicFramePr>
          <p:cNvPr id="5" name="Table 4">
            <a:extLst>
              <a:ext uri="{FF2B5EF4-FFF2-40B4-BE49-F238E27FC236}">
                <a16:creationId xmlns:a16="http://schemas.microsoft.com/office/drawing/2014/main" id="{F941B71A-4429-2B32-5555-5E08FF036335}"/>
              </a:ext>
            </a:extLst>
          </p:cNvPr>
          <p:cNvGraphicFramePr>
            <a:graphicFrameLocks noGrp="1"/>
          </p:cNvGraphicFramePr>
          <p:nvPr/>
        </p:nvGraphicFramePr>
        <p:xfrm>
          <a:off x="403906" y="2749737"/>
          <a:ext cx="8857900" cy="1702185"/>
        </p:xfrm>
        <a:graphic>
          <a:graphicData uri="http://schemas.openxmlformats.org/drawingml/2006/table">
            <a:tbl>
              <a:tblPr firstRow="1" bandRow="1">
                <a:tableStyleId>{5C22544A-7EE6-4342-B048-85BDC9FD1C3A}</a:tableStyleId>
              </a:tblPr>
              <a:tblGrid>
                <a:gridCol w="942449">
                  <a:extLst>
                    <a:ext uri="{9D8B030D-6E8A-4147-A177-3AD203B41FA5}">
                      <a16:colId xmlns:a16="http://schemas.microsoft.com/office/drawing/2014/main" val="2305085678"/>
                    </a:ext>
                  </a:extLst>
                </a:gridCol>
                <a:gridCol w="1318307">
                  <a:extLst>
                    <a:ext uri="{9D8B030D-6E8A-4147-A177-3AD203B41FA5}">
                      <a16:colId xmlns:a16="http://schemas.microsoft.com/office/drawing/2014/main" val="967229395"/>
                    </a:ext>
                  </a:extLst>
                </a:gridCol>
                <a:gridCol w="1408064">
                  <a:extLst>
                    <a:ext uri="{9D8B030D-6E8A-4147-A177-3AD203B41FA5}">
                      <a16:colId xmlns:a16="http://schemas.microsoft.com/office/drawing/2014/main" val="3705174235"/>
                    </a:ext>
                  </a:extLst>
                </a:gridCol>
                <a:gridCol w="1817580">
                  <a:extLst>
                    <a:ext uri="{9D8B030D-6E8A-4147-A177-3AD203B41FA5}">
                      <a16:colId xmlns:a16="http://schemas.microsoft.com/office/drawing/2014/main" val="405690162"/>
                    </a:ext>
                  </a:extLst>
                </a:gridCol>
                <a:gridCol w="1744653">
                  <a:extLst>
                    <a:ext uri="{9D8B030D-6E8A-4147-A177-3AD203B41FA5}">
                      <a16:colId xmlns:a16="http://schemas.microsoft.com/office/drawing/2014/main" val="1355822719"/>
                    </a:ext>
                  </a:extLst>
                </a:gridCol>
                <a:gridCol w="1626847">
                  <a:extLst>
                    <a:ext uri="{9D8B030D-6E8A-4147-A177-3AD203B41FA5}">
                      <a16:colId xmlns:a16="http://schemas.microsoft.com/office/drawing/2014/main" val="616468631"/>
                    </a:ext>
                  </a:extLst>
                </a:gridCol>
              </a:tblGrid>
              <a:tr h="340437">
                <a:tc rowSpan="4">
                  <a:txBody>
                    <a:bodyPr/>
                    <a:lstStyle/>
                    <a:p>
                      <a:pPr algn="ctr" fontAlgn="ctr"/>
                      <a:r>
                        <a:rPr lang="en-IN" sz="1200" b="0" i="0" u="none" strike="noStrike" dirty="0">
                          <a:effectLst/>
                          <a:latin typeface="Arial" panose="020B0604020202020204" pitchFamily="34" charset="0"/>
                        </a:rPr>
                        <a:t>B</a:t>
                      </a:r>
                    </a:p>
                  </a:txBody>
                  <a:tcPr marL="4763" marR="4763" marT="4763" marB="0" anchor="ctr"/>
                </a:tc>
                <a:tc>
                  <a:txBody>
                    <a:bodyPr/>
                    <a:lstStyle/>
                    <a:p>
                      <a:pPr algn="ctr" fontAlgn="b"/>
                      <a:r>
                        <a:rPr lang="en-IN" sz="1600" b="0" i="0" u="none" strike="noStrike" dirty="0">
                          <a:solidFill>
                            <a:srgbClr val="0070C0"/>
                          </a:solidFill>
                          <a:effectLst/>
                          <a:latin typeface="Arial" panose="020B0604020202020204" pitchFamily="34" charset="0"/>
                        </a:rPr>
                        <a:t>1</a:t>
                      </a:r>
                    </a:p>
                  </a:txBody>
                  <a:tcPr marL="4763" marR="4763" marT="4763" marB="0" anchor="b">
                    <a:solidFill>
                      <a:schemeClr val="accent1">
                        <a:lumMod val="20000"/>
                        <a:lumOff val="80000"/>
                      </a:schemeClr>
                    </a:solidFill>
                  </a:tcPr>
                </a:tc>
                <a:tc>
                  <a:txBody>
                    <a:bodyPr/>
                    <a:lstStyle/>
                    <a:p>
                      <a:pPr algn="ctr" fontAlgn="b"/>
                      <a:r>
                        <a:rPr lang="en-IN" sz="1600" b="0" i="0" u="none" strike="noStrike" dirty="0">
                          <a:solidFill>
                            <a:srgbClr val="0070C0"/>
                          </a:solidFill>
                          <a:effectLst/>
                          <a:latin typeface="Arial" panose="020B0604020202020204" pitchFamily="34" charset="0"/>
                        </a:rPr>
                        <a:t>50000</a:t>
                      </a:r>
                    </a:p>
                  </a:txBody>
                  <a:tcPr marL="4763" marR="4763" marT="4763" marB="0" anchor="b">
                    <a:solidFill>
                      <a:schemeClr val="accent1">
                        <a:lumMod val="20000"/>
                        <a:lumOff val="80000"/>
                      </a:schemeClr>
                    </a:solidFill>
                  </a:tcPr>
                </a:tc>
                <a:tc>
                  <a:txBody>
                    <a:bodyPr/>
                    <a:lstStyle/>
                    <a:p>
                      <a:pPr algn="ctr" fontAlgn="b"/>
                      <a:r>
                        <a:rPr lang="en-IN" sz="1600" b="0" i="0" u="none" strike="noStrike" dirty="0">
                          <a:solidFill>
                            <a:srgbClr val="0070C0"/>
                          </a:solidFill>
                          <a:effectLst/>
                          <a:latin typeface="Arial" panose="020B0604020202020204" pitchFamily="34" charset="0"/>
                        </a:rPr>
                        <a:t>10000</a:t>
                      </a:r>
                    </a:p>
                  </a:txBody>
                  <a:tcPr marL="4763" marR="4763" marT="4763" marB="0" anchor="b">
                    <a:solidFill>
                      <a:schemeClr val="accent1">
                        <a:lumMod val="20000"/>
                        <a:lumOff val="80000"/>
                      </a:schemeClr>
                    </a:solidFill>
                  </a:tcPr>
                </a:tc>
                <a:tc>
                  <a:txBody>
                    <a:bodyPr/>
                    <a:lstStyle/>
                    <a:p>
                      <a:pPr algn="ctr" fontAlgn="b"/>
                      <a:r>
                        <a:rPr lang="en-IN" sz="1600" b="0" i="0" u="none" strike="noStrike" dirty="0">
                          <a:solidFill>
                            <a:srgbClr val="0070C0"/>
                          </a:solidFill>
                          <a:effectLst/>
                          <a:latin typeface="Arial" panose="020B0604020202020204" pitchFamily="34" charset="0"/>
                        </a:rPr>
                        <a:t>30000</a:t>
                      </a:r>
                    </a:p>
                  </a:txBody>
                  <a:tcPr marL="4763" marR="4763" marT="4763" marB="0" anchor="b">
                    <a:solidFill>
                      <a:schemeClr val="accent1">
                        <a:lumMod val="20000"/>
                        <a:lumOff val="80000"/>
                      </a:schemeClr>
                    </a:solidFill>
                  </a:tcPr>
                </a:tc>
                <a:tc>
                  <a:txBody>
                    <a:bodyPr/>
                    <a:lstStyle/>
                    <a:p>
                      <a:pPr algn="ctr" fontAlgn="b"/>
                      <a:r>
                        <a:rPr lang="en-IN" sz="1600" b="0" i="0" u="none" strike="noStrike" dirty="0">
                          <a:solidFill>
                            <a:srgbClr val="0070C0"/>
                          </a:solidFill>
                          <a:effectLst/>
                          <a:latin typeface="Arial" panose="020B0604020202020204" pitchFamily="34" charset="0"/>
                        </a:rPr>
                        <a:t>20000</a:t>
                      </a:r>
                    </a:p>
                  </a:txBody>
                  <a:tcPr marL="4763" marR="4763" marT="4763" marB="0" anchor="b">
                    <a:solidFill>
                      <a:schemeClr val="accent1">
                        <a:lumMod val="20000"/>
                        <a:lumOff val="80000"/>
                      </a:schemeClr>
                    </a:solidFill>
                  </a:tcPr>
                </a:tc>
                <a:extLst>
                  <a:ext uri="{0D108BD9-81ED-4DB2-BD59-A6C34878D82A}">
                    <a16:rowId xmlns:a16="http://schemas.microsoft.com/office/drawing/2014/main" val="3888764928"/>
                  </a:ext>
                </a:extLst>
              </a:tr>
              <a:tr h="340437">
                <a:tc vMerge="1">
                  <a:txBody>
                    <a:bodyPr/>
                    <a:lstStyle/>
                    <a:p>
                      <a:endParaRPr lang="en-IN"/>
                    </a:p>
                  </a:txBody>
                  <a:tcPr/>
                </a:tc>
                <a:tc>
                  <a:txBody>
                    <a:bodyPr/>
                    <a:lstStyle/>
                    <a:p>
                      <a:pPr algn="ctr" fontAlgn="b"/>
                      <a:r>
                        <a:rPr lang="en-IN" sz="1600" b="0" i="0" u="none" strike="noStrike" dirty="0">
                          <a:solidFill>
                            <a:srgbClr val="0070C0"/>
                          </a:solidFill>
                          <a:effectLst/>
                          <a:latin typeface="Arial" panose="020B0604020202020204" pitchFamily="34" charset="0"/>
                        </a:rPr>
                        <a:t>2</a:t>
                      </a:r>
                    </a:p>
                  </a:txBody>
                  <a:tcPr marL="4763" marR="4763" marT="4763" marB="0" anchor="b"/>
                </a:tc>
                <a:tc>
                  <a:txBody>
                    <a:bodyPr/>
                    <a:lstStyle/>
                    <a:p>
                      <a:pPr algn="ctr" fontAlgn="b"/>
                      <a:endParaRPr lang="en-IN" sz="1600" b="0" i="0" u="none" strike="noStrike">
                        <a:solidFill>
                          <a:srgbClr val="0070C0"/>
                        </a:solidFill>
                        <a:effectLst/>
                        <a:latin typeface="Arial" panose="020B0604020202020204" pitchFamily="34" charset="0"/>
                      </a:endParaRPr>
                    </a:p>
                  </a:txBody>
                  <a:tcPr marL="4763" marR="4763" marT="4763" marB="0" anchor="b"/>
                </a:tc>
                <a:tc>
                  <a:txBody>
                    <a:bodyPr/>
                    <a:lstStyle/>
                    <a:p>
                      <a:pPr algn="ctr" fontAlgn="b"/>
                      <a:r>
                        <a:rPr lang="en-IN" sz="1600" b="0" i="0" u="none" strike="noStrike">
                          <a:solidFill>
                            <a:srgbClr val="0070C0"/>
                          </a:solidFill>
                          <a:effectLst/>
                          <a:latin typeface="Arial" panose="020B0604020202020204" pitchFamily="34" charset="0"/>
                        </a:rPr>
                        <a:t>10000</a:t>
                      </a:r>
                    </a:p>
                  </a:txBody>
                  <a:tcPr marL="4763" marR="4763" marT="4763" marB="0" anchor="b"/>
                </a:tc>
                <a:tc>
                  <a:txBody>
                    <a:bodyPr/>
                    <a:lstStyle/>
                    <a:p>
                      <a:pPr algn="ctr" fontAlgn="b"/>
                      <a:r>
                        <a:rPr lang="en-IN" sz="1600" b="0" i="0" u="none" strike="noStrike">
                          <a:solidFill>
                            <a:srgbClr val="0070C0"/>
                          </a:solidFill>
                          <a:effectLst/>
                          <a:latin typeface="Arial" panose="020B0604020202020204" pitchFamily="34" charset="0"/>
                        </a:rPr>
                        <a:t>35000</a:t>
                      </a:r>
                    </a:p>
                  </a:txBody>
                  <a:tcPr marL="4763" marR="4763" marT="4763" marB="0" anchor="b"/>
                </a:tc>
                <a:tc>
                  <a:txBody>
                    <a:bodyPr/>
                    <a:lstStyle/>
                    <a:p>
                      <a:pPr algn="ctr" fontAlgn="b"/>
                      <a:r>
                        <a:rPr lang="en-IN" sz="1600" b="0" i="0" u="none" strike="noStrike">
                          <a:solidFill>
                            <a:srgbClr val="0070C0"/>
                          </a:solidFill>
                          <a:effectLst/>
                          <a:latin typeface="Arial" panose="020B0604020202020204" pitchFamily="34" charset="0"/>
                        </a:rPr>
                        <a:t>25000</a:t>
                      </a:r>
                    </a:p>
                  </a:txBody>
                  <a:tcPr marL="4763" marR="4763" marT="4763" marB="0" anchor="b"/>
                </a:tc>
                <a:extLst>
                  <a:ext uri="{0D108BD9-81ED-4DB2-BD59-A6C34878D82A}">
                    <a16:rowId xmlns:a16="http://schemas.microsoft.com/office/drawing/2014/main" val="259614106"/>
                  </a:ext>
                </a:extLst>
              </a:tr>
              <a:tr h="340437">
                <a:tc vMerge="1">
                  <a:txBody>
                    <a:bodyPr/>
                    <a:lstStyle/>
                    <a:p>
                      <a:endParaRPr lang="en-IN"/>
                    </a:p>
                  </a:txBody>
                  <a:tcPr/>
                </a:tc>
                <a:tc>
                  <a:txBody>
                    <a:bodyPr/>
                    <a:lstStyle/>
                    <a:p>
                      <a:pPr algn="ctr" fontAlgn="b"/>
                      <a:r>
                        <a:rPr lang="en-IN" sz="1600" b="0" i="0" u="none" strike="noStrike" dirty="0">
                          <a:solidFill>
                            <a:srgbClr val="0070C0"/>
                          </a:solidFill>
                          <a:effectLst/>
                          <a:latin typeface="Arial" panose="020B0604020202020204" pitchFamily="34" charset="0"/>
                        </a:rPr>
                        <a:t>3</a:t>
                      </a:r>
                    </a:p>
                  </a:txBody>
                  <a:tcPr marL="4763" marR="4763" marT="4763" marB="0" anchor="b"/>
                </a:tc>
                <a:tc>
                  <a:txBody>
                    <a:bodyPr/>
                    <a:lstStyle/>
                    <a:p>
                      <a:pPr algn="ctr" fontAlgn="b"/>
                      <a:endParaRPr lang="en-IN" sz="1600" b="0" i="0" u="none" strike="noStrike" dirty="0">
                        <a:solidFill>
                          <a:srgbClr val="0070C0"/>
                        </a:solidFill>
                        <a:effectLst/>
                        <a:latin typeface="Arial" panose="020B0604020202020204" pitchFamily="34" charset="0"/>
                      </a:endParaRPr>
                    </a:p>
                  </a:txBody>
                  <a:tcPr marL="4763" marR="4763" marT="4763" marB="0" anchor="b"/>
                </a:tc>
                <a:tc>
                  <a:txBody>
                    <a:bodyPr/>
                    <a:lstStyle/>
                    <a:p>
                      <a:pPr algn="ctr" fontAlgn="b"/>
                      <a:r>
                        <a:rPr lang="en-IN" sz="1600" b="0" i="0" u="none" strike="noStrike">
                          <a:solidFill>
                            <a:srgbClr val="0070C0"/>
                          </a:solidFill>
                          <a:effectLst/>
                          <a:latin typeface="Arial" panose="020B0604020202020204" pitchFamily="34" charset="0"/>
                        </a:rPr>
                        <a:t>10000</a:t>
                      </a:r>
                    </a:p>
                  </a:txBody>
                  <a:tcPr marL="4763" marR="4763" marT="4763" marB="0" anchor="b"/>
                </a:tc>
                <a:tc>
                  <a:txBody>
                    <a:bodyPr/>
                    <a:lstStyle/>
                    <a:p>
                      <a:pPr algn="ctr" fontAlgn="b"/>
                      <a:r>
                        <a:rPr lang="en-IN" sz="1600" b="0" i="0" u="none" strike="noStrike">
                          <a:solidFill>
                            <a:srgbClr val="0070C0"/>
                          </a:solidFill>
                          <a:effectLst/>
                          <a:latin typeface="Arial" panose="020B0604020202020204" pitchFamily="34" charset="0"/>
                        </a:rPr>
                        <a:t>30000</a:t>
                      </a:r>
                    </a:p>
                  </a:txBody>
                  <a:tcPr marL="4763" marR="4763" marT="4763" marB="0" anchor="b"/>
                </a:tc>
                <a:tc>
                  <a:txBody>
                    <a:bodyPr/>
                    <a:lstStyle/>
                    <a:p>
                      <a:pPr algn="ctr" fontAlgn="b"/>
                      <a:r>
                        <a:rPr lang="en-IN" sz="1600" b="0" i="0" u="none" strike="noStrike">
                          <a:solidFill>
                            <a:srgbClr val="0070C0"/>
                          </a:solidFill>
                          <a:effectLst/>
                          <a:latin typeface="Arial" panose="020B0604020202020204" pitchFamily="34" charset="0"/>
                        </a:rPr>
                        <a:t>20000</a:t>
                      </a:r>
                    </a:p>
                  </a:txBody>
                  <a:tcPr marL="4763" marR="4763" marT="4763" marB="0" anchor="b"/>
                </a:tc>
                <a:extLst>
                  <a:ext uri="{0D108BD9-81ED-4DB2-BD59-A6C34878D82A}">
                    <a16:rowId xmlns:a16="http://schemas.microsoft.com/office/drawing/2014/main" val="161835303"/>
                  </a:ext>
                </a:extLst>
              </a:tr>
              <a:tr h="340437">
                <a:tc vMerge="1">
                  <a:txBody>
                    <a:bodyPr/>
                    <a:lstStyle/>
                    <a:p>
                      <a:endParaRPr lang="en-IN"/>
                    </a:p>
                  </a:txBody>
                  <a:tcPr/>
                </a:tc>
                <a:tc>
                  <a:txBody>
                    <a:bodyPr/>
                    <a:lstStyle/>
                    <a:p>
                      <a:pPr algn="ctr" fontAlgn="b"/>
                      <a:r>
                        <a:rPr lang="en-IN" sz="1600" b="0" i="0" u="none" strike="noStrike">
                          <a:solidFill>
                            <a:srgbClr val="0070C0"/>
                          </a:solidFill>
                          <a:effectLst/>
                          <a:latin typeface="Arial" panose="020B0604020202020204" pitchFamily="34" charset="0"/>
                        </a:rPr>
                        <a:t>4</a:t>
                      </a:r>
                    </a:p>
                  </a:txBody>
                  <a:tcPr marL="4763" marR="4763" marT="4763" marB="0" anchor="b"/>
                </a:tc>
                <a:tc>
                  <a:txBody>
                    <a:bodyPr/>
                    <a:lstStyle/>
                    <a:p>
                      <a:pPr algn="ctr" fontAlgn="b"/>
                      <a:endParaRPr lang="en-IN" sz="1600" b="0" i="0" u="none" strike="noStrike" dirty="0">
                        <a:solidFill>
                          <a:srgbClr val="0070C0"/>
                        </a:solidFill>
                        <a:effectLst/>
                        <a:latin typeface="Arial" panose="020B0604020202020204" pitchFamily="34" charset="0"/>
                      </a:endParaRPr>
                    </a:p>
                  </a:txBody>
                  <a:tcPr marL="4763" marR="4763" marT="4763" marB="0" anchor="b"/>
                </a:tc>
                <a:tc>
                  <a:txBody>
                    <a:bodyPr/>
                    <a:lstStyle/>
                    <a:p>
                      <a:pPr algn="ctr" fontAlgn="b"/>
                      <a:r>
                        <a:rPr lang="en-IN" sz="1600" b="0" i="0" u="none" strike="noStrike" dirty="0">
                          <a:solidFill>
                            <a:srgbClr val="0070C0"/>
                          </a:solidFill>
                          <a:effectLst/>
                          <a:latin typeface="Arial" panose="020B0604020202020204" pitchFamily="34" charset="0"/>
                        </a:rPr>
                        <a:t>10000</a:t>
                      </a:r>
                    </a:p>
                  </a:txBody>
                  <a:tcPr marL="4763" marR="4763" marT="4763" marB="0" anchor="b"/>
                </a:tc>
                <a:tc>
                  <a:txBody>
                    <a:bodyPr/>
                    <a:lstStyle/>
                    <a:p>
                      <a:pPr algn="ctr" fontAlgn="b"/>
                      <a:r>
                        <a:rPr lang="en-IN" sz="1600" b="0" i="0" u="none" strike="noStrike" dirty="0">
                          <a:solidFill>
                            <a:srgbClr val="0070C0"/>
                          </a:solidFill>
                          <a:effectLst/>
                          <a:latin typeface="Arial" panose="020B0604020202020204" pitchFamily="34" charset="0"/>
                        </a:rPr>
                        <a:t>30000</a:t>
                      </a:r>
                    </a:p>
                  </a:txBody>
                  <a:tcPr marL="4763" marR="4763" marT="4763" marB="0" anchor="b"/>
                </a:tc>
                <a:tc>
                  <a:txBody>
                    <a:bodyPr/>
                    <a:lstStyle/>
                    <a:p>
                      <a:pPr algn="ctr" fontAlgn="b"/>
                      <a:r>
                        <a:rPr lang="en-IN" sz="1600" b="0" i="0" u="none" strike="noStrike" dirty="0">
                          <a:solidFill>
                            <a:srgbClr val="0070C0"/>
                          </a:solidFill>
                          <a:effectLst/>
                          <a:latin typeface="Arial" panose="020B0604020202020204" pitchFamily="34" charset="0"/>
                        </a:rPr>
                        <a:t>20000</a:t>
                      </a:r>
                    </a:p>
                  </a:txBody>
                  <a:tcPr marL="4763" marR="4763" marT="4763" marB="0" anchor="b"/>
                </a:tc>
                <a:extLst>
                  <a:ext uri="{0D108BD9-81ED-4DB2-BD59-A6C34878D82A}">
                    <a16:rowId xmlns:a16="http://schemas.microsoft.com/office/drawing/2014/main" val="3115022226"/>
                  </a:ext>
                </a:extLst>
              </a:tr>
              <a:tr h="340437">
                <a:tc>
                  <a:txBody>
                    <a:bodyPr/>
                    <a:lstStyle/>
                    <a:p>
                      <a:pPr algn="ctr" fontAlgn="ctr"/>
                      <a:endParaRPr lang="en-IN" sz="1200" b="0" i="0" u="none" strike="noStrike">
                        <a:effectLst/>
                        <a:latin typeface="Arial" panose="020B0604020202020204" pitchFamily="34" charset="0"/>
                      </a:endParaRPr>
                    </a:p>
                  </a:txBody>
                  <a:tcPr marL="4763" marR="4763" marT="4763" marB="0" anchor="ctr"/>
                </a:tc>
                <a:tc>
                  <a:txBody>
                    <a:bodyPr/>
                    <a:lstStyle/>
                    <a:p>
                      <a:pPr algn="ctr" fontAlgn="b"/>
                      <a:endParaRPr lang="en-IN" sz="1600" b="0" i="0" u="none" strike="noStrike">
                        <a:solidFill>
                          <a:srgbClr val="0070C0"/>
                        </a:solidFill>
                        <a:effectLst/>
                        <a:latin typeface="Arial" panose="020B0604020202020204" pitchFamily="34" charset="0"/>
                      </a:endParaRPr>
                    </a:p>
                  </a:txBody>
                  <a:tcPr marL="4763" marR="4763" marT="4763" marB="0" anchor="b"/>
                </a:tc>
                <a:tc>
                  <a:txBody>
                    <a:bodyPr/>
                    <a:lstStyle/>
                    <a:p>
                      <a:pPr algn="ctr" fontAlgn="b"/>
                      <a:endParaRPr lang="en-IN" sz="1600" b="0" i="0" u="none" strike="noStrike">
                        <a:solidFill>
                          <a:srgbClr val="0070C0"/>
                        </a:solidFill>
                        <a:effectLst/>
                        <a:latin typeface="Arial" panose="020B0604020202020204" pitchFamily="34" charset="0"/>
                      </a:endParaRPr>
                    </a:p>
                  </a:txBody>
                  <a:tcPr marL="4763" marR="4763" marT="4763" marB="0" anchor="b"/>
                </a:tc>
                <a:tc>
                  <a:txBody>
                    <a:bodyPr/>
                    <a:lstStyle/>
                    <a:p>
                      <a:pPr algn="ctr" fontAlgn="b"/>
                      <a:endParaRPr lang="en-IN" sz="1600" b="0" i="0" u="none" strike="noStrike" dirty="0">
                        <a:solidFill>
                          <a:srgbClr val="0070C0"/>
                        </a:solidFill>
                        <a:effectLst/>
                        <a:latin typeface="Arial" panose="020B0604020202020204" pitchFamily="34" charset="0"/>
                      </a:endParaRPr>
                    </a:p>
                  </a:txBody>
                  <a:tcPr marL="4763" marR="4763" marT="4763" marB="0" anchor="b"/>
                </a:tc>
                <a:tc>
                  <a:txBody>
                    <a:bodyPr/>
                    <a:lstStyle/>
                    <a:p>
                      <a:pPr algn="ctr" fontAlgn="b"/>
                      <a:endParaRPr lang="en-IN" sz="1600" b="0" i="0" u="none" strike="noStrike" dirty="0">
                        <a:solidFill>
                          <a:srgbClr val="0070C0"/>
                        </a:solidFill>
                        <a:effectLst/>
                        <a:latin typeface="Arial" panose="020B0604020202020204" pitchFamily="34" charset="0"/>
                      </a:endParaRPr>
                    </a:p>
                  </a:txBody>
                  <a:tcPr marL="4763" marR="4763" marT="4763" marB="0" anchor="b"/>
                </a:tc>
                <a:tc>
                  <a:txBody>
                    <a:bodyPr/>
                    <a:lstStyle/>
                    <a:p>
                      <a:pPr algn="ctr" fontAlgn="b"/>
                      <a:r>
                        <a:rPr lang="en-IN" sz="1600" b="0" i="0" u="none" strike="noStrike" dirty="0">
                          <a:solidFill>
                            <a:srgbClr val="0070C0"/>
                          </a:solidFill>
                          <a:effectLst/>
                          <a:latin typeface="Arial" panose="020B0604020202020204" pitchFamily="34" charset="0"/>
                        </a:rPr>
                        <a:t>85000</a:t>
                      </a:r>
                    </a:p>
                  </a:txBody>
                  <a:tcPr marL="4763" marR="4763" marT="4763" marB="0" anchor="b"/>
                </a:tc>
                <a:extLst>
                  <a:ext uri="{0D108BD9-81ED-4DB2-BD59-A6C34878D82A}">
                    <a16:rowId xmlns:a16="http://schemas.microsoft.com/office/drawing/2014/main" val="3024592887"/>
                  </a:ext>
                </a:extLst>
              </a:tr>
            </a:tbl>
          </a:graphicData>
        </a:graphic>
      </p:graphicFrame>
      <p:graphicFrame>
        <p:nvGraphicFramePr>
          <p:cNvPr id="6" name="Table 5">
            <a:extLst>
              <a:ext uri="{FF2B5EF4-FFF2-40B4-BE49-F238E27FC236}">
                <a16:creationId xmlns:a16="http://schemas.microsoft.com/office/drawing/2014/main" id="{97C6AC59-F0CE-B31A-5426-8C1C8196B647}"/>
              </a:ext>
            </a:extLst>
          </p:cNvPr>
          <p:cNvGraphicFramePr>
            <a:graphicFrameLocks noGrp="1"/>
          </p:cNvGraphicFramePr>
          <p:nvPr/>
        </p:nvGraphicFramePr>
        <p:xfrm>
          <a:off x="427592" y="4451922"/>
          <a:ext cx="8834214" cy="2257416"/>
        </p:xfrm>
        <a:graphic>
          <a:graphicData uri="http://schemas.openxmlformats.org/drawingml/2006/table">
            <a:tbl>
              <a:tblPr firstRow="1" bandRow="1">
                <a:tableStyleId>{5C22544A-7EE6-4342-B048-85BDC9FD1C3A}</a:tableStyleId>
              </a:tblPr>
              <a:tblGrid>
                <a:gridCol w="918764">
                  <a:extLst>
                    <a:ext uri="{9D8B030D-6E8A-4147-A177-3AD203B41FA5}">
                      <a16:colId xmlns:a16="http://schemas.microsoft.com/office/drawing/2014/main" val="4287519416"/>
                    </a:ext>
                  </a:extLst>
                </a:gridCol>
                <a:gridCol w="1312697">
                  <a:extLst>
                    <a:ext uri="{9D8B030D-6E8A-4147-A177-3AD203B41FA5}">
                      <a16:colId xmlns:a16="http://schemas.microsoft.com/office/drawing/2014/main" val="3548107458"/>
                    </a:ext>
                  </a:extLst>
                </a:gridCol>
                <a:gridCol w="1447332">
                  <a:extLst>
                    <a:ext uri="{9D8B030D-6E8A-4147-A177-3AD203B41FA5}">
                      <a16:colId xmlns:a16="http://schemas.microsoft.com/office/drawing/2014/main" val="1452283189"/>
                    </a:ext>
                  </a:extLst>
                </a:gridCol>
                <a:gridCol w="1789532">
                  <a:extLst>
                    <a:ext uri="{9D8B030D-6E8A-4147-A177-3AD203B41FA5}">
                      <a16:colId xmlns:a16="http://schemas.microsoft.com/office/drawing/2014/main" val="3636142605"/>
                    </a:ext>
                  </a:extLst>
                </a:gridCol>
                <a:gridCol w="1727823">
                  <a:extLst>
                    <a:ext uri="{9D8B030D-6E8A-4147-A177-3AD203B41FA5}">
                      <a16:colId xmlns:a16="http://schemas.microsoft.com/office/drawing/2014/main" val="543025041"/>
                    </a:ext>
                  </a:extLst>
                </a:gridCol>
                <a:gridCol w="1638066">
                  <a:extLst>
                    <a:ext uri="{9D8B030D-6E8A-4147-A177-3AD203B41FA5}">
                      <a16:colId xmlns:a16="http://schemas.microsoft.com/office/drawing/2014/main" val="601684448"/>
                    </a:ext>
                  </a:extLst>
                </a:gridCol>
              </a:tblGrid>
              <a:tr h="376236">
                <a:tc rowSpan="5">
                  <a:txBody>
                    <a:bodyPr/>
                    <a:lstStyle/>
                    <a:p>
                      <a:pPr algn="ctr" fontAlgn="ctr"/>
                      <a:r>
                        <a:rPr lang="en-IN" sz="1200" b="0" i="0" u="none" strike="noStrike" dirty="0">
                          <a:effectLst/>
                          <a:latin typeface="Arial" panose="020B0604020202020204" pitchFamily="34" charset="0"/>
                        </a:rPr>
                        <a:t>C</a:t>
                      </a:r>
                    </a:p>
                  </a:txBody>
                  <a:tcPr marL="4763" marR="4763" marT="4763" marB="0" anchor="ctr">
                    <a:solidFill>
                      <a:srgbClr val="7030A0"/>
                    </a:solidFill>
                  </a:tcPr>
                </a:tc>
                <a:tc>
                  <a:txBody>
                    <a:bodyPr/>
                    <a:lstStyle/>
                    <a:p>
                      <a:pPr algn="ctr" fontAlgn="b"/>
                      <a:r>
                        <a:rPr lang="en-IN" sz="1600" b="0" i="0" u="none" strike="noStrike" dirty="0">
                          <a:solidFill>
                            <a:srgbClr val="7030A0"/>
                          </a:solidFill>
                          <a:effectLst/>
                          <a:latin typeface="Arial" panose="020B0604020202020204" pitchFamily="34" charset="0"/>
                        </a:rPr>
                        <a:t>1</a:t>
                      </a:r>
                    </a:p>
                  </a:txBody>
                  <a:tcPr marL="4763" marR="4763" marT="4763" marB="0" anchor="b">
                    <a:solidFill>
                      <a:schemeClr val="accent1">
                        <a:lumMod val="20000"/>
                        <a:lumOff val="80000"/>
                      </a:schemeClr>
                    </a:solidFill>
                  </a:tcPr>
                </a:tc>
                <a:tc>
                  <a:txBody>
                    <a:bodyPr/>
                    <a:lstStyle/>
                    <a:p>
                      <a:pPr algn="ctr" fontAlgn="b"/>
                      <a:r>
                        <a:rPr lang="en-IN" sz="1600" b="0" i="0" u="none" strike="noStrike" dirty="0">
                          <a:solidFill>
                            <a:srgbClr val="7030A0"/>
                          </a:solidFill>
                          <a:effectLst/>
                          <a:latin typeface="Arial" panose="020B0604020202020204" pitchFamily="34" charset="0"/>
                        </a:rPr>
                        <a:t>50000</a:t>
                      </a:r>
                    </a:p>
                  </a:txBody>
                  <a:tcPr marL="4763" marR="4763" marT="4763" marB="0" anchor="b">
                    <a:solidFill>
                      <a:schemeClr val="accent1">
                        <a:lumMod val="20000"/>
                        <a:lumOff val="80000"/>
                      </a:schemeClr>
                    </a:solidFill>
                  </a:tcPr>
                </a:tc>
                <a:tc>
                  <a:txBody>
                    <a:bodyPr/>
                    <a:lstStyle/>
                    <a:p>
                      <a:pPr algn="ctr" fontAlgn="b"/>
                      <a:r>
                        <a:rPr lang="en-IN" sz="1600" b="0" i="0" u="none" strike="noStrike" dirty="0">
                          <a:solidFill>
                            <a:srgbClr val="7030A0"/>
                          </a:solidFill>
                          <a:effectLst/>
                          <a:latin typeface="Arial" panose="020B0604020202020204" pitchFamily="34" charset="0"/>
                        </a:rPr>
                        <a:t>10000</a:t>
                      </a:r>
                    </a:p>
                  </a:txBody>
                  <a:tcPr marL="4763" marR="4763" marT="4763" marB="0" anchor="b">
                    <a:solidFill>
                      <a:schemeClr val="accent1">
                        <a:lumMod val="20000"/>
                        <a:lumOff val="80000"/>
                      </a:schemeClr>
                    </a:solidFill>
                  </a:tcPr>
                </a:tc>
                <a:tc>
                  <a:txBody>
                    <a:bodyPr/>
                    <a:lstStyle/>
                    <a:p>
                      <a:pPr algn="ctr" fontAlgn="b"/>
                      <a:r>
                        <a:rPr lang="en-IN" sz="1600" b="0" i="0" u="none" strike="noStrike" dirty="0">
                          <a:solidFill>
                            <a:srgbClr val="7030A0"/>
                          </a:solidFill>
                          <a:effectLst/>
                          <a:latin typeface="Arial" panose="020B0604020202020204" pitchFamily="34" charset="0"/>
                        </a:rPr>
                        <a:t>0</a:t>
                      </a:r>
                    </a:p>
                  </a:txBody>
                  <a:tcPr marL="4763" marR="4763" marT="4763" marB="0" anchor="b">
                    <a:solidFill>
                      <a:schemeClr val="accent1">
                        <a:lumMod val="20000"/>
                        <a:lumOff val="80000"/>
                      </a:schemeClr>
                    </a:solidFill>
                  </a:tcPr>
                </a:tc>
                <a:tc>
                  <a:txBody>
                    <a:bodyPr/>
                    <a:lstStyle/>
                    <a:p>
                      <a:pPr algn="ctr" fontAlgn="b"/>
                      <a:r>
                        <a:rPr lang="en-IN" sz="1600" b="0" i="0" u="none" strike="noStrike" dirty="0">
                          <a:solidFill>
                            <a:srgbClr val="7030A0"/>
                          </a:solidFill>
                          <a:effectLst/>
                          <a:latin typeface="Arial" panose="020B0604020202020204" pitchFamily="34" charset="0"/>
                        </a:rPr>
                        <a:t>-10000</a:t>
                      </a:r>
                    </a:p>
                  </a:txBody>
                  <a:tcPr marL="4763" marR="4763" marT="4763" marB="0" anchor="b">
                    <a:solidFill>
                      <a:schemeClr val="accent1">
                        <a:lumMod val="20000"/>
                        <a:lumOff val="80000"/>
                      </a:schemeClr>
                    </a:solidFill>
                  </a:tcPr>
                </a:tc>
                <a:extLst>
                  <a:ext uri="{0D108BD9-81ED-4DB2-BD59-A6C34878D82A}">
                    <a16:rowId xmlns:a16="http://schemas.microsoft.com/office/drawing/2014/main" val="287104755"/>
                  </a:ext>
                </a:extLst>
              </a:tr>
              <a:tr h="376236">
                <a:tc vMerge="1">
                  <a:txBody>
                    <a:bodyPr/>
                    <a:lstStyle/>
                    <a:p>
                      <a:endParaRPr lang="en-IN"/>
                    </a:p>
                  </a:txBody>
                  <a:tcPr/>
                </a:tc>
                <a:tc>
                  <a:txBody>
                    <a:bodyPr/>
                    <a:lstStyle/>
                    <a:p>
                      <a:pPr algn="ctr" fontAlgn="b"/>
                      <a:r>
                        <a:rPr lang="en-IN" sz="1600" b="0" i="0" u="none" strike="noStrike">
                          <a:solidFill>
                            <a:srgbClr val="7030A0"/>
                          </a:solidFill>
                          <a:effectLst/>
                          <a:latin typeface="Arial" panose="020B0604020202020204" pitchFamily="34" charset="0"/>
                        </a:rPr>
                        <a:t>2</a:t>
                      </a:r>
                    </a:p>
                  </a:txBody>
                  <a:tcPr marL="4763" marR="4763" marT="4763" marB="0" anchor="b"/>
                </a:tc>
                <a:tc>
                  <a:txBody>
                    <a:bodyPr/>
                    <a:lstStyle/>
                    <a:p>
                      <a:pPr algn="ctr" fontAlgn="b"/>
                      <a:r>
                        <a:rPr lang="en-IN" sz="1600" b="0" i="0" u="none" strike="noStrike" dirty="0">
                          <a:solidFill>
                            <a:srgbClr val="7030A0"/>
                          </a:solidFill>
                          <a:effectLst/>
                          <a:latin typeface="Arial" panose="020B0604020202020204" pitchFamily="34" charset="0"/>
                        </a:rPr>
                        <a:t>25000</a:t>
                      </a:r>
                    </a:p>
                  </a:txBody>
                  <a:tcPr marL="4763" marR="4763" marT="4763" marB="0" anchor="b"/>
                </a:tc>
                <a:tc>
                  <a:txBody>
                    <a:bodyPr/>
                    <a:lstStyle/>
                    <a:p>
                      <a:pPr algn="ctr" fontAlgn="b"/>
                      <a:r>
                        <a:rPr lang="en-IN" sz="1600" b="0" i="0" u="none" strike="noStrike" dirty="0">
                          <a:solidFill>
                            <a:srgbClr val="7030A0"/>
                          </a:solidFill>
                          <a:effectLst/>
                          <a:latin typeface="Arial" panose="020B0604020202020204" pitchFamily="34" charset="0"/>
                        </a:rPr>
                        <a:t>10000</a:t>
                      </a:r>
                    </a:p>
                  </a:txBody>
                  <a:tcPr marL="4763" marR="4763" marT="4763" marB="0" anchor="b"/>
                </a:tc>
                <a:tc>
                  <a:txBody>
                    <a:bodyPr/>
                    <a:lstStyle/>
                    <a:p>
                      <a:pPr algn="ctr" fontAlgn="b"/>
                      <a:r>
                        <a:rPr lang="en-IN" sz="1600" b="0" i="0" u="none" strike="noStrike">
                          <a:solidFill>
                            <a:srgbClr val="7030A0"/>
                          </a:solidFill>
                          <a:effectLst/>
                          <a:latin typeface="Arial" panose="020B0604020202020204" pitchFamily="34" charset="0"/>
                        </a:rPr>
                        <a:t>35000</a:t>
                      </a:r>
                    </a:p>
                  </a:txBody>
                  <a:tcPr marL="4763" marR="4763" marT="4763" marB="0" anchor="b"/>
                </a:tc>
                <a:tc>
                  <a:txBody>
                    <a:bodyPr/>
                    <a:lstStyle/>
                    <a:p>
                      <a:pPr algn="ctr" fontAlgn="b"/>
                      <a:r>
                        <a:rPr lang="en-IN" sz="1600" b="0" i="0" u="none" strike="noStrike">
                          <a:solidFill>
                            <a:srgbClr val="7030A0"/>
                          </a:solidFill>
                          <a:effectLst/>
                          <a:latin typeface="Arial" panose="020B0604020202020204" pitchFamily="34" charset="0"/>
                        </a:rPr>
                        <a:t>25000</a:t>
                      </a:r>
                    </a:p>
                  </a:txBody>
                  <a:tcPr marL="4763" marR="4763" marT="4763" marB="0" anchor="b"/>
                </a:tc>
                <a:extLst>
                  <a:ext uri="{0D108BD9-81ED-4DB2-BD59-A6C34878D82A}">
                    <a16:rowId xmlns:a16="http://schemas.microsoft.com/office/drawing/2014/main" val="1280377158"/>
                  </a:ext>
                </a:extLst>
              </a:tr>
              <a:tr h="376236">
                <a:tc vMerge="1">
                  <a:txBody>
                    <a:bodyPr/>
                    <a:lstStyle/>
                    <a:p>
                      <a:endParaRPr lang="en-IN"/>
                    </a:p>
                  </a:txBody>
                  <a:tcPr/>
                </a:tc>
                <a:tc>
                  <a:txBody>
                    <a:bodyPr/>
                    <a:lstStyle/>
                    <a:p>
                      <a:pPr algn="ctr" fontAlgn="b"/>
                      <a:r>
                        <a:rPr lang="en-IN" sz="1600" b="0" i="0" u="none" strike="noStrike">
                          <a:solidFill>
                            <a:srgbClr val="7030A0"/>
                          </a:solidFill>
                          <a:effectLst/>
                          <a:latin typeface="Arial" panose="020B0604020202020204" pitchFamily="34" charset="0"/>
                        </a:rPr>
                        <a:t>3</a:t>
                      </a:r>
                    </a:p>
                  </a:txBody>
                  <a:tcPr marL="4763" marR="4763" marT="4763" marB="0" anchor="b"/>
                </a:tc>
                <a:tc>
                  <a:txBody>
                    <a:bodyPr/>
                    <a:lstStyle/>
                    <a:p>
                      <a:pPr algn="ctr" fontAlgn="b"/>
                      <a:endParaRPr lang="en-IN" sz="1600" b="0" i="0" u="none" strike="noStrike" dirty="0">
                        <a:solidFill>
                          <a:srgbClr val="7030A0"/>
                        </a:solidFill>
                        <a:effectLst/>
                        <a:latin typeface="Arial" panose="020B0604020202020204" pitchFamily="34" charset="0"/>
                      </a:endParaRPr>
                    </a:p>
                  </a:txBody>
                  <a:tcPr marL="4763" marR="4763" marT="4763" marB="0" anchor="b"/>
                </a:tc>
                <a:tc>
                  <a:txBody>
                    <a:bodyPr/>
                    <a:lstStyle/>
                    <a:p>
                      <a:pPr algn="ctr" fontAlgn="b"/>
                      <a:r>
                        <a:rPr lang="en-IN" sz="1600" b="0" i="0" u="none" strike="noStrike" dirty="0">
                          <a:solidFill>
                            <a:srgbClr val="7030A0"/>
                          </a:solidFill>
                          <a:effectLst/>
                          <a:latin typeface="Arial" panose="020B0604020202020204" pitchFamily="34" charset="0"/>
                        </a:rPr>
                        <a:t>10000</a:t>
                      </a:r>
                    </a:p>
                  </a:txBody>
                  <a:tcPr marL="4763" marR="4763" marT="4763" marB="0" anchor="b"/>
                </a:tc>
                <a:tc>
                  <a:txBody>
                    <a:bodyPr/>
                    <a:lstStyle/>
                    <a:p>
                      <a:pPr algn="ctr" fontAlgn="b"/>
                      <a:r>
                        <a:rPr lang="en-IN" sz="1600" b="0" i="0" u="none" strike="noStrike">
                          <a:solidFill>
                            <a:srgbClr val="7030A0"/>
                          </a:solidFill>
                          <a:effectLst/>
                          <a:latin typeface="Arial" panose="020B0604020202020204" pitchFamily="34" charset="0"/>
                        </a:rPr>
                        <a:t>40000</a:t>
                      </a:r>
                    </a:p>
                  </a:txBody>
                  <a:tcPr marL="4763" marR="4763" marT="4763" marB="0" anchor="b"/>
                </a:tc>
                <a:tc>
                  <a:txBody>
                    <a:bodyPr/>
                    <a:lstStyle/>
                    <a:p>
                      <a:pPr algn="ctr" fontAlgn="b"/>
                      <a:r>
                        <a:rPr lang="en-IN" sz="1600" b="0" i="0" u="none" strike="noStrike">
                          <a:solidFill>
                            <a:srgbClr val="7030A0"/>
                          </a:solidFill>
                          <a:effectLst/>
                          <a:latin typeface="Arial" panose="020B0604020202020204" pitchFamily="34" charset="0"/>
                        </a:rPr>
                        <a:t>30000</a:t>
                      </a:r>
                    </a:p>
                  </a:txBody>
                  <a:tcPr marL="4763" marR="4763" marT="4763" marB="0" anchor="b"/>
                </a:tc>
                <a:extLst>
                  <a:ext uri="{0D108BD9-81ED-4DB2-BD59-A6C34878D82A}">
                    <a16:rowId xmlns:a16="http://schemas.microsoft.com/office/drawing/2014/main" val="3945650226"/>
                  </a:ext>
                </a:extLst>
              </a:tr>
              <a:tr h="376236">
                <a:tc vMerge="1">
                  <a:txBody>
                    <a:bodyPr/>
                    <a:lstStyle/>
                    <a:p>
                      <a:endParaRPr lang="en-IN"/>
                    </a:p>
                  </a:txBody>
                  <a:tcPr/>
                </a:tc>
                <a:tc>
                  <a:txBody>
                    <a:bodyPr/>
                    <a:lstStyle/>
                    <a:p>
                      <a:pPr algn="ctr" fontAlgn="b"/>
                      <a:r>
                        <a:rPr lang="en-IN" sz="1600" b="0" i="0" u="none" strike="noStrike">
                          <a:solidFill>
                            <a:srgbClr val="7030A0"/>
                          </a:solidFill>
                          <a:effectLst/>
                          <a:latin typeface="Arial" panose="020B0604020202020204" pitchFamily="34" charset="0"/>
                        </a:rPr>
                        <a:t>4</a:t>
                      </a:r>
                    </a:p>
                  </a:txBody>
                  <a:tcPr marL="4763" marR="4763" marT="4763" marB="0" anchor="b"/>
                </a:tc>
                <a:tc>
                  <a:txBody>
                    <a:bodyPr/>
                    <a:lstStyle/>
                    <a:p>
                      <a:pPr algn="ctr" fontAlgn="b"/>
                      <a:endParaRPr lang="en-IN" sz="1600" b="0" i="0" u="none" strike="noStrike" dirty="0">
                        <a:solidFill>
                          <a:srgbClr val="7030A0"/>
                        </a:solidFill>
                        <a:effectLst/>
                        <a:latin typeface="Arial" panose="020B0604020202020204" pitchFamily="34" charset="0"/>
                      </a:endParaRPr>
                    </a:p>
                  </a:txBody>
                  <a:tcPr marL="4763" marR="4763" marT="4763" marB="0" anchor="b"/>
                </a:tc>
                <a:tc>
                  <a:txBody>
                    <a:bodyPr/>
                    <a:lstStyle/>
                    <a:p>
                      <a:pPr algn="ctr" fontAlgn="b"/>
                      <a:r>
                        <a:rPr lang="en-IN" sz="1600" b="0" i="0" u="none" strike="noStrike" dirty="0">
                          <a:solidFill>
                            <a:srgbClr val="7030A0"/>
                          </a:solidFill>
                          <a:effectLst/>
                          <a:latin typeface="Arial" panose="020B0604020202020204" pitchFamily="34" charset="0"/>
                        </a:rPr>
                        <a:t>10000</a:t>
                      </a:r>
                    </a:p>
                  </a:txBody>
                  <a:tcPr marL="4763" marR="4763" marT="4763" marB="0" anchor="b"/>
                </a:tc>
                <a:tc>
                  <a:txBody>
                    <a:bodyPr/>
                    <a:lstStyle/>
                    <a:p>
                      <a:pPr algn="ctr" fontAlgn="b"/>
                      <a:r>
                        <a:rPr lang="en-IN" sz="1600" b="0" i="0" u="none" strike="noStrike" dirty="0">
                          <a:solidFill>
                            <a:srgbClr val="7030A0"/>
                          </a:solidFill>
                          <a:effectLst/>
                          <a:latin typeface="Arial" panose="020B0604020202020204" pitchFamily="34" charset="0"/>
                        </a:rPr>
                        <a:t>40000</a:t>
                      </a:r>
                    </a:p>
                  </a:txBody>
                  <a:tcPr marL="4763" marR="4763" marT="4763" marB="0" anchor="b"/>
                </a:tc>
                <a:tc>
                  <a:txBody>
                    <a:bodyPr/>
                    <a:lstStyle/>
                    <a:p>
                      <a:pPr algn="ctr" fontAlgn="b"/>
                      <a:r>
                        <a:rPr lang="en-IN" sz="1600" b="0" i="0" u="none" strike="noStrike">
                          <a:solidFill>
                            <a:srgbClr val="7030A0"/>
                          </a:solidFill>
                          <a:effectLst/>
                          <a:latin typeface="Arial" panose="020B0604020202020204" pitchFamily="34" charset="0"/>
                        </a:rPr>
                        <a:t>30000</a:t>
                      </a:r>
                    </a:p>
                  </a:txBody>
                  <a:tcPr marL="4763" marR="4763" marT="4763" marB="0" anchor="b"/>
                </a:tc>
                <a:extLst>
                  <a:ext uri="{0D108BD9-81ED-4DB2-BD59-A6C34878D82A}">
                    <a16:rowId xmlns:a16="http://schemas.microsoft.com/office/drawing/2014/main" val="2851623661"/>
                  </a:ext>
                </a:extLst>
              </a:tr>
              <a:tr h="376236">
                <a:tc vMerge="1">
                  <a:txBody>
                    <a:bodyPr/>
                    <a:lstStyle/>
                    <a:p>
                      <a:endParaRPr lang="en-IN"/>
                    </a:p>
                  </a:txBody>
                  <a:tcPr/>
                </a:tc>
                <a:tc>
                  <a:txBody>
                    <a:bodyPr/>
                    <a:lstStyle/>
                    <a:p>
                      <a:pPr algn="ctr" fontAlgn="b"/>
                      <a:r>
                        <a:rPr lang="en-IN" sz="1600" b="0" i="0" u="none" strike="noStrike">
                          <a:solidFill>
                            <a:srgbClr val="7030A0"/>
                          </a:solidFill>
                          <a:effectLst/>
                          <a:latin typeface="Arial" panose="020B0604020202020204" pitchFamily="34" charset="0"/>
                        </a:rPr>
                        <a:t>5</a:t>
                      </a:r>
                    </a:p>
                  </a:txBody>
                  <a:tcPr marL="4763" marR="4763" marT="4763" marB="0" anchor="b"/>
                </a:tc>
                <a:tc>
                  <a:txBody>
                    <a:bodyPr/>
                    <a:lstStyle/>
                    <a:p>
                      <a:pPr algn="ctr" fontAlgn="b"/>
                      <a:endParaRPr lang="en-IN" sz="1600" b="0" i="0" u="none" strike="noStrike">
                        <a:solidFill>
                          <a:srgbClr val="7030A0"/>
                        </a:solidFill>
                        <a:effectLst/>
                        <a:latin typeface="Arial" panose="020B0604020202020204" pitchFamily="34" charset="0"/>
                      </a:endParaRPr>
                    </a:p>
                  </a:txBody>
                  <a:tcPr marL="4763" marR="4763" marT="4763" marB="0" anchor="b"/>
                </a:tc>
                <a:tc>
                  <a:txBody>
                    <a:bodyPr/>
                    <a:lstStyle/>
                    <a:p>
                      <a:pPr algn="ctr" fontAlgn="b"/>
                      <a:r>
                        <a:rPr lang="en-IN" sz="1600" b="0" i="0" u="none" strike="noStrike" dirty="0">
                          <a:solidFill>
                            <a:srgbClr val="7030A0"/>
                          </a:solidFill>
                          <a:effectLst/>
                          <a:latin typeface="Arial" panose="020B0604020202020204" pitchFamily="34" charset="0"/>
                        </a:rPr>
                        <a:t>10000</a:t>
                      </a:r>
                    </a:p>
                  </a:txBody>
                  <a:tcPr marL="4763" marR="4763" marT="4763" marB="0" anchor="b"/>
                </a:tc>
                <a:tc>
                  <a:txBody>
                    <a:bodyPr/>
                    <a:lstStyle/>
                    <a:p>
                      <a:pPr algn="ctr" fontAlgn="b"/>
                      <a:r>
                        <a:rPr lang="en-IN" sz="1600" b="0" i="0" u="none" strike="noStrike" dirty="0">
                          <a:solidFill>
                            <a:srgbClr val="7030A0"/>
                          </a:solidFill>
                          <a:effectLst/>
                          <a:latin typeface="Arial" panose="020B0604020202020204" pitchFamily="34" charset="0"/>
                        </a:rPr>
                        <a:t>40000</a:t>
                      </a:r>
                    </a:p>
                  </a:txBody>
                  <a:tcPr marL="4763" marR="4763" marT="4763" marB="0" anchor="b"/>
                </a:tc>
                <a:tc>
                  <a:txBody>
                    <a:bodyPr/>
                    <a:lstStyle/>
                    <a:p>
                      <a:pPr algn="ctr" fontAlgn="b"/>
                      <a:r>
                        <a:rPr lang="en-IN" sz="1600" b="0" i="0" u="none" strike="noStrike">
                          <a:solidFill>
                            <a:srgbClr val="7030A0"/>
                          </a:solidFill>
                          <a:effectLst/>
                          <a:latin typeface="Arial" panose="020B0604020202020204" pitchFamily="34" charset="0"/>
                        </a:rPr>
                        <a:t>30000</a:t>
                      </a:r>
                    </a:p>
                  </a:txBody>
                  <a:tcPr marL="4763" marR="4763" marT="4763" marB="0" anchor="b"/>
                </a:tc>
                <a:extLst>
                  <a:ext uri="{0D108BD9-81ED-4DB2-BD59-A6C34878D82A}">
                    <a16:rowId xmlns:a16="http://schemas.microsoft.com/office/drawing/2014/main" val="1045473221"/>
                  </a:ext>
                </a:extLst>
              </a:tr>
              <a:tr h="376236">
                <a:tc>
                  <a:txBody>
                    <a:bodyPr/>
                    <a:lstStyle/>
                    <a:p>
                      <a:pPr algn="ctr" fontAlgn="b"/>
                      <a:endParaRPr lang="en-IN" sz="10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solidFill>
                          <a:srgbClr val="7030A0"/>
                        </a:solidFill>
                        <a:effectLst/>
                        <a:latin typeface="Arial" panose="020B0604020202020204" pitchFamily="34" charset="0"/>
                      </a:endParaRPr>
                    </a:p>
                  </a:txBody>
                  <a:tcPr marL="4763" marR="4763" marT="4763" marB="0" anchor="b"/>
                </a:tc>
                <a:tc>
                  <a:txBody>
                    <a:bodyPr/>
                    <a:lstStyle/>
                    <a:p>
                      <a:pPr algn="ctr" fontAlgn="b"/>
                      <a:endParaRPr lang="en-IN" sz="1600" b="0" i="0" u="none" strike="noStrike">
                        <a:solidFill>
                          <a:srgbClr val="7030A0"/>
                        </a:solidFill>
                        <a:effectLst/>
                        <a:latin typeface="Arial" panose="020B0604020202020204" pitchFamily="34" charset="0"/>
                      </a:endParaRPr>
                    </a:p>
                  </a:txBody>
                  <a:tcPr marL="4763" marR="4763" marT="4763" marB="0" anchor="b"/>
                </a:tc>
                <a:tc>
                  <a:txBody>
                    <a:bodyPr/>
                    <a:lstStyle/>
                    <a:p>
                      <a:pPr algn="ctr" fontAlgn="b"/>
                      <a:endParaRPr lang="en-IN" sz="1600" b="0" i="0" u="none" strike="noStrike" dirty="0">
                        <a:solidFill>
                          <a:srgbClr val="7030A0"/>
                        </a:solidFill>
                        <a:effectLst/>
                        <a:latin typeface="Arial" panose="020B0604020202020204" pitchFamily="34" charset="0"/>
                      </a:endParaRPr>
                    </a:p>
                  </a:txBody>
                  <a:tcPr marL="4763" marR="4763" marT="4763" marB="0" anchor="b"/>
                </a:tc>
                <a:tc>
                  <a:txBody>
                    <a:bodyPr/>
                    <a:lstStyle/>
                    <a:p>
                      <a:pPr algn="ctr" fontAlgn="b"/>
                      <a:endParaRPr lang="en-IN" sz="1600" b="0" i="0" u="none" strike="noStrike" dirty="0">
                        <a:solidFill>
                          <a:srgbClr val="7030A0"/>
                        </a:solidFill>
                        <a:effectLst/>
                        <a:latin typeface="Arial" panose="020B0604020202020204" pitchFamily="34" charset="0"/>
                      </a:endParaRPr>
                    </a:p>
                  </a:txBody>
                  <a:tcPr marL="4763" marR="4763" marT="4763" marB="0" anchor="b"/>
                </a:tc>
                <a:tc>
                  <a:txBody>
                    <a:bodyPr/>
                    <a:lstStyle/>
                    <a:p>
                      <a:pPr algn="ctr" fontAlgn="b"/>
                      <a:r>
                        <a:rPr lang="en-IN" sz="1600" b="0" i="0" u="none" strike="noStrike" dirty="0">
                          <a:solidFill>
                            <a:srgbClr val="7030A0"/>
                          </a:solidFill>
                          <a:effectLst/>
                          <a:latin typeface="Arial" panose="020B0604020202020204" pitchFamily="34" charset="0"/>
                        </a:rPr>
                        <a:t>105000</a:t>
                      </a:r>
                    </a:p>
                  </a:txBody>
                  <a:tcPr marL="4763" marR="4763" marT="4763" marB="0" anchor="b"/>
                </a:tc>
                <a:extLst>
                  <a:ext uri="{0D108BD9-81ED-4DB2-BD59-A6C34878D82A}">
                    <a16:rowId xmlns:a16="http://schemas.microsoft.com/office/drawing/2014/main" val="678082444"/>
                  </a:ext>
                </a:extLst>
              </a:tr>
            </a:tbl>
          </a:graphicData>
        </a:graphic>
      </p:graphicFrame>
      <p:graphicFrame>
        <p:nvGraphicFramePr>
          <p:cNvPr id="7" name="Table 6">
            <a:extLst>
              <a:ext uri="{FF2B5EF4-FFF2-40B4-BE49-F238E27FC236}">
                <a16:creationId xmlns:a16="http://schemas.microsoft.com/office/drawing/2014/main" id="{5FE2BB3B-C891-D851-D958-21FA633D758D}"/>
              </a:ext>
            </a:extLst>
          </p:cNvPr>
          <p:cNvGraphicFramePr>
            <a:graphicFrameLocks noGrp="1"/>
          </p:cNvGraphicFramePr>
          <p:nvPr/>
        </p:nvGraphicFramePr>
        <p:xfrm>
          <a:off x="9261806" y="1034476"/>
          <a:ext cx="2543117" cy="5658034"/>
        </p:xfrm>
        <a:graphic>
          <a:graphicData uri="http://schemas.openxmlformats.org/drawingml/2006/table">
            <a:tbl>
              <a:tblPr firstRow="1" firstCol="1" bandRow="1" bandCol="1">
                <a:tableStyleId>{5C22544A-7EE6-4342-B048-85BDC9FD1C3A}</a:tableStyleId>
              </a:tblPr>
              <a:tblGrid>
                <a:gridCol w="2543117">
                  <a:extLst>
                    <a:ext uri="{9D8B030D-6E8A-4147-A177-3AD203B41FA5}">
                      <a16:colId xmlns:a16="http://schemas.microsoft.com/office/drawing/2014/main" val="3846124373"/>
                    </a:ext>
                  </a:extLst>
                </a:gridCol>
              </a:tblGrid>
              <a:tr h="451147">
                <a:tc>
                  <a:txBody>
                    <a:bodyPr/>
                    <a:lstStyle/>
                    <a:p>
                      <a:pPr algn="ctr">
                        <a:lnSpc>
                          <a:spcPts val="1200"/>
                        </a:lnSpc>
                        <a:spcBef>
                          <a:spcPts val="1200"/>
                        </a:spcBef>
                      </a:pPr>
                      <a:r>
                        <a:rPr lang="en-US" sz="1800" dirty="0">
                          <a:effectLst/>
                        </a:rPr>
                        <a:t>Payback period (Years)</a:t>
                      </a:r>
                      <a:endParaRPr lang="en-IN" sz="18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3471582255"/>
                  </a:ext>
                </a:extLst>
              </a:tr>
              <a:tr h="1296846">
                <a:tc>
                  <a:txBody>
                    <a:bodyPr/>
                    <a:lstStyle/>
                    <a:p>
                      <a:pPr algn="ctr">
                        <a:lnSpc>
                          <a:spcPts val="1200"/>
                        </a:lnSpc>
                        <a:spcBef>
                          <a:spcPts val="1200"/>
                        </a:spcBef>
                      </a:pPr>
                      <a:r>
                        <a:rPr lang="en-US" sz="2000" dirty="0">
                          <a:solidFill>
                            <a:schemeClr val="tx1"/>
                          </a:solidFill>
                          <a:effectLst/>
                        </a:rPr>
                        <a:t>2.25</a:t>
                      </a:r>
                      <a:endParaRPr lang="en-IN" sz="2000" dirty="0">
                        <a:solidFill>
                          <a:schemeClr val="tx1"/>
                        </a:solidFill>
                        <a:effectLst/>
                        <a:latin typeface="Arial" panose="020B0604020202020204" pitchFamily="34" charset="0"/>
                        <a:ea typeface="Times New Roman" panose="02020603050405020304" pitchFamily="18"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3541431466"/>
                  </a:ext>
                </a:extLst>
              </a:tr>
              <a:tr h="1643676">
                <a:tc>
                  <a:txBody>
                    <a:bodyPr/>
                    <a:lstStyle/>
                    <a:p>
                      <a:pPr algn="ctr">
                        <a:lnSpc>
                          <a:spcPts val="1200"/>
                        </a:lnSpc>
                        <a:spcBef>
                          <a:spcPts val="1200"/>
                        </a:spcBef>
                      </a:pPr>
                      <a:r>
                        <a:rPr lang="en-US" sz="2000" dirty="0">
                          <a:effectLst/>
                        </a:rPr>
                        <a:t>2.25</a:t>
                      </a:r>
                      <a:endParaRPr lang="en-IN" sz="20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2216030937"/>
                  </a:ext>
                </a:extLst>
              </a:tr>
              <a:tr h="2266365">
                <a:tc>
                  <a:txBody>
                    <a:bodyPr/>
                    <a:lstStyle/>
                    <a:p>
                      <a:pPr algn="ctr">
                        <a:lnSpc>
                          <a:spcPts val="1200"/>
                        </a:lnSpc>
                        <a:spcBef>
                          <a:spcPts val="1200"/>
                        </a:spcBef>
                      </a:pPr>
                      <a:r>
                        <a:rPr lang="en-US" sz="2000" dirty="0">
                          <a:effectLst/>
                        </a:rPr>
                        <a:t>3.00</a:t>
                      </a:r>
                      <a:endParaRPr lang="en-IN" sz="2000" dirty="0">
                        <a:effectLst/>
                        <a:latin typeface="Arial" panose="020B0604020202020204" pitchFamily="34" charset="0"/>
                        <a:ea typeface="Times New Roman" panose="02020603050405020304" pitchFamily="18" charset="0"/>
                      </a:endParaRPr>
                    </a:p>
                  </a:txBody>
                  <a:tcPr marL="68580" marR="68580" marT="0" marB="0" anchor="ctr">
                    <a:solidFill>
                      <a:srgbClr val="7030A0"/>
                    </a:solidFill>
                  </a:tcPr>
                </a:tc>
                <a:extLst>
                  <a:ext uri="{0D108BD9-81ED-4DB2-BD59-A6C34878D82A}">
                    <a16:rowId xmlns:a16="http://schemas.microsoft.com/office/drawing/2014/main" val="2949954919"/>
                  </a:ext>
                </a:extLst>
              </a:tr>
            </a:tbl>
          </a:graphicData>
        </a:graphic>
      </p:graphicFrame>
      <p:sp>
        <p:nvSpPr>
          <p:cNvPr id="8" name="Oval 7">
            <a:extLst>
              <a:ext uri="{FF2B5EF4-FFF2-40B4-BE49-F238E27FC236}">
                <a16:creationId xmlns:a16="http://schemas.microsoft.com/office/drawing/2014/main" id="{306420EA-E634-8E5B-C2EA-CF0B6DF31EE4}"/>
              </a:ext>
            </a:extLst>
          </p:cNvPr>
          <p:cNvSpPr/>
          <p:nvPr/>
        </p:nvSpPr>
        <p:spPr>
          <a:xfrm>
            <a:off x="7859352" y="2462709"/>
            <a:ext cx="1099524" cy="327780"/>
          </a:xfrm>
          <a:prstGeom prst="ellipse">
            <a:avLst/>
          </a:prstGeom>
          <a:solidFill>
            <a:schemeClr val="accent1">
              <a:lumMod val="20000"/>
              <a:lumOff val="80000"/>
              <a:alpha val="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3F126F58-E0B9-80F9-4443-B30789EDC5CB}"/>
              </a:ext>
            </a:extLst>
          </p:cNvPr>
          <p:cNvSpPr/>
          <p:nvPr/>
        </p:nvSpPr>
        <p:spPr>
          <a:xfrm>
            <a:off x="7859352" y="4174418"/>
            <a:ext cx="1099524" cy="327780"/>
          </a:xfrm>
          <a:prstGeom prst="ellipse">
            <a:avLst/>
          </a:prstGeom>
          <a:solidFill>
            <a:schemeClr val="accent1">
              <a:lumMod val="20000"/>
              <a:lumOff val="80000"/>
              <a:alpha val="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a:extLst>
              <a:ext uri="{FF2B5EF4-FFF2-40B4-BE49-F238E27FC236}">
                <a16:creationId xmlns:a16="http://schemas.microsoft.com/office/drawing/2014/main" id="{97A9A6EE-B226-7643-DDB1-87272B98D97A}"/>
              </a:ext>
            </a:extLst>
          </p:cNvPr>
          <p:cNvSpPr/>
          <p:nvPr/>
        </p:nvSpPr>
        <p:spPr>
          <a:xfrm>
            <a:off x="7859965" y="6381558"/>
            <a:ext cx="1099524" cy="327780"/>
          </a:xfrm>
          <a:prstGeom prst="ellipse">
            <a:avLst/>
          </a:prstGeom>
          <a:solidFill>
            <a:schemeClr val="accent1">
              <a:lumMod val="20000"/>
              <a:lumOff val="80000"/>
              <a:alpha val="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27598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018D-C644-415C-C20A-78ED48AD4592}"/>
              </a:ext>
            </a:extLst>
          </p:cNvPr>
          <p:cNvSpPr>
            <a:spLocks noGrp="1"/>
          </p:cNvSpPr>
          <p:nvPr>
            <p:ph type="title"/>
          </p:nvPr>
        </p:nvSpPr>
        <p:spPr>
          <a:xfrm>
            <a:off x="581192" y="702156"/>
            <a:ext cx="11029616" cy="689078"/>
          </a:xfrm>
        </p:spPr>
        <p:txBody>
          <a:bodyPr/>
          <a:lstStyle/>
          <a:p>
            <a:r>
              <a:rPr lang="en-IN" dirty="0"/>
              <a:t>Time Value for Money</a:t>
            </a:r>
          </a:p>
        </p:txBody>
      </p:sp>
      <p:sp>
        <p:nvSpPr>
          <p:cNvPr id="3" name="Content Placeholder 2">
            <a:extLst>
              <a:ext uri="{FF2B5EF4-FFF2-40B4-BE49-F238E27FC236}">
                <a16:creationId xmlns:a16="http://schemas.microsoft.com/office/drawing/2014/main" id="{599D4C44-4BF9-B14E-73A4-4E88A82AF10B}"/>
              </a:ext>
            </a:extLst>
          </p:cNvPr>
          <p:cNvSpPr>
            <a:spLocks noGrp="1"/>
          </p:cNvSpPr>
          <p:nvPr>
            <p:ph idx="1"/>
          </p:nvPr>
        </p:nvSpPr>
        <p:spPr>
          <a:xfrm>
            <a:off x="581192" y="1542699"/>
            <a:ext cx="11029615" cy="4981517"/>
          </a:xfrm>
        </p:spPr>
        <p:txBody>
          <a:bodyPr>
            <a:noAutofit/>
          </a:bodyPr>
          <a:lstStyle/>
          <a:p>
            <a:r>
              <a:rPr lang="en-IN" sz="2000" dirty="0"/>
              <a:t>If you have Rs. 100,000 today and if Bank interest is 10% per annum, what is its value one year from now?</a:t>
            </a:r>
          </a:p>
          <a:p>
            <a:r>
              <a:rPr lang="en-IN" sz="2000" dirty="0"/>
              <a:t>100,000 principal and 10,000 interest = 110,000.</a:t>
            </a:r>
          </a:p>
          <a:p>
            <a:r>
              <a:rPr lang="en-IN" sz="2000" dirty="0"/>
              <a:t>OR Rs. 110,000 one year from now is worth only 100,000 today! (if interest rate is 10%)</a:t>
            </a:r>
          </a:p>
          <a:p>
            <a:r>
              <a:rPr lang="en-IN" sz="2000" dirty="0"/>
              <a:t>What about 2 years?</a:t>
            </a:r>
          </a:p>
          <a:p>
            <a:r>
              <a:rPr lang="en-IN" sz="2000" dirty="0"/>
              <a:t>100,000 will become 110,000 in one year and 110,000 will become 121,000 one year later!</a:t>
            </a:r>
          </a:p>
          <a:p>
            <a:r>
              <a:rPr lang="en-IN" sz="2000" dirty="0"/>
              <a:t>OR 121,000 two years from now is worth only 100,000 today!</a:t>
            </a:r>
          </a:p>
          <a:p>
            <a:r>
              <a:rPr lang="en-IN" sz="2000" dirty="0"/>
              <a:t>We are calculating PRESENT VALUE of Future Income/ Revenue</a:t>
            </a:r>
          </a:p>
          <a:p>
            <a:r>
              <a:rPr lang="en-IN" sz="2000" dirty="0"/>
              <a:t>We multiply with interest rate into the future</a:t>
            </a:r>
          </a:p>
          <a:p>
            <a:r>
              <a:rPr lang="en-IN" sz="2000" dirty="0"/>
              <a:t>We divide by interest rate to get PRESENT VALUE</a:t>
            </a:r>
          </a:p>
        </p:txBody>
      </p:sp>
    </p:spTree>
    <p:extLst>
      <p:ext uri="{BB962C8B-B14F-4D97-AF65-F5344CB8AC3E}">
        <p14:creationId xmlns:p14="http://schemas.microsoft.com/office/powerpoint/2010/main" val="1684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45527-451B-7038-4B3D-0C4B03292348}"/>
              </a:ext>
            </a:extLst>
          </p:cNvPr>
          <p:cNvSpPr>
            <a:spLocks noGrp="1"/>
          </p:cNvSpPr>
          <p:nvPr>
            <p:ph type="title"/>
          </p:nvPr>
        </p:nvSpPr>
        <p:spPr>
          <a:xfrm>
            <a:off x="581192" y="702156"/>
            <a:ext cx="11029616" cy="722737"/>
          </a:xfrm>
        </p:spPr>
        <p:txBody>
          <a:bodyPr/>
          <a:lstStyle/>
          <a:p>
            <a:r>
              <a:rPr lang="en-IN" dirty="0"/>
              <a:t>Calculating Future Value and Present Value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2008A81-0B8C-570C-E17D-9E66BFE80D2C}"/>
                  </a:ext>
                </a:extLst>
              </p:cNvPr>
              <p:cNvSpPr>
                <a:spLocks noGrp="1"/>
              </p:cNvSpPr>
              <p:nvPr>
                <p:ph idx="1"/>
              </p:nvPr>
            </p:nvSpPr>
            <p:spPr>
              <a:xfrm>
                <a:off x="581192" y="1604407"/>
                <a:ext cx="11029615" cy="4977928"/>
              </a:xfrm>
            </p:spPr>
            <p:txBody>
              <a:bodyPr/>
              <a:lstStyle/>
              <a:p>
                <a:r>
                  <a:rPr lang="en-IN" sz="2000" dirty="0"/>
                  <a:t>Getting Future Value:</a:t>
                </a:r>
              </a:p>
              <a:p>
                <a:r>
                  <a:rPr lang="en-IN" sz="2000" dirty="0"/>
                  <a:t>100,000 today is 100,000 x (1.1) = 110,000 one year from now (Same as 100,000 x (1+r)</a:t>
                </a:r>
              </a:p>
              <a:p>
                <a:r>
                  <a:rPr lang="en-IN" sz="2000" dirty="0"/>
                  <a:t>110,000 is 110,000 x (1.1) = 121,000 another year later (Same as 100,000 x (1+r)</a:t>
                </a:r>
                <a:r>
                  <a:rPr lang="en-IN" sz="2000" baseline="50000" dirty="0"/>
                  <a:t>2</a:t>
                </a:r>
              </a:p>
              <a:p>
                <a:r>
                  <a:rPr lang="en-IN" sz="2000" dirty="0"/>
                  <a:t>Getting Present Value:</a:t>
                </a:r>
              </a:p>
              <a:p>
                <a:r>
                  <a:rPr lang="en-IN" sz="2000" dirty="0"/>
                  <a:t>110,000 one year from now is same as 110,000/(1.1) = 100,000 today</a:t>
                </a:r>
              </a:p>
              <a:p>
                <a:r>
                  <a:rPr lang="en-IN" sz="2000" dirty="0"/>
                  <a:t>121,000 two years from now is same as 121,000/{(1.1)x(1.1)} = 100,000 today</a:t>
                </a:r>
              </a:p>
              <a:p>
                <a:r>
                  <a:rPr lang="en-IN" sz="2000" dirty="0"/>
                  <a:t>Same as 121,000/(1+r)</a:t>
                </a:r>
                <a:r>
                  <a:rPr lang="en-IN" sz="2000" baseline="50000" dirty="0"/>
                  <a:t>2</a:t>
                </a:r>
              </a:p>
              <a:p>
                <a:r>
                  <a:rPr lang="en-IN" sz="2000" dirty="0"/>
                  <a:t>Mathematical Formula:</a:t>
                </a:r>
              </a:p>
              <a:p>
                <a14:m>
                  <m:oMath xmlns:m="http://schemas.openxmlformats.org/officeDocument/2006/math">
                    <m:r>
                      <a:rPr lang="en-IN" sz="2400" b="0" i="1" smtClean="0">
                        <a:latin typeface="Cambria Math" panose="02040503050406030204" pitchFamily="18" charset="0"/>
                      </a:rPr>
                      <m:t>𝑃𝑉</m:t>
                    </m:r>
                    <m:r>
                      <a:rPr lang="en-IN" sz="2400" b="0" i="1" smtClean="0">
                        <a:latin typeface="Cambria Math" panose="02040503050406030204" pitchFamily="18" charset="0"/>
                      </a:rPr>
                      <m:t>=</m:t>
                    </m:r>
                    <m:f>
                      <m:fPr>
                        <m:ctrlPr>
                          <a:rPr lang="en-IN" sz="2400" b="0" i="1" smtClean="0">
                            <a:latin typeface="Cambria Math" panose="02040503050406030204" pitchFamily="18" charset="0"/>
                          </a:rPr>
                        </m:ctrlPr>
                      </m:fPr>
                      <m:num>
                        <m:r>
                          <a:rPr lang="en-IN" sz="2400" b="0" i="1" smtClean="0">
                            <a:latin typeface="Cambria Math" panose="02040503050406030204" pitchFamily="18" charset="0"/>
                          </a:rPr>
                          <m:t>𝐹𝑉</m:t>
                        </m:r>
                      </m:num>
                      <m:den>
                        <m:sSup>
                          <m:sSupPr>
                            <m:ctrlPr>
                              <a:rPr lang="en-IN" sz="2400" b="0" i="1" smtClean="0">
                                <a:latin typeface="Cambria Math" panose="02040503050406030204" pitchFamily="18" charset="0"/>
                              </a:rPr>
                            </m:ctrlPr>
                          </m:sSupPr>
                          <m:e>
                            <m:d>
                              <m:dPr>
                                <m:ctrlPr>
                                  <a:rPr lang="en-IN" sz="2400" b="0" i="1" smtClean="0">
                                    <a:latin typeface="Cambria Math" panose="02040503050406030204" pitchFamily="18" charset="0"/>
                                  </a:rPr>
                                </m:ctrlPr>
                              </m:dPr>
                              <m:e>
                                <m:r>
                                  <a:rPr lang="en-IN" sz="2400" b="0" i="1" smtClean="0">
                                    <a:latin typeface="Cambria Math" panose="02040503050406030204" pitchFamily="18" charset="0"/>
                                  </a:rPr>
                                  <m:t>1+0.1</m:t>
                                </m:r>
                              </m:e>
                            </m:d>
                          </m:e>
                          <m:sup>
                            <m:r>
                              <a:rPr lang="en-IN" sz="2400" b="0" i="1" smtClean="0">
                                <a:latin typeface="Cambria Math" panose="02040503050406030204" pitchFamily="18" charset="0"/>
                              </a:rPr>
                              <m:t>𝑛</m:t>
                            </m:r>
                          </m:sup>
                        </m:sSup>
                      </m:den>
                    </m:f>
                    <m:r>
                      <a:rPr lang="en-IN" sz="2400" b="0" i="1" smtClean="0">
                        <a:latin typeface="Cambria Math" panose="02040503050406030204" pitchFamily="18" charset="0"/>
                      </a:rPr>
                      <m:t>=</m:t>
                    </m:r>
                  </m:oMath>
                </a14:m>
                <a:r>
                  <a:rPr lang="en-IN" sz="2400" dirty="0"/>
                  <a:t> </a:t>
                </a:r>
                <a14:m>
                  <m:oMath xmlns:m="http://schemas.openxmlformats.org/officeDocument/2006/math">
                    <m:f>
                      <m:fPr>
                        <m:ctrlPr>
                          <a:rPr lang="en-IN" sz="2400" i="1">
                            <a:latin typeface="Cambria Math" panose="02040503050406030204" pitchFamily="18" charset="0"/>
                          </a:rPr>
                        </m:ctrlPr>
                      </m:fPr>
                      <m:num>
                        <m:r>
                          <a:rPr lang="en-IN" sz="2400" i="1">
                            <a:latin typeface="Cambria Math" panose="02040503050406030204" pitchFamily="18" charset="0"/>
                          </a:rPr>
                          <m:t>𝐹𝑉</m:t>
                        </m:r>
                      </m:num>
                      <m:den>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1+</m:t>
                                </m:r>
                                <m:r>
                                  <a:rPr lang="en-IN" sz="2400" b="0" i="1" smtClean="0">
                                    <a:latin typeface="Cambria Math" panose="02040503050406030204" pitchFamily="18" charset="0"/>
                                  </a:rPr>
                                  <m:t>𝑟</m:t>
                                </m:r>
                              </m:e>
                            </m:d>
                          </m:e>
                          <m:sup>
                            <m:r>
                              <a:rPr lang="en-IN" sz="2400" i="1">
                                <a:latin typeface="Cambria Math" panose="02040503050406030204" pitchFamily="18" charset="0"/>
                              </a:rPr>
                              <m:t>𝑛</m:t>
                            </m:r>
                          </m:sup>
                        </m:sSup>
                      </m:den>
                    </m:f>
                    <m:r>
                      <a:rPr lang="en-IN" sz="2400" b="0" i="1" smtClean="0">
                        <a:latin typeface="Cambria Math" panose="02040503050406030204" pitchFamily="18" charset="0"/>
                      </a:rPr>
                      <m:t> ;    </m:t>
                    </m:r>
                    <m:r>
                      <a:rPr lang="en-IN" sz="2400" b="0" i="1" smtClean="0">
                        <a:latin typeface="Cambria Math" panose="02040503050406030204" pitchFamily="18" charset="0"/>
                      </a:rPr>
                      <m:t>𝑟</m:t>
                    </m:r>
                    <m:r>
                      <a:rPr lang="en-IN" sz="2400" b="0" i="1" smtClean="0">
                        <a:latin typeface="Cambria Math" panose="02040503050406030204" pitchFamily="18" charset="0"/>
                      </a:rPr>
                      <m:t>=</m:t>
                    </m:r>
                    <m:r>
                      <a:rPr lang="en-IN" sz="2400" b="0" i="1" smtClean="0">
                        <a:latin typeface="Cambria Math" panose="02040503050406030204" pitchFamily="18" charset="0"/>
                      </a:rPr>
                      <m:t>𝑑𝑖𝑠𝑐𝑜𝑢𝑛𝑡𝑖𝑛𝑔</m:t>
                    </m:r>
                    <m:r>
                      <a:rPr lang="en-IN" sz="2400" b="0" i="1" smtClean="0">
                        <a:latin typeface="Cambria Math" panose="02040503050406030204" pitchFamily="18" charset="0"/>
                      </a:rPr>
                      <m:t> </m:t>
                    </m:r>
                    <m:r>
                      <a:rPr lang="en-IN" sz="2400" b="0" i="1" smtClean="0">
                        <a:latin typeface="Cambria Math" panose="02040503050406030204" pitchFamily="18" charset="0"/>
                      </a:rPr>
                      <m:t>𝑟𝑎𝑡𝑒</m:t>
                    </m:r>
                  </m:oMath>
                </a14:m>
                <a:endParaRPr lang="en-IN" sz="2400" dirty="0"/>
              </a:p>
              <a:p>
                <a:endParaRPr lang="en-IN" dirty="0"/>
              </a:p>
            </p:txBody>
          </p:sp>
        </mc:Choice>
        <mc:Fallback xmlns="">
          <p:sp>
            <p:nvSpPr>
              <p:cNvPr id="3" name="Content Placeholder 2">
                <a:extLst>
                  <a:ext uri="{FF2B5EF4-FFF2-40B4-BE49-F238E27FC236}">
                    <a16:creationId xmlns:a16="http://schemas.microsoft.com/office/drawing/2014/main" id="{42008A81-0B8C-570C-E17D-9E66BFE80D2C}"/>
                  </a:ext>
                </a:extLst>
              </p:cNvPr>
              <p:cNvSpPr>
                <a:spLocks noGrp="1" noRot="1" noChangeAspect="1" noMove="1" noResize="1" noEditPoints="1" noAdjustHandles="1" noChangeArrowheads="1" noChangeShapeType="1" noTextEdit="1"/>
              </p:cNvSpPr>
              <p:nvPr>
                <p:ph idx="1"/>
              </p:nvPr>
            </p:nvSpPr>
            <p:spPr>
              <a:xfrm>
                <a:off x="581192" y="1604407"/>
                <a:ext cx="11029615" cy="4977928"/>
              </a:xfrm>
              <a:blipFill>
                <a:blip r:embed="rId2"/>
                <a:stretch>
                  <a:fillRect l="-276"/>
                </a:stretch>
              </a:blipFill>
            </p:spPr>
            <p:txBody>
              <a:bodyPr/>
              <a:lstStyle/>
              <a:p>
                <a:r>
                  <a:rPr lang="en-IN">
                    <a:noFill/>
                  </a:rPr>
                  <a:t> </a:t>
                </a:r>
              </a:p>
            </p:txBody>
          </p:sp>
        </mc:Fallback>
      </mc:AlternateContent>
    </p:spTree>
    <p:extLst>
      <p:ext uri="{BB962C8B-B14F-4D97-AF65-F5344CB8AC3E}">
        <p14:creationId xmlns:p14="http://schemas.microsoft.com/office/powerpoint/2010/main" val="346312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34A0-4EEC-0E58-807E-694216579008}"/>
              </a:ext>
            </a:extLst>
          </p:cNvPr>
          <p:cNvSpPr>
            <a:spLocks noGrp="1"/>
          </p:cNvSpPr>
          <p:nvPr>
            <p:ph type="title"/>
          </p:nvPr>
        </p:nvSpPr>
        <p:spPr>
          <a:xfrm>
            <a:off x="581192" y="702156"/>
            <a:ext cx="11029616" cy="803915"/>
          </a:xfrm>
        </p:spPr>
        <p:txBody>
          <a:bodyPr/>
          <a:lstStyle/>
          <a:p>
            <a:r>
              <a:rPr lang="en-IN" dirty="0"/>
              <a:t>Appraisal Criteria</a:t>
            </a:r>
          </a:p>
        </p:txBody>
      </p:sp>
      <p:graphicFrame>
        <p:nvGraphicFramePr>
          <p:cNvPr id="4" name="Content Placeholder 3">
            <a:extLst>
              <a:ext uri="{FF2B5EF4-FFF2-40B4-BE49-F238E27FC236}">
                <a16:creationId xmlns:a16="http://schemas.microsoft.com/office/drawing/2014/main" id="{25B34708-9946-160B-2AAE-E1B3DEDF047D}"/>
              </a:ext>
            </a:extLst>
          </p:cNvPr>
          <p:cNvGraphicFramePr>
            <a:graphicFrameLocks noGrp="1"/>
          </p:cNvGraphicFramePr>
          <p:nvPr>
            <p:ph idx="1"/>
          </p:nvPr>
        </p:nvGraphicFramePr>
        <p:xfrm>
          <a:off x="172571" y="2053585"/>
          <a:ext cx="11846857" cy="4571683"/>
        </p:xfrm>
        <a:graphic>
          <a:graphicData uri="http://schemas.openxmlformats.org/drawingml/2006/table">
            <a:tbl>
              <a:tblPr firstRow="1" bandRow="1">
                <a:tableStyleId>{5C22544A-7EE6-4342-B048-85BDC9FD1C3A}</a:tableStyleId>
              </a:tblPr>
              <a:tblGrid>
                <a:gridCol w="1076987">
                  <a:extLst>
                    <a:ext uri="{9D8B030D-6E8A-4147-A177-3AD203B41FA5}">
                      <a16:colId xmlns:a16="http://schemas.microsoft.com/office/drawing/2014/main" val="1943189298"/>
                    </a:ext>
                  </a:extLst>
                </a:gridCol>
                <a:gridCol w="1076987">
                  <a:extLst>
                    <a:ext uri="{9D8B030D-6E8A-4147-A177-3AD203B41FA5}">
                      <a16:colId xmlns:a16="http://schemas.microsoft.com/office/drawing/2014/main" val="3630614112"/>
                    </a:ext>
                  </a:extLst>
                </a:gridCol>
                <a:gridCol w="1076987">
                  <a:extLst>
                    <a:ext uri="{9D8B030D-6E8A-4147-A177-3AD203B41FA5}">
                      <a16:colId xmlns:a16="http://schemas.microsoft.com/office/drawing/2014/main" val="2996131019"/>
                    </a:ext>
                  </a:extLst>
                </a:gridCol>
                <a:gridCol w="1076987">
                  <a:extLst>
                    <a:ext uri="{9D8B030D-6E8A-4147-A177-3AD203B41FA5}">
                      <a16:colId xmlns:a16="http://schemas.microsoft.com/office/drawing/2014/main" val="3622596620"/>
                    </a:ext>
                  </a:extLst>
                </a:gridCol>
                <a:gridCol w="1076987">
                  <a:extLst>
                    <a:ext uri="{9D8B030D-6E8A-4147-A177-3AD203B41FA5}">
                      <a16:colId xmlns:a16="http://schemas.microsoft.com/office/drawing/2014/main" val="2478685487"/>
                    </a:ext>
                  </a:extLst>
                </a:gridCol>
                <a:gridCol w="1076987">
                  <a:extLst>
                    <a:ext uri="{9D8B030D-6E8A-4147-A177-3AD203B41FA5}">
                      <a16:colId xmlns:a16="http://schemas.microsoft.com/office/drawing/2014/main" val="997138101"/>
                    </a:ext>
                  </a:extLst>
                </a:gridCol>
                <a:gridCol w="1076987">
                  <a:extLst>
                    <a:ext uri="{9D8B030D-6E8A-4147-A177-3AD203B41FA5}">
                      <a16:colId xmlns:a16="http://schemas.microsoft.com/office/drawing/2014/main" val="4113628497"/>
                    </a:ext>
                  </a:extLst>
                </a:gridCol>
                <a:gridCol w="1076987">
                  <a:extLst>
                    <a:ext uri="{9D8B030D-6E8A-4147-A177-3AD203B41FA5}">
                      <a16:colId xmlns:a16="http://schemas.microsoft.com/office/drawing/2014/main" val="895929665"/>
                    </a:ext>
                  </a:extLst>
                </a:gridCol>
                <a:gridCol w="1076987">
                  <a:extLst>
                    <a:ext uri="{9D8B030D-6E8A-4147-A177-3AD203B41FA5}">
                      <a16:colId xmlns:a16="http://schemas.microsoft.com/office/drawing/2014/main" val="3453235833"/>
                    </a:ext>
                  </a:extLst>
                </a:gridCol>
                <a:gridCol w="1076987">
                  <a:extLst>
                    <a:ext uri="{9D8B030D-6E8A-4147-A177-3AD203B41FA5}">
                      <a16:colId xmlns:a16="http://schemas.microsoft.com/office/drawing/2014/main" val="1647739741"/>
                    </a:ext>
                  </a:extLst>
                </a:gridCol>
                <a:gridCol w="1076987">
                  <a:extLst>
                    <a:ext uri="{9D8B030D-6E8A-4147-A177-3AD203B41FA5}">
                      <a16:colId xmlns:a16="http://schemas.microsoft.com/office/drawing/2014/main" val="2191995487"/>
                    </a:ext>
                  </a:extLst>
                </a:gridCol>
              </a:tblGrid>
              <a:tr h="370840">
                <a:tc gridSpan="2">
                  <a:txBody>
                    <a:bodyPr/>
                    <a:lstStyle/>
                    <a:p>
                      <a:pPr algn="ctr" fontAlgn="b"/>
                      <a:r>
                        <a:rPr lang="en-IN" sz="1600" b="0" i="0" u="none" strike="noStrike" dirty="0">
                          <a:effectLst/>
                          <a:latin typeface="Arial" panose="020B0604020202020204" pitchFamily="34" charset="0"/>
                        </a:rPr>
                        <a:t>Discounting Rate=</a:t>
                      </a:r>
                    </a:p>
                  </a:txBody>
                  <a:tcPr marL="4763" marR="4763" marT="4763" marB="0" anchor="b"/>
                </a:tc>
                <a:tc hMerge="1">
                  <a:txBody>
                    <a:bodyPr/>
                    <a:lstStyle/>
                    <a:p>
                      <a:endParaRPr lang="en-IN"/>
                    </a:p>
                  </a:txBody>
                  <a:tcPr/>
                </a:tc>
                <a:tc>
                  <a:txBody>
                    <a:bodyPr/>
                    <a:lstStyle/>
                    <a:p>
                      <a:pPr algn="ctr" fontAlgn="b"/>
                      <a:r>
                        <a:rPr lang="en-IN" sz="1600" b="0" i="0" u="none" strike="noStrike">
                          <a:effectLst/>
                          <a:latin typeface="Arial" panose="020B0604020202020204" pitchFamily="34" charset="0"/>
                        </a:rPr>
                        <a:t>10.00%</a:t>
                      </a: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gridSpan="2">
                  <a:txBody>
                    <a:bodyPr/>
                    <a:lstStyle/>
                    <a:p>
                      <a:pPr algn="ctr" fontAlgn="b"/>
                      <a:r>
                        <a:rPr lang="en-IN" sz="1600" b="0" i="0" u="none" strike="noStrike">
                          <a:effectLst/>
                          <a:latin typeface="Arial" panose="020B0604020202020204" pitchFamily="34" charset="0"/>
                        </a:rPr>
                        <a:t>Present Value</a:t>
                      </a:r>
                    </a:p>
                  </a:txBody>
                  <a:tcPr marL="4763" marR="4763" marT="4763" marB="0" anchor="b"/>
                </a:tc>
                <a:tc hMerge="1">
                  <a:txBody>
                    <a:bodyPr/>
                    <a:lstStyle/>
                    <a:p>
                      <a:endParaRPr lang="en-IN"/>
                    </a:p>
                  </a:txBody>
                  <a:tcPr/>
                </a:tc>
                <a:tc>
                  <a:txBody>
                    <a:bodyPr/>
                    <a:lstStyle/>
                    <a:p>
                      <a:pPr algn="l"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l" fontAlgn="b"/>
                      <a:endParaRPr lang="en-IN" sz="1600" b="0" i="0" u="none" strike="noStrike">
                        <a:effectLst/>
                        <a:latin typeface="Arial" panose="020B0604020202020204" pitchFamily="34" charset="0"/>
                      </a:endParaRPr>
                    </a:p>
                  </a:txBody>
                  <a:tcPr marL="4763" marR="4763" marT="4763" marB="0" anchor="b"/>
                </a:tc>
                <a:extLst>
                  <a:ext uri="{0D108BD9-81ED-4DB2-BD59-A6C34878D82A}">
                    <a16:rowId xmlns:a16="http://schemas.microsoft.com/office/drawing/2014/main" val="2801848107"/>
                  </a:ext>
                </a:extLst>
              </a:tr>
              <a:tr h="370840">
                <a:tc>
                  <a:txBody>
                    <a:bodyPr/>
                    <a:lstStyle/>
                    <a:p>
                      <a:pPr algn="ctr" fontAlgn="b"/>
                      <a:r>
                        <a:rPr lang="en-IN" sz="1600" b="1" i="0" u="none" strike="noStrike">
                          <a:effectLst/>
                          <a:latin typeface="Arial" panose="020B0604020202020204" pitchFamily="34" charset="0"/>
                        </a:rPr>
                        <a:t>Project</a:t>
                      </a:r>
                    </a:p>
                  </a:txBody>
                  <a:tcPr marL="4763" marR="4763" marT="4763" marB="0" anchor="b"/>
                </a:tc>
                <a:tc>
                  <a:txBody>
                    <a:bodyPr/>
                    <a:lstStyle/>
                    <a:p>
                      <a:pPr algn="ctr" fontAlgn="b"/>
                      <a:r>
                        <a:rPr lang="en-IN" sz="1600" b="1" i="0" u="none" strike="noStrike">
                          <a:effectLst/>
                          <a:latin typeface="Arial" panose="020B0604020202020204" pitchFamily="34" charset="0"/>
                        </a:rPr>
                        <a:t>Year</a:t>
                      </a:r>
                    </a:p>
                  </a:txBody>
                  <a:tcPr marL="4763" marR="4763" marT="4763" marB="0" anchor="b"/>
                </a:tc>
                <a:tc>
                  <a:txBody>
                    <a:bodyPr/>
                    <a:lstStyle/>
                    <a:p>
                      <a:pPr algn="ctr" fontAlgn="b"/>
                      <a:r>
                        <a:rPr lang="en-IN" sz="1600" b="1" i="0" u="none" strike="noStrike">
                          <a:effectLst/>
                          <a:latin typeface="Arial" panose="020B0604020202020204" pitchFamily="34" charset="0"/>
                        </a:rPr>
                        <a:t>Capital Cost</a:t>
                      </a:r>
                    </a:p>
                  </a:txBody>
                  <a:tcPr marL="4763" marR="4763" marT="4763" marB="0" anchor="b"/>
                </a:tc>
                <a:tc>
                  <a:txBody>
                    <a:bodyPr/>
                    <a:lstStyle/>
                    <a:p>
                      <a:pPr algn="ctr" fontAlgn="b"/>
                      <a:r>
                        <a:rPr lang="en-IN" sz="1600" b="1" i="0" u="none" strike="noStrike">
                          <a:effectLst/>
                          <a:latin typeface="Arial" panose="020B0604020202020204" pitchFamily="34" charset="0"/>
                        </a:rPr>
                        <a:t>Operational Cost</a:t>
                      </a:r>
                    </a:p>
                  </a:txBody>
                  <a:tcPr marL="4763" marR="4763" marT="4763" marB="0" anchor="b"/>
                </a:tc>
                <a:tc>
                  <a:txBody>
                    <a:bodyPr/>
                    <a:lstStyle/>
                    <a:p>
                      <a:pPr algn="ctr" fontAlgn="b"/>
                      <a:r>
                        <a:rPr lang="en-IN" sz="1600" b="1" i="0" u="none" strike="noStrike">
                          <a:effectLst/>
                          <a:latin typeface="Arial" panose="020B0604020202020204" pitchFamily="34" charset="0"/>
                        </a:rPr>
                        <a:t>Value of Output</a:t>
                      </a:r>
                    </a:p>
                  </a:txBody>
                  <a:tcPr marL="4763" marR="4763" marT="4763" marB="0" anchor="b"/>
                </a:tc>
                <a:tc>
                  <a:txBody>
                    <a:bodyPr/>
                    <a:lstStyle/>
                    <a:p>
                      <a:pPr algn="ctr" fontAlgn="b"/>
                      <a:r>
                        <a:rPr lang="en-IN" sz="1600" b="1" i="0" u="none" strike="noStrike">
                          <a:effectLst/>
                          <a:latin typeface="Arial" panose="020B0604020202020204" pitchFamily="34" charset="0"/>
                        </a:rPr>
                        <a:t>Net Value</a:t>
                      </a:r>
                    </a:p>
                  </a:txBody>
                  <a:tcPr marL="4763" marR="4763" marT="4763" marB="0" anchor="b"/>
                </a:tc>
                <a:tc>
                  <a:txBody>
                    <a:bodyPr/>
                    <a:lstStyle/>
                    <a:p>
                      <a:pPr algn="ctr" fontAlgn="b"/>
                      <a:r>
                        <a:rPr lang="en-IN" sz="1600" b="1" i="0" u="none" strike="noStrike">
                          <a:effectLst/>
                          <a:latin typeface="Arial" panose="020B0604020202020204" pitchFamily="34" charset="0"/>
                        </a:rPr>
                        <a:t>Benefits</a:t>
                      </a:r>
                    </a:p>
                  </a:txBody>
                  <a:tcPr marL="4763" marR="4763" marT="4763" marB="0" anchor="b"/>
                </a:tc>
                <a:tc>
                  <a:txBody>
                    <a:bodyPr/>
                    <a:lstStyle/>
                    <a:p>
                      <a:pPr algn="ctr" fontAlgn="b"/>
                      <a:r>
                        <a:rPr lang="en-IN" sz="1600" b="1" i="0" u="none" strike="noStrike">
                          <a:effectLst/>
                          <a:latin typeface="Arial" panose="020B0604020202020204" pitchFamily="34" charset="0"/>
                        </a:rPr>
                        <a:t>Costs</a:t>
                      </a:r>
                    </a:p>
                  </a:txBody>
                  <a:tcPr marL="4763" marR="4763" marT="4763" marB="0" anchor="b"/>
                </a:tc>
                <a:tc>
                  <a:txBody>
                    <a:bodyPr/>
                    <a:lstStyle/>
                    <a:p>
                      <a:pPr algn="ctr" fontAlgn="b"/>
                      <a:r>
                        <a:rPr lang="en-IN" sz="1600" b="1" i="0" u="none" strike="noStrike">
                          <a:effectLst/>
                          <a:latin typeface="Arial" panose="020B0604020202020204" pitchFamily="34" charset="0"/>
                        </a:rPr>
                        <a:t>BCR</a:t>
                      </a:r>
                    </a:p>
                  </a:txBody>
                  <a:tcPr marL="4763" marR="4763" marT="4763" marB="0" anchor="b"/>
                </a:tc>
                <a:tc>
                  <a:txBody>
                    <a:bodyPr/>
                    <a:lstStyle/>
                    <a:p>
                      <a:pPr algn="ctr" fontAlgn="b"/>
                      <a:r>
                        <a:rPr lang="en-IN" sz="1600" b="1" i="0" u="none" strike="noStrike">
                          <a:effectLst/>
                          <a:latin typeface="Arial" panose="020B0604020202020204" pitchFamily="34" charset="0"/>
                        </a:rPr>
                        <a:t>NPV</a:t>
                      </a:r>
                    </a:p>
                  </a:txBody>
                  <a:tcPr marL="4763" marR="4763" marT="4763" marB="0" anchor="b"/>
                </a:tc>
                <a:tc>
                  <a:txBody>
                    <a:bodyPr/>
                    <a:lstStyle/>
                    <a:p>
                      <a:pPr algn="ctr" fontAlgn="b"/>
                      <a:r>
                        <a:rPr lang="en-IN" sz="1600" b="1" i="0" u="none" strike="noStrike">
                          <a:effectLst/>
                          <a:latin typeface="Arial" panose="020B0604020202020204" pitchFamily="34" charset="0"/>
                        </a:rPr>
                        <a:t>IRR</a:t>
                      </a:r>
                    </a:p>
                  </a:txBody>
                  <a:tcPr marL="4763" marR="4763" marT="4763" marB="0" anchor="b"/>
                </a:tc>
                <a:extLst>
                  <a:ext uri="{0D108BD9-81ED-4DB2-BD59-A6C34878D82A}">
                    <a16:rowId xmlns:a16="http://schemas.microsoft.com/office/drawing/2014/main" val="937748192"/>
                  </a:ext>
                </a:extLst>
              </a:tr>
              <a:tr h="370840">
                <a:tc rowSpan="4">
                  <a:txBody>
                    <a:bodyPr/>
                    <a:lstStyle/>
                    <a:p>
                      <a:pPr algn="ctr" fontAlgn="ctr"/>
                      <a:r>
                        <a:rPr lang="en-IN" sz="1600" b="0" i="0" u="none" strike="noStrike">
                          <a:effectLst/>
                          <a:latin typeface="Arial" panose="020B0604020202020204" pitchFamily="34" charset="0"/>
                        </a:rPr>
                        <a:t>A</a:t>
                      </a:r>
                    </a:p>
                  </a:txBody>
                  <a:tcPr marL="4763" marR="4763" marT="4763" marB="0" anchor="ctr"/>
                </a:tc>
                <a:tc>
                  <a:txBody>
                    <a:bodyPr/>
                    <a:lstStyle/>
                    <a:p>
                      <a:pPr algn="ctr" fontAlgn="b"/>
                      <a:r>
                        <a:rPr lang="en-IN" sz="1600" b="0" i="0" u="none" strike="noStrike">
                          <a:effectLst/>
                          <a:latin typeface="Arial" panose="020B0604020202020204" pitchFamily="34" charset="0"/>
                        </a:rPr>
                        <a:t>0</a:t>
                      </a:r>
                    </a:p>
                  </a:txBody>
                  <a:tcPr marL="4763" marR="4763" marT="4763" marB="0" anchor="b"/>
                </a:tc>
                <a:tc>
                  <a:txBody>
                    <a:bodyPr/>
                    <a:lstStyle/>
                    <a:p>
                      <a:pPr algn="ctr" fontAlgn="b"/>
                      <a:r>
                        <a:rPr lang="en-IN" sz="1600" b="0" i="0" u="none" strike="noStrike" dirty="0">
                          <a:effectLst/>
                          <a:latin typeface="Arial" panose="020B0604020202020204" pitchFamily="34" charset="0"/>
                        </a:rPr>
                        <a:t>50000</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a:effectLst/>
                          <a:latin typeface="Arial" panose="020B0604020202020204" pitchFamily="34" charset="0"/>
                        </a:rPr>
                        <a:t>20000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a:effectLst/>
                          <a:latin typeface="Arial" panose="020B0604020202020204" pitchFamily="34" charset="0"/>
                        </a:rPr>
                        <a:t>60000</a:t>
                      </a:r>
                    </a:p>
                  </a:txBody>
                  <a:tcPr marL="4763" marR="4763" marT="4763" marB="0" anchor="b"/>
                </a:tc>
                <a:tc rowSpan="4">
                  <a:txBody>
                    <a:bodyPr/>
                    <a:lstStyle/>
                    <a:p>
                      <a:pPr algn="ctr" fontAlgn="ctr"/>
                      <a:r>
                        <a:rPr lang="en-IN" sz="1600" b="0" i="0" u="none" strike="noStrike" dirty="0">
                          <a:effectLst/>
                          <a:latin typeface="Arial" panose="020B0604020202020204" pitchFamily="34" charset="0"/>
                        </a:rPr>
                        <a:t>1.12</a:t>
                      </a:r>
                    </a:p>
                  </a:txBody>
                  <a:tcPr marL="4763" marR="4763" marT="4763" marB="0" anchor="ctr"/>
                </a:tc>
                <a:tc rowSpan="4">
                  <a:txBody>
                    <a:bodyPr/>
                    <a:lstStyle/>
                    <a:p>
                      <a:pPr algn="ctr" fontAlgn="ctr"/>
                      <a:r>
                        <a:rPr lang="en-IN" sz="1600" b="0" i="0" u="none" strike="noStrike">
                          <a:effectLst/>
                          <a:latin typeface="Arial" panose="020B0604020202020204" pitchFamily="34" charset="0"/>
                        </a:rPr>
                        <a:t>9256.20</a:t>
                      </a:r>
                    </a:p>
                  </a:txBody>
                  <a:tcPr marL="4763" marR="4763" marT="4763" marB="0" anchor="ctr"/>
                </a:tc>
                <a:tc>
                  <a:txBody>
                    <a:bodyPr/>
                    <a:lstStyle/>
                    <a:p>
                      <a:pPr algn="ctr" fontAlgn="b"/>
                      <a:r>
                        <a:rPr lang="en-IN" sz="1600" b="0" i="0" u="none" strike="noStrike">
                          <a:effectLst/>
                          <a:latin typeface="Arial" panose="020B0604020202020204" pitchFamily="34" charset="0"/>
                        </a:rPr>
                        <a:t>-30000</a:t>
                      </a:r>
                    </a:p>
                  </a:txBody>
                  <a:tcPr marL="4763" marR="4763" marT="4763" marB="0" anchor="b"/>
                </a:tc>
                <a:extLst>
                  <a:ext uri="{0D108BD9-81ED-4DB2-BD59-A6C34878D82A}">
                    <a16:rowId xmlns:a16="http://schemas.microsoft.com/office/drawing/2014/main" val="3398912566"/>
                  </a:ext>
                </a:extLst>
              </a:tr>
              <a:tr h="370840">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1</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35000</a:t>
                      </a:r>
                    </a:p>
                  </a:txBody>
                  <a:tcPr marL="4763" marR="4763" marT="4763" marB="0" anchor="b"/>
                </a:tc>
                <a:tc>
                  <a:txBody>
                    <a:bodyPr/>
                    <a:lstStyle/>
                    <a:p>
                      <a:pPr algn="ctr" fontAlgn="b"/>
                      <a:r>
                        <a:rPr lang="en-IN" sz="1600" b="0" i="0" u="none" strike="noStrike">
                          <a:effectLst/>
                          <a:latin typeface="Arial" panose="020B0604020202020204" pitchFamily="34" charset="0"/>
                        </a:rPr>
                        <a:t>25000</a:t>
                      </a:r>
                    </a:p>
                  </a:txBody>
                  <a:tcPr marL="4763" marR="4763" marT="4763" marB="0" anchor="b"/>
                </a:tc>
                <a:tc>
                  <a:txBody>
                    <a:bodyPr/>
                    <a:lstStyle/>
                    <a:p>
                      <a:pPr algn="ctr" fontAlgn="b"/>
                      <a:r>
                        <a:rPr lang="en-IN" sz="1600" b="0" i="0" u="none" strike="noStrike">
                          <a:effectLst/>
                          <a:latin typeface="Arial" panose="020B0604020202020204" pitchFamily="34" charset="0"/>
                        </a:rPr>
                        <a:t>31818</a:t>
                      </a:r>
                    </a:p>
                  </a:txBody>
                  <a:tcPr marL="4763" marR="4763" marT="4763" marB="0" anchor="b"/>
                </a:tc>
                <a:tc>
                  <a:txBody>
                    <a:bodyPr/>
                    <a:lstStyle/>
                    <a:p>
                      <a:pPr algn="ctr" fontAlgn="b"/>
                      <a:r>
                        <a:rPr lang="en-IN" sz="1600" b="0" i="0" u="none" strike="noStrike">
                          <a:effectLst/>
                          <a:latin typeface="Arial" panose="020B0604020202020204" pitchFamily="34" charset="0"/>
                        </a:rPr>
                        <a:t>9091</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25000</a:t>
                      </a:r>
                    </a:p>
                  </a:txBody>
                  <a:tcPr marL="4763" marR="4763" marT="4763" marB="0" anchor="b"/>
                </a:tc>
                <a:extLst>
                  <a:ext uri="{0D108BD9-81ED-4DB2-BD59-A6C34878D82A}">
                    <a16:rowId xmlns:a16="http://schemas.microsoft.com/office/drawing/2014/main" val="1928451127"/>
                  </a:ext>
                </a:extLst>
              </a:tr>
              <a:tr h="370840">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2</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a:effectLst/>
                          <a:latin typeface="Arial" panose="020B0604020202020204" pitchFamily="34" charset="0"/>
                        </a:rPr>
                        <a:t>20000</a:t>
                      </a:r>
                    </a:p>
                  </a:txBody>
                  <a:tcPr marL="4763" marR="4763" marT="4763" marB="0" anchor="b"/>
                </a:tc>
                <a:tc>
                  <a:txBody>
                    <a:bodyPr/>
                    <a:lstStyle/>
                    <a:p>
                      <a:pPr algn="ctr" fontAlgn="b"/>
                      <a:r>
                        <a:rPr lang="en-IN" sz="1600" b="0" i="0" u="none" strike="noStrike">
                          <a:effectLst/>
                          <a:latin typeface="Arial" panose="020B0604020202020204" pitchFamily="34" charset="0"/>
                        </a:rPr>
                        <a:t>24793</a:t>
                      </a:r>
                    </a:p>
                  </a:txBody>
                  <a:tcPr marL="4763" marR="4763" marT="4763" marB="0" anchor="b"/>
                </a:tc>
                <a:tc>
                  <a:txBody>
                    <a:bodyPr/>
                    <a:lstStyle/>
                    <a:p>
                      <a:pPr algn="ctr" fontAlgn="b"/>
                      <a:r>
                        <a:rPr lang="en-IN" sz="1600" b="0" i="0" u="none" strike="noStrike">
                          <a:effectLst/>
                          <a:latin typeface="Arial" panose="020B0604020202020204" pitchFamily="34" charset="0"/>
                        </a:rPr>
                        <a:t>8264</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20000</a:t>
                      </a:r>
                    </a:p>
                  </a:txBody>
                  <a:tcPr marL="4763" marR="4763" marT="4763" marB="0" anchor="b"/>
                </a:tc>
                <a:extLst>
                  <a:ext uri="{0D108BD9-81ED-4DB2-BD59-A6C34878D82A}">
                    <a16:rowId xmlns:a16="http://schemas.microsoft.com/office/drawing/2014/main" val="2178715027"/>
                  </a:ext>
                </a:extLst>
              </a:tr>
              <a:tr h="370840">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dirty="0">
                          <a:effectLst/>
                          <a:latin typeface="Arial" panose="020B0604020202020204" pitchFamily="34" charset="0"/>
                        </a:rPr>
                        <a:t>65000</a:t>
                      </a:r>
                    </a:p>
                  </a:txBody>
                  <a:tcPr marL="4763" marR="4763" marT="4763" marB="0" anchor="b"/>
                </a:tc>
                <a:tc>
                  <a:txBody>
                    <a:bodyPr/>
                    <a:lstStyle/>
                    <a:p>
                      <a:pPr algn="ctr" fontAlgn="b"/>
                      <a:r>
                        <a:rPr lang="en-IN" sz="1600" b="0" i="0" u="none" strike="noStrike">
                          <a:effectLst/>
                          <a:latin typeface="Arial" panose="020B0604020202020204" pitchFamily="34" charset="0"/>
                        </a:rPr>
                        <a:t>86612</a:t>
                      </a:r>
                    </a:p>
                  </a:txBody>
                  <a:tcPr marL="4763" marR="4763" marT="4763" marB="0" anchor="b"/>
                </a:tc>
                <a:tc>
                  <a:txBody>
                    <a:bodyPr/>
                    <a:lstStyle/>
                    <a:p>
                      <a:pPr algn="ctr" fontAlgn="b"/>
                      <a:r>
                        <a:rPr lang="en-IN" sz="1600" b="0" i="0" u="none" strike="noStrike">
                          <a:effectLst/>
                          <a:latin typeface="Arial" panose="020B0604020202020204" pitchFamily="34" charset="0"/>
                        </a:rPr>
                        <a:t>77355</a:t>
                      </a:r>
                    </a:p>
                  </a:txBody>
                  <a:tcPr marL="4763" marR="4763" marT="4763" marB="0" anchor="b"/>
                </a:tc>
                <a:tc vMerge="1">
                  <a:txBody>
                    <a:bodyPr/>
                    <a:lstStyle/>
                    <a:p>
                      <a:endParaRPr lang="en-IN"/>
                    </a:p>
                  </a:txBody>
                  <a:tcPr/>
                </a:tc>
                <a:tc vMerge="1">
                  <a:txBody>
                    <a:bodyPr/>
                    <a:lstStyle/>
                    <a:p>
                      <a:endParaRPr lang="en-IN"/>
                    </a:p>
                  </a:txBody>
                  <a:tcPr/>
                </a:tc>
                <a:tc>
                  <a:txBody>
                    <a:bodyPr/>
                    <a:lstStyle/>
                    <a:p>
                      <a:pPr algn="r" fontAlgn="b"/>
                      <a:r>
                        <a:rPr lang="en-IN" sz="1600" b="0" i="0" u="none" strike="noStrike">
                          <a:effectLst/>
                          <a:latin typeface="Arial" panose="020B0604020202020204" pitchFamily="34" charset="0"/>
                        </a:rPr>
                        <a:t>33.33%</a:t>
                      </a:r>
                    </a:p>
                  </a:txBody>
                  <a:tcPr marL="4763" marR="4763" marT="4763" marB="0" anchor="b"/>
                </a:tc>
                <a:extLst>
                  <a:ext uri="{0D108BD9-81ED-4DB2-BD59-A6C34878D82A}">
                    <a16:rowId xmlns:a16="http://schemas.microsoft.com/office/drawing/2014/main" val="1358543828"/>
                  </a:ext>
                </a:extLst>
              </a:tr>
              <a:tr h="370840">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l" fontAlgn="ctr"/>
                      <a:endParaRPr lang="en-IN" sz="1600" b="0" i="0" u="none" strike="noStrike">
                        <a:effectLst/>
                        <a:latin typeface="Arial" panose="020B0604020202020204" pitchFamily="34" charset="0"/>
                      </a:endParaRPr>
                    </a:p>
                  </a:txBody>
                  <a:tcPr marL="4763" marR="4763" marT="4763" marB="0" anchor="ctr"/>
                </a:tc>
                <a:tc>
                  <a:txBody>
                    <a:bodyPr/>
                    <a:lstStyle/>
                    <a:p>
                      <a:pPr algn="ctr" fontAlgn="ctr"/>
                      <a:endParaRPr lang="en-IN" sz="1600" b="0" i="0" u="none" strike="noStrike">
                        <a:effectLst/>
                        <a:latin typeface="Arial" panose="020B0604020202020204" pitchFamily="34" charset="0"/>
                      </a:endParaRPr>
                    </a:p>
                  </a:txBody>
                  <a:tcPr marL="4763" marR="4763" marT="4763" marB="0" anchor="ctr"/>
                </a:tc>
                <a:tc>
                  <a:txBody>
                    <a:bodyPr/>
                    <a:lstStyle/>
                    <a:p>
                      <a:pPr algn="l" fontAlgn="b"/>
                      <a:endParaRPr lang="en-IN" sz="1600" b="0" i="0" u="none" strike="noStrike" dirty="0">
                        <a:effectLst/>
                        <a:latin typeface="Arial" panose="020B0604020202020204" pitchFamily="34" charset="0"/>
                      </a:endParaRPr>
                    </a:p>
                  </a:txBody>
                  <a:tcPr marL="4763" marR="4763" marT="4763" marB="0" anchor="b"/>
                </a:tc>
                <a:extLst>
                  <a:ext uri="{0D108BD9-81ED-4DB2-BD59-A6C34878D82A}">
                    <a16:rowId xmlns:a16="http://schemas.microsoft.com/office/drawing/2014/main" val="2777464089"/>
                  </a:ext>
                </a:extLst>
              </a:tr>
              <a:tr h="370840">
                <a:tc rowSpan="5">
                  <a:txBody>
                    <a:bodyPr/>
                    <a:lstStyle/>
                    <a:p>
                      <a:pPr algn="ctr" fontAlgn="ctr"/>
                      <a:r>
                        <a:rPr lang="en-IN" sz="1600" b="0" i="0" u="none" strike="noStrike" dirty="0">
                          <a:effectLst/>
                          <a:latin typeface="Arial" panose="020B0604020202020204" pitchFamily="34" charset="0"/>
                        </a:rPr>
                        <a:t>B</a:t>
                      </a:r>
                    </a:p>
                  </a:txBody>
                  <a:tcPr marL="4763" marR="4763" marT="4763" marB="0" anchor="ctr"/>
                </a:tc>
                <a:tc>
                  <a:txBody>
                    <a:bodyPr/>
                    <a:lstStyle/>
                    <a:p>
                      <a:pPr algn="ctr" fontAlgn="b"/>
                      <a:r>
                        <a:rPr lang="en-IN" sz="1600" b="0" i="0" u="none" strike="noStrike" dirty="0">
                          <a:effectLst/>
                          <a:latin typeface="Arial" panose="020B0604020202020204" pitchFamily="34" charset="0"/>
                        </a:rPr>
                        <a:t>0</a:t>
                      </a:r>
                    </a:p>
                  </a:txBody>
                  <a:tcPr marL="4763" marR="4763" marT="4763" marB="0" anchor="b"/>
                </a:tc>
                <a:tc>
                  <a:txBody>
                    <a:bodyPr/>
                    <a:lstStyle/>
                    <a:p>
                      <a:pPr algn="ctr" fontAlgn="b"/>
                      <a:r>
                        <a:rPr lang="en-IN" sz="1600" b="0" i="0" u="none" strike="noStrike">
                          <a:effectLst/>
                          <a:latin typeface="Arial" panose="020B0604020202020204" pitchFamily="34" charset="0"/>
                        </a:rPr>
                        <a:t>50000</a:t>
                      </a:r>
                    </a:p>
                  </a:txBody>
                  <a:tcPr marL="4763" marR="4763" marT="4763" marB="0" anchor="b"/>
                </a:tc>
                <a:tc>
                  <a:txBody>
                    <a:bodyPr/>
                    <a:lstStyle/>
                    <a:p>
                      <a:pPr algn="ctr" fontAlgn="b"/>
                      <a:r>
                        <a:rPr lang="en-IN" sz="1600" b="0" i="0" u="none" strike="noStrike" dirty="0">
                          <a:effectLst/>
                          <a:latin typeface="Arial" panose="020B0604020202020204" pitchFamily="34" charset="0"/>
                        </a:rPr>
                        <a:t>10000</a:t>
                      </a:r>
                    </a:p>
                  </a:txBody>
                  <a:tcPr marL="4763" marR="4763" marT="4763" marB="0" anchor="b"/>
                </a:tc>
                <a:tc>
                  <a:txBody>
                    <a:bodyPr/>
                    <a:lstStyle/>
                    <a:p>
                      <a:pPr algn="ctr" fontAlgn="b"/>
                      <a:r>
                        <a:rPr lang="en-IN" sz="1600" b="0" i="0" u="none" strike="noStrike" dirty="0">
                          <a:effectLst/>
                          <a:latin typeface="Arial" panose="020B0604020202020204" pitchFamily="34" charset="0"/>
                        </a:rPr>
                        <a:t>30000</a:t>
                      </a:r>
                    </a:p>
                  </a:txBody>
                  <a:tcPr marL="4763" marR="4763" marT="4763" marB="0" anchor="b"/>
                </a:tc>
                <a:tc>
                  <a:txBody>
                    <a:bodyPr/>
                    <a:lstStyle/>
                    <a:p>
                      <a:pPr algn="ctr" fontAlgn="b"/>
                      <a:r>
                        <a:rPr lang="en-IN" sz="1600" b="0" i="0" u="none" strike="noStrike" dirty="0">
                          <a:effectLst/>
                          <a:latin typeface="Arial" panose="020B0604020202020204" pitchFamily="34" charset="0"/>
                        </a:rPr>
                        <a:t>20000</a:t>
                      </a:r>
                    </a:p>
                  </a:txBody>
                  <a:tcPr marL="4763" marR="4763" marT="4763" marB="0" anchor="b"/>
                </a:tc>
                <a:tc>
                  <a:txBody>
                    <a:bodyPr/>
                    <a:lstStyle/>
                    <a:p>
                      <a:pPr algn="ctr" fontAlgn="b"/>
                      <a:r>
                        <a:rPr lang="en-IN" sz="1600" b="0" i="0" u="none" strike="noStrike" dirty="0">
                          <a:effectLst/>
                          <a:latin typeface="Arial" panose="020B0604020202020204" pitchFamily="34" charset="0"/>
                        </a:rPr>
                        <a:t>30000</a:t>
                      </a:r>
                    </a:p>
                  </a:txBody>
                  <a:tcPr marL="4763" marR="4763" marT="4763" marB="0" anchor="b"/>
                </a:tc>
                <a:tc>
                  <a:txBody>
                    <a:bodyPr/>
                    <a:lstStyle/>
                    <a:p>
                      <a:pPr algn="ctr" fontAlgn="b"/>
                      <a:r>
                        <a:rPr lang="en-IN" sz="1600" b="0" i="0" u="none" strike="noStrike" dirty="0">
                          <a:effectLst/>
                          <a:latin typeface="Arial" panose="020B0604020202020204" pitchFamily="34" charset="0"/>
                        </a:rPr>
                        <a:t>60000</a:t>
                      </a:r>
                    </a:p>
                  </a:txBody>
                  <a:tcPr marL="4763" marR="4763" marT="4763" marB="0" anchor="b"/>
                </a:tc>
                <a:tc rowSpan="5">
                  <a:txBody>
                    <a:bodyPr/>
                    <a:lstStyle/>
                    <a:p>
                      <a:pPr algn="ctr" fontAlgn="ctr"/>
                      <a:r>
                        <a:rPr lang="en-IN" sz="1600" b="0" i="0" u="none" strike="noStrike" dirty="0">
                          <a:effectLst/>
                          <a:latin typeface="Arial" panose="020B0604020202020204" pitchFamily="34" charset="0"/>
                        </a:rPr>
                        <a:t>1.29</a:t>
                      </a:r>
                    </a:p>
                  </a:txBody>
                  <a:tcPr marL="4763" marR="4763" marT="4763" marB="0" anchor="ctr"/>
                </a:tc>
                <a:tc rowSpan="5">
                  <a:txBody>
                    <a:bodyPr/>
                    <a:lstStyle/>
                    <a:p>
                      <a:pPr algn="ctr" fontAlgn="ctr"/>
                      <a:r>
                        <a:rPr lang="en-IN" sz="1600" b="0" i="0" u="none" strike="noStrike" dirty="0">
                          <a:effectLst/>
                          <a:latin typeface="Arial" panose="020B0604020202020204" pitchFamily="34" charset="0"/>
                        </a:rPr>
                        <a:t>24282.49</a:t>
                      </a:r>
                    </a:p>
                  </a:txBody>
                  <a:tcPr marL="4763" marR="4763" marT="4763" marB="0" anchor="ctr"/>
                </a:tc>
                <a:tc>
                  <a:txBody>
                    <a:bodyPr/>
                    <a:lstStyle/>
                    <a:p>
                      <a:pPr algn="ctr" fontAlgn="b"/>
                      <a:r>
                        <a:rPr lang="en-IN" sz="1600" b="0" i="0" u="none" strike="noStrike" dirty="0">
                          <a:effectLst/>
                          <a:latin typeface="Arial" panose="020B0604020202020204" pitchFamily="34" charset="0"/>
                        </a:rPr>
                        <a:t>-30000</a:t>
                      </a:r>
                    </a:p>
                  </a:txBody>
                  <a:tcPr marL="4763" marR="4763" marT="4763" marB="0" anchor="b"/>
                </a:tc>
                <a:extLst>
                  <a:ext uri="{0D108BD9-81ED-4DB2-BD59-A6C34878D82A}">
                    <a16:rowId xmlns:a16="http://schemas.microsoft.com/office/drawing/2014/main" val="128127859"/>
                  </a:ext>
                </a:extLst>
              </a:tr>
              <a:tr h="370840">
                <a:tc vMerge="1">
                  <a:txBody>
                    <a:bodyPr/>
                    <a:lstStyle/>
                    <a:p>
                      <a:endParaRPr lang="en-IN"/>
                    </a:p>
                  </a:txBody>
                  <a:tcPr/>
                </a:tc>
                <a:tc>
                  <a:txBody>
                    <a:bodyPr/>
                    <a:lstStyle/>
                    <a:p>
                      <a:pPr algn="ctr" fontAlgn="b"/>
                      <a:r>
                        <a:rPr lang="en-IN" sz="1600" b="0" i="0" u="none" strike="noStrike" dirty="0">
                          <a:effectLst/>
                          <a:latin typeface="Arial" panose="020B0604020202020204" pitchFamily="34" charset="0"/>
                        </a:rPr>
                        <a:t>1</a:t>
                      </a:r>
                    </a:p>
                  </a:txBody>
                  <a:tcPr marL="4763" marR="4763" marT="4763" marB="0" anchor="b"/>
                </a:tc>
                <a:tc>
                  <a:txBody>
                    <a:bodyPr/>
                    <a:lstStyle/>
                    <a:p>
                      <a:pPr algn="ctr" fontAlgn="b"/>
                      <a:r>
                        <a:rPr lang="en-IN" sz="1600" b="0" i="0" u="none" strike="noStrike" dirty="0">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35000</a:t>
                      </a:r>
                    </a:p>
                  </a:txBody>
                  <a:tcPr marL="4763" marR="4763" marT="4763" marB="0" anchor="b"/>
                </a:tc>
                <a:tc>
                  <a:txBody>
                    <a:bodyPr/>
                    <a:lstStyle/>
                    <a:p>
                      <a:pPr algn="ctr" fontAlgn="b"/>
                      <a:r>
                        <a:rPr lang="en-IN" sz="1600" b="0" i="0" u="none" strike="noStrike">
                          <a:effectLst/>
                          <a:latin typeface="Arial" panose="020B0604020202020204" pitchFamily="34" charset="0"/>
                        </a:rPr>
                        <a:t>25000</a:t>
                      </a:r>
                    </a:p>
                  </a:txBody>
                  <a:tcPr marL="4763" marR="4763" marT="4763" marB="0" anchor="b"/>
                </a:tc>
                <a:tc>
                  <a:txBody>
                    <a:bodyPr/>
                    <a:lstStyle/>
                    <a:p>
                      <a:pPr algn="ctr" fontAlgn="b"/>
                      <a:r>
                        <a:rPr lang="en-IN" sz="1600" b="0" i="0" u="none" strike="noStrike">
                          <a:effectLst/>
                          <a:latin typeface="Arial" panose="020B0604020202020204" pitchFamily="34" charset="0"/>
                        </a:rPr>
                        <a:t>31818</a:t>
                      </a:r>
                    </a:p>
                  </a:txBody>
                  <a:tcPr marL="4763" marR="4763" marT="4763" marB="0" anchor="b"/>
                </a:tc>
                <a:tc>
                  <a:txBody>
                    <a:bodyPr/>
                    <a:lstStyle/>
                    <a:p>
                      <a:pPr algn="ctr" fontAlgn="b"/>
                      <a:r>
                        <a:rPr lang="en-IN" sz="1600" b="0" i="0" u="none" strike="noStrike">
                          <a:effectLst/>
                          <a:latin typeface="Arial" panose="020B0604020202020204" pitchFamily="34" charset="0"/>
                        </a:rPr>
                        <a:t>9091</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dirty="0">
                          <a:effectLst/>
                          <a:latin typeface="Arial" panose="020B0604020202020204" pitchFamily="34" charset="0"/>
                        </a:rPr>
                        <a:t>25000</a:t>
                      </a:r>
                    </a:p>
                  </a:txBody>
                  <a:tcPr marL="4763" marR="4763" marT="4763" marB="0" anchor="b"/>
                </a:tc>
                <a:extLst>
                  <a:ext uri="{0D108BD9-81ED-4DB2-BD59-A6C34878D82A}">
                    <a16:rowId xmlns:a16="http://schemas.microsoft.com/office/drawing/2014/main" val="3460875957"/>
                  </a:ext>
                </a:extLst>
              </a:tr>
              <a:tr h="370840">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2</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dirty="0">
                          <a:effectLst/>
                          <a:latin typeface="Arial" panose="020B0604020202020204" pitchFamily="34" charset="0"/>
                        </a:rPr>
                        <a:t>10000</a:t>
                      </a:r>
                    </a:p>
                  </a:txBody>
                  <a:tcPr marL="4763" marR="4763" marT="4763" marB="0" anchor="b"/>
                </a:tc>
                <a:tc>
                  <a:txBody>
                    <a:bodyPr/>
                    <a:lstStyle/>
                    <a:p>
                      <a:pPr algn="ctr" fontAlgn="b"/>
                      <a:r>
                        <a:rPr lang="en-IN" sz="1600" b="0" i="0" u="none" strike="noStrike" dirty="0">
                          <a:effectLst/>
                          <a:latin typeface="Arial" panose="020B0604020202020204" pitchFamily="34" charset="0"/>
                        </a:rPr>
                        <a:t>30000</a:t>
                      </a:r>
                    </a:p>
                  </a:txBody>
                  <a:tcPr marL="4763" marR="4763" marT="4763" marB="0" anchor="b"/>
                </a:tc>
                <a:tc>
                  <a:txBody>
                    <a:bodyPr/>
                    <a:lstStyle/>
                    <a:p>
                      <a:pPr algn="ctr" fontAlgn="b"/>
                      <a:r>
                        <a:rPr lang="en-IN" sz="1600" b="0" i="0" u="none" strike="noStrike">
                          <a:effectLst/>
                          <a:latin typeface="Arial" panose="020B0604020202020204" pitchFamily="34" charset="0"/>
                        </a:rPr>
                        <a:t>20000</a:t>
                      </a:r>
                    </a:p>
                  </a:txBody>
                  <a:tcPr marL="4763" marR="4763" marT="4763" marB="0" anchor="b"/>
                </a:tc>
                <a:tc>
                  <a:txBody>
                    <a:bodyPr/>
                    <a:lstStyle/>
                    <a:p>
                      <a:pPr algn="ctr" fontAlgn="b"/>
                      <a:r>
                        <a:rPr lang="en-IN" sz="1600" b="0" i="0" u="none" strike="noStrike">
                          <a:effectLst/>
                          <a:latin typeface="Arial" panose="020B0604020202020204" pitchFamily="34" charset="0"/>
                        </a:rPr>
                        <a:t>24793</a:t>
                      </a:r>
                    </a:p>
                  </a:txBody>
                  <a:tcPr marL="4763" marR="4763" marT="4763" marB="0" anchor="b"/>
                </a:tc>
                <a:tc>
                  <a:txBody>
                    <a:bodyPr/>
                    <a:lstStyle/>
                    <a:p>
                      <a:pPr algn="ctr" fontAlgn="b"/>
                      <a:r>
                        <a:rPr lang="en-IN" sz="1600" b="0" i="0" u="none" strike="noStrike">
                          <a:effectLst/>
                          <a:latin typeface="Arial" panose="020B0604020202020204" pitchFamily="34" charset="0"/>
                        </a:rPr>
                        <a:t>8264</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dirty="0">
                          <a:effectLst/>
                          <a:latin typeface="Arial" panose="020B0604020202020204" pitchFamily="34" charset="0"/>
                        </a:rPr>
                        <a:t>20000</a:t>
                      </a:r>
                    </a:p>
                  </a:txBody>
                  <a:tcPr marL="4763" marR="4763" marT="4763" marB="0" anchor="b"/>
                </a:tc>
                <a:extLst>
                  <a:ext uri="{0D108BD9-81ED-4DB2-BD59-A6C34878D82A}">
                    <a16:rowId xmlns:a16="http://schemas.microsoft.com/office/drawing/2014/main" val="3253381917"/>
                  </a:ext>
                </a:extLst>
              </a:tr>
              <a:tr h="370840">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3</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dirty="0">
                          <a:effectLst/>
                          <a:latin typeface="Arial" panose="020B0604020202020204" pitchFamily="34" charset="0"/>
                        </a:rPr>
                        <a:t>20000</a:t>
                      </a:r>
                    </a:p>
                  </a:txBody>
                  <a:tcPr marL="4763" marR="4763" marT="4763" marB="0" anchor="b"/>
                </a:tc>
                <a:tc>
                  <a:txBody>
                    <a:bodyPr/>
                    <a:lstStyle/>
                    <a:p>
                      <a:pPr algn="ctr" fontAlgn="b"/>
                      <a:r>
                        <a:rPr lang="en-IN" sz="1600" b="0" i="0" u="none" strike="noStrike">
                          <a:effectLst/>
                          <a:latin typeface="Arial" panose="020B0604020202020204" pitchFamily="34" charset="0"/>
                        </a:rPr>
                        <a:t>22539</a:t>
                      </a:r>
                    </a:p>
                  </a:txBody>
                  <a:tcPr marL="4763" marR="4763" marT="4763" marB="0" anchor="b"/>
                </a:tc>
                <a:tc>
                  <a:txBody>
                    <a:bodyPr/>
                    <a:lstStyle/>
                    <a:p>
                      <a:pPr algn="ctr" fontAlgn="b"/>
                      <a:r>
                        <a:rPr lang="en-IN" sz="1600" b="0" i="0" u="none" strike="noStrike" dirty="0">
                          <a:effectLst/>
                          <a:latin typeface="Arial" panose="020B0604020202020204" pitchFamily="34" charset="0"/>
                        </a:rPr>
                        <a:t>7513</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dirty="0">
                          <a:effectLst/>
                          <a:latin typeface="Arial" panose="020B0604020202020204" pitchFamily="34" charset="0"/>
                        </a:rPr>
                        <a:t>20000</a:t>
                      </a:r>
                    </a:p>
                  </a:txBody>
                  <a:tcPr marL="4763" marR="4763" marT="4763" marB="0" anchor="b"/>
                </a:tc>
                <a:extLst>
                  <a:ext uri="{0D108BD9-81ED-4DB2-BD59-A6C34878D82A}">
                    <a16:rowId xmlns:a16="http://schemas.microsoft.com/office/drawing/2014/main" val="1843973953"/>
                  </a:ext>
                </a:extLst>
              </a:tr>
              <a:tr h="370840">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85000</a:t>
                      </a:r>
                    </a:p>
                  </a:txBody>
                  <a:tcPr marL="4763" marR="4763" marT="4763" marB="0" anchor="b"/>
                </a:tc>
                <a:tc>
                  <a:txBody>
                    <a:bodyPr/>
                    <a:lstStyle/>
                    <a:p>
                      <a:pPr algn="ctr" fontAlgn="b"/>
                      <a:r>
                        <a:rPr lang="en-IN" sz="1600" b="0" i="0" u="none" strike="noStrike">
                          <a:effectLst/>
                          <a:latin typeface="Arial" panose="020B0604020202020204" pitchFamily="34" charset="0"/>
                        </a:rPr>
                        <a:t>109151</a:t>
                      </a:r>
                    </a:p>
                  </a:txBody>
                  <a:tcPr marL="4763" marR="4763" marT="4763" marB="0" anchor="b"/>
                </a:tc>
                <a:tc>
                  <a:txBody>
                    <a:bodyPr/>
                    <a:lstStyle/>
                    <a:p>
                      <a:pPr algn="ctr" fontAlgn="b"/>
                      <a:r>
                        <a:rPr lang="en-IN" sz="1600" b="0" i="0" u="none" strike="noStrike">
                          <a:effectLst/>
                          <a:latin typeface="Arial" panose="020B0604020202020204" pitchFamily="34" charset="0"/>
                        </a:rPr>
                        <a:t>84869</a:t>
                      </a:r>
                    </a:p>
                  </a:txBody>
                  <a:tcPr marL="4763" marR="4763" marT="4763" marB="0" anchor="b"/>
                </a:tc>
                <a:tc vMerge="1">
                  <a:txBody>
                    <a:bodyPr/>
                    <a:lstStyle/>
                    <a:p>
                      <a:endParaRPr lang="en-IN"/>
                    </a:p>
                  </a:txBody>
                  <a:tcPr/>
                </a:tc>
                <a:tc vMerge="1">
                  <a:txBody>
                    <a:bodyPr/>
                    <a:lstStyle/>
                    <a:p>
                      <a:endParaRPr lang="en-IN"/>
                    </a:p>
                  </a:txBody>
                  <a:tcPr/>
                </a:tc>
                <a:tc>
                  <a:txBody>
                    <a:bodyPr/>
                    <a:lstStyle/>
                    <a:p>
                      <a:pPr algn="r" fontAlgn="b"/>
                      <a:r>
                        <a:rPr lang="en-IN" sz="1600" b="0" i="0" u="none" strike="noStrike" dirty="0">
                          <a:effectLst/>
                          <a:latin typeface="Arial" panose="020B0604020202020204" pitchFamily="34" charset="0"/>
                        </a:rPr>
                        <a:t>54.45%</a:t>
                      </a:r>
                    </a:p>
                  </a:txBody>
                  <a:tcPr marL="4763" marR="4763" marT="4763" marB="0" anchor="b"/>
                </a:tc>
                <a:extLst>
                  <a:ext uri="{0D108BD9-81ED-4DB2-BD59-A6C34878D82A}">
                    <a16:rowId xmlns:a16="http://schemas.microsoft.com/office/drawing/2014/main" val="317334716"/>
                  </a:ext>
                </a:extLst>
              </a:tr>
            </a:tbl>
          </a:graphicData>
        </a:graphic>
      </p:graphicFrame>
    </p:spTree>
    <p:extLst>
      <p:ext uri="{BB962C8B-B14F-4D97-AF65-F5344CB8AC3E}">
        <p14:creationId xmlns:p14="http://schemas.microsoft.com/office/powerpoint/2010/main" val="3198042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F749A-DFE5-66F9-EBAF-5A1334B458BF}"/>
              </a:ext>
            </a:extLst>
          </p:cNvPr>
          <p:cNvSpPr>
            <a:spLocks noGrp="1"/>
          </p:cNvSpPr>
          <p:nvPr>
            <p:ph type="title"/>
          </p:nvPr>
        </p:nvSpPr>
        <p:spPr/>
        <p:txBody>
          <a:bodyPr/>
          <a:lstStyle/>
          <a:p>
            <a:r>
              <a:rPr lang="en-IN" dirty="0"/>
              <a:t>Appraisal Criteria</a:t>
            </a:r>
          </a:p>
        </p:txBody>
      </p:sp>
      <p:graphicFrame>
        <p:nvGraphicFramePr>
          <p:cNvPr id="4" name="Content Placeholder 3">
            <a:extLst>
              <a:ext uri="{FF2B5EF4-FFF2-40B4-BE49-F238E27FC236}">
                <a16:creationId xmlns:a16="http://schemas.microsoft.com/office/drawing/2014/main" id="{8D09C09F-01D2-62FB-CE83-076FF29939B7}"/>
              </a:ext>
            </a:extLst>
          </p:cNvPr>
          <p:cNvGraphicFramePr>
            <a:graphicFrameLocks noGrp="1"/>
          </p:cNvGraphicFramePr>
          <p:nvPr>
            <p:ph idx="1"/>
          </p:nvPr>
        </p:nvGraphicFramePr>
        <p:xfrm>
          <a:off x="289112" y="2341563"/>
          <a:ext cx="11321860" cy="3716339"/>
        </p:xfrm>
        <a:graphic>
          <a:graphicData uri="http://schemas.openxmlformats.org/drawingml/2006/table">
            <a:tbl>
              <a:tblPr firstRow="1" bandRow="1">
                <a:tableStyleId>{5C22544A-7EE6-4342-B048-85BDC9FD1C3A}</a:tableStyleId>
              </a:tblPr>
              <a:tblGrid>
                <a:gridCol w="1029260">
                  <a:extLst>
                    <a:ext uri="{9D8B030D-6E8A-4147-A177-3AD203B41FA5}">
                      <a16:colId xmlns:a16="http://schemas.microsoft.com/office/drawing/2014/main" val="2452975645"/>
                    </a:ext>
                  </a:extLst>
                </a:gridCol>
                <a:gridCol w="1029260">
                  <a:extLst>
                    <a:ext uri="{9D8B030D-6E8A-4147-A177-3AD203B41FA5}">
                      <a16:colId xmlns:a16="http://schemas.microsoft.com/office/drawing/2014/main" val="1120452908"/>
                    </a:ext>
                  </a:extLst>
                </a:gridCol>
                <a:gridCol w="1029260">
                  <a:extLst>
                    <a:ext uri="{9D8B030D-6E8A-4147-A177-3AD203B41FA5}">
                      <a16:colId xmlns:a16="http://schemas.microsoft.com/office/drawing/2014/main" val="3279604101"/>
                    </a:ext>
                  </a:extLst>
                </a:gridCol>
                <a:gridCol w="1029260">
                  <a:extLst>
                    <a:ext uri="{9D8B030D-6E8A-4147-A177-3AD203B41FA5}">
                      <a16:colId xmlns:a16="http://schemas.microsoft.com/office/drawing/2014/main" val="2698213420"/>
                    </a:ext>
                  </a:extLst>
                </a:gridCol>
                <a:gridCol w="1029260">
                  <a:extLst>
                    <a:ext uri="{9D8B030D-6E8A-4147-A177-3AD203B41FA5}">
                      <a16:colId xmlns:a16="http://schemas.microsoft.com/office/drawing/2014/main" val="3827889278"/>
                    </a:ext>
                  </a:extLst>
                </a:gridCol>
                <a:gridCol w="1029260">
                  <a:extLst>
                    <a:ext uri="{9D8B030D-6E8A-4147-A177-3AD203B41FA5}">
                      <a16:colId xmlns:a16="http://schemas.microsoft.com/office/drawing/2014/main" val="1490557059"/>
                    </a:ext>
                  </a:extLst>
                </a:gridCol>
                <a:gridCol w="1029260">
                  <a:extLst>
                    <a:ext uri="{9D8B030D-6E8A-4147-A177-3AD203B41FA5}">
                      <a16:colId xmlns:a16="http://schemas.microsoft.com/office/drawing/2014/main" val="434505033"/>
                    </a:ext>
                  </a:extLst>
                </a:gridCol>
                <a:gridCol w="1029260">
                  <a:extLst>
                    <a:ext uri="{9D8B030D-6E8A-4147-A177-3AD203B41FA5}">
                      <a16:colId xmlns:a16="http://schemas.microsoft.com/office/drawing/2014/main" val="1166979133"/>
                    </a:ext>
                  </a:extLst>
                </a:gridCol>
                <a:gridCol w="1029260">
                  <a:extLst>
                    <a:ext uri="{9D8B030D-6E8A-4147-A177-3AD203B41FA5}">
                      <a16:colId xmlns:a16="http://schemas.microsoft.com/office/drawing/2014/main" val="2952762681"/>
                    </a:ext>
                  </a:extLst>
                </a:gridCol>
                <a:gridCol w="1029260">
                  <a:extLst>
                    <a:ext uri="{9D8B030D-6E8A-4147-A177-3AD203B41FA5}">
                      <a16:colId xmlns:a16="http://schemas.microsoft.com/office/drawing/2014/main" val="1579900617"/>
                    </a:ext>
                  </a:extLst>
                </a:gridCol>
                <a:gridCol w="1029260">
                  <a:extLst>
                    <a:ext uri="{9D8B030D-6E8A-4147-A177-3AD203B41FA5}">
                      <a16:colId xmlns:a16="http://schemas.microsoft.com/office/drawing/2014/main" val="4068976400"/>
                    </a:ext>
                  </a:extLst>
                </a:gridCol>
              </a:tblGrid>
              <a:tr h="446251">
                <a:tc gridSpan="2">
                  <a:txBody>
                    <a:bodyPr/>
                    <a:lstStyle/>
                    <a:p>
                      <a:pPr algn="ctr" fontAlgn="b"/>
                      <a:r>
                        <a:rPr lang="en-IN" sz="1600" b="0" i="0" u="none" strike="noStrike" dirty="0">
                          <a:effectLst/>
                          <a:latin typeface="Arial" panose="020B0604020202020204" pitchFamily="34" charset="0"/>
                        </a:rPr>
                        <a:t>Discounting Rate=</a:t>
                      </a:r>
                    </a:p>
                  </a:txBody>
                  <a:tcPr marL="4763" marR="4763" marT="4763" marB="0" anchor="b"/>
                </a:tc>
                <a:tc hMerge="1">
                  <a:txBody>
                    <a:bodyPr/>
                    <a:lstStyle/>
                    <a:p>
                      <a:endParaRPr lang="en-IN"/>
                    </a:p>
                  </a:txBody>
                  <a:tcPr/>
                </a:tc>
                <a:tc>
                  <a:txBody>
                    <a:bodyPr/>
                    <a:lstStyle/>
                    <a:p>
                      <a:pPr algn="ctr" fontAlgn="b"/>
                      <a:r>
                        <a:rPr lang="en-IN" sz="1600" b="0" i="0" u="none" strike="noStrike">
                          <a:effectLst/>
                          <a:latin typeface="Arial" panose="020B0604020202020204" pitchFamily="34" charset="0"/>
                        </a:rPr>
                        <a:t>10.00%</a:t>
                      </a: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gridSpan="2">
                  <a:txBody>
                    <a:bodyPr/>
                    <a:lstStyle/>
                    <a:p>
                      <a:pPr algn="ctr" fontAlgn="b"/>
                      <a:r>
                        <a:rPr lang="en-IN" sz="1600" b="0" i="0" u="none" strike="noStrike">
                          <a:effectLst/>
                          <a:latin typeface="Arial" panose="020B0604020202020204" pitchFamily="34" charset="0"/>
                        </a:rPr>
                        <a:t>Present Value</a:t>
                      </a:r>
                    </a:p>
                  </a:txBody>
                  <a:tcPr marL="4763" marR="4763" marT="4763" marB="0" anchor="b"/>
                </a:tc>
                <a:tc hMerge="1">
                  <a:txBody>
                    <a:bodyPr/>
                    <a:lstStyle/>
                    <a:p>
                      <a:endParaRPr lang="en-IN"/>
                    </a:p>
                  </a:txBody>
                  <a:tcPr/>
                </a:tc>
                <a:tc>
                  <a:txBody>
                    <a:bodyPr/>
                    <a:lstStyle/>
                    <a:p>
                      <a:pPr algn="l" fontAlgn="b"/>
                      <a:endParaRPr lang="en-IN" sz="1600" b="0" i="0" u="none" strike="noStrike">
                        <a:effectLst/>
                        <a:latin typeface="Arial" panose="020B0604020202020204" pitchFamily="34" charset="0"/>
                      </a:endParaRPr>
                    </a:p>
                  </a:txBody>
                  <a:tcPr marL="4763" marR="4763" marT="4763" marB="0" anchor="b"/>
                </a:tc>
                <a:tc>
                  <a:txBody>
                    <a:bodyPr/>
                    <a:lstStyle/>
                    <a:p>
                      <a:pPr algn="ctr" fontAlgn="b"/>
                      <a:endParaRPr lang="en-IN" sz="1600" b="0" i="0" u="none" strike="noStrike">
                        <a:effectLst/>
                        <a:latin typeface="Arial" panose="020B0604020202020204" pitchFamily="34" charset="0"/>
                      </a:endParaRPr>
                    </a:p>
                  </a:txBody>
                  <a:tcPr marL="4763" marR="4763" marT="4763" marB="0" anchor="b"/>
                </a:tc>
                <a:tc>
                  <a:txBody>
                    <a:bodyPr/>
                    <a:lstStyle/>
                    <a:p>
                      <a:pPr algn="l" fontAlgn="b"/>
                      <a:endParaRPr lang="en-IN" sz="1600" b="0" i="0" u="none" strike="noStrike">
                        <a:effectLst/>
                        <a:latin typeface="Arial" panose="020B0604020202020204" pitchFamily="34" charset="0"/>
                      </a:endParaRPr>
                    </a:p>
                  </a:txBody>
                  <a:tcPr marL="4763" marR="4763" marT="4763" marB="0" anchor="b"/>
                </a:tc>
                <a:extLst>
                  <a:ext uri="{0D108BD9-81ED-4DB2-BD59-A6C34878D82A}">
                    <a16:rowId xmlns:a16="http://schemas.microsoft.com/office/drawing/2014/main" val="1388422354"/>
                  </a:ext>
                </a:extLst>
              </a:tr>
              <a:tr h="592582">
                <a:tc>
                  <a:txBody>
                    <a:bodyPr/>
                    <a:lstStyle/>
                    <a:p>
                      <a:pPr algn="ctr" fontAlgn="b"/>
                      <a:r>
                        <a:rPr lang="en-IN" sz="1600" b="1" i="0" u="none" strike="noStrike" dirty="0">
                          <a:effectLst/>
                          <a:latin typeface="Arial" panose="020B0604020202020204" pitchFamily="34" charset="0"/>
                        </a:rPr>
                        <a:t>Project</a:t>
                      </a:r>
                    </a:p>
                  </a:txBody>
                  <a:tcPr marL="4763" marR="4763" marT="4763" marB="0" anchor="b"/>
                </a:tc>
                <a:tc>
                  <a:txBody>
                    <a:bodyPr/>
                    <a:lstStyle/>
                    <a:p>
                      <a:pPr algn="ctr" fontAlgn="b"/>
                      <a:r>
                        <a:rPr lang="en-IN" sz="1600" b="1" i="0" u="none" strike="noStrike">
                          <a:effectLst/>
                          <a:latin typeface="Arial" panose="020B0604020202020204" pitchFamily="34" charset="0"/>
                        </a:rPr>
                        <a:t>Year</a:t>
                      </a:r>
                    </a:p>
                  </a:txBody>
                  <a:tcPr marL="4763" marR="4763" marT="4763" marB="0" anchor="b"/>
                </a:tc>
                <a:tc>
                  <a:txBody>
                    <a:bodyPr/>
                    <a:lstStyle/>
                    <a:p>
                      <a:pPr algn="ctr" fontAlgn="b"/>
                      <a:r>
                        <a:rPr lang="en-IN" sz="1600" b="1" i="0" u="none" strike="noStrike">
                          <a:effectLst/>
                          <a:latin typeface="Arial" panose="020B0604020202020204" pitchFamily="34" charset="0"/>
                        </a:rPr>
                        <a:t>Capital Cost</a:t>
                      </a:r>
                    </a:p>
                  </a:txBody>
                  <a:tcPr marL="4763" marR="4763" marT="4763" marB="0" anchor="b"/>
                </a:tc>
                <a:tc>
                  <a:txBody>
                    <a:bodyPr/>
                    <a:lstStyle/>
                    <a:p>
                      <a:pPr algn="ctr" fontAlgn="b"/>
                      <a:r>
                        <a:rPr lang="en-IN" sz="1600" b="1" i="0" u="none" strike="noStrike">
                          <a:effectLst/>
                          <a:latin typeface="Arial" panose="020B0604020202020204" pitchFamily="34" charset="0"/>
                        </a:rPr>
                        <a:t>Operational Cost</a:t>
                      </a:r>
                    </a:p>
                  </a:txBody>
                  <a:tcPr marL="4763" marR="4763" marT="4763" marB="0" anchor="b"/>
                </a:tc>
                <a:tc>
                  <a:txBody>
                    <a:bodyPr/>
                    <a:lstStyle/>
                    <a:p>
                      <a:pPr algn="ctr" fontAlgn="b"/>
                      <a:r>
                        <a:rPr lang="en-IN" sz="1600" b="1" i="0" u="none" strike="noStrike">
                          <a:effectLst/>
                          <a:latin typeface="Arial" panose="020B0604020202020204" pitchFamily="34" charset="0"/>
                        </a:rPr>
                        <a:t>Value of Output</a:t>
                      </a:r>
                    </a:p>
                  </a:txBody>
                  <a:tcPr marL="4763" marR="4763" marT="4763" marB="0" anchor="b"/>
                </a:tc>
                <a:tc>
                  <a:txBody>
                    <a:bodyPr/>
                    <a:lstStyle/>
                    <a:p>
                      <a:pPr algn="ctr" fontAlgn="b"/>
                      <a:r>
                        <a:rPr lang="en-IN" sz="1600" b="1" i="0" u="none" strike="noStrike">
                          <a:effectLst/>
                          <a:latin typeface="Arial" panose="020B0604020202020204" pitchFamily="34" charset="0"/>
                        </a:rPr>
                        <a:t>Net Value</a:t>
                      </a:r>
                    </a:p>
                  </a:txBody>
                  <a:tcPr marL="4763" marR="4763" marT="4763" marB="0" anchor="b"/>
                </a:tc>
                <a:tc>
                  <a:txBody>
                    <a:bodyPr/>
                    <a:lstStyle/>
                    <a:p>
                      <a:pPr algn="ctr" fontAlgn="b"/>
                      <a:r>
                        <a:rPr lang="en-IN" sz="1600" b="1" i="0" u="none" strike="noStrike">
                          <a:effectLst/>
                          <a:latin typeface="Arial" panose="020B0604020202020204" pitchFamily="34" charset="0"/>
                        </a:rPr>
                        <a:t>Benefits</a:t>
                      </a:r>
                    </a:p>
                  </a:txBody>
                  <a:tcPr marL="4763" marR="4763" marT="4763" marB="0" anchor="b"/>
                </a:tc>
                <a:tc>
                  <a:txBody>
                    <a:bodyPr/>
                    <a:lstStyle/>
                    <a:p>
                      <a:pPr algn="ctr" fontAlgn="b"/>
                      <a:r>
                        <a:rPr lang="en-IN" sz="1600" b="1" i="0" u="none" strike="noStrike">
                          <a:effectLst/>
                          <a:latin typeface="Arial" panose="020B0604020202020204" pitchFamily="34" charset="0"/>
                        </a:rPr>
                        <a:t>Costs</a:t>
                      </a:r>
                    </a:p>
                  </a:txBody>
                  <a:tcPr marL="4763" marR="4763" marT="4763" marB="0" anchor="b"/>
                </a:tc>
                <a:tc>
                  <a:txBody>
                    <a:bodyPr/>
                    <a:lstStyle/>
                    <a:p>
                      <a:pPr algn="ctr" fontAlgn="b"/>
                      <a:r>
                        <a:rPr lang="en-IN" sz="1600" b="1" i="0" u="none" strike="noStrike">
                          <a:effectLst/>
                          <a:latin typeface="Arial" panose="020B0604020202020204" pitchFamily="34" charset="0"/>
                        </a:rPr>
                        <a:t>BCR</a:t>
                      </a:r>
                    </a:p>
                  </a:txBody>
                  <a:tcPr marL="4763" marR="4763" marT="4763" marB="0" anchor="b"/>
                </a:tc>
                <a:tc>
                  <a:txBody>
                    <a:bodyPr/>
                    <a:lstStyle/>
                    <a:p>
                      <a:pPr algn="ctr" fontAlgn="b"/>
                      <a:r>
                        <a:rPr lang="en-IN" sz="1600" b="1" i="0" u="none" strike="noStrike">
                          <a:effectLst/>
                          <a:latin typeface="Arial" panose="020B0604020202020204" pitchFamily="34" charset="0"/>
                        </a:rPr>
                        <a:t>NPV</a:t>
                      </a:r>
                    </a:p>
                  </a:txBody>
                  <a:tcPr marL="4763" marR="4763" marT="4763" marB="0" anchor="b"/>
                </a:tc>
                <a:tc>
                  <a:txBody>
                    <a:bodyPr/>
                    <a:lstStyle/>
                    <a:p>
                      <a:pPr algn="ctr" fontAlgn="b"/>
                      <a:r>
                        <a:rPr lang="en-IN" sz="1600" b="1" i="0" u="none" strike="noStrike">
                          <a:effectLst/>
                          <a:latin typeface="Arial" panose="020B0604020202020204" pitchFamily="34" charset="0"/>
                        </a:rPr>
                        <a:t>IRR</a:t>
                      </a:r>
                    </a:p>
                  </a:txBody>
                  <a:tcPr marL="4763" marR="4763" marT="4763" marB="0" anchor="b"/>
                </a:tc>
                <a:extLst>
                  <a:ext uri="{0D108BD9-81ED-4DB2-BD59-A6C34878D82A}">
                    <a16:rowId xmlns:a16="http://schemas.microsoft.com/office/drawing/2014/main" val="1636093561"/>
                  </a:ext>
                </a:extLst>
              </a:tr>
              <a:tr h="446251">
                <a:tc rowSpan="6">
                  <a:txBody>
                    <a:bodyPr/>
                    <a:lstStyle/>
                    <a:p>
                      <a:pPr algn="ctr" fontAlgn="ctr"/>
                      <a:r>
                        <a:rPr lang="en-IN" sz="1600" b="0" i="0" u="none" strike="noStrike" dirty="0">
                          <a:effectLst/>
                          <a:latin typeface="Arial" panose="020B0604020202020204" pitchFamily="34" charset="0"/>
                        </a:rPr>
                        <a:t>C</a:t>
                      </a:r>
                    </a:p>
                  </a:txBody>
                  <a:tcPr marL="4763" marR="4763" marT="4763" marB="0" anchor="ctr"/>
                </a:tc>
                <a:tc>
                  <a:txBody>
                    <a:bodyPr/>
                    <a:lstStyle/>
                    <a:p>
                      <a:pPr algn="ctr" fontAlgn="b"/>
                      <a:r>
                        <a:rPr lang="en-IN" sz="1600" b="0" i="0" u="none" strike="noStrike">
                          <a:effectLst/>
                          <a:latin typeface="Arial" panose="020B0604020202020204" pitchFamily="34" charset="0"/>
                        </a:rPr>
                        <a:t>0</a:t>
                      </a:r>
                    </a:p>
                  </a:txBody>
                  <a:tcPr marL="4763" marR="4763" marT="4763" marB="0" anchor="b"/>
                </a:tc>
                <a:tc>
                  <a:txBody>
                    <a:bodyPr/>
                    <a:lstStyle/>
                    <a:p>
                      <a:pPr algn="ctr" fontAlgn="b"/>
                      <a:r>
                        <a:rPr lang="en-IN" sz="1600" b="0" i="0" u="none" strike="noStrike" dirty="0">
                          <a:effectLst/>
                          <a:latin typeface="Arial" panose="020B0604020202020204" pitchFamily="34" charset="0"/>
                        </a:rPr>
                        <a:t>50000</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0</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0</a:t>
                      </a:r>
                    </a:p>
                  </a:txBody>
                  <a:tcPr marL="4763" marR="4763" marT="4763" marB="0" anchor="b"/>
                </a:tc>
                <a:tc>
                  <a:txBody>
                    <a:bodyPr/>
                    <a:lstStyle/>
                    <a:p>
                      <a:pPr algn="ctr" fontAlgn="b"/>
                      <a:r>
                        <a:rPr lang="en-IN" sz="1600" b="0" i="0" u="none" strike="noStrike">
                          <a:effectLst/>
                          <a:latin typeface="Arial" panose="020B0604020202020204" pitchFamily="34" charset="0"/>
                        </a:rPr>
                        <a:t>60000</a:t>
                      </a:r>
                    </a:p>
                  </a:txBody>
                  <a:tcPr marL="4763" marR="4763" marT="4763" marB="0" anchor="b"/>
                </a:tc>
                <a:tc rowSpan="6">
                  <a:txBody>
                    <a:bodyPr/>
                    <a:lstStyle/>
                    <a:p>
                      <a:pPr algn="ctr" fontAlgn="ctr"/>
                      <a:r>
                        <a:rPr lang="en-IN" sz="1600" b="0" i="0" u="none" strike="noStrike">
                          <a:effectLst/>
                          <a:latin typeface="Arial" panose="020B0604020202020204" pitchFamily="34" charset="0"/>
                        </a:rPr>
                        <a:t>1.07</a:t>
                      </a:r>
                    </a:p>
                  </a:txBody>
                  <a:tcPr marL="4763" marR="4763" marT="4763" marB="0" anchor="ctr"/>
                </a:tc>
                <a:tc rowSpan="6">
                  <a:txBody>
                    <a:bodyPr/>
                    <a:lstStyle/>
                    <a:p>
                      <a:pPr algn="ctr" fontAlgn="ctr"/>
                      <a:r>
                        <a:rPr lang="en-IN" sz="1600" b="0" i="0" u="none" strike="noStrike">
                          <a:effectLst/>
                          <a:latin typeface="Arial" panose="020B0604020202020204" pitchFamily="34" charset="0"/>
                        </a:rPr>
                        <a:t>7823.24</a:t>
                      </a:r>
                    </a:p>
                  </a:txBody>
                  <a:tcPr marL="4763" marR="4763" marT="4763" marB="0" anchor="ctr"/>
                </a:tc>
                <a:tc>
                  <a:txBody>
                    <a:bodyPr/>
                    <a:lstStyle/>
                    <a:p>
                      <a:pPr algn="ctr" fontAlgn="b"/>
                      <a:r>
                        <a:rPr lang="en-IN" sz="1600" b="0" i="0" u="none" strike="noStrike" dirty="0">
                          <a:effectLst/>
                          <a:latin typeface="Arial" panose="020B0604020202020204" pitchFamily="34" charset="0"/>
                        </a:rPr>
                        <a:t>-60000</a:t>
                      </a:r>
                    </a:p>
                  </a:txBody>
                  <a:tcPr marL="4763" marR="4763" marT="4763" marB="0" anchor="b"/>
                </a:tc>
                <a:extLst>
                  <a:ext uri="{0D108BD9-81ED-4DB2-BD59-A6C34878D82A}">
                    <a16:rowId xmlns:a16="http://schemas.microsoft.com/office/drawing/2014/main" val="1262035016"/>
                  </a:ext>
                </a:extLst>
              </a:tr>
              <a:tr h="446251">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1</a:t>
                      </a:r>
                    </a:p>
                  </a:txBody>
                  <a:tcPr marL="4763" marR="4763" marT="4763" marB="0" anchor="b"/>
                </a:tc>
                <a:tc>
                  <a:txBody>
                    <a:bodyPr/>
                    <a:lstStyle/>
                    <a:p>
                      <a:pPr algn="ctr" fontAlgn="b"/>
                      <a:r>
                        <a:rPr lang="en-IN" sz="1600" b="0" i="0" u="none" strike="noStrike">
                          <a:effectLst/>
                          <a:latin typeface="Arial" panose="020B0604020202020204" pitchFamily="34" charset="0"/>
                        </a:rPr>
                        <a:t>25000</a:t>
                      </a:r>
                    </a:p>
                  </a:txBody>
                  <a:tcPr marL="4763" marR="4763" marT="4763" marB="0" anchor="b"/>
                </a:tc>
                <a:tc>
                  <a:txBody>
                    <a:bodyPr/>
                    <a:lstStyle/>
                    <a:p>
                      <a:pPr algn="ctr" fontAlgn="b"/>
                      <a:r>
                        <a:rPr lang="en-IN" sz="1600" b="0" i="0" u="none" strike="noStrike" dirty="0">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35000</a:t>
                      </a:r>
                    </a:p>
                  </a:txBody>
                  <a:tcPr marL="4763" marR="4763" marT="4763" marB="0" anchor="b"/>
                </a:tc>
                <a:tc>
                  <a:txBody>
                    <a:bodyPr/>
                    <a:lstStyle/>
                    <a:p>
                      <a:pPr algn="ctr" fontAlgn="b"/>
                      <a:r>
                        <a:rPr lang="en-IN" sz="1600" b="0" i="0" u="none" strike="noStrike">
                          <a:effectLst/>
                          <a:latin typeface="Arial" panose="020B0604020202020204" pitchFamily="34" charset="0"/>
                        </a:rPr>
                        <a:t>25000</a:t>
                      </a:r>
                    </a:p>
                  </a:txBody>
                  <a:tcPr marL="4763" marR="4763" marT="4763" marB="0" anchor="b"/>
                </a:tc>
                <a:tc>
                  <a:txBody>
                    <a:bodyPr/>
                    <a:lstStyle/>
                    <a:p>
                      <a:pPr algn="ctr" fontAlgn="b"/>
                      <a:r>
                        <a:rPr lang="en-IN" sz="1600" b="0" i="0" u="none" strike="noStrike">
                          <a:effectLst/>
                          <a:latin typeface="Arial" panose="020B0604020202020204" pitchFamily="34" charset="0"/>
                        </a:rPr>
                        <a:t>31818</a:t>
                      </a:r>
                    </a:p>
                  </a:txBody>
                  <a:tcPr marL="4763" marR="4763" marT="4763" marB="0" anchor="b"/>
                </a:tc>
                <a:tc>
                  <a:txBody>
                    <a:bodyPr/>
                    <a:lstStyle/>
                    <a:p>
                      <a:pPr algn="ctr" fontAlgn="b"/>
                      <a:r>
                        <a:rPr lang="en-IN" sz="1600" b="0" i="0" u="none" strike="noStrike">
                          <a:effectLst/>
                          <a:latin typeface="Arial" panose="020B0604020202020204" pitchFamily="34" charset="0"/>
                        </a:rPr>
                        <a:t>31818</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0</a:t>
                      </a:r>
                    </a:p>
                  </a:txBody>
                  <a:tcPr marL="4763" marR="4763" marT="4763" marB="0" anchor="b"/>
                </a:tc>
                <a:extLst>
                  <a:ext uri="{0D108BD9-81ED-4DB2-BD59-A6C34878D82A}">
                    <a16:rowId xmlns:a16="http://schemas.microsoft.com/office/drawing/2014/main" val="2335954587"/>
                  </a:ext>
                </a:extLst>
              </a:tr>
              <a:tr h="446251">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2</a:t>
                      </a:r>
                    </a:p>
                  </a:txBody>
                  <a:tcPr marL="4763" marR="4763" marT="4763" marB="0" anchor="b"/>
                </a:tc>
                <a:tc>
                  <a:txBody>
                    <a:bodyPr/>
                    <a:lstStyle/>
                    <a:p>
                      <a:pPr algn="ctr" fontAlgn="b"/>
                      <a:r>
                        <a:rPr lang="en-IN" sz="1600" b="0" i="0" u="none" strike="noStrike" dirty="0">
                          <a:effectLst/>
                          <a:latin typeface="Arial" panose="020B0604020202020204" pitchFamily="34" charset="0"/>
                        </a:rPr>
                        <a:t> </a:t>
                      </a:r>
                    </a:p>
                  </a:txBody>
                  <a:tcPr marL="4763" marR="4763" marT="4763" marB="0" anchor="b"/>
                </a:tc>
                <a:tc>
                  <a:txBody>
                    <a:bodyPr/>
                    <a:lstStyle/>
                    <a:p>
                      <a:pPr algn="ctr" fontAlgn="b"/>
                      <a:r>
                        <a:rPr lang="en-IN" sz="1600" b="0" i="0" u="none" strike="noStrike" dirty="0">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40000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a:effectLst/>
                          <a:latin typeface="Arial" panose="020B0604020202020204" pitchFamily="34" charset="0"/>
                        </a:rPr>
                        <a:t>33058</a:t>
                      </a:r>
                    </a:p>
                  </a:txBody>
                  <a:tcPr marL="4763" marR="4763" marT="4763" marB="0" anchor="b"/>
                </a:tc>
                <a:tc>
                  <a:txBody>
                    <a:bodyPr/>
                    <a:lstStyle/>
                    <a:p>
                      <a:pPr algn="ctr" fontAlgn="b"/>
                      <a:r>
                        <a:rPr lang="en-IN" sz="1600" b="0" i="0" u="none" strike="noStrike">
                          <a:effectLst/>
                          <a:latin typeface="Arial" panose="020B0604020202020204" pitchFamily="34" charset="0"/>
                        </a:rPr>
                        <a:t>8264</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30000</a:t>
                      </a:r>
                    </a:p>
                  </a:txBody>
                  <a:tcPr marL="4763" marR="4763" marT="4763" marB="0" anchor="b"/>
                </a:tc>
                <a:extLst>
                  <a:ext uri="{0D108BD9-81ED-4DB2-BD59-A6C34878D82A}">
                    <a16:rowId xmlns:a16="http://schemas.microsoft.com/office/drawing/2014/main" val="1435597155"/>
                  </a:ext>
                </a:extLst>
              </a:tr>
              <a:tr h="446251">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3</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dirty="0">
                          <a:effectLst/>
                          <a:latin typeface="Arial" panose="020B0604020202020204" pitchFamily="34" charset="0"/>
                        </a:rPr>
                        <a:t>10000</a:t>
                      </a:r>
                    </a:p>
                  </a:txBody>
                  <a:tcPr marL="4763" marR="4763" marT="4763" marB="0" anchor="b"/>
                </a:tc>
                <a:tc>
                  <a:txBody>
                    <a:bodyPr/>
                    <a:lstStyle/>
                    <a:p>
                      <a:pPr algn="ctr" fontAlgn="b"/>
                      <a:r>
                        <a:rPr lang="en-IN" sz="1600" b="0" i="0" u="none" strike="noStrike" dirty="0">
                          <a:effectLst/>
                          <a:latin typeface="Arial" panose="020B0604020202020204" pitchFamily="34" charset="0"/>
                        </a:rPr>
                        <a:t>40000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a:effectLst/>
                          <a:latin typeface="Arial" panose="020B0604020202020204" pitchFamily="34" charset="0"/>
                        </a:rPr>
                        <a:t>30053</a:t>
                      </a:r>
                    </a:p>
                  </a:txBody>
                  <a:tcPr marL="4763" marR="4763" marT="4763" marB="0" anchor="b"/>
                </a:tc>
                <a:tc>
                  <a:txBody>
                    <a:bodyPr/>
                    <a:lstStyle/>
                    <a:p>
                      <a:pPr algn="ctr" fontAlgn="b"/>
                      <a:r>
                        <a:rPr lang="en-IN" sz="1600" b="0" i="0" u="none" strike="noStrike">
                          <a:effectLst/>
                          <a:latin typeface="Arial" panose="020B0604020202020204" pitchFamily="34" charset="0"/>
                        </a:rPr>
                        <a:t>7513</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30000</a:t>
                      </a:r>
                    </a:p>
                  </a:txBody>
                  <a:tcPr marL="4763" marR="4763" marT="4763" marB="0" anchor="b"/>
                </a:tc>
                <a:extLst>
                  <a:ext uri="{0D108BD9-81ED-4DB2-BD59-A6C34878D82A}">
                    <a16:rowId xmlns:a16="http://schemas.microsoft.com/office/drawing/2014/main" val="3438416699"/>
                  </a:ext>
                </a:extLst>
              </a:tr>
              <a:tr h="446251">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4</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10000</a:t>
                      </a:r>
                    </a:p>
                  </a:txBody>
                  <a:tcPr marL="4763" marR="4763" marT="4763" marB="0" anchor="b"/>
                </a:tc>
                <a:tc>
                  <a:txBody>
                    <a:bodyPr/>
                    <a:lstStyle/>
                    <a:p>
                      <a:pPr algn="ctr" fontAlgn="b"/>
                      <a:r>
                        <a:rPr lang="en-IN" sz="1600" b="0" i="0" u="none" strike="noStrike">
                          <a:effectLst/>
                          <a:latin typeface="Arial" panose="020B0604020202020204" pitchFamily="34" charset="0"/>
                        </a:rPr>
                        <a:t>40000</a:t>
                      </a:r>
                    </a:p>
                  </a:txBody>
                  <a:tcPr marL="4763" marR="4763" marT="4763" marB="0" anchor="b"/>
                </a:tc>
                <a:tc>
                  <a:txBody>
                    <a:bodyPr/>
                    <a:lstStyle/>
                    <a:p>
                      <a:pPr algn="ctr" fontAlgn="b"/>
                      <a:r>
                        <a:rPr lang="en-IN" sz="1600" b="0" i="0" u="none" strike="noStrike">
                          <a:effectLst/>
                          <a:latin typeface="Arial" panose="020B0604020202020204" pitchFamily="34" charset="0"/>
                        </a:rPr>
                        <a:t>30000</a:t>
                      </a:r>
                    </a:p>
                  </a:txBody>
                  <a:tcPr marL="4763" marR="4763" marT="4763" marB="0" anchor="b"/>
                </a:tc>
                <a:tc>
                  <a:txBody>
                    <a:bodyPr/>
                    <a:lstStyle/>
                    <a:p>
                      <a:pPr algn="ctr" fontAlgn="b"/>
                      <a:r>
                        <a:rPr lang="en-IN" sz="1600" b="0" i="0" u="none" strike="noStrike" dirty="0">
                          <a:effectLst/>
                          <a:latin typeface="Arial" panose="020B0604020202020204" pitchFamily="34" charset="0"/>
                        </a:rPr>
                        <a:t>27321</a:t>
                      </a:r>
                    </a:p>
                  </a:txBody>
                  <a:tcPr marL="4763" marR="4763" marT="4763" marB="0" anchor="b"/>
                </a:tc>
                <a:tc>
                  <a:txBody>
                    <a:bodyPr/>
                    <a:lstStyle/>
                    <a:p>
                      <a:pPr algn="ctr" fontAlgn="b"/>
                      <a:r>
                        <a:rPr lang="en-IN" sz="1600" b="0" i="0" u="none" strike="noStrike" dirty="0">
                          <a:effectLst/>
                          <a:latin typeface="Arial" panose="020B0604020202020204" pitchFamily="34" charset="0"/>
                        </a:rPr>
                        <a:t>6830</a:t>
                      </a:r>
                    </a:p>
                  </a:txBody>
                  <a:tcPr marL="4763" marR="4763" marT="4763" marB="0" anchor="b"/>
                </a:tc>
                <a:tc vMerge="1">
                  <a:txBody>
                    <a:bodyPr/>
                    <a:lstStyle/>
                    <a:p>
                      <a:endParaRPr lang="en-IN"/>
                    </a:p>
                  </a:txBody>
                  <a:tcPr/>
                </a:tc>
                <a:tc vMerge="1">
                  <a:txBody>
                    <a:bodyPr/>
                    <a:lstStyle/>
                    <a:p>
                      <a:endParaRPr lang="en-IN"/>
                    </a:p>
                  </a:txBody>
                  <a:tcPr/>
                </a:tc>
                <a:tc>
                  <a:txBody>
                    <a:bodyPr/>
                    <a:lstStyle/>
                    <a:p>
                      <a:pPr algn="ctr" fontAlgn="b"/>
                      <a:r>
                        <a:rPr lang="en-IN" sz="1600" b="0" i="0" u="none" strike="noStrike" dirty="0">
                          <a:effectLst/>
                          <a:latin typeface="Arial" panose="020B0604020202020204" pitchFamily="34" charset="0"/>
                        </a:rPr>
                        <a:t>30000</a:t>
                      </a:r>
                    </a:p>
                  </a:txBody>
                  <a:tcPr marL="4763" marR="4763" marT="4763" marB="0" anchor="b"/>
                </a:tc>
                <a:extLst>
                  <a:ext uri="{0D108BD9-81ED-4DB2-BD59-A6C34878D82A}">
                    <a16:rowId xmlns:a16="http://schemas.microsoft.com/office/drawing/2014/main" val="3740486836"/>
                  </a:ext>
                </a:extLst>
              </a:tr>
              <a:tr h="446251">
                <a:tc vMerge="1">
                  <a:txBody>
                    <a:bodyPr/>
                    <a:lstStyle/>
                    <a:p>
                      <a:endParaRPr lang="en-IN"/>
                    </a:p>
                  </a:txBody>
                  <a:tcPr/>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dirty="0">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 </a:t>
                      </a:r>
                    </a:p>
                  </a:txBody>
                  <a:tcPr marL="4763" marR="4763" marT="4763" marB="0" anchor="b"/>
                </a:tc>
                <a:tc>
                  <a:txBody>
                    <a:bodyPr/>
                    <a:lstStyle/>
                    <a:p>
                      <a:pPr algn="ctr" fontAlgn="b"/>
                      <a:r>
                        <a:rPr lang="en-IN" sz="1600" b="0" i="0" u="none" strike="noStrike">
                          <a:effectLst/>
                          <a:latin typeface="Arial" panose="020B0604020202020204" pitchFamily="34" charset="0"/>
                        </a:rPr>
                        <a:t>105000</a:t>
                      </a:r>
                    </a:p>
                  </a:txBody>
                  <a:tcPr marL="4763" marR="4763" marT="4763" marB="0" anchor="b"/>
                </a:tc>
                <a:tc>
                  <a:txBody>
                    <a:bodyPr/>
                    <a:lstStyle/>
                    <a:p>
                      <a:pPr algn="ctr" fontAlgn="b"/>
                      <a:r>
                        <a:rPr lang="en-IN" sz="1600" b="0" i="0" u="none" strike="noStrike">
                          <a:effectLst/>
                          <a:latin typeface="Arial" panose="020B0604020202020204" pitchFamily="34" charset="0"/>
                        </a:rPr>
                        <a:t>122249</a:t>
                      </a:r>
                    </a:p>
                  </a:txBody>
                  <a:tcPr marL="4763" marR="4763" marT="4763" marB="0" anchor="b"/>
                </a:tc>
                <a:tc>
                  <a:txBody>
                    <a:bodyPr/>
                    <a:lstStyle/>
                    <a:p>
                      <a:pPr algn="ctr" fontAlgn="b"/>
                      <a:r>
                        <a:rPr lang="en-IN" sz="1600" b="0" i="0" u="none" strike="noStrike" dirty="0">
                          <a:effectLst/>
                          <a:latin typeface="Arial" panose="020B0604020202020204" pitchFamily="34" charset="0"/>
                        </a:rPr>
                        <a:t>114426</a:t>
                      </a:r>
                    </a:p>
                  </a:txBody>
                  <a:tcPr marL="4763" marR="4763" marT="4763" marB="0" anchor="b"/>
                </a:tc>
                <a:tc vMerge="1">
                  <a:txBody>
                    <a:bodyPr/>
                    <a:lstStyle/>
                    <a:p>
                      <a:endParaRPr lang="en-IN"/>
                    </a:p>
                  </a:txBody>
                  <a:tcPr/>
                </a:tc>
                <a:tc vMerge="1">
                  <a:txBody>
                    <a:bodyPr/>
                    <a:lstStyle/>
                    <a:p>
                      <a:endParaRPr lang="en-IN"/>
                    </a:p>
                  </a:txBody>
                  <a:tcPr/>
                </a:tc>
                <a:tc>
                  <a:txBody>
                    <a:bodyPr/>
                    <a:lstStyle/>
                    <a:p>
                      <a:pPr algn="r" fontAlgn="b"/>
                      <a:r>
                        <a:rPr lang="en-IN" sz="1600" b="0" i="0" u="none" strike="noStrike" dirty="0">
                          <a:effectLst/>
                          <a:latin typeface="Arial" panose="020B0604020202020204" pitchFamily="34" charset="0"/>
                        </a:rPr>
                        <a:t>14.71%</a:t>
                      </a:r>
                    </a:p>
                  </a:txBody>
                  <a:tcPr marL="4763" marR="4763" marT="4763" marB="0" anchor="b"/>
                </a:tc>
                <a:extLst>
                  <a:ext uri="{0D108BD9-81ED-4DB2-BD59-A6C34878D82A}">
                    <a16:rowId xmlns:a16="http://schemas.microsoft.com/office/drawing/2014/main" val="3679915388"/>
                  </a:ext>
                </a:extLst>
              </a:tr>
            </a:tbl>
          </a:graphicData>
        </a:graphic>
      </p:graphicFrame>
    </p:spTree>
    <p:extLst>
      <p:ext uri="{BB962C8B-B14F-4D97-AF65-F5344CB8AC3E}">
        <p14:creationId xmlns:p14="http://schemas.microsoft.com/office/powerpoint/2010/main" val="346632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DC1C2-F671-C356-F4F4-0B77E4419ACF}"/>
              </a:ext>
            </a:extLst>
          </p:cNvPr>
          <p:cNvSpPr>
            <a:spLocks noGrp="1"/>
          </p:cNvSpPr>
          <p:nvPr>
            <p:ph type="title"/>
          </p:nvPr>
        </p:nvSpPr>
        <p:spPr>
          <a:xfrm>
            <a:off x="666448" y="185058"/>
            <a:ext cx="8596668" cy="974271"/>
          </a:xfrm>
        </p:spPr>
        <p:txBody>
          <a:bodyPr/>
          <a:lstStyle/>
          <a:p>
            <a:r>
              <a:rPr lang="en-IN" dirty="0"/>
              <a:t>Introduction</a:t>
            </a:r>
          </a:p>
        </p:txBody>
      </p:sp>
      <p:sp>
        <p:nvSpPr>
          <p:cNvPr id="4" name="Rectangle 1">
            <a:extLst>
              <a:ext uri="{FF2B5EF4-FFF2-40B4-BE49-F238E27FC236}">
                <a16:creationId xmlns:a16="http://schemas.microsoft.com/office/drawing/2014/main" id="{5FF1ED5E-6E54-D9C7-A8B3-0A57E2FEDEDA}"/>
              </a:ext>
            </a:extLst>
          </p:cNvPr>
          <p:cNvSpPr>
            <a:spLocks noGrp="1" noChangeArrowheads="1"/>
          </p:cNvSpPr>
          <p:nvPr>
            <p:ph idx="1"/>
          </p:nvPr>
        </p:nvSpPr>
        <p:spPr bwMode="auto">
          <a:xfrm>
            <a:off x="114432" y="1283691"/>
            <a:ext cx="11666864"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Anchorage Port</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This port was in operation since 1805 and is currently under the administrative control of the Department of Ports of the State Government. </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Port is not a deep-water port</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port is operating as an anchorage port near Hoop Island.  </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Hoop Island is 6 km away in the sea from the shoreline and is 21 km long and 2 km wide at its widest point.  </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Between this narrow island and the </a:t>
            </a: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shoreline, a 100 sq. km stretch of seawater, called the </a:t>
            </a: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Bay, remains calm for most of the year.  </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This calm area of the bay is used by the ships to load and unload the cargo.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52392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90E1-7F55-677B-7199-C279F54E1383}"/>
              </a:ext>
            </a:extLst>
          </p:cNvPr>
          <p:cNvSpPr>
            <a:spLocks noGrp="1"/>
          </p:cNvSpPr>
          <p:nvPr>
            <p:ph type="title"/>
          </p:nvPr>
        </p:nvSpPr>
        <p:spPr/>
        <p:txBody>
          <a:bodyPr/>
          <a:lstStyle/>
          <a:p>
            <a:r>
              <a:rPr lang="en-IN" dirty="0"/>
              <a:t>Anchorage Port</a:t>
            </a:r>
          </a:p>
        </p:txBody>
      </p:sp>
      <p:sp>
        <p:nvSpPr>
          <p:cNvPr id="3" name="Content Placeholder 2">
            <a:extLst>
              <a:ext uri="{FF2B5EF4-FFF2-40B4-BE49-F238E27FC236}">
                <a16:creationId xmlns:a16="http://schemas.microsoft.com/office/drawing/2014/main" id="{3493BB72-DDDF-B562-09FF-F398FCE6479F}"/>
              </a:ext>
            </a:extLst>
          </p:cNvPr>
          <p:cNvSpPr>
            <a:spLocks noGrp="1"/>
          </p:cNvSpPr>
          <p:nvPr>
            <p:ph idx="1"/>
          </p:nvPr>
        </p:nvSpPr>
        <p:spPr>
          <a:xfrm>
            <a:off x="677334" y="1866900"/>
            <a:ext cx="9903580" cy="3652157"/>
          </a:xfrm>
        </p:spPr>
        <p:txBody>
          <a:bodyPr>
            <a:noAutofit/>
          </a:bodyPr>
          <a:lstStyle/>
          <a:p>
            <a:r>
              <a:rPr lang="en-US" sz="2400" dirty="0">
                <a:effectLst/>
                <a:latin typeface="Times New Roman" panose="02020603050405020304" pitchFamily="18" charset="0"/>
                <a:ea typeface="Times New Roman" panose="02020603050405020304" pitchFamily="18" charset="0"/>
              </a:rPr>
              <a:t>The anchorage port handles less than a million tons a year at present.  </a:t>
            </a:r>
            <a:endParaRPr lang="en-US" sz="2400" dirty="0">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Only about 6 ships at a time could be handled at the anchorage port at present and the ships have to wait for a long time to load and unload cargo.  </a:t>
            </a:r>
          </a:p>
          <a:p>
            <a:r>
              <a:rPr lang="en-US" sz="2400" dirty="0">
                <a:effectLst/>
                <a:latin typeface="Times New Roman" panose="02020603050405020304" pitchFamily="18" charset="0"/>
                <a:ea typeface="Times New Roman" panose="02020603050405020304" pitchFamily="18" charset="0"/>
              </a:rPr>
              <a:t>This makes the operations very expensive for the ships and the transporters are reluctant to use the port.  </a:t>
            </a:r>
          </a:p>
          <a:p>
            <a:r>
              <a:rPr lang="en-US" sz="2400" dirty="0">
                <a:effectLst/>
                <a:latin typeface="Times New Roman" panose="02020603050405020304" pitchFamily="18" charset="0"/>
                <a:ea typeface="Times New Roman" panose="02020603050405020304" pitchFamily="18" charset="0"/>
              </a:rPr>
              <a:t>The only reason they still use the port is because the LBS Port (about 100 km away) is already clogged and there is no alternative.  But, in the process the imports and exports are becoming expensive.</a:t>
            </a:r>
            <a:endParaRPr lang="en-IN" sz="2400" dirty="0"/>
          </a:p>
        </p:txBody>
      </p:sp>
    </p:spTree>
    <p:extLst>
      <p:ext uri="{BB962C8B-B14F-4D97-AF65-F5344CB8AC3E}">
        <p14:creationId xmlns:p14="http://schemas.microsoft.com/office/powerpoint/2010/main" val="93830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DABB-498B-68C3-7EC2-88403D6D8085}"/>
              </a:ext>
            </a:extLst>
          </p:cNvPr>
          <p:cNvSpPr>
            <a:spLocks noGrp="1"/>
          </p:cNvSpPr>
          <p:nvPr>
            <p:ph type="title"/>
          </p:nvPr>
        </p:nvSpPr>
        <p:spPr>
          <a:xfrm>
            <a:off x="677334" y="244929"/>
            <a:ext cx="8596668" cy="838200"/>
          </a:xfrm>
        </p:spPr>
        <p:txBody>
          <a:bodyPr/>
          <a:lstStyle/>
          <a:p>
            <a:r>
              <a:rPr lang="en-IN" dirty="0"/>
              <a:t>New Port</a:t>
            </a:r>
          </a:p>
        </p:txBody>
      </p:sp>
      <p:sp>
        <p:nvSpPr>
          <p:cNvPr id="3" name="Content Placeholder 2">
            <a:extLst>
              <a:ext uri="{FF2B5EF4-FFF2-40B4-BE49-F238E27FC236}">
                <a16:creationId xmlns:a16="http://schemas.microsoft.com/office/drawing/2014/main" id="{B22D37E1-D0F5-9447-32A5-177B10189323}"/>
              </a:ext>
            </a:extLst>
          </p:cNvPr>
          <p:cNvSpPr>
            <a:spLocks noGrp="1"/>
          </p:cNvSpPr>
          <p:nvPr>
            <p:ph idx="1"/>
          </p:nvPr>
        </p:nvSpPr>
        <p:spPr>
          <a:xfrm>
            <a:off x="677334" y="1485899"/>
            <a:ext cx="10333566" cy="5127171"/>
          </a:xfrm>
        </p:spPr>
        <p:txBody>
          <a:bodyPr>
            <a:normAutofit fontScale="70000" lnSpcReduction="20000"/>
          </a:bodyPr>
          <a:lstStyle/>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All cargo are transported between the anchored vessel and the shore by private operators through wooden boats of different sizes.  </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cargo is loaded and unloaded at the shore by a group of laborers known as shore labor.  </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boats are handled by laborers known as boat labor.  </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stevedore labor handles the loading and unloading between the ships and boats.  </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NEW PORT</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present project visualizes the construction of a deep-water port at the shoreline so that the ships can load and unload the cargo at the wharfs directly</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laborers in the area are afraid that this will completely eliminate the need for boat labor and shore labor creating severe unemployment among these groups.</a:t>
            </a:r>
          </a:p>
          <a:p>
            <a:pPr defTabSz="914400" eaLnBrk="0" fontAlgn="base" hangingPunct="0">
              <a:spcBef>
                <a:spcPts val="1200"/>
              </a:spcBef>
              <a:spcAft>
                <a:spcPct val="0"/>
              </a:spcAft>
              <a:buClrTx/>
              <a:buSzTx/>
              <a:buFont typeface="Wingdings" panose="05000000000000000000" pitchFamily="2" charset="2"/>
              <a:buChar char="Ø"/>
            </a:pPr>
            <a:r>
              <a:rPr lang="en-US" sz="2800" dirty="0">
                <a:effectLst/>
                <a:latin typeface="Arial" panose="020B0604020202020204" pitchFamily="34" charset="0"/>
                <a:ea typeface="Times New Roman" panose="02020603050405020304" pitchFamily="18" charset="0"/>
                <a:cs typeface="Arial" panose="020B0604020202020204" pitchFamily="34" charset="0"/>
              </a:rPr>
              <a:t>The new port is designed to handle four times that of anchorage port.</a:t>
            </a:r>
            <a:endPar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262918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95A4A-FF73-DE77-106B-D4B28AFCF1AA}"/>
              </a:ext>
            </a:extLst>
          </p:cNvPr>
          <p:cNvSpPr>
            <a:spLocks noGrp="1"/>
          </p:cNvSpPr>
          <p:nvPr>
            <p:ph type="title"/>
          </p:nvPr>
        </p:nvSpPr>
        <p:spPr>
          <a:xfrm>
            <a:off x="677334" y="609600"/>
            <a:ext cx="8596668" cy="849086"/>
          </a:xfrm>
        </p:spPr>
        <p:txBody>
          <a:bodyPr/>
          <a:lstStyle/>
          <a:p>
            <a:r>
              <a:rPr lang="en-IN" dirty="0"/>
              <a:t>The Issue</a:t>
            </a:r>
          </a:p>
        </p:txBody>
      </p:sp>
      <p:sp>
        <p:nvSpPr>
          <p:cNvPr id="3" name="Content Placeholder 2">
            <a:extLst>
              <a:ext uri="{FF2B5EF4-FFF2-40B4-BE49-F238E27FC236}">
                <a16:creationId xmlns:a16="http://schemas.microsoft.com/office/drawing/2014/main" id="{32884D22-6266-A052-A202-BDB77FEA76DF}"/>
              </a:ext>
            </a:extLst>
          </p:cNvPr>
          <p:cNvSpPr>
            <a:spLocks noGrp="1"/>
          </p:cNvSpPr>
          <p:nvPr>
            <p:ph idx="1"/>
          </p:nvPr>
        </p:nvSpPr>
        <p:spPr>
          <a:xfrm>
            <a:off x="535820" y="1676400"/>
            <a:ext cx="9685866" cy="4620986"/>
          </a:xfrm>
        </p:spPr>
        <p:txBody>
          <a:bodyPr>
            <a:noAutofit/>
          </a:bodyPr>
          <a:lstStyle/>
          <a:p>
            <a:pPr>
              <a:spcBef>
                <a:spcPts val="1200"/>
              </a:spcBef>
            </a:pPr>
            <a:r>
              <a:rPr lang="en-US" altLang="en-US" sz="2400" dirty="0">
                <a:latin typeface="+mj-lt"/>
              </a:rPr>
              <a:t>Indra Naidu, </a:t>
            </a:r>
            <a:r>
              <a:rPr lang="en-US" sz="2400" dirty="0">
                <a:effectLst/>
                <a:latin typeface="+mj-lt"/>
                <a:ea typeface="Times New Roman" panose="02020603050405020304" pitchFamily="18" charset="0"/>
              </a:rPr>
              <a:t>the member of legislature from </a:t>
            </a:r>
            <a:r>
              <a:rPr lang="en-US" sz="2400" dirty="0" err="1">
                <a:effectLst/>
                <a:latin typeface="+mj-lt"/>
                <a:ea typeface="Times New Roman" panose="02020603050405020304" pitchFamily="18" charset="0"/>
              </a:rPr>
              <a:t>Kalihari</a:t>
            </a:r>
            <a:r>
              <a:rPr lang="en-US" sz="2400" dirty="0">
                <a:effectLst/>
                <a:latin typeface="+mj-lt"/>
                <a:ea typeface="Times New Roman" panose="02020603050405020304" pitchFamily="18" charset="0"/>
              </a:rPr>
              <a:t> constituency is worried about the upcoming elections</a:t>
            </a:r>
            <a:endParaRPr kumimoji="0" lang="en-US" altLang="en-US" sz="2400" b="0" i="0" u="none" strike="noStrike" cap="none" normalizeH="0" baseline="0" dirty="0">
              <a:ln>
                <a:noFill/>
              </a:ln>
              <a:solidFill>
                <a:schemeClr val="tx1"/>
              </a:solidFill>
              <a:effectLst/>
              <a:latin typeface="+mj-lt"/>
            </a:endParaRPr>
          </a:p>
          <a:p>
            <a:pPr>
              <a:spcBef>
                <a:spcPts val="1200"/>
              </a:spcBef>
            </a:pPr>
            <a:r>
              <a:rPr lang="en-US" sz="2400" dirty="0">
                <a:effectLst/>
                <a:latin typeface="+mj-lt"/>
                <a:ea typeface="Times New Roman" panose="02020603050405020304" pitchFamily="18" charset="0"/>
              </a:rPr>
              <a:t>“People are worried about the loss of their jobs with the modernization of the port”.  </a:t>
            </a:r>
          </a:p>
          <a:p>
            <a:pPr>
              <a:spcBef>
                <a:spcPts val="1200"/>
              </a:spcBef>
            </a:pPr>
            <a:r>
              <a:rPr lang="en-US" sz="2400" dirty="0">
                <a:effectLst/>
                <a:latin typeface="+mj-lt"/>
                <a:ea typeface="Times New Roman" panose="02020603050405020304" pitchFamily="18" charset="0"/>
              </a:rPr>
              <a:t>“There are thousands of them there and they are worried and the unions are going to make an issue of this.  It will be very difficult to explain this to the people, when they lose their only livelihood”.  </a:t>
            </a:r>
          </a:p>
          <a:p>
            <a:pPr>
              <a:spcBef>
                <a:spcPts val="1200"/>
              </a:spcBef>
            </a:pPr>
            <a:r>
              <a:rPr lang="en-US" sz="2400" dirty="0">
                <a:effectLst/>
                <a:latin typeface="+mj-lt"/>
                <a:ea typeface="Times New Roman" panose="02020603050405020304" pitchFamily="18" charset="0"/>
              </a:rPr>
              <a:t>“This will become a major election issue next year and this was and still is a marginal constituency for our party” – Indra Naidu</a:t>
            </a:r>
            <a:endParaRPr lang="en-IN" sz="2400" dirty="0">
              <a:latin typeface="+mj-lt"/>
            </a:endParaRPr>
          </a:p>
        </p:txBody>
      </p:sp>
    </p:spTree>
    <p:extLst>
      <p:ext uri="{BB962C8B-B14F-4D97-AF65-F5344CB8AC3E}">
        <p14:creationId xmlns:p14="http://schemas.microsoft.com/office/powerpoint/2010/main" val="232269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B9ED-C0BC-6B82-3EBD-6D55CFE9EFE1}"/>
              </a:ext>
            </a:extLst>
          </p:cNvPr>
          <p:cNvSpPr>
            <a:spLocks noGrp="1"/>
          </p:cNvSpPr>
          <p:nvPr>
            <p:ph type="title"/>
          </p:nvPr>
        </p:nvSpPr>
        <p:spPr>
          <a:xfrm>
            <a:off x="677334" y="609600"/>
            <a:ext cx="8596668" cy="930729"/>
          </a:xfrm>
        </p:spPr>
        <p:txBody>
          <a:bodyPr/>
          <a:lstStyle/>
          <a:p>
            <a:r>
              <a:rPr lang="en-IN" dirty="0"/>
              <a:t>The Issue</a:t>
            </a:r>
          </a:p>
        </p:txBody>
      </p:sp>
      <p:sp>
        <p:nvSpPr>
          <p:cNvPr id="3" name="Content Placeholder 2">
            <a:extLst>
              <a:ext uri="{FF2B5EF4-FFF2-40B4-BE49-F238E27FC236}">
                <a16:creationId xmlns:a16="http://schemas.microsoft.com/office/drawing/2014/main" id="{A772B82C-11B5-8F15-5491-D69C238715C7}"/>
              </a:ext>
            </a:extLst>
          </p:cNvPr>
          <p:cNvSpPr>
            <a:spLocks noGrp="1"/>
          </p:cNvSpPr>
          <p:nvPr>
            <p:ph idx="1"/>
          </p:nvPr>
        </p:nvSpPr>
        <p:spPr/>
        <p:txBody>
          <a:bodyPr>
            <a:normAutofit/>
          </a:bodyPr>
          <a:lstStyle/>
          <a:p>
            <a:r>
              <a:rPr lang="en-IN" sz="2400" dirty="0"/>
              <a:t>There are 10,000 labourers (families) employed </a:t>
            </a:r>
            <a:r>
              <a:rPr lang="en-IN" sz="2400" dirty="0">
                <a:sym typeface="Wingdings" panose="05000000000000000000" pitchFamily="2" charset="2"/>
              </a:rPr>
              <a:t> effecting 50,000 individual members!</a:t>
            </a:r>
          </a:p>
          <a:p>
            <a:r>
              <a:rPr lang="en-IN" sz="2400" dirty="0">
                <a:sym typeface="Wingdings" panose="05000000000000000000" pitchFamily="2" charset="2"/>
              </a:rPr>
              <a:t>Need to protect their livelihood</a:t>
            </a:r>
            <a:endParaRPr lang="en-IN" sz="2400" dirty="0"/>
          </a:p>
          <a:p>
            <a:r>
              <a:rPr lang="en-IN" sz="2400" dirty="0"/>
              <a:t>Is it a</a:t>
            </a:r>
          </a:p>
          <a:p>
            <a:pPr lvl="1"/>
            <a:r>
              <a:rPr lang="en-IN" sz="2200" dirty="0"/>
              <a:t>Social Welfare Decision?</a:t>
            </a:r>
          </a:p>
          <a:p>
            <a:pPr lvl="1"/>
            <a:r>
              <a:rPr lang="en-IN" sz="2200" dirty="0"/>
              <a:t>Economic Decision?</a:t>
            </a:r>
          </a:p>
          <a:p>
            <a:pPr lvl="1"/>
            <a:r>
              <a:rPr lang="en-IN" sz="2200" dirty="0"/>
              <a:t>Political Decision?</a:t>
            </a:r>
          </a:p>
        </p:txBody>
      </p:sp>
    </p:spTree>
    <p:extLst>
      <p:ext uri="{BB962C8B-B14F-4D97-AF65-F5344CB8AC3E}">
        <p14:creationId xmlns:p14="http://schemas.microsoft.com/office/powerpoint/2010/main" val="2991831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B1C3-BCBE-FD0E-6D91-38095AD8C253}"/>
              </a:ext>
            </a:extLst>
          </p:cNvPr>
          <p:cNvSpPr>
            <a:spLocks noGrp="1"/>
          </p:cNvSpPr>
          <p:nvPr>
            <p:ph type="title"/>
          </p:nvPr>
        </p:nvSpPr>
        <p:spPr>
          <a:xfrm>
            <a:off x="677334" y="248220"/>
            <a:ext cx="8596668" cy="873009"/>
          </a:xfrm>
        </p:spPr>
        <p:txBody>
          <a:bodyPr/>
          <a:lstStyle/>
          <a:p>
            <a:r>
              <a:rPr lang="en-IN" dirty="0"/>
              <a:t>KPIC</a:t>
            </a:r>
          </a:p>
        </p:txBody>
      </p:sp>
      <p:sp>
        <p:nvSpPr>
          <p:cNvPr id="4" name="Rectangle 1">
            <a:extLst>
              <a:ext uri="{FF2B5EF4-FFF2-40B4-BE49-F238E27FC236}">
                <a16:creationId xmlns:a16="http://schemas.microsoft.com/office/drawing/2014/main" id="{675C39C3-293C-5C5F-9CC9-75885E0A70E2}"/>
              </a:ext>
            </a:extLst>
          </p:cNvPr>
          <p:cNvSpPr>
            <a:spLocks noGrp="1" noChangeArrowheads="1"/>
          </p:cNvSpPr>
          <p:nvPr>
            <p:ph idx="1"/>
          </p:nvPr>
        </p:nvSpPr>
        <p:spPr bwMode="auto">
          <a:xfrm>
            <a:off x="677333" y="1297647"/>
            <a:ext cx="10550647" cy="557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project is to construct a deep-water port at </a:t>
            </a: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Asian Infrastructure Development Bank had already agreed to fund the project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Port and Infrastructure Corporation (KPIC) was set up.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It is proposed to channel the funding from The Bank to KPIC and KPIC will in turn take up not only the construction of the project but operate the port for 25 years before handing it back to the state.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While the State government owns 26% of the equity of KPIC, the rest is owned by a major industry group in the state.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 Memorandum of Understanding had already been signed between the State Government, the Bank and KPIC and the state government stood guarantee for the loan and agreed to pay the entire interest on the loan.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4649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64490-62D6-7D01-F802-00A27FD4E7EC}"/>
              </a:ext>
            </a:extLst>
          </p:cNvPr>
          <p:cNvSpPr>
            <a:spLocks noGrp="1"/>
          </p:cNvSpPr>
          <p:nvPr>
            <p:ph type="title"/>
          </p:nvPr>
        </p:nvSpPr>
        <p:spPr>
          <a:xfrm>
            <a:off x="595691" y="156237"/>
            <a:ext cx="8596668" cy="1019419"/>
          </a:xfrm>
        </p:spPr>
        <p:txBody>
          <a:bodyPr/>
          <a:lstStyle/>
          <a:p>
            <a:r>
              <a:rPr lang="en-IN" dirty="0"/>
              <a:t>Present Scenario</a:t>
            </a:r>
          </a:p>
        </p:txBody>
      </p:sp>
      <p:sp>
        <p:nvSpPr>
          <p:cNvPr id="3" name="Content Placeholder 2">
            <a:extLst>
              <a:ext uri="{FF2B5EF4-FFF2-40B4-BE49-F238E27FC236}">
                <a16:creationId xmlns:a16="http://schemas.microsoft.com/office/drawing/2014/main" id="{3A193758-A2FD-E0EC-62B8-C6B9584B777F}"/>
              </a:ext>
            </a:extLst>
          </p:cNvPr>
          <p:cNvSpPr>
            <a:spLocks noGrp="1"/>
          </p:cNvSpPr>
          <p:nvPr>
            <p:ph idx="1"/>
          </p:nvPr>
        </p:nvSpPr>
        <p:spPr>
          <a:xfrm>
            <a:off x="720877" y="1436915"/>
            <a:ext cx="8596668" cy="3741141"/>
          </a:xfrm>
        </p:spPr>
        <p:txBody>
          <a:bodyPr>
            <a:normAutofit/>
          </a:bodyPr>
          <a:lstStyle/>
          <a:p>
            <a:r>
              <a:rPr lang="en-US" sz="2800" dirty="0">
                <a:effectLst/>
                <a:latin typeface="Times New Roman" panose="02020603050405020304" pitchFamily="18" charset="0"/>
                <a:ea typeface="Times New Roman" panose="02020603050405020304" pitchFamily="18" charset="0"/>
              </a:rPr>
              <a:t>The KPIC has already drawn the first installment.  </a:t>
            </a:r>
          </a:p>
          <a:p>
            <a:r>
              <a:rPr lang="en-US" sz="2800" dirty="0">
                <a:effectLst/>
                <a:latin typeface="Times New Roman" panose="02020603050405020304" pitchFamily="18" charset="0"/>
                <a:ea typeface="Times New Roman" panose="02020603050405020304" pitchFamily="18" charset="0"/>
              </a:rPr>
              <a:t>The orders for some of the equipment have already been placed.  </a:t>
            </a:r>
          </a:p>
          <a:p>
            <a:r>
              <a:rPr lang="en-US" sz="2800" dirty="0">
                <a:effectLst/>
                <a:latin typeface="Times New Roman" panose="02020603050405020304" pitchFamily="18" charset="0"/>
                <a:ea typeface="Times New Roman" panose="02020603050405020304" pitchFamily="18" charset="0"/>
              </a:rPr>
              <a:t>The contracts for civil works have already been awarded and to defer this project at this point will create serious problems for the state government with the Bank.  </a:t>
            </a:r>
          </a:p>
          <a:p>
            <a:endParaRPr lang="en-IN" dirty="0"/>
          </a:p>
        </p:txBody>
      </p:sp>
    </p:spTree>
    <p:extLst>
      <p:ext uri="{BB962C8B-B14F-4D97-AF65-F5344CB8AC3E}">
        <p14:creationId xmlns:p14="http://schemas.microsoft.com/office/powerpoint/2010/main" val="2314707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989D-5D56-EE83-2ED4-590B80E1C574}"/>
              </a:ext>
            </a:extLst>
          </p:cNvPr>
          <p:cNvSpPr>
            <a:spLocks noGrp="1"/>
          </p:cNvSpPr>
          <p:nvPr>
            <p:ph type="title"/>
          </p:nvPr>
        </p:nvSpPr>
        <p:spPr>
          <a:xfrm>
            <a:off x="731763" y="114300"/>
            <a:ext cx="8596668" cy="930729"/>
          </a:xfrm>
        </p:spPr>
        <p:txBody>
          <a:bodyPr/>
          <a:lstStyle/>
          <a:p>
            <a:r>
              <a:rPr lang="en-IN" dirty="0"/>
              <a:t>KFCL</a:t>
            </a:r>
          </a:p>
        </p:txBody>
      </p:sp>
      <p:sp>
        <p:nvSpPr>
          <p:cNvPr id="3" name="Content Placeholder 2">
            <a:extLst>
              <a:ext uri="{FF2B5EF4-FFF2-40B4-BE49-F238E27FC236}">
                <a16:creationId xmlns:a16="http://schemas.microsoft.com/office/drawing/2014/main" id="{B5180CE4-405F-669F-1503-740FDE621A79}"/>
              </a:ext>
            </a:extLst>
          </p:cNvPr>
          <p:cNvSpPr>
            <a:spLocks noGrp="1"/>
          </p:cNvSpPr>
          <p:nvPr>
            <p:ph idx="1"/>
          </p:nvPr>
        </p:nvSpPr>
        <p:spPr>
          <a:xfrm>
            <a:off x="601133" y="1371600"/>
            <a:ext cx="10605709" cy="5230586"/>
          </a:xfrm>
        </p:spPr>
        <p:txBody>
          <a:bodyPr>
            <a:noAutofit/>
          </a:bodyPr>
          <a:lstStyle/>
          <a:p>
            <a:r>
              <a:rPr lang="en-US" sz="2200" dirty="0">
                <a:effectLst/>
                <a:latin typeface="Times New Roman" panose="02020603050405020304" pitchFamily="18" charset="0"/>
                <a:ea typeface="Times New Roman" panose="02020603050405020304" pitchFamily="18" charset="0"/>
              </a:rPr>
              <a:t>The </a:t>
            </a:r>
            <a:r>
              <a:rPr lang="en-US" sz="2200" dirty="0" err="1">
                <a:effectLst/>
                <a:latin typeface="Times New Roman" panose="02020603050405020304" pitchFamily="18" charset="0"/>
                <a:ea typeface="Times New Roman" panose="02020603050405020304" pitchFamily="18" charset="0"/>
              </a:rPr>
              <a:t>Kalihari</a:t>
            </a:r>
            <a:r>
              <a:rPr lang="en-US" sz="2200" dirty="0">
                <a:effectLst/>
                <a:latin typeface="Times New Roman" panose="02020603050405020304" pitchFamily="18" charset="0"/>
                <a:ea typeface="Times New Roman" panose="02020603050405020304" pitchFamily="18" charset="0"/>
              </a:rPr>
              <a:t> Fertilizer Corporation Ltd. had set up a plant at </a:t>
            </a:r>
            <a:r>
              <a:rPr lang="en-US" sz="2200" dirty="0" err="1">
                <a:effectLst/>
                <a:latin typeface="Times New Roman" panose="02020603050405020304" pitchFamily="18" charset="0"/>
                <a:ea typeface="Times New Roman" panose="02020603050405020304" pitchFamily="18" charset="0"/>
              </a:rPr>
              <a:t>Kalihari</a:t>
            </a:r>
            <a:r>
              <a:rPr lang="en-US" sz="2200" dirty="0">
                <a:effectLst/>
                <a:latin typeface="Times New Roman" panose="02020603050405020304" pitchFamily="18" charset="0"/>
                <a:ea typeface="Times New Roman" panose="02020603050405020304" pitchFamily="18" charset="0"/>
              </a:rPr>
              <a:t>, about 5 years ago</a:t>
            </a:r>
          </a:p>
          <a:p>
            <a:r>
              <a:rPr lang="en-US" sz="2200" dirty="0">
                <a:effectLst/>
                <a:latin typeface="Times New Roman" panose="02020603050405020304" pitchFamily="18" charset="0"/>
                <a:ea typeface="Times New Roman" panose="02020603050405020304" pitchFamily="18" charset="0"/>
              </a:rPr>
              <a:t>KFCL transports phosphoric acid and liquid ammonia depending on the need at the factory and the storage position at </a:t>
            </a:r>
            <a:r>
              <a:rPr lang="en-US" sz="2200" dirty="0" err="1">
                <a:effectLst/>
                <a:latin typeface="Times New Roman" panose="02020603050405020304" pitchFamily="18" charset="0"/>
                <a:ea typeface="Times New Roman" panose="02020603050405020304" pitchFamily="18" charset="0"/>
              </a:rPr>
              <a:t>Kalihari</a:t>
            </a:r>
            <a:r>
              <a:rPr lang="en-US" sz="2200" dirty="0">
                <a:effectLst/>
                <a:latin typeface="Times New Roman" panose="02020603050405020304" pitchFamily="18" charset="0"/>
                <a:ea typeface="Times New Roman" panose="02020603050405020304" pitchFamily="18" charset="0"/>
              </a:rPr>
              <a:t>.  </a:t>
            </a:r>
          </a:p>
          <a:p>
            <a:r>
              <a:rPr lang="en-US" sz="2200" dirty="0">
                <a:effectLst/>
                <a:latin typeface="Times New Roman" panose="02020603050405020304" pitchFamily="18" charset="0"/>
                <a:ea typeface="Times New Roman" panose="02020603050405020304" pitchFamily="18" charset="0"/>
              </a:rPr>
              <a:t>There is no specific schedule for transport.  </a:t>
            </a:r>
          </a:p>
          <a:p>
            <a:r>
              <a:rPr lang="en-US" sz="2200" dirty="0">
                <a:effectLst/>
                <a:latin typeface="Times New Roman" panose="02020603050405020304" pitchFamily="18" charset="0"/>
                <a:ea typeface="Times New Roman" panose="02020603050405020304" pitchFamily="18" charset="0"/>
              </a:rPr>
              <a:t>They do give an advance notice to the state government regarding the movement of phosphoric acid and liquid ammonia</a:t>
            </a:r>
          </a:p>
          <a:p>
            <a:r>
              <a:rPr lang="en-US" sz="2200" dirty="0">
                <a:effectLst/>
                <a:latin typeface="Times New Roman" panose="02020603050405020304" pitchFamily="18" charset="0"/>
                <a:ea typeface="Times New Roman" panose="02020603050405020304" pitchFamily="18" charset="0"/>
              </a:rPr>
              <a:t>The rail tankers have to pass through three districts in the state and the district administration has to gear up for any possible emergency.  </a:t>
            </a:r>
          </a:p>
          <a:p>
            <a:r>
              <a:rPr lang="en-US" sz="2200" dirty="0">
                <a:effectLst/>
                <a:latin typeface="Times New Roman" panose="02020603050405020304" pitchFamily="18" charset="0"/>
                <a:ea typeface="Times New Roman" panose="02020603050405020304" pitchFamily="18" charset="0"/>
              </a:rPr>
              <a:t>At the same time, the railways have to keep their traffic clear of the rail tankers, which invariably affects their entire schedule.  </a:t>
            </a:r>
          </a:p>
          <a:p>
            <a:r>
              <a:rPr lang="en-US" sz="2200" dirty="0">
                <a:effectLst/>
                <a:latin typeface="Times New Roman" panose="02020603050405020304" pitchFamily="18" charset="0"/>
                <a:ea typeface="Times New Roman" panose="02020603050405020304" pitchFamily="18" charset="0"/>
              </a:rPr>
              <a:t>Fortunately, there have not been any mishaps till now, but the experts feel that the probability of a major mishap is increasing each day.</a:t>
            </a:r>
            <a:endParaRPr lang="en-IN"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27094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BE11C-030C-A292-3AC7-CB1736625EDC}"/>
              </a:ext>
            </a:extLst>
          </p:cNvPr>
          <p:cNvSpPr>
            <a:spLocks noGrp="1"/>
          </p:cNvSpPr>
          <p:nvPr>
            <p:ph type="title"/>
          </p:nvPr>
        </p:nvSpPr>
        <p:spPr>
          <a:xfrm>
            <a:off x="758977" y="190500"/>
            <a:ext cx="8596668" cy="941614"/>
          </a:xfrm>
        </p:spPr>
        <p:txBody>
          <a:bodyPr/>
          <a:lstStyle/>
          <a:p>
            <a:r>
              <a:rPr lang="en-IN" dirty="0"/>
              <a:t>Indus Oil Company</a:t>
            </a:r>
          </a:p>
        </p:txBody>
      </p:sp>
      <p:sp>
        <p:nvSpPr>
          <p:cNvPr id="3" name="Content Placeholder 2">
            <a:extLst>
              <a:ext uri="{FF2B5EF4-FFF2-40B4-BE49-F238E27FC236}">
                <a16:creationId xmlns:a16="http://schemas.microsoft.com/office/drawing/2014/main" id="{D24410A0-65B3-4120-8B77-23F88F815A70}"/>
              </a:ext>
            </a:extLst>
          </p:cNvPr>
          <p:cNvSpPr>
            <a:spLocks noGrp="1"/>
          </p:cNvSpPr>
          <p:nvPr>
            <p:ph idx="1"/>
          </p:nvPr>
        </p:nvSpPr>
        <p:spPr>
          <a:xfrm>
            <a:off x="481390" y="1529442"/>
            <a:ext cx="10469637" cy="4920343"/>
          </a:xfrm>
        </p:spPr>
        <p:txBody>
          <a:bodyPr>
            <a:noAutofit/>
          </a:bodyPr>
          <a:lstStyle/>
          <a:p>
            <a:r>
              <a:rPr lang="en-US" sz="2000" dirty="0"/>
              <a:t>KFCL imports the required phosphoric acid and liquid ammonia at the LBS Port, which is about 100 km away from </a:t>
            </a:r>
            <a:r>
              <a:rPr lang="en-US" sz="2000" dirty="0" err="1"/>
              <a:t>Kalihari</a:t>
            </a:r>
            <a:r>
              <a:rPr lang="en-US" sz="2000" dirty="0"/>
              <a:t>.  </a:t>
            </a:r>
          </a:p>
          <a:p>
            <a:r>
              <a:rPr lang="en-US" sz="2000" dirty="0"/>
              <a:t>This is necessitated because of the lack of berthing and handling facilities for handling phosphoric acid and liquid ammonia at </a:t>
            </a:r>
            <a:r>
              <a:rPr lang="en-US" sz="2000" dirty="0" err="1"/>
              <a:t>Kalihari</a:t>
            </a:r>
            <a:r>
              <a:rPr lang="en-US" sz="2000" dirty="0"/>
              <a:t> Port.  </a:t>
            </a:r>
          </a:p>
          <a:p>
            <a:r>
              <a:rPr lang="en-US" sz="2000" dirty="0"/>
              <a:t>As a result, the company has to incur additional expenses for transporting phosphoric acid and liquid ammonia, but also has to maintain duplicate storage facilities at </a:t>
            </a:r>
            <a:r>
              <a:rPr lang="en-US" sz="2000" dirty="0" err="1"/>
              <a:t>Kalihari</a:t>
            </a:r>
            <a:r>
              <a:rPr lang="en-US" sz="2000" dirty="0"/>
              <a:t> as well as at the LBS Port.  </a:t>
            </a:r>
          </a:p>
          <a:p>
            <a:r>
              <a:rPr lang="en-US" sz="2000" dirty="0"/>
              <a:t>They have been complaining that their profitability is being affected by this arrangement.</a:t>
            </a:r>
          </a:p>
          <a:p>
            <a:r>
              <a:rPr lang="en-US" sz="2000" dirty="0"/>
              <a:t>The new port can handle phosphoric acid and liquid cargo at </a:t>
            </a:r>
            <a:r>
              <a:rPr lang="en-US" sz="2000" dirty="0" err="1"/>
              <a:t>Kalihari</a:t>
            </a:r>
            <a:r>
              <a:rPr lang="en-US" sz="2000" dirty="0"/>
              <a:t>.  </a:t>
            </a:r>
          </a:p>
          <a:p>
            <a:r>
              <a:rPr lang="en-US" sz="2000" dirty="0"/>
              <a:t>The Indus Oil Company (IOC) is ready to invest in </a:t>
            </a:r>
            <a:r>
              <a:rPr lang="en-US" sz="2000" dirty="0" err="1"/>
              <a:t>Kalihari</a:t>
            </a:r>
            <a:r>
              <a:rPr lang="en-US" sz="2000" dirty="0"/>
              <a:t> if only we can ensure handling facilities for the petroleum products. </a:t>
            </a:r>
            <a:endParaRPr lang="en-IN" sz="2000" dirty="0"/>
          </a:p>
        </p:txBody>
      </p:sp>
    </p:spTree>
    <p:extLst>
      <p:ext uri="{BB962C8B-B14F-4D97-AF65-F5344CB8AC3E}">
        <p14:creationId xmlns:p14="http://schemas.microsoft.com/office/powerpoint/2010/main" val="1504484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6BCA1-E9FE-DB92-62A7-897F82AA39DC}"/>
              </a:ext>
            </a:extLst>
          </p:cNvPr>
          <p:cNvSpPr>
            <a:spLocks noGrp="1"/>
          </p:cNvSpPr>
          <p:nvPr>
            <p:ph type="title"/>
          </p:nvPr>
        </p:nvSpPr>
        <p:spPr>
          <a:xfrm>
            <a:off x="677334" y="609600"/>
            <a:ext cx="9040824" cy="1320800"/>
          </a:xfrm>
        </p:spPr>
        <p:txBody>
          <a:bodyPr/>
          <a:lstStyle/>
          <a:p>
            <a:r>
              <a:rPr lang="en-IN" dirty="0"/>
              <a:t>Plan to protect the livelihood of labourers</a:t>
            </a:r>
          </a:p>
        </p:txBody>
      </p:sp>
      <p:sp>
        <p:nvSpPr>
          <p:cNvPr id="3" name="Content Placeholder 2">
            <a:extLst>
              <a:ext uri="{FF2B5EF4-FFF2-40B4-BE49-F238E27FC236}">
                <a16:creationId xmlns:a16="http://schemas.microsoft.com/office/drawing/2014/main" id="{E2DECCE7-58F8-1321-5B46-4DEEE1DF2CC9}"/>
              </a:ext>
            </a:extLst>
          </p:cNvPr>
          <p:cNvSpPr>
            <a:spLocks noGrp="1"/>
          </p:cNvSpPr>
          <p:nvPr>
            <p:ph idx="1"/>
          </p:nvPr>
        </p:nvSpPr>
        <p:spPr/>
        <p:txBody>
          <a:bodyPr/>
          <a:lstStyle/>
          <a:p>
            <a:endParaRPr lang="en-IN" dirty="0"/>
          </a:p>
        </p:txBody>
      </p:sp>
    </p:spTree>
    <p:extLst>
      <p:ext uri="{BB962C8B-B14F-4D97-AF65-F5344CB8AC3E}">
        <p14:creationId xmlns:p14="http://schemas.microsoft.com/office/powerpoint/2010/main" val="3979164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738A6-D54E-650D-E138-626BD6185F47}"/>
              </a:ext>
            </a:extLst>
          </p:cNvPr>
          <p:cNvSpPr>
            <a:spLocks noGrp="1"/>
          </p:cNvSpPr>
          <p:nvPr>
            <p:ph type="title"/>
          </p:nvPr>
        </p:nvSpPr>
        <p:spPr>
          <a:xfrm>
            <a:off x="677334" y="364672"/>
            <a:ext cx="8596668" cy="936171"/>
          </a:xfrm>
        </p:spPr>
        <p:txBody>
          <a:bodyPr/>
          <a:lstStyle/>
          <a:p>
            <a:r>
              <a:rPr lang="en-IN" dirty="0"/>
              <a:t>Revised Plan</a:t>
            </a:r>
          </a:p>
        </p:txBody>
      </p:sp>
      <p:sp>
        <p:nvSpPr>
          <p:cNvPr id="3" name="Content Placeholder 2">
            <a:extLst>
              <a:ext uri="{FF2B5EF4-FFF2-40B4-BE49-F238E27FC236}">
                <a16:creationId xmlns:a16="http://schemas.microsoft.com/office/drawing/2014/main" id="{4CB932CB-76F2-FED6-FE71-499FF59652D0}"/>
              </a:ext>
            </a:extLst>
          </p:cNvPr>
          <p:cNvSpPr>
            <a:spLocks noGrp="1"/>
          </p:cNvSpPr>
          <p:nvPr>
            <p:ph idx="1"/>
          </p:nvPr>
        </p:nvSpPr>
        <p:spPr>
          <a:xfrm>
            <a:off x="581641" y="1140215"/>
            <a:ext cx="10561280" cy="5505133"/>
          </a:xfrm>
        </p:spPr>
        <p:txBody>
          <a:bodyPr>
            <a:noAutofit/>
          </a:bodyPr>
          <a:lstStyle/>
          <a:p>
            <a:r>
              <a:rPr lang="en-US" sz="2400" dirty="0"/>
              <a:t>Secretary, Department of Ports submitted a proposal for a new policy for operating the anchorage port and the new port such that there is minimum possible loss of jobs to the laborers.  </a:t>
            </a:r>
          </a:p>
          <a:p>
            <a:r>
              <a:rPr lang="en-US" sz="2400" dirty="0"/>
              <a:t>The total quantity of cargo to be handled at the anchorage port as well as the new port remains the same as in the original proposal, but there is a redistribution of the cargo between the two ports.  </a:t>
            </a:r>
          </a:p>
          <a:p>
            <a:r>
              <a:rPr lang="en-US" sz="2400" dirty="0"/>
              <a:t>It is assumed that the anchorage port can handle a maximum of 1.2 million tons per annum without difficulty and the redistribution is done keeping this in mind.  </a:t>
            </a:r>
          </a:p>
          <a:p>
            <a:r>
              <a:rPr lang="en-US" sz="2400" dirty="0"/>
              <a:t>The anchorage port is given priority on items such as rice bran, fertilizer, and tobacco etc., which are bulky in nature.  </a:t>
            </a:r>
          </a:p>
          <a:p>
            <a:r>
              <a:rPr lang="en-US" sz="2400" dirty="0"/>
              <a:t>Part of the sponge iron is shifted to the anchorage port to make up the total traffic of 1.2 million tons. </a:t>
            </a:r>
            <a:endParaRPr lang="en-IN" sz="2400" dirty="0"/>
          </a:p>
        </p:txBody>
      </p:sp>
    </p:spTree>
    <p:extLst>
      <p:ext uri="{BB962C8B-B14F-4D97-AF65-F5344CB8AC3E}">
        <p14:creationId xmlns:p14="http://schemas.microsoft.com/office/powerpoint/2010/main" val="223305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E55D9-7B2C-E506-9A40-CAC7F8EBBCA9}"/>
              </a:ext>
            </a:extLst>
          </p:cNvPr>
          <p:cNvSpPr>
            <a:spLocks noGrp="1"/>
          </p:cNvSpPr>
          <p:nvPr>
            <p:ph type="title"/>
          </p:nvPr>
        </p:nvSpPr>
        <p:spPr>
          <a:xfrm>
            <a:off x="677334" y="283029"/>
            <a:ext cx="8596668" cy="932121"/>
          </a:xfrm>
        </p:spPr>
        <p:txBody>
          <a:bodyPr/>
          <a:lstStyle/>
          <a:p>
            <a:r>
              <a:rPr lang="en-IN" dirty="0"/>
              <a:t>Labor Employment and other Costs</a:t>
            </a:r>
          </a:p>
        </p:txBody>
      </p:sp>
      <p:sp>
        <p:nvSpPr>
          <p:cNvPr id="3" name="Content Placeholder 2">
            <a:extLst>
              <a:ext uri="{FF2B5EF4-FFF2-40B4-BE49-F238E27FC236}">
                <a16:creationId xmlns:a16="http://schemas.microsoft.com/office/drawing/2014/main" id="{99101F15-65E8-4CCE-4E77-CC8B2151F916}"/>
              </a:ext>
            </a:extLst>
          </p:cNvPr>
          <p:cNvSpPr>
            <a:spLocks noGrp="1"/>
          </p:cNvSpPr>
          <p:nvPr>
            <p:ph idx="1"/>
          </p:nvPr>
        </p:nvSpPr>
        <p:spPr>
          <a:xfrm>
            <a:off x="677334" y="1877787"/>
            <a:ext cx="10017880" cy="4697184"/>
          </a:xfrm>
        </p:spPr>
        <p:txBody>
          <a:bodyPr>
            <a:noAutofit/>
          </a:bodyPr>
          <a:lstStyle/>
          <a:p>
            <a:r>
              <a:rPr lang="en-US" sz="2400" dirty="0">
                <a:effectLst/>
                <a:latin typeface="Times New Roman" panose="02020603050405020304" pitchFamily="18" charset="0"/>
                <a:ea typeface="Times New Roman" panose="02020603050405020304" pitchFamily="18" charset="0"/>
              </a:rPr>
              <a:t>On average, 2 shore </a:t>
            </a:r>
            <a:r>
              <a:rPr lang="en-US" sz="2400" dirty="0" err="1">
                <a:effectLst/>
                <a:latin typeface="Times New Roman" panose="02020603050405020304" pitchFamily="18" charset="0"/>
                <a:ea typeface="Times New Roman" panose="02020603050405020304" pitchFamily="18" charset="0"/>
              </a:rPr>
              <a:t>labourers</a:t>
            </a:r>
            <a:r>
              <a:rPr lang="en-US" sz="2400" dirty="0">
                <a:effectLst/>
                <a:latin typeface="Times New Roman" panose="02020603050405020304" pitchFamily="18" charset="0"/>
                <a:ea typeface="Times New Roman" panose="02020603050405020304" pitchFamily="18" charset="0"/>
              </a:rPr>
              <a:t> be employed for every boat </a:t>
            </a:r>
            <a:r>
              <a:rPr lang="en-US" sz="2400" dirty="0" err="1">
                <a:effectLst/>
                <a:latin typeface="Times New Roman" panose="02020603050405020304" pitchFamily="18" charset="0"/>
                <a:ea typeface="Times New Roman" panose="02020603050405020304" pitchFamily="18" charset="0"/>
              </a:rPr>
              <a:t>labourer</a:t>
            </a:r>
            <a:r>
              <a:rPr lang="en-US" sz="2400" dirty="0">
                <a:effectLst/>
                <a:latin typeface="Times New Roman" panose="02020603050405020304" pitchFamily="18" charset="0"/>
                <a:ea typeface="Times New Roman" panose="02020603050405020304" pitchFamily="18" charset="0"/>
              </a:rPr>
              <a:t> employed in the loading and unloading operations.  </a:t>
            </a:r>
          </a:p>
          <a:p>
            <a:r>
              <a:rPr lang="en-US" sz="2400" dirty="0">
                <a:effectLst/>
                <a:latin typeface="Times New Roman" panose="02020603050405020304" pitchFamily="18" charset="0"/>
                <a:ea typeface="Times New Roman" panose="02020603050405020304" pitchFamily="18" charset="0"/>
              </a:rPr>
              <a:t>This ratio is derived based on the “</a:t>
            </a:r>
            <a:r>
              <a:rPr lang="en-US" sz="2400" dirty="0" err="1">
                <a:effectLst/>
                <a:latin typeface="Times New Roman" panose="02020603050405020304" pitchFamily="18" charset="0"/>
                <a:ea typeface="Times New Roman" panose="02020603050405020304" pitchFamily="18" charset="0"/>
              </a:rPr>
              <a:t>mastar</a:t>
            </a:r>
            <a:r>
              <a:rPr lang="en-US" sz="2400" dirty="0">
                <a:effectLst/>
                <a:latin typeface="Times New Roman" panose="02020603050405020304" pitchFamily="18" charset="0"/>
                <a:ea typeface="Times New Roman" panose="02020603050405020304" pitchFamily="18" charset="0"/>
              </a:rPr>
              <a:t>” rolls maintained by the transporters and boat owners.  </a:t>
            </a:r>
          </a:p>
          <a:p>
            <a:r>
              <a:rPr lang="en-US" sz="2400" dirty="0">
                <a:effectLst/>
                <a:latin typeface="Times New Roman" panose="02020603050405020304" pitchFamily="18" charset="0"/>
                <a:ea typeface="Times New Roman" panose="02020603050405020304" pitchFamily="18" charset="0"/>
              </a:rPr>
              <a:t>Similarly, 3 stevedore </a:t>
            </a:r>
            <a:r>
              <a:rPr lang="en-US" sz="2400" dirty="0" err="1">
                <a:effectLst/>
                <a:latin typeface="Times New Roman" panose="02020603050405020304" pitchFamily="18" charset="0"/>
                <a:ea typeface="Times New Roman" panose="02020603050405020304" pitchFamily="18" charset="0"/>
              </a:rPr>
              <a:t>labourers</a:t>
            </a:r>
            <a:r>
              <a:rPr lang="en-US" sz="2400" dirty="0">
                <a:effectLst/>
                <a:latin typeface="Times New Roman" panose="02020603050405020304" pitchFamily="18" charset="0"/>
                <a:ea typeface="Times New Roman" panose="02020603050405020304" pitchFamily="18" charset="0"/>
              </a:rPr>
              <a:t> required for every 2 shore </a:t>
            </a:r>
            <a:r>
              <a:rPr lang="en-US" sz="2400" dirty="0" err="1">
                <a:effectLst/>
                <a:latin typeface="Times New Roman" panose="02020603050405020304" pitchFamily="18" charset="0"/>
                <a:ea typeface="Times New Roman" panose="02020603050405020304" pitchFamily="18" charset="0"/>
              </a:rPr>
              <a:t>labourers</a:t>
            </a:r>
            <a:r>
              <a:rPr lang="en-US" sz="2400" dirty="0">
                <a:effectLst/>
                <a:latin typeface="Times New Roman" panose="02020603050405020304" pitchFamily="18" charset="0"/>
                <a:ea typeface="Times New Roman" panose="02020603050405020304" pitchFamily="18" charset="0"/>
              </a:rPr>
              <a:t>.</a:t>
            </a:r>
            <a:endParaRPr lang="en-IN"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It is estimated that each ship day will cost the shipping company Rs. 279,000 (based on the current exchange rate)</a:t>
            </a:r>
          </a:p>
          <a:p>
            <a:r>
              <a:rPr lang="en-US" sz="2400" dirty="0">
                <a:effectLst/>
                <a:latin typeface="Times New Roman" panose="02020603050405020304" pitchFamily="18" charset="0"/>
                <a:ea typeface="Times New Roman" panose="02020603050405020304" pitchFamily="18" charset="0"/>
              </a:rPr>
              <a:t>Based on the operations of the companies in the reference year, it is calculated that the cost of transporting phosphoric acid and liquid ammonia from LBS Port to </a:t>
            </a:r>
            <a:r>
              <a:rPr lang="en-US" sz="2400" dirty="0" err="1">
                <a:effectLst/>
                <a:latin typeface="Times New Roman" panose="02020603050405020304" pitchFamily="18" charset="0"/>
                <a:ea typeface="Times New Roman" panose="02020603050405020304" pitchFamily="18" charset="0"/>
              </a:rPr>
              <a:t>Kalihari</a:t>
            </a:r>
            <a:r>
              <a:rPr lang="en-US" sz="2400" dirty="0">
                <a:effectLst/>
                <a:latin typeface="Times New Roman" panose="02020603050405020304" pitchFamily="18" charset="0"/>
                <a:ea typeface="Times New Roman" panose="02020603050405020304" pitchFamily="18" charset="0"/>
              </a:rPr>
              <a:t> is Rs. 150 per ton and that of petroleum products is Rs. 21.30 per ton</a:t>
            </a:r>
            <a:endParaRPr lang="en-IN" sz="2400" dirty="0"/>
          </a:p>
        </p:txBody>
      </p:sp>
    </p:spTree>
    <p:extLst>
      <p:ext uri="{BB962C8B-B14F-4D97-AF65-F5344CB8AC3E}">
        <p14:creationId xmlns:p14="http://schemas.microsoft.com/office/powerpoint/2010/main" val="317773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EDA59-192F-3CBB-F94A-B7ED156C23C7}"/>
              </a:ext>
            </a:extLst>
          </p:cNvPr>
          <p:cNvSpPr>
            <a:spLocks noGrp="1"/>
          </p:cNvSpPr>
          <p:nvPr>
            <p:ph type="title"/>
          </p:nvPr>
        </p:nvSpPr>
        <p:spPr>
          <a:xfrm>
            <a:off x="677334" y="228600"/>
            <a:ext cx="8596668" cy="859971"/>
          </a:xfrm>
        </p:spPr>
        <p:txBody>
          <a:bodyPr/>
          <a:lstStyle/>
          <a:p>
            <a:r>
              <a:rPr lang="en-IN" dirty="0"/>
              <a:t>Benefits</a:t>
            </a:r>
          </a:p>
        </p:txBody>
      </p:sp>
      <p:sp>
        <p:nvSpPr>
          <p:cNvPr id="3" name="Content Placeholder 2">
            <a:extLst>
              <a:ext uri="{FF2B5EF4-FFF2-40B4-BE49-F238E27FC236}">
                <a16:creationId xmlns:a16="http://schemas.microsoft.com/office/drawing/2014/main" id="{5D55F656-2ABC-DCBA-3E41-4248D55A88B2}"/>
              </a:ext>
            </a:extLst>
          </p:cNvPr>
          <p:cNvSpPr>
            <a:spLocks noGrp="1"/>
          </p:cNvSpPr>
          <p:nvPr>
            <p:ph idx="1"/>
          </p:nvPr>
        </p:nvSpPr>
        <p:spPr>
          <a:xfrm>
            <a:off x="677334" y="1088571"/>
            <a:ext cx="9228666" cy="4952792"/>
          </a:xfrm>
        </p:spPr>
        <p:txBody>
          <a:bodyPr/>
          <a:lstStyle/>
          <a:p>
            <a:r>
              <a:rPr lang="en-IN" sz="2400" dirty="0"/>
              <a:t>Direct Benefits:</a:t>
            </a:r>
          </a:p>
          <a:p>
            <a:pPr lvl="1"/>
            <a:r>
              <a:rPr lang="en-IN" sz="2200" dirty="0"/>
              <a:t>Handling Charges (including Liquid Cargo)</a:t>
            </a:r>
          </a:p>
          <a:p>
            <a:pPr lvl="1"/>
            <a:r>
              <a:rPr lang="en-IN" sz="2200" dirty="0"/>
              <a:t>Waiver of interest</a:t>
            </a:r>
          </a:p>
          <a:p>
            <a:r>
              <a:rPr lang="en-IN" sz="2400" dirty="0"/>
              <a:t>Indirect Benefits:</a:t>
            </a:r>
          </a:p>
          <a:p>
            <a:pPr lvl="1"/>
            <a:r>
              <a:rPr lang="en-IN" sz="2200" dirty="0"/>
              <a:t>Savings to ships</a:t>
            </a:r>
          </a:p>
          <a:p>
            <a:pPr lvl="1"/>
            <a:r>
              <a:rPr lang="en-IN" sz="2200" dirty="0"/>
              <a:t>Savings to KFCL and IOC</a:t>
            </a:r>
          </a:p>
          <a:p>
            <a:pPr lvl="1"/>
            <a:r>
              <a:rPr lang="en-IN" sz="2200" dirty="0"/>
              <a:t>Increased Taxes</a:t>
            </a:r>
          </a:p>
          <a:p>
            <a:r>
              <a:rPr lang="en-IN" sz="2400" dirty="0"/>
              <a:t>Intangible Benefits:</a:t>
            </a:r>
          </a:p>
          <a:p>
            <a:pPr lvl="1"/>
            <a:r>
              <a:rPr lang="en-IN" sz="2200" dirty="0"/>
              <a:t>Saving of possible damage due to transport of Ammonia and Phosphoric Acid</a:t>
            </a:r>
          </a:p>
          <a:p>
            <a:endParaRPr lang="en-IN" dirty="0"/>
          </a:p>
          <a:p>
            <a:endParaRPr lang="en-IN" dirty="0"/>
          </a:p>
        </p:txBody>
      </p:sp>
    </p:spTree>
    <p:extLst>
      <p:ext uri="{BB962C8B-B14F-4D97-AF65-F5344CB8AC3E}">
        <p14:creationId xmlns:p14="http://schemas.microsoft.com/office/powerpoint/2010/main" val="108980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E373-3CCF-C5CB-A3AE-D50053DBD2E3}"/>
              </a:ext>
            </a:extLst>
          </p:cNvPr>
          <p:cNvSpPr>
            <a:spLocks noGrp="1"/>
          </p:cNvSpPr>
          <p:nvPr>
            <p:ph type="title"/>
          </p:nvPr>
        </p:nvSpPr>
        <p:spPr>
          <a:xfrm>
            <a:off x="639234" y="326572"/>
            <a:ext cx="8596668" cy="740228"/>
          </a:xfrm>
        </p:spPr>
        <p:txBody>
          <a:bodyPr/>
          <a:lstStyle/>
          <a:p>
            <a:r>
              <a:rPr lang="en-IN" dirty="0"/>
              <a:t>Costs</a:t>
            </a:r>
          </a:p>
        </p:txBody>
      </p:sp>
      <p:sp>
        <p:nvSpPr>
          <p:cNvPr id="3" name="Content Placeholder 2">
            <a:extLst>
              <a:ext uri="{FF2B5EF4-FFF2-40B4-BE49-F238E27FC236}">
                <a16:creationId xmlns:a16="http://schemas.microsoft.com/office/drawing/2014/main" id="{7C7FC6D1-B6A4-D44C-D170-C3C752A8C941}"/>
              </a:ext>
            </a:extLst>
          </p:cNvPr>
          <p:cNvSpPr>
            <a:spLocks noGrp="1"/>
          </p:cNvSpPr>
          <p:nvPr>
            <p:ph idx="1"/>
          </p:nvPr>
        </p:nvSpPr>
        <p:spPr>
          <a:xfrm>
            <a:off x="748091" y="1807237"/>
            <a:ext cx="8596668" cy="4724191"/>
          </a:xfrm>
        </p:spPr>
        <p:txBody>
          <a:bodyPr>
            <a:normAutofit/>
          </a:bodyPr>
          <a:lstStyle/>
          <a:p>
            <a:r>
              <a:rPr lang="en-IN" sz="2400" dirty="0"/>
              <a:t>Direct Costs:</a:t>
            </a:r>
          </a:p>
          <a:p>
            <a:pPr lvl="1"/>
            <a:r>
              <a:rPr lang="en-IN" sz="2200" dirty="0"/>
              <a:t>Cost of constructing the project</a:t>
            </a:r>
          </a:p>
          <a:p>
            <a:pPr lvl="1"/>
            <a:r>
              <a:rPr lang="en-IN" sz="2200" dirty="0"/>
              <a:t>Taxes paid</a:t>
            </a:r>
          </a:p>
          <a:p>
            <a:r>
              <a:rPr lang="en-IN" sz="2400" dirty="0"/>
              <a:t>Indirect Costs:</a:t>
            </a:r>
          </a:p>
          <a:p>
            <a:pPr lvl="1"/>
            <a:r>
              <a:rPr lang="en-IN" sz="2200" dirty="0"/>
              <a:t>Loss of wages</a:t>
            </a:r>
          </a:p>
          <a:p>
            <a:pPr lvl="1"/>
            <a:r>
              <a:rPr lang="en-IN" sz="2200" dirty="0"/>
              <a:t>Loss of revenue from Boats</a:t>
            </a:r>
          </a:p>
          <a:p>
            <a:pPr lvl="1"/>
            <a:r>
              <a:rPr lang="en-IN" sz="2200" dirty="0"/>
              <a:t>Loss of revenue for Railways</a:t>
            </a:r>
          </a:p>
          <a:p>
            <a:r>
              <a:rPr lang="en-IN" sz="2400" dirty="0"/>
              <a:t>Intangible costs:</a:t>
            </a:r>
          </a:p>
          <a:p>
            <a:pPr lvl="1"/>
            <a:r>
              <a:rPr lang="en-IN" sz="2200" dirty="0"/>
              <a:t>Loss of livelihood for labourers</a:t>
            </a:r>
          </a:p>
        </p:txBody>
      </p:sp>
    </p:spTree>
    <p:extLst>
      <p:ext uri="{BB962C8B-B14F-4D97-AF65-F5344CB8AC3E}">
        <p14:creationId xmlns:p14="http://schemas.microsoft.com/office/powerpoint/2010/main" val="268396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2BFCF-30F3-CF2E-5E2E-7F9218F246AC}"/>
              </a:ext>
            </a:extLst>
          </p:cNvPr>
          <p:cNvSpPr>
            <a:spLocks noGrp="1"/>
          </p:cNvSpPr>
          <p:nvPr>
            <p:ph type="title"/>
          </p:nvPr>
        </p:nvSpPr>
        <p:spPr>
          <a:xfrm>
            <a:off x="677334" y="609600"/>
            <a:ext cx="8596668" cy="1039586"/>
          </a:xfrm>
        </p:spPr>
        <p:txBody>
          <a:bodyPr/>
          <a:lstStyle/>
          <a:p>
            <a:r>
              <a:rPr lang="en-IN" dirty="0"/>
              <a:t>Investments and other details</a:t>
            </a:r>
          </a:p>
        </p:txBody>
      </p:sp>
      <p:graphicFrame>
        <p:nvGraphicFramePr>
          <p:cNvPr id="5" name="Content Placeholder 4">
            <a:extLst>
              <a:ext uri="{FF2B5EF4-FFF2-40B4-BE49-F238E27FC236}">
                <a16:creationId xmlns:a16="http://schemas.microsoft.com/office/drawing/2014/main" id="{552804B4-FED8-0C45-2F2D-FF0DE0D5F812}"/>
              </a:ext>
            </a:extLst>
          </p:cNvPr>
          <p:cNvGraphicFramePr>
            <a:graphicFrameLocks noGrp="1"/>
          </p:cNvGraphicFramePr>
          <p:nvPr>
            <p:ph idx="1"/>
          </p:nvPr>
        </p:nvGraphicFramePr>
        <p:xfrm>
          <a:off x="829340" y="1881963"/>
          <a:ext cx="9615503" cy="4462245"/>
        </p:xfrm>
        <a:graphic>
          <a:graphicData uri="http://schemas.openxmlformats.org/drawingml/2006/table">
            <a:tbl>
              <a:tblPr firstRow="1" firstCol="1" bandRow="1" bandCol="1"/>
              <a:tblGrid>
                <a:gridCol w="9615503">
                  <a:extLst>
                    <a:ext uri="{9D8B030D-6E8A-4147-A177-3AD203B41FA5}">
                      <a16:colId xmlns:a16="http://schemas.microsoft.com/office/drawing/2014/main" val="3573221399"/>
                    </a:ext>
                  </a:extLst>
                </a:gridCol>
              </a:tblGrid>
              <a:tr h="343047">
                <a:tc>
                  <a:txBody>
                    <a:bodyPr/>
                    <a:lstStyle/>
                    <a:p>
                      <a:pPr algn="ctr"/>
                      <a:r>
                        <a:rPr lang="en-US" sz="2000" dirty="0">
                          <a:effectLst/>
                          <a:latin typeface="Arial" panose="020B0604020202020204" pitchFamily="34" charset="0"/>
                          <a:ea typeface="Times New Roman" panose="02020603050405020304" pitchFamily="18" charset="0"/>
                        </a:rPr>
                        <a:t>Year-wise Investment</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5245870"/>
                  </a:ext>
                </a:extLst>
              </a:tr>
              <a:tr h="880401">
                <a:tc>
                  <a:txBody>
                    <a:bodyPr/>
                    <a:lstStyle/>
                    <a:p>
                      <a:r>
                        <a:rPr lang="en-US" sz="2000" dirty="0">
                          <a:effectLst/>
                          <a:latin typeface="Arial" panose="020B0604020202020204" pitchFamily="34" charset="0"/>
                          <a:ea typeface="Times New Roman" panose="02020603050405020304" pitchFamily="18" charset="0"/>
                        </a:rPr>
                        <a:t>It is estimated that the total investment will be Rs. 990 million, of which Rs. 605 million will be incurred during the first year and the remaining in the second year.</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076036"/>
                  </a:ext>
                </a:extLst>
              </a:tr>
              <a:tr h="592578">
                <a:tc>
                  <a:txBody>
                    <a:bodyPr/>
                    <a:lstStyle/>
                    <a:p>
                      <a:r>
                        <a:rPr lang="en-US" sz="2000" dirty="0">
                          <a:effectLst/>
                          <a:latin typeface="Arial" panose="020B0604020202020204" pitchFamily="34" charset="0"/>
                          <a:ea typeface="Times New Roman" panose="02020603050405020304" pitchFamily="18" charset="0"/>
                        </a:rPr>
                        <a:t>The port will be able handle the cargo after the completion of the investment.</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4642799"/>
                  </a:ext>
                </a:extLst>
              </a:tr>
              <a:tr h="675698">
                <a:tc>
                  <a:txBody>
                    <a:bodyPr/>
                    <a:lstStyle/>
                    <a:p>
                      <a:r>
                        <a:rPr lang="en-US" sz="2000" dirty="0">
                          <a:effectLst/>
                          <a:latin typeface="Arial" panose="020B0604020202020204" pitchFamily="34" charset="0"/>
                          <a:ea typeface="Times New Roman" panose="02020603050405020304" pitchFamily="18" charset="0"/>
                        </a:rPr>
                        <a:t>It is estimated that the operating cost will be 20 percent of the revenue accrued from cargo handling.</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9793395"/>
                  </a:ext>
                </a:extLst>
              </a:tr>
              <a:tr h="675698">
                <a:tc>
                  <a:txBody>
                    <a:bodyPr/>
                    <a:lstStyle/>
                    <a:p>
                      <a:r>
                        <a:rPr lang="en-US" sz="2000" dirty="0">
                          <a:effectLst/>
                          <a:latin typeface="Arial" panose="020B0604020202020204" pitchFamily="34" charset="0"/>
                          <a:ea typeface="Times New Roman" panose="02020603050405020304" pitchFamily="18" charset="0"/>
                        </a:rPr>
                        <a:t>KPIC has decided to use a depreciation rate of 10 percent using written down value method.</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7921574"/>
                  </a:ext>
                </a:extLst>
              </a:tr>
              <a:tr h="675698">
                <a:tc>
                  <a:txBody>
                    <a:bodyPr/>
                    <a:lstStyle/>
                    <a:p>
                      <a:r>
                        <a:rPr lang="en-US" sz="2000" dirty="0">
                          <a:effectLst/>
                          <a:latin typeface="Arial" panose="020B0604020202020204" pitchFamily="34" charset="0"/>
                          <a:ea typeface="Times New Roman" panose="02020603050405020304" pitchFamily="18" charset="0"/>
                        </a:rPr>
                        <a:t>It is estimated that the annual maintenance cost will be 10 percent of the capital investment</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0000083"/>
                  </a:ext>
                </a:extLst>
              </a:tr>
              <a:tr h="592578">
                <a:tc>
                  <a:txBody>
                    <a:bodyPr/>
                    <a:lstStyle/>
                    <a:p>
                      <a:r>
                        <a:rPr lang="en-US" sz="2000" dirty="0">
                          <a:effectLst/>
                          <a:latin typeface="Arial" panose="020B0604020202020204" pitchFamily="34" charset="0"/>
                          <a:ea typeface="Times New Roman" panose="02020603050405020304" pitchFamily="18" charset="0"/>
                        </a:rPr>
                        <a:t>Based on the current tax structure, the effective rate of tax for KPIC will be 20 percent.</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2994982"/>
                  </a:ext>
                </a:extLst>
              </a:tr>
            </a:tbl>
          </a:graphicData>
        </a:graphic>
      </p:graphicFrame>
    </p:spTree>
    <p:extLst>
      <p:ext uri="{BB962C8B-B14F-4D97-AF65-F5344CB8AC3E}">
        <p14:creationId xmlns:p14="http://schemas.microsoft.com/office/powerpoint/2010/main" val="1689876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02B33-D8B2-031F-AE65-7EB8CA58951B}"/>
              </a:ext>
            </a:extLst>
          </p:cNvPr>
          <p:cNvSpPr>
            <a:spLocks noGrp="1"/>
          </p:cNvSpPr>
          <p:nvPr>
            <p:ph type="title"/>
          </p:nvPr>
        </p:nvSpPr>
        <p:spPr>
          <a:xfrm>
            <a:off x="677334" y="609600"/>
            <a:ext cx="8596668" cy="854529"/>
          </a:xfrm>
        </p:spPr>
        <p:txBody>
          <a:bodyPr/>
          <a:lstStyle/>
          <a:p>
            <a:r>
              <a:rPr lang="en-IN" dirty="0"/>
              <a:t>Ship Details</a:t>
            </a:r>
          </a:p>
        </p:txBody>
      </p:sp>
      <p:graphicFrame>
        <p:nvGraphicFramePr>
          <p:cNvPr id="4" name="Content Placeholder 3">
            <a:extLst>
              <a:ext uri="{FF2B5EF4-FFF2-40B4-BE49-F238E27FC236}">
                <a16:creationId xmlns:a16="http://schemas.microsoft.com/office/drawing/2014/main" id="{C2663BFB-2FBE-E5FA-0D64-696CE54DE992}"/>
              </a:ext>
            </a:extLst>
          </p:cNvPr>
          <p:cNvGraphicFramePr>
            <a:graphicFrameLocks noGrp="1"/>
          </p:cNvGraphicFramePr>
          <p:nvPr>
            <p:ph idx="1"/>
          </p:nvPr>
        </p:nvGraphicFramePr>
        <p:xfrm>
          <a:off x="536349" y="1861457"/>
          <a:ext cx="10360251" cy="4201888"/>
        </p:xfrm>
        <a:graphic>
          <a:graphicData uri="http://schemas.openxmlformats.org/drawingml/2006/table">
            <a:tbl>
              <a:tblPr firstRow="1" bandRow="1">
                <a:tableStyleId>{5C22544A-7EE6-4342-B048-85BDC9FD1C3A}</a:tableStyleId>
              </a:tblPr>
              <a:tblGrid>
                <a:gridCol w="1966459">
                  <a:extLst>
                    <a:ext uri="{9D8B030D-6E8A-4147-A177-3AD203B41FA5}">
                      <a16:colId xmlns:a16="http://schemas.microsoft.com/office/drawing/2014/main" val="1047972737"/>
                    </a:ext>
                  </a:extLst>
                </a:gridCol>
                <a:gridCol w="1459592">
                  <a:extLst>
                    <a:ext uri="{9D8B030D-6E8A-4147-A177-3AD203B41FA5}">
                      <a16:colId xmlns:a16="http://schemas.microsoft.com/office/drawing/2014/main" val="3401171253"/>
                    </a:ext>
                  </a:extLst>
                </a:gridCol>
                <a:gridCol w="2473326">
                  <a:extLst>
                    <a:ext uri="{9D8B030D-6E8A-4147-A177-3AD203B41FA5}">
                      <a16:colId xmlns:a16="http://schemas.microsoft.com/office/drawing/2014/main" val="318070394"/>
                    </a:ext>
                  </a:extLst>
                </a:gridCol>
                <a:gridCol w="1831974">
                  <a:extLst>
                    <a:ext uri="{9D8B030D-6E8A-4147-A177-3AD203B41FA5}">
                      <a16:colId xmlns:a16="http://schemas.microsoft.com/office/drawing/2014/main" val="677505481"/>
                    </a:ext>
                  </a:extLst>
                </a:gridCol>
                <a:gridCol w="2628900">
                  <a:extLst>
                    <a:ext uri="{9D8B030D-6E8A-4147-A177-3AD203B41FA5}">
                      <a16:colId xmlns:a16="http://schemas.microsoft.com/office/drawing/2014/main" val="4271048643"/>
                    </a:ext>
                  </a:extLst>
                </a:gridCol>
              </a:tblGrid>
              <a:tr h="1129300">
                <a:tc>
                  <a:txBody>
                    <a:bodyPr/>
                    <a:lstStyle/>
                    <a:p>
                      <a:pPr algn="ctr"/>
                      <a:r>
                        <a:rPr lang="en-US" sz="2400" dirty="0">
                          <a:effectLst/>
                          <a:latin typeface="Times New Roman" panose="02020603050405020304" pitchFamily="18" charset="0"/>
                          <a:ea typeface="Times New Roman" panose="02020603050405020304" pitchFamily="18" charset="0"/>
                        </a:rPr>
                        <a:t>Period (Days)</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No. Of Ships</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Average Number of Days</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Cargo Handled (Tons)</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Number of Ships Handled as % of Total</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394144444"/>
                  </a:ext>
                </a:extLst>
              </a:tr>
              <a:tr h="512098">
                <a:tc>
                  <a:txBody>
                    <a:bodyPr/>
                    <a:lstStyle/>
                    <a:p>
                      <a:pPr algn="ctr"/>
                      <a:r>
                        <a:rPr lang="en-US" sz="2400">
                          <a:effectLst/>
                          <a:latin typeface="Times New Roman" panose="02020603050405020304" pitchFamily="18" charset="0"/>
                          <a:ea typeface="Times New Roman" panose="02020603050405020304" pitchFamily="18" charset="0"/>
                        </a:rPr>
                        <a:t>&lt;10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51</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160,875</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38.06%</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850209653"/>
                  </a:ext>
                </a:extLst>
              </a:tr>
              <a:tr h="512098">
                <a:tc>
                  <a:txBody>
                    <a:bodyPr/>
                    <a:lstStyle/>
                    <a:p>
                      <a:pPr algn="ctr"/>
                      <a:r>
                        <a:rPr lang="en-US" sz="2400">
                          <a:effectLst/>
                          <a:latin typeface="Times New Roman" panose="02020603050405020304" pitchFamily="18" charset="0"/>
                          <a:ea typeface="Times New Roman" panose="02020603050405020304" pitchFamily="18" charset="0"/>
                        </a:rPr>
                        <a:t>10-19</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58</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14</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585,311</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43.28%</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637488314"/>
                  </a:ext>
                </a:extLst>
              </a:tr>
              <a:tr h="512098">
                <a:tc>
                  <a:txBody>
                    <a:bodyPr/>
                    <a:lstStyle/>
                    <a:p>
                      <a:pPr algn="ctr"/>
                      <a:r>
                        <a:rPr lang="en-US" sz="2400">
                          <a:effectLst/>
                          <a:latin typeface="Times New Roman" panose="02020603050405020304" pitchFamily="18" charset="0"/>
                          <a:ea typeface="Times New Roman" panose="02020603050405020304" pitchFamily="18" charset="0"/>
                        </a:rPr>
                        <a:t>20-29</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18</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287,683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13.43%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108303427"/>
                  </a:ext>
                </a:extLst>
              </a:tr>
              <a:tr h="512098">
                <a:tc>
                  <a:txBody>
                    <a:bodyPr/>
                    <a:lstStyle/>
                    <a:p>
                      <a:pPr algn="ctr"/>
                      <a:r>
                        <a:rPr lang="en-US" sz="2400">
                          <a:effectLst/>
                          <a:latin typeface="Times New Roman" panose="02020603050405020304" pitchFamily="18" charset="0"/>
                          <a:ea typeface="Times New Roman" panose="02020603050405020304" pitchFamily="18" charset="0"/>
                        </a:rPr>
                        <a:t>30-39</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31</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116,957</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3.73%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0574662"/>
                  </a:ext>
                </a:extLst>
              </a:tr>
              <a:tr h="512098">
                <a:tc>
                  <a:txBody>
                    <a:bodyPr/>
                    <a:lstStyle/>
                    <a:p>
                      <a:pPr algn="ctr"/>
                      <a:r>
                        <a:rPr lang="en-US" sz="2400">
                          <a:effectLst/>
                          <a:latin typeface="Times New Roman" panose="02020603050405020304" pitchFamily="18" charset="0"/>
                          <a:ea typeface="Times New Roman" panose="02020603050405020304" pitchFamily="18" charset="0"/>
                        </a:rPr>
                        <a:t>&gt;40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72,035</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1.49%</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051387500"/>
                  </a:ext>
                </a:extLst>
              </a:tr>
              <a:tr h="512098">
                <a:tc>
                  <a:txBody>
                    <a:bodyPr/>
                    <a:lstStyle/>
                    <a:p>
                      <a:pPr algn="ctr"/>
                      <a:r>
                        <a:rPr lang="en-US" sz="2400">
                          <a:effectLst/>
                          <a:latin typeface="Times New Roman" panose="02020603050405020304" pitchFamily="18" charset="0"/>
                          <a:ea typeface="Times New Roman" panose="02020603050405020304" pitchFamily="18" charset="0"/>
                        </a:rPr>
                        <a:t>All</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134</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Arial Unicode MS" panose="020B0604020202020204" pitchFamily="34" charset="-128"/>
                        </a:rPr>
                        <a:t> </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1,222,861</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100.00%</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562671434"/>
                  </a:ext>
                </a:extLst>
              </a:tr>
            </a:tbl>
          </a:graphicData>
        </a:graphic>
      </p:graphicFrame>
    </p:spTree>
    <p:extLst>
      <p:ext uri="{BB962C8B-B14F-4D97-AF65-F5344CB8AC3E}">
        <p14:creationId xmlns:p14="http://schemas.microsoft.com/office/powerpoint/2010/main" val="3679787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AFA33-29A5-B81F-7332-57F0288F19C0}"/>
              </a:ext>
            </a:extLst>
          </p:cNvPr>
          <p:cNvSpPr>
            <a:spLocks noGrp="1"/>
          </p:cNvSpPr>
          <p:nvPr>
            <p:ph type="title"/>
          </p:nvPr>
        </p:nvSpPr>
        <p:spPr>
          <a:xfrm>
            <a:off x="677334" y="609600"/>
            <a:ext cx="8596668" cy="1039586"/>
          </a:xfrm>
        </p:spPr>
        <p:txBody>
          <a:bodyPr/>
          <a:lstStyle/>
          <a:p>
            <a:r>
              <a:rPr lang="en-IN" dirty="0"/>
              <a:t>Details of Boats</a:t>
            </a:r>
          </a:p>
        </p:txBody>
      </p:sp>
      <p:graphicFrame>
        <p:nvGraphicFramePr>
          <p:cNvPr id="4" name="Content Placeholder 3">
            <a:extLst>
              <a:ext uri="{FF2B5EF4-FFF2-40B4-BE49-F238E27FC236}">
                <a16:creationId xmlns:a16="http://schemas.microsoft.com/office/drawing/2014/main" id="{F804FC3A-3C13-922B-61DC-CB1C08CCD104}"/>
              </a:ext>
            </a:extLst>
          </p:cNvPr>
          <p:cNvGraphicFramePr>
            <a:graphicFrameLocks noGrp="1"/>
          </p:cNvGraphicFramePr>
          <p:nvPr>
            <p:ph idx="1"/>
          </p:nvPr>
        </p:nvGraphicFramePr>
        <p:xfrm>
          <a:off x="677334" y="1964871"/>
          <a:ext cx="9696224" cy="4054930"/>
        </p:xfrm>
        <a:graphic>
          <a:graphicData uri="http://schemas.openxmlformats.org/drawingml/2006/table">
            <a:tbl>
              <a:tblPr firstRow="1" bandRow="1">
                <a:tableStyleId>{5C22544A-7EE6-4342-B048-85BDC9FD1C3A}</a:tableStyleId>
              </a:tblPr>
              <a:tblGrid>
                <a:gridCol w="2424056">
                  <a:extLst>
                    <a:ext uri="{9D8B030D-6E8A-4147-A177-3AD203B41FA5}">
                      <a16:colId xmlns:a16="http://schemas.microsoft.com/office/drawing/2014/main" val="654596390"/>
                    </a:ext>
                  </a:extLst>
                </a:gridCol>
                <a:gridCol w="2292481">
                  <a:extLst>
                    <a:ext uri="{9D8B030D-6E8A-4147-A177-3AD203B41FA5}">
                      <a16:colId xmlns:a16="http://schemas.microsoft.com/office/drawing/2014/main" val="1229294833"/>
                    </a:ext>
                  </a:extLst>
                </a:gridCol>
                <a:gridCol w="2555631">
                  <a:extLst>
                    <a:ext uri="{9D8B030D-6E8A-4147-A177-3AD203B41FA5}">
                      <a16:colId xmlns:a16="http://schemas.microsoft.com/office/drawing/2014/main" val="1097606406"/>
                    </a:ext>
                  </a:extLst>
                </a:gridCol>
                <a:gridCol w="2424056">
                  <a:extLst>
                    <a:ext uri="{9D8B030D-6E8A-4147-A177-3AD203B41FA5}">
                      <a16:colId xmlns:a16="http://schemas.microsoft.com/office/drawing/2014/main" val="832234641"/>
                    </a:ext>
                  </a:extLst>
                </a:gridCol>
              </a:tblGrid>
              <a:tr h="839764">
                <a:tc>
                  <a:txBody>
                    <a:bodyPr/>
                    <a:lstStyle/>
                    <a:p>
                      <a:pPr algn="ctr"/>
                      <a:r>
                        <a:rPr lang="en-US" sz="2000" dirty="0">
                          <a:effectLst/>
                          <a:latin typeface="Times New Roman" panose="02020603050405020304" pitchFamily="18" charset="0"/>
                          <a:ea typeface="Times New Roman" panose="02020603050405020304" pitchFamily="18" charset="0"/>
                        </a:rPr>
                        <a:t>Size of the Boat (Tons)</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No. Of Boat Laborers Employed</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Total Tonnage for the Year</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Total Earnings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664680755"/>
                  </a:ext>
                </a:extLst>
              </a:tr>
              <a:tr h="535861">
                <a:tc>
                  <a:txBody>
                    <a:bodyPr/>
                    <a:lstStyle/>
                    <a:p>
                      <a:pPr algn="ctr"/>
                      <a:r>
                        <a:rPr lang="en-US" sz="2000">
                          <a:effectLst/>
                          <a:latin typeface="Times New Roman" panose="02020603050405020304" pitchFamily="18" charset="0"/>
                          <a:ea typeface="Times New Roman" panose="02020603050405020304" pitchFamily="18" charset="0"/>
                        </a:rPr>
                        <a:t>0-50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4,062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134,781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46234580"/>
                  </a:ext>
                </a:extLst>
              </a:tr>
              <a:tr h="535861">
                <a:tc>
                  <a:txBody>
                    <a:bodyPr/>
                    <a:lstStyle/>
                    <a:p>
                      <a:pPr algn="ctr"/>
                      <a:r>
                        <a:rPr lang="en-US" sz="2000">
                          <a:effectLst/>
                          <a:latin typeface="Times New Roman" panose="02020603050405020304" pitchFamily="18" charset="0"/>
                          <a:ea typeface="Times New Roman" panose="02020603050405020304" pitchFamily="18" charset="0"/>
                        </a:rPr>
                        <a:t>50-100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29,797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984,425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163014398"/>
                  </a:ext>
                </a:extLst>
              </a:tr>
              <a:tr h="535861">
                <a:tc>
                  <a:txBody>
                    <a:bodyPr/>
                    <a:lstStyle/>
                    <a:p>
                      <a:pPr algn="ctr"/>
                      <a:r>
                        <a:rPr lang="en-US" sz="2000">
                          <a:effectLst/>
                          <a:latin typeface="Times New Roman" panose="02020603050405020304" pitchFamily="18" charset="0"/>
                          <a:ea typeface="Times New Roman" panose="02020603050405020304" pitchFamily="18" charset="0"/>
                        </a:rPr>
                        <a:t>100-150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181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73,605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2,491,970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146323133"/>
                  </a:ext>
                </a:extLst>
              </a:tr>
              <a:tr h="535861">
                <a:tc>
                  <a:txBody>
                    <a:bodyPr/>
                    <a:lstStyle/>
                    <a:p>
                      <a:pPr algn="ctr"/>
                      <a:r>
                        <a:rPr lang="en-US" sz="2000">
                          <a:effectLst/>
                          <a:latin typeface="Times New Roman" panose="02020603050405020304" pitchFamily="18" charset="0"/>
                          <a:ea typeface="Times New Roman" panose="02020603050405020304" pitchFamily="18" charset="0"/>
                        </a:rPr>
                        <a:t>150-200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526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268,877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9,338,909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986599720"/>
                  </a:ext>
                </a:extLst>
              </a:tr>
              <a:tr h="535861">
                <a:tc>
                  <a:txBody>
                    <a:bodyPr/>
                    <a:lstStyle/>
                    <a:p>
                      <a:pPr algn="ctr"/>
                      <a:r>
                        <a:rPr lang="en-US" sz="2000">
                          <a:effectLst/>
                          <a:latin typeface="Times New Roman" panose="02020603050405020304" pitchFamily="18" charset="0"/>
                          <a:ea typeface="Times New Roman" panose="02020603050405020304" pitchFamily="18" charset="0"/>
                        </a:rPr>
                        <a:t>200-1000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238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131,627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5,026,036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343568622"/>
                  </a:ext>
                </a:extLst>
              </a:tr>
              <a:tr h="535861">
                <a:tc>
                  <a:txBody>
                    <a:bodyPr/>
                    <a:lstStyle/>
                    <a:p>
                      <a:pPr algn="ctr"/>
                      <a:r>
                        <a:rPr lang="en-US" sz="2000">
                          <a:effectLst/>
                          <a:latin typeface="Times New Roman" panose="02020603050405020304" pitchFamily="18" charset="0"/>
                          <a:ea typeface="Times New Roman" panose="02020603050405020304" pitchFamily="18" charset="0"/>
                        </a:rPr>
                        <a:t>Total</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1,045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507,968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17,976,121</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947334107"/>
                  </a:ext>
                </a:extLst>
              </a:tr>
            </a:tbl>
          </a:graphicData>
        </a:graphic>
      </p:graphicFrame>
    </p:spTree>
    <p:extLst>
      <p:ext uri="{BB962C8B-B14F-4D97-AF65-F5344CB8AC3E}">
        <p14:creationId xmlns:p14="http://schemas.microsoft.com/office/powerpoint/2010/main" val="857834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ED1E8-00A6-B5D1-83F7-C8D91872C287}"/>
              </a:ext>
            </a:extLst>
          </p:cNvPr>
          <p:cNvSpPr>
            <a:spLocks noGrp="1"/>
          </p:cNvSpPr>
          <p:nvPr>
            <p:ph type="title"/>
          </p:nvPr>
        </p:nvSpPr>
        <p:spPr>
          <a:xfrm>
            <a:off x="731762" y="217714"/>
            <a:ext cx="8596668" cy="734786"/>
          </a:xfrm>
        </p:spPr>
        <p:txBody>
          <a:bodyPr/>
          <a:lstStyle/>
          <a:p>
            <a:r>
              <a:rPr lang="en-IN" dirty="0"/>
              <a:t>Efficiency of New Port</a:t>
            </a:r>
          </a:p>
        </p:txBody>
      </p:sp>
      <p:graphicFrame>
        <p:nvGraphicFramePr>
          <p:cNvPr id="4" name="Content Placeholder 3">
            <a:extLst>
              <a:ext uri="{FF2B5EF4-FFF2-40B4-BE49-F238E27FC236}">
                <a16:creationId xmlns:a16="http://schemas.microsoft.com/office/drawing/2014/main" id="{32C6D550-6115-63E8-7E54-76947A3DF9BD}"/>
              </a:ext>
            </a:extLst>
          </p:cNvPr>
          <p:cNvGraphicFramePr>
            <a:graphicFrameLocks noGrp="1"/>
          </p:cNvGraphicFramePr>
          <p:nvPr>
            <p:ph idx="1"/>
          </p:nvPr>
        </p:nvGraphicFramePr>
        <p:xfrm>
          <a:off x="628348" y="1066574"/>
          <a:ext cx="9239024" cy="3505425"/>
        </p:xfrm>
        <a:graphic>
          <a:graphicData uri="http://schemas.openxmlformats.org/drawingml/2006/table">
            <a:tbl>
              <a:tblPr firstRow="1" bandRow="1">
                <a:tableStyleId>{5C22544A-7EE6-4342-B048-85BDC9FD1C3A}</a:tableStyleId>
              </a:tblPr>
              <a:tblGrid>
                <a:gridCol w="2309756">
                  <a:extLst>
                    <a:ext uri="{9D8B030D-6E8A-4147-A177-3AD203B41FA5}">
                      <a16:colId xmlns:a16="http://schemas.microsoft.com/office/drawing/2014/main" val="3401664735"/>
                    </a:ext>
                  </a:extLst>
                </a:gridCol>
                <a:gridCol w="2309756">
                  <a:extLst>
                    <a:ext uri="{9D8B030D-6E8A-4147-A177-3AD203B41FA5}">
                      <a16:colId xmlns:a16="http://schemas.microsoft.com/office/drawing/2014/main" val="2884466309"/>
                    </a:ext>
                  </a:extLst>
                </a:gridCol>
                <a:gridCol w="2309756">
                  <a:extLst>
                    <a:ext uri="{9D8B030D-6E8A-4147-A177-3AD203B41FA5}">
                      <a16:colId xmlns:a16="http://schemas.microsoft.com/office/drawing/2014/main" val="2152668778"/>
                    </a:ext>
                  </a:extLst>
                </a:gridCol>
                <a:gridCol w="2309756">
                  <a:extLst>
                    <a:ext uri="{9D8B030D-6E8A-4147-A177-3AD203B41FA5}">
                      <a16:colId xmlns:a16="http://schemas.microsoft.com/office/drawing/2014/main" val="1655268873"/>
                    </a:ext>
                  </a:extLst>
                </a:gridCol>
              </a:tblGrid>
              <a:tr h="500775">
                <a:tc>
                  <a:txBody>
                    <a:bodyPr/>
                    <a:lstStyle/>
                    <a:p>
                      <a:r>
                        <a:rPr lang="en-US" sz="2400" dirty="0">
                          <a:effectLst/>
                          <a:latin typeface="Times New Roman" panose="02020603050405020304" pitchFamily="18" charset="0"/>
                          <a:ea typeface="Arial Unicode MS" panose="020B0604020202020204" pitchFamily="34" charset="-128"/>
                        </a:rPr>
                        <a:t> </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gridSpan="2">
                  <a:txBody>
                    <a:bodyPr/>
                    <a:lstStyle/>
                    <a:p>
                      <a:pPr algn="ctr"/>
                      <a:r>
                        <a:rPr lang="en-US" sz="2400" dirty="0">
                          <a:effectLst/>
                          <a:latin typeface="Times New Roman" panose="02020603050405020304" pitchFamily="18" charset="0"/>
                          <a:ea typeface="Times New Roman" panose="02020603050405020304" pitchFamily="18" charset="0"/>
                        </a:rPr>
                        <a:t>Tons Handled per Day</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a:txBody>
                    <a:bodyPr/>
                    <a:lstStyle/>
                    <a:p>
                      <a:r>
                        <a:rPr lang="en-US" sz="2400">
                          <a:effectLst/>
                          <a:latin typeface="Times New Roman" panose="02020603050405020304" pitchFamily="18" charset="0"/>
                          <a:ea typeface="Arial Unicode MS" panose="020B0604020202020204" pitchFamily="34" charset="-128"/>
                        </a:rPr>
                        <a:t> </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829246253"/>
                  </a:ext>
                </a:extLst>
              </a:tr>
              <a:tr h="500775">
                <a:tc>
                  <a:txBody>
                    <a:bodyPr/>
                    <a:lstStyle/>
                    <a:p>
                      <a:r>
                        <a:rPr lang="en-US" sz="2400">
                          <a:effectLst/>
                          <a:latin typeface="Times New Roman" panose="02020603050405020304" pitchFamily="18" charset="0"/>
                          <a:ea typeface="Times New Roman" panose="02020603050405020304" pitchFamily="18" charset="0"/>
                        </a:rPr>
                        <a:t>Cargo</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New Port</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Anchorage Port</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Ratio</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457251345"/>
                  </a:ext>
                </a:extLst>
              </a:tr>
              <a:tr h="500775">
                <a:tc>
                  <a:txBody>
                    <a:bodyPr/>
                    <a:lstStyle/>
                    <a:p>
                      <a:r>
                        <a:rPr lang="en-US" sz="2400">
                          <a:effectLst/>
                          <a:latin typeface="Times New Roman" panose="02020603050405020304" pitchFamily="18" charset="0"/>
                          <a:ea typeface="Times New Roman" panose="02020603050405020304" pitchFamily="18" charset="0"/>
                        </a:rPr>
                        <a:t>Fertilizer</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078505678"/>
                  </a:ext>
                </a:extLst>
              </a:tr>
              <a:tr h="500775">
                <a:tc>
                  <a:txBody>
                    <a:bodyPr/>
                    <a:lstStyle/>
                    <a:p>
                      <a:r>
                        <a:rPr lang="en-US" sz="2400">
                          <a:effectLst/>
                          <a:latin typeface="Times New Roman" panose="02020603050405020304" pitchFamily="18" charset="0"/>
                          <a:ea typeface="Times New Roman" panose="02020603050405020304" pitchFamily="18" charset="0"/>
                        </a:rPr>
                        <a:t>Iron Pellets</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10000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1500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6.67</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834461246"/>
                  </a:ext>
                </a:extLst>
              </a:tr>
              <a:tr h="500775">
                <a:tc>
                  <a:txBody>
                    <a:bodyPr/>
                    <a:lstStyle/>
                    <a:p>
                      <a:r>
                        <a:rPr lang="en-US" sz="2400">
                          <a:effectLst/>
                          <a:latin typeface="Times New Roman" panose="02020603050405020304" pitchFamily="18" charset="0"/>
                          <a:ea typeface="Times New Roman" panose="02020603050405020304" pitchFamily="18" charset="0"/>
                        </a:rPr>
                        <a:t>Sponge Iron</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1500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3.33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608013914"/>
                  </a:ext>
                </a:extLst>
              </a:tr>
              <a:tr h="500775">
                <a:tc>
                  <a:txBody>
                    <a:bodyPr/>
                    <a:lstStyle/>
                    <a:p>
                      <a:r>
                        <a:rPr lang="en-US" sz="2400">
                          <a:effectLst/>
                          <a:latin typeface="Times New Roman" panose="02020603050405020304" pitchFamily="18" charset="0"/>
                          <a:ea typeface="Times New Roman" panose="02020603050405020304" pitchFamily="18" charset="0"/>
                        </a:rPr>
                        <a:t>Tobacco</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3393994"/>
                  </a:ext>
                </a:extLst>
              </a:tr>
              <a:tr h="500775">
                <a:tc>
                  <a:txBody>
                    <a:bodyPr/>
                    <a:lstStyle/>
                    <a:p>
                      <a:r>
                        <a:rPr lang="en-US" sz="2400">
                          <a:effectLst/>
                          <a:latin typeface="Times New Roman" panose="02020603050405020304" pitchFamily="18" charset="0"/>
                          <a:ea typeface="Times New Roman" panose="02020603050405020304" pitchFamily="18" charset="0"/>
                        </a:rPr>
                        <a:t>Miscellaneous</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2.00</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87546672"/>
                  </a:ext>
                </a:extLst>
              </a:tr>
            </a:tbl>
          </a:graphicData>
        </a:graphic>
      </p:graphicFrame>
      <p:graphicFrame>
        <p:nvGraphicFramePr>
          <p:cNvPr id="5" name="Content Placeholder 3">
            <a:extLst>
              <a:ext uri="{FF2B5EF4-FFF2-40B4-BE49-F238E27FC236}">
                <a16:creationId xmlns:a16="http://schemas.microsoft.com/office/drawing/2014/main" id="{F7AF73A7-B361-9D40-9FF7-FFA2294D7D1D}"/>
              </a:ext>
            </a:extLst>
          </p:cNvPr>
          <p:cNvGraphicFramePr>
            <a:graphicFrameLocks/>
          </p:cNvGraphicFramePr>
          <p:nvPr/>
        </p:nvGraphicFramePr>
        <p:xfrm>
          <a:off x="533399" y="5111023"/>
          <a:ext cx="10798174" cy="1360805"/>
        </p:xfrm>
        <a:graphic>
          <a:graphicData uri="http://schemas.openxmlformats.org/drawingml/2006/table">
            <a:tbl>
              <a:tblPr firstRow="1" bandRow="1">
                <a:tableStyleId>{5C22544A-7EE6-4342-B048-85BDC9FD1C3A}</a:tableStyleId>
              </a:tblPr>
              <a:tblGrid>
                <a:gridCol w="3061495">
                  <a:extLst>
                    <a:ext uri="{9D8B030D-6E8A-4147-A177-3AD203B41FA5}">
                      <a16:colId xmlns:a16="http://schemas.microsoft.com/office/drawing/2014/main" val="2026633177"/>
                    </a:ext>
                  </a:extLst>
                </a:gridCol>
                <a:gridCol w="859631">
                  <a:extLst>
                    <a:ext uri="{9D8B030D-6E8A-4147-A177-3AD203B41FA5}">
                      <a16:colId xmlns:a16="http://schemas.microsoft.com/office/drawing/2014/main" val="3184718230"/>
                    </a:ext>
                  </a:extLst>
                </a:gridCol>
                <a:gridCol w="859631">
                  <a:extLst>
                    <a:ext uri="{9D8B030D-6E8A-4147-A177-3AD203B41FA5}">
                      <a16:colId xmlns:a16="http://schemas.microsoft.com/office/drawing/2014/main" val="3934646923"/>
                    </a:ext>
                  </a:extLst>
                </a:gridCol>
                <a:gridCol w="859631">
                  <a:extLst>
                    <a:ext uri="{9D8B030D-6E8A-4147-A177-3AD203B41FA5}">
                      <a16:colId xmlns:a16="http://schemas.microsoft.com/office/drawing/2014/main" val="3207924635"/>
                    </a:ext>
                  </a:extLst>
                </a:gridCol>
                <a:gridCol w="859631">
                  <a:extLst>
                    <a:ext uri="{9D8B030D-6E8A-4147-A177-3AD203B41FA5}">
                      <a16:colId xmlns:a16="http://schemas.microsoft.com/office/drawing/2014/main" val="656314164"/>
                    </a:ext>
                  </a:extLst>
                </a:gridCol>
                <a:gridCol w="859631">
                  <a:extLst>
                    <a:ext uri="{9D8B030D-6E8A-4147-A177-3AD203B41FA5}">
                      <a16:colId xmlns:a16="http://schemas.microsoft.com/office/drawing/2014/main" val="2893235031"/>
                    </a:ext>
                  </a:extLst>
                </a:gridCol>
                <a:gridCol w="859631">
                  <a:extLst>
                    <a:ext uri="{9D8B030D-6E8A-4147-A177-3AD203B41FA5}">
                      <a16:colId xmlns:a16="http://schemas.microsoft.com/office/drawing/2014/main" val="424705913"/>
                    </a:ext>
                  </a:extLst>
                </a:gridCol>
                <a:gridCol w="859631">
                  <a:extLst>
                    <a:ext uri="{9D8B030D-6E8A-4147-A177-3AD203B41FA5}">
                      <a16:colId xmlns:a16="http://schemas.microsoft.com/office/drawing/2014/main" val="3836846972"/>
                    </a:ext>
                  </a:extLst>
                </a:gridCol>
                <a:gridCol w="859631">
                  <a:extLst>
                    <a:ext uri="{9D8B030D-6E8A-4147-A177-3AD203B41FA5}">
                      <a16:colId xmlns:a16="http://schemas.microsoft.com/office/drawing/2014/main" val="918773751"/>
                    </a:ext>
                  </a:extLst>
                </a:gridCol>
                <a:gridCol w="859631">
                  <a:extLst>
                    <a:ext uri="{9D8B030D-6E8A-4147-A177-3AD203B41FA5}">
                      <a16:colId xmlns:a16="http://schemas.microsoft.com/office/drawing/2014/main" val="2884924449"/>
                    </a:ext>
                  </a:extLst>
                </a:gridCol>
              </a:tblGrid>
              <a:tr h="370840">
                <a:tc>
                  <a:txBody>
                    <a:bodyPr/>
                    <a:lstStyle/>
                    <a:p>
                      <a:r>
                        <a:rPr lang="en-US" sz="2000" dirty="0">
                          <a:effectLst/>
                          <a:latin typeface="Times New Roman" panose="02020603050405020304" pitchFamily="18" charset="0"/>
                          <a:ea typeface="Times New Roman" panose="02020603050405020304" pitchFamily="18" charset="0"/>
                        </a:rPr>
                        <a:t>Item</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583184177"/>
                  </a:ext>
                </a:extLst>
              </a:tr>
              <a:tr h="370840">
                <a:tc>
                  <a:txBody>
                    <a:bodyPr/>
                    <a:lstStyle/>
                    <a:p>
                      <a:r>
                        <a:rPr lang="en-US" sz="2000" dirty="0">
                          <a:effectLst/>
                          <a:latin typeface="Times New Roman" panose="02020603050405020304" pitchFamily="18" charset="0"/>
                          <a:ea typeface="Times New Roman" panose="02020603050405020304" pitchFamily="18" charset="0"/>
                        </a:rPr>
                        <a:t>Phosphoric Acid and Liquid Ammonia</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640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640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135267919"/>
                  </a:ext>
                </a:extLst>
              </a:tr>
              <a:tr h="370840">
                <a:tc>
                  <a:txBody>
                    <a:bodyPr/>
                    <a:lstStyle/>
                    <a:p>
                      <a:r>
                        <a:rPr lang="en-US" sz="2000">
                          <a:effectLst/>
                          <a:latin typeface="Times New Roman" panose="02020603050405020304" pitchFamily="18" charset="0"/>
                          <a:ea typeface="Times New Roman" panose="02020603050405020304" pitchFamily="18" charset="0"/>
                        </a:rPr>
                        <a:t>Petroleum Products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378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397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417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438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459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482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532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866315323"/>
                  </a:ext>
                </a:extLst>
              </a:tr>
            </a:tbl>
          </a:graphicData>
        </a:graphic>
      </p:graphicFrame>
    </p:spTree>
    <p:extLst>
      <p:ext uri="{BB962C8B-B14F-4D97-AF65-F5344CB8AC3E}">
        <p14:creationId xmlns:p14="http://schemas.microsoft.com/office/powerpoint/2010/main" val="197323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2460414-607A-4DC8-8911-5C4CB0E11CA4}"/>
              </a:ext>
            </a:extLst>
          </p:cNvPr>
          <p:cNvSpPr>
            <a:spLocks noGrp="1" noChangeArrowheads="1"/>
          </p:cNvSpPr>
          <p:nvPr>
            <p:ph type="title"/>
          </p:nvPr>
        </p:nvSpPr>
        <p:spPr>
          <a:xfrm>
            <a:off x="718897" y="325581"/>
            <a:ext cx="8596668" cy="741218"/>
          </a:xfrm>
        </p:spPr>
        <p:txBody>
          <a:bodyPr/>
          <a:lstStyle/>
          <a:p>
            <a:pPr eaLnBrk="1" hangingPunct="1">
              <a:defRPr/>
            </a:pPr>
            <a:r>
              <a:rPr lang="en-US" altLang="en-US" dirty="0"/>
              <a:t>Quantities at New Port (Original Plan)</a:t>
            </a:r>
          </a:p>
        </p:txBody>
      </p:sp>
      <p:graphicFrame>
        <p:nvGraphicFramePr>
          <p:cNvPr id="2" name="Table 1">
            <a:extLst>
              <a:ext uri="{FF2B5EF4-FFF2-40B4-BE49-F238E27FC236}">
                <a16:creationId xmlns:a16="http://schemas.microsoft.com/office/drawing/2014/main" id="{D031930D-0CB3-1982-AC7B-BC4519F28647}"/>
              </a:ext>
            </a:extLst>
          </p:cNvPr>
          <p:cNvGraphicFramePr>
            <a:graphicFrameLocks noGrp="1"/>
          </p:cNvGraphicFramePr>
          <p:nvPr/>
        </p:nvGraphicFramePr>
        <p:xfrm>
          <a:off x="450272" y="1066800"/>
          <a:ext cx="11083633" cy="3629889"/>
        </p:xfrm>
        <a:graphic>
          <a:graphicData uri="http://schemas.openxmlformats.org/drawingml/2006/table">
            <a:tbl>
              <a:tblPr firstRow="1" bandRow="1">
                <a:tableStyleId>{5C22544A-7EE6-4342-B048-85BDC9FD1C3A}</a:tableStyleId>
              </a:tblPr>
              <a:tblGrid>
                <a:gridCol w="2430862">
                  <a:extLst>
                    <a:ext uri="{9D8B030D-6E8A-4147-A177-3AD203B41FA5}">
                      <a16:colId xmlns:a16="http://schemas.microsoft.com/office/drawing/2014/main" val="1492016320"/>
                    </a:ext>
                  </a:extLst>
                </a:gridCol>
                <a:gridCol w="961419">
                  <a:extLst>
                    <a:ext uri="{9D8B030D-6E8A-4147-A177-3AD203B41FA5}">
                      <a16:colId xmlns:a16="http://schemas.microsoft.com/office/drawing/2014/main" val="2218184805"/>
                    </a:ext>
                  </a:extLst>
                </a:gridCol>
                <a:gridCol w="961419">
                  <a:extLst>
                    <a:ext uri="{9D8B030D-6E8A-4147-A177-3AD203B41FA5}">
                      <a16:colId xmlns:a16="http://schemas.microsoft.com/office/drawing/2014/main" val="3906969781"/>
                    </a:ext>
                  </a:extLst>
                </a:gridCol>
                <a:gridCol w="961419">
                  <a:extLst>
                    <a:ext uri="{9D8B030D-6E8A-4147-A177-3AD203B41FA5}">
                      <a16:colId xmlns:a16="http://schemas.microsoft.com/office/drawing/2014/main" val="2907200073"/>
                    </a:ext>
                  </a:extLst>
                </a:gridCol>
                <a:gridCol w="961419">
                  <a:extLst>
                    <a:ext uri="{9D8B030D-6E8A-4147-A177-3AD203B41FA5}">
                      <a16:colId xmlns:a16="http://schemas.microsoft.com/office/drawing/2014/main" val="273870662"/>
                    </a:ext>
                  </a:extLst>
                </a:gridCol>
                <a:gridCol w="961419">
                  <a:extLst>
                    <a:ext uri="{9D8B030D-6E8A-4147-A177-3AD203B41FA5}">
                      <a16:colId xmlns:a16="http://schemas.microsoft.com/office/drawing/2014/main" val="2622604006"/>
                    </a:ext>
                  </a:extLst>
                </a:gridCol>
                <a:gridCol w="961419">
                  <a:extLst>
                    <a:ext uri="{9D8B030D-6E8A-4147-A177-3AD203B41FA5}">
                      <a16:colId xmlns:a16="http://schemas.microsoft.com/office/drawing/2014/main" val="1097152513"/>
                    </a:ext>
                  </a:extLst>
                </a:gridCol>
                <a:gridCol w="961419">
                  <a:extLst>
                    <a:ext uri="{9D8B030D-6E8A-4147-A177-3AD203B41FA5}">
                      <a16:colId xmlns:a16="http://schemas.microsoft.com/office/drawing/2014/main" val="2584110870"/>
                    </a:ext>
                  </a:extLst>
                </a:gridCol>
                <a:gridCol w="961419">
                  <a:extLst>
                    <a:ext uri="{9D8B030D-6E8A-4147-A177-3AD203B41FA5}">
                      <a16:colId xmlns:a16="http://schemas.microsoft.com/office/drawing/2014/main" val="1587597071"/>
                    </a:ext>
                  </a:extLst>
                </a:gridCol>
                <a:gridCol w="961419">
                  <a:extLst>
                    <a:ext uri="{9D8B030D-6E8A-4147-A177-3AD203B41FA5}">
                      <a16:colId xmlns:a16="http://schemas.microsoft.com/office/drawing/2014/main" val="798003693"/>
                    </a:ext>
                  </a:extLst>
                </a:gridCol>
              </a:tblGrid>
              <a:tr h="403321">
                <a:tc>
                  <a:txBody>
                    <a:bodyPr/>
                    <a:lstStyle/>
                    <a:p>
                      <a:r>
                        <a:rPr lang="en-US" sz="2000" dirty="0">
                          <a:effectLst/>
                          <a:latin typeface="Times New Roman" panose="02020603050405020304" pitchFamily="18" charset="0"/>
                          <a:ea typeface="Times New Roman" panose="02020603050405020304" pitchFamily="18" charset="0"/>
                        </a:rPr>
                        <a:t>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dirty="0">
                          <a:effectLst/>
                          <a:latin typeface="Times New Roman" panose="02020603050405020304" pitchFamily="18" charset="0"/>
                          <a:ea typeface="Times New Roman" panose="02020603050405020304" pitchFamily="18" charset="0"/>
                        </a:rPr>
                        <a:t>Year 1</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dirty="0">
                          <a:effectLst/>
                          <a:latin typeface="Times New Roman" panose="02020603050405020304" pitchFamily="18" charset="0"/>
                          <a:ea typeface="Times New Roman" panose="02020603050405020304" pitchFamily="18" charset="0"/>
                        </a:rPr>
                        <a:t>Year 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079556110"/>
                  </a:ext>
                </a:extLst>
              </a:tr>
              <a:tr h="403321">
                <a:tc gridSpan="10">
                  <a:txBody>
                    <a:bodyPr/>
                    <a:lstStyle/>
                    <a:p>
                      <a:pPr algn="ctr"/>
                      <a:r>
                        <a:rPr lang="en-US" sz="2000" b="1" dirty="0">
                          <a:effectLst/>
                          <a:latin typeface="Times New Roman" panose="02020603050405020304" pitchFamily="18" charset="0"/>
                          <a:ea typeface="Times New Roman" panose="02020603050405020304" pitchFamily="18" charset="0"/>
                        </a:rPr>
                        <a:t>New Port</a:t>
                      </a:r>
                      <a:endParaRPr lang="en-IN" sz="2000" b="1" dirty="0">
                        <a:effectLst/>
                        <a:latin typeface="Times New Roman" panose="02020603050405020304" pitchFamily="18" charset="0"/>
                        <a:ea typeface="Arial Unicode MS" panose="020B0604020202020204" pitchFamily="34" charset="-128"/>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691467157"/>
                  </a:ext>
                </a:extLst>
              </a:tr>
              <a:tr h="403321">
                <a:tc gridSpan="10">
                  <a:txBody>
                    <a:bodyPr/>
                    <a:lstStyle/>
                    <a:p>
                      <a:pPr algn="ctr"/>
                      <a:r>
                        <a:rPr lang="en-US" sz="2000" dirty="0">
                          <a:effectLst/>
                          <a:latin typeface="Times New Roman" panose="02020603050405020304" pitchFamily="18" charset="0"/>
                          <a:ea typeface="Times New Roman" panose="02020603050405020304" pitchFamily="18" charset="0"/>
                        </a:rPr>
                        <a:t>Dry 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330279280"/>
                  </a:ext>
                </a:extLst>
              </a:tr>
              <a:tr h="403321">
                <a:tc>
                  <a:txBody>
                    <a:bodyPr/>
                    <a:lstStyle/>
                    <a:p>
                      <a:r>
                        <a:rPr lang="en-US" sz="2000">
                          <a:effectLst/>
                          <a:latin typeface="Times New Roman" panose="02020603050405020304" pitchFamily="18" charset="0"/>
                          <a:ea typeface="Times New Roman" panose="02020603050405020304" pitchFamily="18" charset="0"/>
                        </a:rPr>
                        <a:t>Dry Fertilizer</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360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380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485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555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590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795491096"/>
                  </a:ext>
                </a:extLst>
              </a:tr>
              <a:tr h="403321">
                <a:tc>
                  <a:txBody>
                    <a:bodyPr/>
                    <a:lstStyle/>
                    <a:p>
                      <a:r>
                        <a:rPr lang="en-US" sz="2000">
                          <a:effectLst/>
                          <a:latin typeface="Times New Roman" panose="02020603050405020304" pitchFamily="18" charset="0"/>
                          <a:ea typeface="Times New Roman" panose="02020603050405020304" pitchFamily="18" charset="0"/>
                        </a:rPr>
                        <a:t>Iron Pellets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86246384"/>
                  </a:ext>
                </a:extLst>
              </a:tr>
              <a:tr h="403321">
                <a:tc>
                  <a:txBody>
                    <a:bodyPr/>
                    <a:lstStyle/>
                    <a:p>
                      <a:r>
                        <a:rPr lang="en-US" sz="2000">
                          <a:effectLst/>
                          <a:latin typeface="Times New Roman" panose="02020603050405020304" pitchFamily="18" charset="0"/>
                          <a:ea typeface="Times New Roman" panose="02020603050405020304" pitchFamily="18" charset="0"/>
                        </a:rPr>
                        <a:t>Sponge Iron</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275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275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629918853"/>
                  </a:ext>
                </a:extLst>
              </a:tr>
              <a:tr h="403321">
                <a:tc>
                  <a:txBody>
                    <a:bodyPr/>
                    <a:lstStyle/>
                    <a:p>
                      <a:r>
                        <a:rPr lang="en-US" sz="2000">
                          <a:effectLst/>
                          <a:latin typeface="Times New Roman" panose="02020603050405020304" pitchFamily="18" charset="0"/>
                          <a:ea typeface="Times New Roman" panose="02020603050405020304" pitchFamily="18" charset="0"/>
                        </a:rPr>
                        <a:t>Tobacco</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085076988"/>
                  </a:ext>
                </a:extLst>
              </a:tr>
              <a:tr h="403321">
                <a:tc>
                  <a:txBody>
                    <a:bodyPr/>
                    <a:lstStyle/>
                    <a:p>
                      <a:r>
                        <a:rPr lang="en-US" sz="2000">
                          <a:effectLst/>
                          <a:latin typeface="Times New Roman" panose="02020603050405020304" pitchFamily="18" charset="0"/>
                          <a:ea typeface="Times New Roman" panose="02020603050405020304" pitchFamily="18" charset="0"/>
                        </a:rPr>
                        <a:t>Miscellaneous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081029728"/>
                  </a:ext>
                </a:extLst>
              </a:tr>
              <a:tr h="403321">
                <a:tc>
                  <a:txBody>
                    <a:bodyPr/>
                    <a:lstStyle/>
                    <a:p>
                      <a:r>
                        <a:rPr lang="en-US" sz="2000" dirty="0">
                          <a:effectLst/>
                          <a:latin typeface="Times New Roman" panose="02020603050405020304" pitchFamily="18" charset="0"/>
                          <a:ea typeface="Times New Roman" panose="02020603050405020304" pitchFamily="18" charset="0"/>
                        </a:rPr>
                        <a:t>Total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1,475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1,495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1,530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1,565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1,635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1,705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79263523"/>
                  </a:ext>
                </a:extLst>
              </a:tr>
            </a:tbl>
          </a:graphicData>
        </a:graphic>
      </p:graphicFrame>
      <p:graphicFrame>
        <p:nvGraphicFramePr>
          <p:cNvPr id="3" name="Table 2">
            <a:extLst>
              <a:ext uri="{FF2B5EF4-FFF2-40B4-BE49-F238E27FC236}">
                <a16:creationId xmlns:a16="http://schemas.microsoft.com/office/drawing/2014/main" id="{8A53BD02-69D4-C546-6120-9E31C7E29DF5}"/>
              </a:ext>
            </a:extLst>
          </p:cNvPr>
          <p:cNvGraphicFramePr>
            <a:graphicFrameLocks noGrp="1"/>
          </p:cNvGraphicFramePr>
          <p:nvPr/>
        </p:nvGraphicFramePr>
        <p:xfrm>
          <a:off x="471055" y="4717470"/>
          <a:ext cx="11062854" cy="1854200"/>
        </p:xfrm>
        <a:graphic>
          <a:graphicData uri="http://schemas.openxmlformats.org/drawingml/2006/table">
            <a:tbl>
              <a:tblPr firstRow="1" bandRow="1">
                <a:tableStyleId>{5C22544A-7EE6-4342-B048-85BDC9FD1C3A}</a:tableStyleId>
              </a:tblPr>
              <a:tblGrid>
                <a:gridCol w="2353194">
                  <a:extLst>
                    <a:ext uri="{9D8B030D-6E8A-4147-A177-3AD203B41FA5}">
                      <a16:colId xmlns:a16="http://schemas.microsoft.com/office/drawing/2014/main" val="351676405"/>
                    </a:ext>
                  </a:extLst>
                </a:gridCol>
                <a:gridCol w="967740">
                  <a:extLst>
                    <a:ext uri="{9D8B030D-6E8A-4147-A177-3AD203B41FA5}">
                      <a16:colId xmlns:a16="http://schemas.microsoft.com/office/drawing/2014/main" val="2928043800"/>
                    </a:ext>
                  </a:extLst>
                </a:gridCol>
                <a:gridCol w="967740">
                  <a:extLst>
                    <a:ext uri="{9D8B030D-6E8A-4147-A177-3AD203B41FA5}">
                      <a16:colId xmlns:a16="http://schemas.microsoft.com/office/drawing/2014/main" val="2920901599"/>
                    </a:ext>
                  </a:extLst>
                </a:gridCol>
                <a:gridCol w="967740">
                  <a:extLst>
                    <a:ext uri="{9D8B030D-6E8A-4147-A177-3AD203B41FA5}">
                      <a16:colId xmlns:a16="http://schemas.microsoft.com/office/drawing/2014/main" val="556209208"/>
                    </a:ext>
                  </a:extLst>
                </a:gridCol>
                <a:gridCol w="967740">
                  <a:extLst>
                    <a:ext uri="{9D8B030D-6E8A-4147-A177-3AD203B41FA5}">
                      <a16:colId xmlns:a16="http://schemas.microsoft.com/office/drawing/2014/main" val="2444112832"/>
                    </a:ext>
                  </a:extLst>
                </a:gridCol>
                <a:gridCol w="967740">
                  <a:extLst>
                    <a:ext uri="{9D8B030D-6E8A-4147-A177-3AD203B41FA5}">
                      <a16:colId xmlns:a16="http://schemas.microsoft.com/office/drawing/2014/main" val="4065790002"/>
                    </a:ext>
                  </a:extLst>
                </a:gridCol>
                <a:gridCol w="967740">
                  <a:extLst>
                    <a:ext uri="{9D8B030D-6E8A-4147-A177-3AD203B41FA5}">
                      <a16:colId xmlns:a16="http://schemas.microsoft.com/office/drawing/2014/main" val="752442914"/>
                    </a:ext>
                  </a:extLst>
                </a:gridCol>
                <a:gridCol w="967740">
                  <a:extLst>
                    <a:ext uri="{9D8B030D-6E8A-4147-A177-3AD203B41FA5}">
                      <a16:colId xmlns:a16="http://schemas.microsoft.com/office/drawing/2014/main" val="2688255022"/>
                    </a:ext>
                  </a:extLst>
                </a:gridCol>
                <a:gridCol w="967740">
                  <a:extLst>
                    <a:ext uri="{9D8B030D-6E8A-4147-A177-3AD203B41FA5}">
                      <a16:colId xmlns:a16="http://schemas.microsoft.com/office/drawing/2014/main" val="916467010"/>
                    </a:ext>
                  </a:extLst>
                </a:gridCol>
                <a:gridCol w="967740">
                  <a:extLst>
                    <a:ext uri="{9D8B030D-6E8A-4147-A177-3AD203B41FA5}">
                      <a16:colId xmlns:a16="http://schemas.microsoft.com/office/drawing/2014/main" val="3567114631"/>
                    </a:ext>
                  </a:extLst>
                </a:gridCol>
              </a:tblGrid>
              <a:tr h="370840">
                <a:tc gridSpan="10">
                  <a:txBody>
                    <a:bodyPr/>
                    <a:lstStyle/>
                    <a:p>
                      <a:pPr algn="ctr"/>
                      <a:r>
                        <a:rPr lang="en-US" sz="2000" dirty="0">
                          <a:effectLst/>
                          <a:latin typeface="Times New Roman" panose="02020603050405020304" pitchFamily="18" charset="0"/>
                          <a:ea typeface="Times New Roman" panose="02020603050405020304" pitchFamily="18" charset="0"/>
                        </a:rPr>
                        <a:t>Liquid 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59501686"/>
                  </a:ext>
                </a:extLst>
              </a:tr>
              <a:tr h="370840">
                <a:tc>
                  <a:txBody>
                    <a:bodyPr/>
                    <a:lstStyle/>
                    <a:p>
                      <a:r>
                        <a:rPr lang="en-US" sz="2000">
                          <a:effectLst/>
                          <a:latin typeface="Times New Roman" panose="02020603050405020304" pitchFamily="18" charset="0"/>
                          <a:ea typeface="Times New Roman" panose="02020603050405020304" pitchFamily="18" charset="0"/>
                        </a:rPr>
                        <a:t>Phosphoric Acid</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823496145"/>
                  </a:ext>
                </a:extLst>
              </a:tr>
              <a:tr h="370840">
                <a:tc>
                  <a:txBody>
                    <a:bodyPr/>
                    <a:lstStyle/>
                    <a:p>
                      <a:r>
                        <a:rPr lang="en-US" sz="2000">
                          <a:effectLst/>
                          <a:latin typeface="Times New Roman" panose="02020603050405020304" pitchFamily="18" charset="0"/>
                          <a:ea typeface="Times New Roman" panose="02020603050405020304" pitchFamily="18" charset="0"/>
                        </a:rPr>
                        <a:t>Liquid Ammonia</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918293715"/>
                  </a:ext>
                </a:extLst>
              </a:tr>
              <a:tr h="370840">
                <a:tc>
                  <a:txBody>
                    <a:bodyPr/>
                    <a:lstStyle/>
                    <a:p>
                      <a:r>
                        <a:rPr lang="en-US" sz="2000">
                          <a:effectLst/>
                          <a:latin typeface="Times New Roman" panose="02020603050405020304" pitchFamily="18" charset="0"/>
                          <a:ea typeface="Times New Roman" panose="02020603050405020304" pitchFamily="18" charset="0"/>
                        </a:rPr>
                        <a:t>Petroleum Products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397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417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438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459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482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532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083381879"/>
                  </a:ext>
                </a:extLst>
              </a:tr>
              <a:tr h="370840">
                <a:tc>
                  <a:txBody>
                    <a:bodyPr/>
                    <a:lstStyle/>
                    <a:p>
                      <a:r>
                        <a:rPr lang="en-US" sz="2000">
                          <a:effectLst/>
                          <a:latin typeface="Times New Roman" panose="02020603050405020304" pitchFamily="18" charset="0"/>
                          <a:ea typeface="Times New Roman" panose="02020603050405020304" pitchFamily="18" charset="0"/>
                        </a:rPr>
                        <a:t>Total</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1,018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1,037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1,057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1,099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1,122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1,147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1,172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792597067"/>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FAC55-E244-6D30-BF0F-DE7662B11E87}"/>
              </a:ext>
            </a:extLst>
          </p:cNvPr>
          <p:cNvSpPr>
            <a:spLocks noGrp="1"/>
          </p:cNvSpPr>
          <p:nvPr>
            <p:ph type="title"/>
          </p:nvPr>
        </p:nvSpPr>
        <p:spPr>
          <a:xfrm>
            <a:off x="684261" y="228600"/>
            <a:ext cx="8596668" cy="1320800"/>
          </a:xfrm>
        </p:spPr>
        <p:txBody>
          <a:bodyPr/>
          <a:lstStyle/>
          <a:p>
            <a:r>
              <a:rPr lang="en-US" altLang="en-US" dirty="0"/>
              <a:t>Quantities at New Port (Revised Plan)</a:t>
            </a:r>
            <a:endParaRPr lang="en-IN" dirty="0"/>
          </a:p>
        </p:txBody>
      </p:sp>
      <p:graphicFrame>
        <p:nvGraphicFramePr>
          <p:cNvPr id="5" name="Table 4">
            <a:extLst>
              <a:ext uri="{FF2B5EF4-FFF2-40B4-BE49-F238E27FC236}">
                <a16:creationId xmlns:a16="http://schemas.microsoft.com/office/drawing/2014/main" id="{D8984133-1FDE-4199-F301-2A5651C56537}"/>
              </a:ext>
            </a:extLst>
          </p:cNvPr>
          <p:cNvGraphicFramePr>
            <a:graphicFrameLocks noGrp="1"/>
          </p:cNvGraphicFramePr>
          <p:nvPr/>
        </p:nvGraphicFramePr>
        <p:xfrm>
          <a:off x="302821" y="1365882"/>
          <a:ext cx="11499271" cy="4820920"/>
        </p:xfrm>
        <a:graphic>
          <a:graphicData uri="http://schemas.openxmlformats.org/drawingml/2006/table">
            <a:tbl>
              <a:tblPr firstRow="1" bandRow="1">
                <a:tableStyleId>{5C22544A-7EE6-4342-B048-85BDC9FD1C3A}</a:tableStyleId>
              </a:tblPr>
              <a:tblGrid>
                <a:gridCol w="2527279">
                  <a:extLst>
                    <a:ext uri="{9D8B030D-6E8A-4147-A177-3AD203B41FA5}">
                      <a16:colId xmlns:a16="http://schemas.microsoft.com/office/drawing/2014/main" val="2724805223"/>
                    </a:ext>
                  </a:extLst>
                </a:gridCol>
                <a:gridCol w="996888">
                  <a:extLst>
                    <a:ext uri="{9D8B030D-6E8A-4147-A177-3AD203B41FA5}">
                      <a16:colId xmlns:a16="http://schemas.microsoft.com/office/drawing/2014/main" val="3918541806"/>
                    </a:ext>
                  </a:extLst>
                </a:gridCol>
                <a:gridCol w="996888">
                  <a:extLst>
                    <a:ext uri="{9D8B030D-6E8A-4147-A177-3AD203B41FA5}">
                      <a16:colId xmlns:a16="http://schemas.microsoft.com/office/drawing/2014/main" val="3993464175"/>
                    </a:ext>
                  </a:extLst>
                </a:gridCol>
                <a:gridCol w="996888">
                  <a:extLst>
                    <a:ext uri="{9D8B030D-6E8A-4147-A177-3AD203B41FA5}">
                      <a16:colId xmlns:a16="http://schemas.microsoft.com/office/drawing/2014/main" val="2084488971"/>
                    </a:ext>
                  </a:extLst>
                </a:gridCol>
                <a:gridCol w="996888">
                  <a:extLst>
                    <a:ext uri="{9D8B030D-6E8A-4147-A177-3AD203B41FA5}">
                      <a16:colId xmlns:a16="http://schemas.microsoft.com/office/drawing/2014/main" val="4168171521"/>
                    </a:ext>
                  </a:extLst>
                </a:gridCol>
                <a:gridCol w="996888">
                  <a:extLst>
                    <a:ext uri="{9D8B030D-6E8A-4147-A177-3AD203B41FA5}">
                      <a16:colId xmlns:a16="http://schemas.microsoft.com/office/drawing/2014/main" val="2221322484"/>
                    </a:ext>
                  </a:extLst>
                </a:gridCol>
                <a:gridCol w="996888">
                  <a:extLst>
                    <a:ext uri="{9D8B030D-6E8A-4147-A177-3AD203B41FA5}">
                      <a16:colId xmlns:a16="http://schemas.microsoft.com/office/drawing/2014/main" val="549483636"/>
                    </a:ext>
                  </a:extLst>
                </a:gridCol>
                <a:gridCol w="996888">
                  <a:extLst>
                    <a:ext uri="{9D8B030D-6E8A-4147-A177-3AD203B41FA5}">
                      <a16:colId xmlns:a16="http://schemas.microsoft.com/office/drawing/2014/main" val="277707077"/>
                    </a:ext>
                  </a:extLst>
                </a:gridCol>
                <a:gridCol w="996888">
                  <a:extLst>
                    <a:ext uri="{9D8B030D-6E8A-4147-A177-3AD203B41FA5}">
                      <a16:colId xmlns:a16="http://schemas.microsoft.com/office/drawing/2014/main" val="441881376"/>
                    </a:ext>
                  </a:extLst>
                </a:gridCol>
                <a:gridCol w="996888">
                  <a:extLst>
                    <a:ext uri="{9D8B030D-6E8A-4147-A177-3AD203B41FA5}">
                      <a16:colId xmlns:a16="http://schemas.microsoft.com/office/drawing/2014/main" val="1178959020"/>
                    </a:ext>
                  </a:extLst>
                </a:gridCol>
              </a:tblGrid>
              <a:tr h="370840">
                <a:tc>
                  <a:txBody>
                    <a:bodyPr/>
                    <a:lstStyle/>
                    <a:p>
                      <a:r>
                        <a:rPr lang="en-US" sz="2000" dirty="0">
                          <a:effectLst/>
                          <a:latin typeface="Times New Roman" panose="02020603050405020304" pitchFamily="18" charset="0"/>
                          <a:ea typeface="Times New Roman" panose="02020603050405020304" pitchFamily="18" charset="0"/>
                        </a:rPr>
                        <a:t>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Year 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749111668"/>
                  </a:ext>
                </a:extLst>
              </a:tr>
              <a:tr h="370840">
                <a:tc gridSpan="10">
                  <a:txBody>
                    <a:bodyPr/>
                    <a:lstStyle/>
                    <a:p>
                      <a:pPr algn="ctr"/>
                      <a:r>
                        <a:rPr lang="en-US" sz="2000" b="1" dirty="0">
                          <a:effectLst/>
                          <a:latin typeface="Times New Roman" panose="02020603050405020304" pitchFamily="18" charset="0"/>
                          <a:ea typeface="Times New Roman" panose="02020603050405020304" pitchFamily="18" charset="0"/>
                        </a:rPr>
                        <a:t>New Port</a:t>
                      </a:r>
                      <a:endParaRPr lang="en-IN" sz="2000" b="1" dirty="0">
                        <a:effectLst/>
                        <a:latin typeface="Times New Roman" panose="02020603050405020304" pitchFamily="18" charset="0"/>
                        <a:ea typeface="Arial Unicode MS" panose="020B0604020202020204" pitchFamily="34" charset="-128"/>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688887496"/>
                  </a:ext>
                </a:extLst>
              </a:tr>
              <a:tr h="370840">
                <a:tc gridSpan="10">
                  <a:txBody>
                    <a:bodyPr/>
                    <a:lstStyle/>
                    <a:p>
                      <a:pPr algn="ctr"/>
                      <a:r>
                        <a:rPr lang="en-US" sz="2000" dirty="0">
                          <a:effectLst/>
                          <a:latin typeface="Times New Roman" panose="02020603050405020304" pitchFamily="18" charset="0"/>
                          <a:ea typeface="Times New Roman" panose="02020603050405020304" pitchFamily="18" charset="0"/>
                        </a:rPr>
                        <a:t>Dry 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147610597"/>
                  </a:ext>
                </a:extLst>
              </a:tr>
              <a:tr h="370840">
                <a:tc>
                  <a:txBody>
                    <a:bodyPr/>
                    <a:lstStyle/>
                    <a:p>
                      <a:r>
                        <a:rPr lang="en-US" sz="2000">
                          <a:effectLst/>
                          <a:latin typeface="Times New Roman" panose="02020603050405020304" pitchFamily="18" charset="0"/>
                          <a:ea typeface="Times New Roman" panose="02020603050405020304" pitchFamily="18" charset="0"/>
                        </a:rPr>
                        <a:t>Dry Fertilizer</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141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284141997"/>
                  </a:ext>
                </a:extLst>
              </a:tr>
              <a:tr h="370840">
                <a:tc>
                  <a:txBody>
                    <a:bodyPr/>
                    <a:lstStyle/>
                    <a:p>
                      <a:r>
                        <a:rPr lang="en-US" sz="2000">
                          <a:effectLst/>
                          <a:latin typeface="Times New Roman" panose="02020603050405020304" pitchFamily="18" charset="0"/>
                          <a:ea typeface="Times New Roman" panose="02020603050405020304" pitchFamily="18" charset="0"/>
                        </a:rPr>
                        <a:t>Iron Pellets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125811829"/>
                  </a:ext>
                </a:extLst>
              </a:tr>
              <a:tr h="370840">
                <a:tc>
                  <a:txBody>
                    <a:bodyPr/>
                    <a:lstStyle/>
                    <a:p>
                      <a:r>
                        <a:rPr lang="en-US" sz="2000">
                          <a:effectLst/>
                          <a:latin typeface="Times New Roman" panose="02020603050405020304" pitchFamily="18" charset="0"/>
                          <a:ea typeface="Times New Roman" panose="02020603050405020304" pitchFamily="18" charset="0"/>
                        </a:rPr>
                        <a:t>Sponge Iron</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174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233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54973559"/>
                  </a:ext>
                </a:extLst>
              </a:tr>
              <a:tr h="370840">
                <a:tc>
                  <a:txBody>
                    <a:bodyPr/>
                    <a:lstStyle/>
                    <a:p>
                      <a:r>
                        <a:rPr lang="en-US" sz="2000">
                          <a:effectLst/>
                          <a:latin typeface="Times New Roman" panose="02020603050405020304" pitchFamily="18" charset="0"/>
                          <a:ea typeface="Times New Roman" panose="02020603050405020304" pitchFamily="18" charset="0"/>
                        </a:rPr>
                        <a:t>Total</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845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887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944</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1,003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1,063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1,124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1,186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1,250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471867630"/>
                  </a:ext>
                </a:extLst>
              </a:tr>
              <a:tr h="370840">
                <a:tc gridSpan="10">
                  <a:txBody>
                    <a:bodyPr/>
                    <a:lstStyle/>
                    <a:p>
                      <a:pPr algn="ctr"/>
                      <a:r>
                        <a:rPr lang="en-US" sz="2000" dirty="0">
                          <a:effectLst/>
                          <a:latin typeface="Times New Roman" panose="02020603050405020304" pitchFamily="18" charset="0"/>
                          <a:ea typeface="Arial Unicode MS" panose="020B0604020202020204" pitchFamily="34" charset="-128"/>
                        </a:rPr>
                        <a:t> </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423526267"/>
                  </a:ext>
                </a:extLst>
              </a:tr>
              <a:tr h="370840">
                <a:tc gridSpan="10">
                  <a:txBody>
                    <a:bodyPr/>
                    <a:lstStyle/>
                    <a:p>
                      <a:pPr algn="ctr"/>
                      <a:r>
                        <a:rPr lang="en-US" sz="2000" dirty="0">
                          <a:effectLst/>
                          <a:latin typeface="Times New Roman" panose="02020603050405020304" pitchFamily="18" charset="0"/>
                          <a:ea typeface="Times New Roman" panose="02020603050405020304" pitchFamily="18" charset="0"/>
                        </a:rPr>
                        <a:t>Liquid 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25188445"/>
                  </a:ext>
                </a:extLst>
              </a:tr>
              <a:tr h="370840">
                <a:tc>
                  <a:txBody>
                    <a:bodyPr/>
                    <a:lstStyle/>
                    <a:p>
                      <a:r>
                        <a:rPr lang="en-US" sz="2000">
                          <a:effectLst/>
                          <a:latin typeface="Times New Roman" panose="02020603050405020304" pitchFamily="18" charset="0"/>
                          <a:ea typeface="Times New Roman" panose="02020603050405020304" pitchFamily="18" charset="0"/>
                        </a:rPr>
                        <a:t>Phosphoric Acid</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404779177"/>
                  </a:ext>
                </a:extLst>
              </a:tr>
              <a:tr h="370840">
                <a:tc>
                  <a:txBody>
                    <a:bodyPr/>
                    <a:lstStyle/>
                    <a:p>
                      <a:r>
                        <a:rPr lang="en-US" sz="2000">
                          <a:effectLst/>
                          <a:latin typeface="Times New Roman" panose="02020603050405020304" pitchFamily="18" charset="0"/>
                          <a:ea typeface="Times New Roman" panose="02020603050405020304" pitchFamily="18" charset="0"/>
                        </a:rPr>
                        <a:t>Liquid Ammonia</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683418333"/>
                  </a:ext>
                </a:extLst>
              </a:tr>
              <a:tr h="370840">
                <a:tc>
                  <a:txBody>
                    <a:bodyPr/>
                    <a:lstStyle/>
                    <a:p>
                      <a:r>
                        <a:rPr lang="en-US" sz="2000">
                          <a:effectLst/>
                          <a:latin typeface="Times New Roman" panose="02020603050405020304" pitchFamily="18" charset="0"/>
                          <a:ea typeface="Times New Roman" panose="02020603050405020304" pitchFamily="18" charset="0"/>
                        </a:rPr>
                        <a:t>Petroleum Products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397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438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459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482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532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089688657"/>
                  </a:ext>
                </a:extLst>
              </a:tr>
              <a:tr h="370840">
                <a:tc>
                  <a:txBody>
                    <a:bodyPr/>
                    <a:lstStyle/>
                    <a:p>
                      <a:r>
                        <a:rPr lang="en-US" sz="2000">
                          <a:effectLst/>
                          <a:latin typeface="Times New Roman" panose="02020603050405020304" pitchFamily="18" charset="0"/>
                          <a:ea typeface="Times New Roman" panose="02020603050405020304" pitchFamily="18" charset="0"/>
                        </a:rPr>
                        <a:t>Total</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1,018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1,037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1,057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1,099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1,122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1,147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1,172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237045927"/>
                  </a:ext>
                </a:extLst>
              </a:tr>
            </a:tbl>
          </a:graphicData>
        </a:graphic>
      </p:graphicFrame>
      <p:graphicFrame>
        <p:nvGraphicFramePr>
          <p:cNvPr id="6" name="Table 5">
            <a:extLst>
              <a:ext uri="{FF2B5EF4-FFF2-40B4-BE49-F238E27FC236}">
                <a16:creationId xmlns:a16="http://schemas.microsoft.com/office/drawing/2014/main" id="{4C6FA030-1D55-A73D-791E-04DF4A1F07DE}"/>
              </a:ext>
            </a:extLst>
          </p:cNvPr>
          <p:cNvGraphicFramePr>
            <a:graphicFrameLocks noGrp="1"/>
          </p:cNvGraphicFramePr>
          <p:nvPr/>
        </p:nvGraphicFramePr>
        <p:xfrm>
          <a:off x="302821" y="3967616"/>
          <a:ext cx="11499268" cy="403321"/>
        </p:xfrm>
        <a:graphic>
          <a:graphicData uri="http://schemas.openxmlformats.org/drawingml/2006/table">
            <a:tbl>
              <a:tblPr firstRow="1" bandRow="1">
                <a:tableStyleId>{5C22544A-7EE6-4342-B048-85BDC9FD1C3A}</a:tableStyleId>
              </a:tblPr>
              <a:tblGrid>
                <a:gridCol w="2522020">
                  <a:extLst>
                    <a:ext uri="{9D8B030D-6E8A-4147-A177-3AD203B41FA5}">
                      <a16:colId xmlns:a16="http://schemas.microsoft.com/office/drawing/2014/main" val="2612808087"/>
                    </a:ext>
                  </a:extLst>
                </a:gridCol>
                <a:gridCol w="997472">
                  <a:extLst>
                    <a:ext uri="{9D8B030D-6E8A-4147-A177-3AD203B41FA5}">
                      <a16:colId xmlns:a16="http://schemas.microsoft.com/office/drawing/2014/main" val="2247455343"/>
                    </a:ext>
                  </a:extLst>
                </a:gridCol>
                <a:gridCol w="997472">
                  <a:extLst>
                    <a:ext uri="{9D8B030D-6E8A-4147-A177-3AD203B41FA5}">
                      <a16:colId xmlns:a16="http://schemas.microsoft.com/office/drawing/2014/main" val="3236670096"/>
                    </a:ext>
                  </a:extLst>
                </a:gridCol>
                <a:gridCol w="997472">
                  <a:extLst>
                    <a:ext uri="{9D8B030D-6E8A-4147-A177-3AD203B41FA5}">
                      <a16:colId xmlns:a16="http://schemas.microsoft.com/office/drawing/2014/main" val="2705082568"/>
                    </a:ext>
                  </a:extLst>
                </a:gridCol>
                <a:gridCol w="997472">
                  <a:extLst>
                    <a:ext uri="{9D8B030D-6E8A-4147-A177-3AD203B41FA5}">
                      <a16:colId xmlns:a16="http://schemas.microsoft.com/office/drawing/2014/main" val="3020035316"/>
                    </a:ext>
                  </a:extLst>
                </a:gridCol>
                <a:gridCol w="997472">
                  <a:extLst>
                    <a:ext uri="{9D8B030D-6E8A-4147-A177-3AD203B41FA5}">
                      <a16:colId xmlns:a16="http://schemas.microsoft.com/office/drawing/2014/main" val="3724692709"/>
                    </a:ext>
                  </a:extLst>
                </a:gridCol>
                <a:gridCol w="997472">
                  <a:extLst>
                    <a:ext uri="{9D8B030D-6E8A-4147-A177-3AD203B41FA5}">
                      <a16:colId xmlns:a16="http://schemas.microsoft.com/office/drawing/2014/main" val="202081036"/>
                    </a:ext>
                  </a:extLst>
                </a:gridCol>
                <a:gridCol w="997472">
                  <a:extLst>
                    <a:ext uri="{9D8B030D-6E8A-4147-A177-3AD203B41FA5}">
                      <a16:colId xmlns:a16="http://schemas.microsoft.com/office/drawing/2014/main" val="1049977262"/>
                    </a:ext>
                  </a:extLst>
                </a:gridCol>
                <a:gridCol w="997472">
                  <a:extLst>
                    <a:ext uri="{9D8B030D-6E8A-4147-A177-3AD203B41FA5}">
                      <a16:colId xmlns:a16="http://schemas.microsoft.com/office/drawing/2014/main" val="142885616"/>
                    </a:ext>
                  </a:extLst>
                </a:gridCol>
                <a:gridCol w="997472">
                  <a:extLst>
                    <a:ext uri="{9D8B030D-6E8A-4147-A177-3AD203B41FA5}">
                      <a16:colId xmlns:a16="http://schemas.microsoft.com/office/drawing/2014/main" val="88591228"/>
                    </a:ext>
                  </a:extLst>
                </a:gridCol>
              </a:tblGrid>
              <a:tr h="403321">
                <a:tc>
                  <a:txBody>
                    <a:bodyPr/>
                    <a:lstStyle/>
                    <a:p>
                      <a:r>
                        <a:rPr lang="en-US" sz="2000" dirty="0">
                          <a:effectLst/>
                          <a:latin typeface="Times New Roman" panose="02020603050405020304" pitchFamily="18" charset="0"/>
                          <a:ea typeface="Times New Roman" panose="02020603050405020304" pitchFamily="18" charset="0"/>
                        </a:rPr>
                        <a:t>Total (Original)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1,475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1,495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1,530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1,565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1,635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1,705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189503758"/>
                  </a:ext>
                </a:extLst>
              </a:tr>
            </a:tbl>
          </a:graphicData>
        </a:graphic>
      </p:graphicFrame>
    </p:spTree>
    <p:extLst>
      <p:ext uri="{BB962C8B-B14F-4D97-AF65-F5344CB8AC3E}">
        <p14:creationId xmlns:p14="http://schemas.microsoft.com/office/powerpoint/2010/main" val="65469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AA2C-6E81-AAA1-3F49-EFBB6D789669}"/>
              </a:ext>
            </a:extLst>
          </p:cNvPr>
          <p:cNvSpPr>
            <a:spLocks noGrp="1"/>
          </p:cNvSpPr>
          <p:nvPr>
            <p:ph type="title"/>
          </p:nvPr>
        </p:nvSpPr>
        <p:spPr>
          <a:xfrm>
            <a:off x="725825" y="256309"/>
            <a:ext cx="8596668" cy="928255"/>
          </a:xfrm>
        </p:spPr>
        <p:txBody>
          <a:bodyPr/>
          <a:lstStyle/>
          <a:p>
            <a:r>
              <a:rPr lang="en-IN" dirty="0"/>
              <a:t>Cargo to be handled (Original Plan)</a:t>
            </a:r>
          </a:p>
        </p:txBody>
      </p:sp>
      <p:graphicFrame>
        <p:nvGraphicFramePr>
          <p:cNvPr id="3" name="Table 2">
            <a:extLst>
              <a:ext uri="{FF2B5EF4-FFF2-40B4-BE49-F238E27FC236}">
                <a16:creationId xmlns:a16="http://schemas.microsoft.com/office/drawing/2014/main" id="{8594F9E3-A232-0B66-3154-235EDECEA424}"/>
              </a:ext>
            </a:extLst>
          </p:cNvPr>
          <p:cNvGraphicFramePr>
            <a:graphicFrameLocks noGrp="1"/>
          </p:cNvGraphicFramePr>
          <p:nvPr/>
        </p:nvGraphicFramePr>
        <p:xfrm>
          <a:off x="432954" y="1489364"/>
          <a:ext cx="11326091" cy="5053068"/>
        </p:xfrm>
        <a:graphic>
          <a:graphicData uri="http://schemas.openxmlformats.org/drawingml/2006/table">
            <a:tbl>
              <a:tblPr firstRow="1" bandRow="1">
                <a:tableStyleId>{5C22544A-7EE6-4342-B048-85BDC9FD1C3A}</a:tableStyleId>
              </a:tblPr>
              <a:tblGrid>
                <a:gridCol w="2424812">
                  <a:extLst>
                    <a:ext uri="{9D8B030D-6E8A-4147-A177-3AD203B41FA5}">
                      <a16:colId xmlns:a16="http://schemas.microsoft.com/office/drawing/2014/main" val="1819714170"/>
                    </a:ext>
                  </a:extLst>
                </a:gridCol>
                <a:gridCol w="989031">
                  <a:extLst>
                    <a:ext uri="{9D8B030D-6E8A-4147-A177-3AD203B41FA5}">
                      <a16:colId xmlns:a16="http://schemas.microsoft.com/office/drawing/2014/main" val="4130448885"/>
                    </a:ext>
                  </a:extLst>
                </a:gridCol>
                <a:gridCol w="989031">
                  <a:extLst>
                    <a:ext uri="{9D8B030D-6E8A-4147-A177-3AD203B41FA5}">
                      <a16:colId xmlns:a16="http://schemas.microsoft.com/office/drawing/2014/main" val="3204021030"/>
                    </a:ext>
                  </a:extLst>
                </a:gridCol>
                <a:gridCol w="989031">
                  <a:extLst>
                    <a:ext uri="{9D8B030D-6E8A-4147-A177-3AD203B41FA5}">
                      <a16:colId xmlns:a16="http://schemas.microsoft.com/office/drawing/2014/main" val="3059059320"/>
                    </a:ext>
                  </a:extLst>
                </a:gridCol>
                <a:gridCol w="989031">
                  <a:extLst>
                    <a:ext uri="{9D8B030D-6E8A-4147-A177-3AD203B41FA5}">
                      <a16:colId xmlns:a16="http://schemas.microsoft.com/office/drawing/2014/main" val="2316816489"/>
                    </a:ext>
                  </a:extLst>
                </a:gridCol>
                <a:gridCol w="989031">
                  <a:extLst>
                    <a:ext uri="{9D8B030D-6E8A-4147-A177-3AD203B41FA5}">
                      <a16:colId xmlns:a16="http://schemas.microsoft.com/office/drawing/2014/main" val="2328901050"/>
                    </a:ext>
                  </a:extLst>
                </a:gridCol>
                <a:gridCol w="989031">
                  <a:extLst>
                    <a:ext uri="{9D8B030D-6E8A-4147-A177-3AD203B41FA5}">
                      <a16:colId xmlns:a16="http://schemas.microsoft.com/office/drawing/2014/main" val="1767205006"/>
                    </a:ext>
                  </a:extLst>
                </a:gridCol>
                <a:gridCol w="989031">
                  <a:extLst>
                    <a:ext uri="{9D8B030D-6E8A-4147-A177-3AD203B41FA5}">
                      <a16:colId xmlns:a16="http://schemas.microsoft.com/office/drawing/2014/main" val="2312163172"/>
                    </a:ext>
                  </a:extLst>
                </a:gridCol>
                <a:gridCol w="989031">
                  <a:extLst>
                    <a:ext uri="{9D8B030D-6E8A-4147-A177-3AD203B41FA5}">
                      <a16:colId xmlns:a16="http://schemas.microsoft.com/office/drawing/2014/main" val="1440432679"/>
                    </a:ext>
                  </a:extLst>
                </a:gridCol>
                <a:gridCol w="989031">
                  <a:extLst>
                    <a:ext uri="{9D8B030D-6E8A-4147-A177-3AD203B41FA5}">
                      <a16:colId xmlns:a16="http://schemas.microsoft.com/office/drawing/2014/main" val="2514162070"/>
                    </a:ext>
                  </a:extLst>
                </a:gridCol>
              </a:tblGrid>
              <a:tr h="421089">
                <a:tc gridSpan="10">
                  <a:txBody>
                    <a:bodyPr/>
                    <a:lstStyle/>
                    <a:p>
                      <a:pPr algn="ctr"/>
                      <a:r>
                        <a:rPr lang="en-US" sz="2000" b="1" i="1" kern="0" dirty="0">
                          <a:effectLst/>
                          <a:latin typeface="Times New Roman" panose="02020603050405020304" pitchFamily="18" charset="0"/>
                        </a:rPr>
                        <a:t>Original Plan as Proposed by KPIC</a:t>
                      </a:r>
                      <a:endParaRPr lang="en-IN" sz="2000" b="1" i="1" kern="0" dirty="0">
                        <a:effectLst/>
                        <a:latin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935299010"/>
                  </a:ext>
                </a:extLst>
              </a:tr>
              <a:tr h="421089">
                <a:tc>
                  <a:txBody>
                    <a:bodyPr/>
                    <a:lstStyle/>
                    <a:p>
                      <a:r>
                        <a:rPr lang="en-US" sz="2000" dirty="0">
                          <a:effectLst/>
                          <a:latin typeface="Times New Roman" panose="02020603050405020304" pitchFamily="18" charset="0"/>
                          <a:ea typeface="Times New Roman" panose="02020603050405020304" pitchFamily="18" charset="0"/>
                        </a:rPr>
                        <a:t>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495879477"/>
                  </a:ext>
                </a:extLst>
              </a:tr>
              <a:tr h="421089">
                <a:tc gridSpan="10">
                  <a:txBody>
                    <a:bodyPr/>
                    <a:lstStyle/>
                    <a:p>
                      <a:pPr marL="104775" algn="ctr"/>
                      <a:r>
                        <a:rPr lang="en-US" sz="2000" b="1" dirty="0">
                          <a:effectLst/>
                          <a:latin typeface="Times New Roman" panose="02020603050405020304" pitchFamily="18" charset="0"/>
                          <a:ea typeface="Times New Roman" panose="02020603050405020304" pitchFamily="18" charset="0"/>
                        </a:rPr>
                        <a:t>Anchorage Port</a:t>
                      </a:r>
                      <a:endParaRPr lang="en-IN" sz="2000" b="1" dirty="0">
                        <a:effectLst/>
                        <a:latin typeface="Times New Roman" panose="02020603050405020304" pitchFamily="18" charset="0"/>
                        <a:ea typeface="Arial Unicode MS" panose="020B0604020202020204" pitchFamily="34" charset="-128"/>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589201549"/>
                  </a:ext>
                </a:extLst>
              </a:tr>
              <a:tr h="421089">
                <a:tc>
                  <a:txBody>
                    <a:bodyPr/>
                    <a:lstStyle/>
                    <a:p>
                      <a:r>
                        <a:rPr lang="en-US" sz="2000" dirty="0">
                          <a:effectLst/>
                          <a:latin typeface="Times New Roman" panose="02020603050405020304" pitchFamily="18" charset="0"/>
                          <a:ea typeface="Times New Roman" panose="02020603050405020304" pitchFamily="18" charset="0"/>
                        </a:rPr>
                        <a:t>Dry Fertilizer</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726855050"/>
                  </a:ext>
                </a:extLst>
              </a:tr>
              <a:tr h="421089">
                <a:tc>
                  <a:txBody>
                    <a:bodyPr/>
                    <a:lstStyle/>
                    <a:p>
                      <a:r>
                        <a:rPr lang="en-US" sz="2000" dirty="0">
                          <a:effectLst/>
                          <a:latin typeface="Times New Roman" panose="02020603050405020304" pitchFamily="18" charset="0"/>
                          <a:ea typeface="Times New Roman" panose="02020603050405020304" pitchFamily="18" charset="0"/>
                        </a:rPr>
                        <a:t>Rice Bran</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452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474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498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523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549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605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794851974"/>
                  </a:ext>
                </a:extLst>
              </a:tr>
              <a:tr h="421089">
                <a:tc>
                  <a:txBody>
                    <a:bodyPr/>
                    <a:lstStyle/>
                    <a:p>
                      <a:r>
                        <a:rPr lang="en-US" sz="2000">
                          <a:effectLst/>
                          <a:latin typeface="Times New Roman" panose="02020603050405020304" pitchFamily="18" charset="0"/>
                          <a:ea typeface="Times New Roman" panose="02020603050405020304" pitchFamily="18" charset="0"/>
                        </a:rPr>
                        <a:t>Tobacco</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708641365"/>
                  </a:ext>
                </a:extLst>
              </a:tr>
              <a:tr h="421089">
                <a:tc>
                  <a:txBody>
                    <a:bodyPr/>
                    <a:lstStyle/>
                    <a:p>
                      <a:r>
                        <a:rPr lang="en-US" sz="2000">
                          <a:effectLst/>
                          <a:latin typeface="Times New Roman" panose="02020603050405020304" pitchFamily="18" charset="0"/>
                          <a:ea typeface="Times New Roman" panose="02020603050405020304" pitchFamily="18" charset="0"/>
                        </a:rPr>
                        <a:t>Sal Seed Extract</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999384018"/>
                  </a:ext>
                </a:extLst>
              </a:tr>
              <a:tr h="421089">
                <a:tc>
                  <a:txBody>
                    <a:bodyPr/>
                    <a:lstStyle/>
                    <a:p>
                      <a:r>
                        <a:rPr lang="en-US" sz="2000">
                          <a:effectLst/>
                          <a:latin typeface="Times New Roman" panose="02020603050405020304" pitchFamily="18" charset="0"/>
                          <a:ea typeface="Times New Roman" panose="02020603050405020304" pitchFamily="18" charset="0"/>
                        </a:rPr>
                        <a:t>Cotton Seed Extract</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236894064"/>
                  </a:ext>
                </a:extLst>
              </a:tr>
              <a:tr h="421089">
                <a:tc>
                  <a:txBody>
                    <a:bodyPr/>
                    <a:lstStyle/>
                    <a:p>
                      <a:r>
                        <a:rPr lang="en-US" sz="2000">
                          <a:effectLst/>
                          <a:latin typeface="Times New Roman" panose="02020603050405020304" pitchFamily="18" charset="0"/>
                          <a:ea typeface="Times New Roman" panose="02020603050405020304" pitchFamily="18" charset="0"/>
                        </a:rPr>
                        <a:t>Groundnut Kernels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578718461"/>
                  </a:ext>
                </a:extLst>
              </a:tr>
              <a:tr h="421089">
                <a:tc>
                  <a:txBody>
                    <a:bodyPr/>
                    <a:lstStyle/>
                    <a:p>
                      <a:r>
                        <a:rPr lang="en-US" sz="2000">
                          <a:effectLst/>
                          <a:latin typeface="Times New Roman" panose="02020603050405020304" pitchFamily="18" charset="0"/>
                          <a:ea typeface="Times New Roman" panose="02020603050405020304" pitchFamily="18" charset="0"/>
                        </a:rPr>
                        <a:t>Imenite Sand</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438202553"/>
                  </a:ext>
                </a:extLst>
              </a:tr>
              <a:tr h="421089">
                <a:tc>
                  <a:txBody>
                    <a:bodyPr/>
                    <a:lstStyle/>
                    <a:p>
                      <a:r>
                        <a:rPr lang="en-US" sz="2000">
                          <a:effectLst/>
                          <a:latin typeface="Times New Roman" panose="02020603050405020304" pitchFamily="18" charset="0"/>
                          <a:ea typeface="Times New Roman" panose="02020603050405020304" pitchFamily="18" charset="0"/>
                        </a:rPr>
                        <a:t>Miscellaneous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006299422"/>
                  </a:ext>
                </a:extLst>
              </a:tr>
              <a:tr h="421089">
                <a:tc>
                  <a:txBody>
                    <a:bodyPr/>
                    <a:lstStyle/>
                    <a:p>
                      <a:r>
                        <a:rPr lang="en-US" sz="2000" dirty="0">
                          <a:effectLst/>
                          <a:latin typeface="Times New Roman" panose="02020603050405020304" pitchFamily="18" charset="0"/>
                          <a:ea typeface="Times New Roman" panose="02020603050405020304" pitchFamily="18" charset="0"/>
                        </a:rPr>
                        <a:t>Total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920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592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614</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638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663</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689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716</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745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806634912"/>
                  </a:ext>
                </a:extLst>
              </a:tr>
            </a:tbl>
          </a:graphicData>
        </a:graphic>
      </p:graphicFrame>
    </p:spTree>
    <p:extLst>
      <p:ext uri="{BB962C8B-B14F-4D97-AF65-F5344CB8AC3E}">
        <p14:creationId xmlns:p14="http://schemas.microsoft.com/office/powerpoint/2010/main" val="2789489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4B56B-7AB9-3888-4916-C8F088D4C9A2}"/>
              </a:ext>
            </a:extLst>
          </p:cNvPr>
          <p:cNvSpPr>
            <a:spLocks noGrp="1"/>
          </p:cNvSpPr>
          <p:nvPr>
            <p:ph type="title"/>
          </p:nvPr>
        </p:nvSpPr>
        <p:spPr>
          <a:xfrm>
            <a:off x="684262" y="290946"/>
            <a:ext cx="8596668" cy="872836"/>
          </a:xfrm>
        </p:spPr>
        <p:txBody>
          <a:bodyPr/>
          <a:lstStyle/>
          <a:p>
            <a:r>
              <a:rPr lang="en-IN" dirty="0"/>
              <a:t>Cargo to be handled (Revised Plan)</a:t>
            </a:r>
          </a:p>
        </p:txBody>
      </p:sp>
      <p:graphicFrame>
        <p:nvGraphicFramePr>
          <p:cNvPr id="3" name="Table 2">
            <a:extLst>
              <a:ext uri="{FF2B5EF4-FFF2-40B4-BE49-F238E27FC236}">
                <a16:creationId xmlns:a16="http://schemas.microsoft.com/office/drawing/2014/main" id="{4DD04677-37AD-EEA1-70F7-67B2D288FA1B}"/>
              </a:ext>
            </a:extLst>
          </p:cNvPr>
          <p:cNvGraphicFramePr>
            <a:graphicFrameLocks noGrp="1"/>
          </p:cNvGraphicFramePr>
          <p:nvPr/>
        </p:nvGraphicFramePr>
        <p:xfrm>
          <a:off x="354775" y="1065534"/>
          <a:ext cx="11305305" cy="4820920"/>
        </p:xfrm>
        <a:graphic>
          <a:graphicData uri="http://schemas.openxmlformats.org/drawingml/2006/table">
            <a:tbl>
              <a:tblPr firstRow="1" bandRow="1">
                <a:tableStyleId>{5C22544A-7EE6-4342-B048-85BDC9FD1C3A}</a:tableStyleId>
              </a:tblPr>
              <a:tblGrid>
                <a:gridCol w="2217420">
                  <a:extLst>
                    <a:ext uri="{9D8B030D-6E8A-4147-A177-3AD203B41FA5}">
                      <a16:colId xmlns:a16="http://schemas.microsoft.com/office/drawing/2014/main" val="730304587"/>
                    </a:ext>
                  </a:extLst>
                </a:gridCol>
                <a:gridCol w="1009765">
                  <a:extLst>
                    <a:ext uri="{9D8B030D-6E8A-4147-A177-3AD203B41FA5}">
                      <a16:colId xmlns:a16="http://schemas.microsoft.com/office/drawing/2014/main" val="4080645418"/>
                    </a:ext>
                  </a:extLst>
                </a:gridCol>
                <a:gridCol w="1009765">
                  <a:extLst>
                    <a:ext uri="{9D8B030D-6E8A-4147-A177-3AD203B41FA5}">
                      <a16:colId xmlns:a16="http://schemas.microsoft.com/office/drawing/2014/main" val="639589254"/>
                    </a:ext>
                  </a:extLst>
                </a:gridCol>
                <a:gridCol w="1009765">
                  <a:extLst>
                    <a:ext uri="{9D8B030D-6E8A-4147-A177-3AD203B41FA5}">
                      <a16:colId xmlns:a16="http://schemas.microsoft.com/office/drawing/2014/main" val="628215308"/>
                    </a:ext>
                  </a:extLst>
                </a:gridCol>
                <a:gridCol w="1009765">
                  <a:extLst>
                    <a:ext uri="{9D8B030D-6E8A-4147-A177-3AD203B41FA5}">
                      <a16:colId xmlns:a16="http://schemas.microsoft.com/office/drawing/2014/main" val="1165251596"/>
                    </a:ext>
                  </a:extLst>
                </a:gridCol>
                <a:gridCol w="1009765">
                  <a:extLst>
                    <a:ext uri="{9D8B030D-6E8A-4147-A177-3AD203B41FA5}">
                      <a16:colId xmlns:a16="http://schemas.microsoft.com/office/drawing/2014/main" val="2068537482"/>
                    </a:ext>
                  </a:extLst>
                </a:gridCol>
                <a:gridCol w="1009765">
                  <a:extLst>
                    <a:ext uri="{9D8B030D-6E8A-4147-A177-3AD203B41FA5}">
                      <a16:colId xmlns:a16="http://schemas.microsoft.com/office/drawing/2014/main" val="2764474016"/>
                    </a:ext>
                  </a:extLst>
                </a:gridCol>
                <a:gridCol w="1009765">
                  <a:extLst>
                    <a:ext uri="{9D8B030D-6E8A-4147-A177-3AD203B41FA5}">
                      <a16:colId xmlns:a16="http://schemas.microsoft.com/office/drawing/2014/main" val="2160295952"/>
                    </a:ext>
                  </a:extLst>
                </a:gridCol>
                <a:gridCol w="1009765">
                  <a:extLst>
                    <a:ext uri="{9D8B030D-6E8A-4147-A177-3AD203B41FA5}">
                      <a16:colId xmlns:a16="http://schemas.microsoft.com/office/drawing/2014/main" val="1243193013"/>
                    </a:ext>
                  </a:extLst>
                </a:gridCol>
                <a:gridCol w="1009765">
                  <a:extLst>
                    <a:ext uri="{9D8B030D-6E8A-4147-A177-3AD203B41FA5}">
                      <a16:colId xmlns:a16="http://schemas.microsoft.com/office/drawing/2014/main" val="1159128858"/>
                    </a:ext>
                  </a:extLst>
                </a:gridCol>
              </a:tblGrid>
              <a:tr h="370840">
                <a:tc gridSpan="10">
                  <a:txBody>
                    <a:bodyPr/>
                    <a:lstStyle/>
                    <a:p>
                      <a:pPr algn="ctr"/>
                      <a:r>
                        <a:rPr lang="en-US" sz="2000" b="1" i="1" kern="0" dirty="0">
                          <a:effectLst/>
                          <a:latin typeface="Times New Roman" panose="02020603050405020304" pitchFamily="18" charset="0"/>
                        </a:rPr>
                        <a:t>Revised Plan as Proposed by the Department of Ports</a:t>
                      </a:r>
                      <a:endParaRPr lang="en-IN" sz="2000" b="1" i="1" kern="0" dirty="0">
                        <a:effectLst/>
                        <a:latin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204151100"/>
                  </a:ext>
                </a:extLst>
              </a:tr>
              <a:tr h="370840">
                <a:tc>
                  <a:txBody>
                    <a:bodyPr/>
                    <a:lstStyle/>
                    <a:p>
                      <a:r>
                        <a:rPr lang="en-US" sz="2000">
                          <a:effectLst/>
                          <a:latin typeface="Times New Roman" panose="02020603050405020304" pitchFamily="18" charset="0"/>
                          <a:ea typeface="Times New Roman" panose="02020603050405020304" pitchFamily="18" charset="0"/>
                        </a:rPr>
                        <a:t>Cargo</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Year 1</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Year 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034525297"/>
                  </a:ext>
                </a:extLst>
              </a:tr>
              <a:tr h="370840">
                <a:tc gridSpan="10">
                  <a:txBody>
                    <a:bodyPr/>
                    <a:lstStyle/>
                    <a:p>
                      <a:pPr algn="ctr"/>
                      <a:r>
                        <a:rPr lang="en-US" sz="2000" b="1" dirty="0">
                          <a:effectLst/>
                          <a:latin typeface="Times New Roman" panose="02020603050405020304" pitchFamily="18" charset="0"/>
                          <a:ea typeface="Times New Roman" panose="02020603050405020304" pitchFamily="18" charset="0"/>
                        </a:rPr>
                        <a:t>Anchorage Port</a:t>
                      </a:r>
                      <a:endParaRPr lang="en-IN" sz="2000" b="1" dirty="0">
                        <a:effectLst/>
                        <a:latin typeface="Times New Roman" panose="02020603050405020304" pitchFamily="18" charset="0"/>
                        <a:ea typeface="Arial Unicode MS" panose="020B0604020202020204" pitchFamily="34" charset="-128"/>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294712232"/>
                  </a:ext>
                </a:extLst>
              </a:tr>
              <a:tr h="370840">
                <a:tc>
                  <a:txBody>
                    <a:bodyPr/>
                    <a:lstStyle/>
                    <a:p>
                      <a:r>
                        <a:rPr lang="en-US" sz="2000">
                          <a:effectLst/>
                          <a:latin typeface="Times New Roman" panose="02020603050405020304" pitchFamily="18" charset="0"/>
                          <a:ea typeface="Times New Roman" panose="02020603050405020304" pitchFamily="18" charset="0"/>
                        </a:rPr>
                        <a:t>Dry Fertilizer</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360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380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415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467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441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385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483437384"/>
                  </a:ext>
                </a:extLst>
              </a:tr>
              <a:tr h="370840">
                <a:tc>
                  <a:txBody>
                    <a:bodyPr/>
                    <a:lstStyle/>
                    <a:p>
                      <a:r>
                        <a:rPr lang="en-US" sz="2000">
                          <a:effectLst/>
                          <a:latin typeface="Times New Roman" panose="02020603050405020304" pitchFamily="18" charset="0"/>
                          <a:ea typeface="Times New Roman" panose="02020603050405020304" pitchFamily="18" charset="0"/>
                        </a:rPr>
                        <a:t>Rice Bran</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452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474</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498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523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549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605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7842130"/>
                  </a:ext>
                </a:extLst>
              </a:tr>
              <a:tr h="370840">
                <a:tc>
                  <a:txBody>
                    <a:bodyPr/>
                    <a:lstStyle/>
                    <a:p>
                      <a:r>
                        <a:rPr lang="en-US" sz="2000">
                          <a:effectLst/>
                          <a:latin typeface="Times New Roman" panose="02020603050405020304" pitchFamily="18" charset="0"/>
                          <a:ea typeface="Times New Roman" panose="02020603050405020304" pitchFamily="18" charset="0"/>
                        </a:rPr>
                        <a:t>Tobacco</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251903994"/>
                  </a:ext>
                </a:extLst>
              </a:tr>
              <a:tr h="370840">
                <a:tc>
                  <a:txBody>
                    <a:bodyPr/>
                    <a:lstStyle/>
                    <a:p>
                      <a:r>
                        <a:rPr lang="en-US" sz="2000">
                          <a:effectLst/>
                          <a:latin typeface="Times New Roman" panose="02020603050405020304" pitchFamily="18" charset="0"/>
                          <a:ea typeface="Times New Roman" panose="02020603050405020304" pitchFamily="18" charset="0"/>
                        </a:rPr>
                        <a:t>Sponge Iron</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158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250389878"/>
                  </a:ext>
                </a:extLst>
              </a:tr>
              <a:tr h="370840">
                <a:tc>
                  <a:txBody>
                    <a:bodyPr/>
                    <a:lstStyle/>
                    <a:p>
                      <a:r>
                        <a:rPr lang="en-US" sz="2000">
                          <a:effectLst/>
                          <a:latin typeface="Times New Roman" panose="02020603050405020304" pitchFamily="18" charset="0"/>
                          <a:ea typeface="Times New Roman" panose="02020603050405020304" pitchFamily="18" charset="0"/>
                        </a:rPr>
                        <a:t>Sal Seed Extract</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522907621"/>
                  </a:ext>
                </a:extLst>
              </a:tr>
              <a:tr h="370840">
                <a:tc>
                  <a:txBody>
                    <a:bodyPr/>
                    <a:lstStyle/>
                    <a:p>
                      <a:r>
                        <a:rPr lang="en-US" sz="2000">
                          <a:effectLst/>
                          <a:latin typeface="Times New Roman" panose="02020603050405020304" pitchFamily="18" charset="0"/>
                          <a:ea typeface="Times New Roman" panose="02020603050405020304" pitchFamily="18" charset="0"/>
                        </a:rPr>
                        <a:t>Cotton Seed Extract</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040421719"/>
                  </a:ext>
                </a:extLst>
              </a:tr>
              <a:tr h="370840">
                <a:tc>
                  <a:txBody>
                    <a:bodyPr/>
                    <a:lstStyle/>
                    <a:p>
                      <a:r>
                        <a:rPr lang="en-US" sz="2000">
                          <a:effectLst/>
                          <a:latin typeface="Times New Roman" panose="02020603050405020304" pitchFamily="18" charset="0"/>
                          <a:ea typeface="Times New Roman" panose="02020603050405020304" pitchFamily="18" charset="0"/>
                        </a:rPr>
                        <a:t>Groundnut Kernels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796931386"/>
                  </a:ext>
                </a:extLst>
              </a:tr>
              <a:tr h="370840">
                <a:tc>
                  <a:txBody>
                    <a:bodyPr/>
                    <a:lstStyle/>
                    <a:p>
                      <a:r>
                        <a:rPr lang="en-US" sz="2000">
                          <a:effectLst/>
                          <a:latin typeface="Times New Roman" panose="02020603050405020304" pitchFamily="18" charset="0"/>
                          <a:ea typeface="Times New Roman" panose="02020603050405020304" pitchFamily="18" charset="0"/>
                        </a:rPr>
                        <a:t>Imenite Sand</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153049332"/>
                  </a:ext>
                </a:extLst>
              </a:tr>
              <a:tr h="370840">
                <a:tc>
                  <a:txBody>
                    <a:bodyPr/>
                    <a:lstStyle/>
                    <a:p>
                      <a:r>
                        <a:rPr lang="en-US" sz="2000">
                          <a:effectLst/>
                          <a:latin typeface="Times New Roman" panose="02020603050405020304" pitchFamily="18" charset="0"/>
                          <a:ea typeface="Times New Roman" panose="02020603050405020304" pitchFamily="18" charset="0"/>
                        </a:rPr>
                        <a:t>Miscellaneous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687282116"/>
                  </a:ext>
                </a:extLst>
              </a:tr>
              <a:tr h="370840">
                <a:tc>
                  <a:txBody>
                    <a:bodyPr/>
                    <a:lstStyle/>
                    <a:p>
                      <a:r>
                        <a:rPr lang="en-US" sz="2000" dirty="0">
                          <a:effectLst/>
                          <a:latin typeface="Times New Roman" panose="02020603050405020304" pitchFamily="18" charset="0"/>
                          <a:ea typeface="Times New Roman" panose="02020603050405020304" pitchFamily="18" charset="0"/>
                        </a:rPr>
                        <a:t>Total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920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888945495"/>
                  </a:ext>
                </a:extLst>
              </a:tr>
            </a:tbl>
          </a:graphicData>
        </a:graphic>
      </p:graphicFrame>
      <p:graphicFrame>
        <p:nvGraphicFramePr>
          <p:cNvPr id="4" name="Table 3">
            <a:extLst>
              <a:ext uri="{FF2B5EF4-FFF2-40B4-BE49-F238E27FC236}">
                <a16:creationId xmlns:a16="http://schemas.microsoft.com/office/drawing/2014/main" id="{68AA61B9-3BCC-1C8D-A2B9-4BEC558C1A4D}"/>
              </a:ext>
            </a:extLst>
          </p:cNvPr>
          <p:cNvGraphicFramePr>
            <a:graphicFrameLocks noGrp="1"/>
          </p:cNvGraphicFramePr>
          <p:nvPr/>
        </p:nvGraphicFramePr>
        <p:xfrm>
          <a:off x="354776" y="5886454"/>
          <a:ext cx="11260279" cy="421089"/>
        </p:xfrm>
        <a:graphic>
          <a:graphicData uri="http://schemas.openxmlformats.org/drawingml/2006/table">
            <a:tbl>
              <a:tblPr firstRow="1" bandRow="1">
                <a:tableStyleId>{5C22544A-7EE6-4342-B048-85BDC9FD1C3A}</a:tableStyleId>
              </a:tblPr>
              <a:tblGrid>
                <a:gridCol w="2241467">
                  <a:extLst>
                    <a:ext uri="{9D8B030D-6E8A-4147-A177-3AD203B41FA5}">
                      <a16:colId xmlns:a16="http://schemas.microsoft.com/office/drawing/2014/main" val="1676522250"/>
                    </a:ext>
                  </a:extLst>
                </a:gridCol>
                <a:gridCol w="1012371">
                  <a:extLst>
                    <a:ext uri="{9D8B030D-6E8A-4147-A177-3AD203B41FA5}">
                      <a16:colId xmlns:a16="http://schemas.microsoft.com/office/drawing/2014/main" val="1463971289"/>
                    </a:ext>
                  </a:extLst>
                </a:gridCol>
                <a:gridCol w="990600">
                  <a:extLst>
                    <a:ext uri="{9D8B030D-6E8A-4147-A177-3AD203B41FA5}">
                      <a16:colId xmlns:a16="http://schemas.microsoft.com/office/drawing/2014/main" val="1771853749"/>
                    </a:ext>
                  </a:extLst>
                </a:gridCol>
                <a:gridCol w="985157">
                  <a:extLst>
                    <a:ext uri="{9D8B030D-6E8A-4147-A177-3AD203B41FA5}">
                      <a16:colId xmlns:a16="http://schemas.microsoft.com/office/drawing/2014/main" val="3595983083"/>
                    </a:ext>
                  </a:extLst>
                </a:gridCol>
                <a:gridCol w="1012372">
                  <a:extLst>
                    <a:ext uri="{9D8B030D-6E8A-4147-A177-3AD203B41FA5}">
                      <a16:colId xmlns:a16="http://schemas.microsoft.com/office/drawing/2014/main" val="1192375894"/>
                    </a:ext>
                  </a:extLst>
                </a:gridCol>
                <a:gridCol w="1034143">
                  <a:extLst>
                    <a:ext uri="{9D8B030D-6E8A-4147-A177-3AD203B41FA5}">
                      <a16:colId xmlns:a16="http://schemas.microsoft.com/office/drawing/2014/main" val="2037981783"/>
                    </a:ext>
                  </a:extLst>
                </a:gridCol>
                <a:gridCol w="1006928">
                  <a:extLst>
                    <a:ext uri="{9D8B030D-6E8A-4147-A177-3AD203B41FA5}">
                      <a16:colId xmlns:a16="http://schemas.microsoft.com/office/drawing/2014/main" val="1990286573"/>
                    </a:ext>
                  </a:extLst>
                </a:gridCol>
                <a:gridCol w="1012372">
                  <a:extLst>
                    <a:ext uri="{9D8B030D-6E8A-4147-A177-3AD203B41FA5}">
                      <a16:colId xmlns:a16="http://schemas.microsoft.com/office/drawing/2014/main" val="3503347340"/>
                    </a:ext>
                  </a:extLst>
                </a:gridCol>
                <a:gridCol w="1017814">
                  <a:extLst>
                    <a:ext uri="{9D8B030D-6E8A-4147-A177-3AD203B41FA5}">
                      <a16:colId xmlns:a16="http://schemas.microsoft.com/office/drawing/2014/main" val="3049984344"/>
                    </a:ext>
                  </a:extLst>
                </a:gridCol>
                <a:gridCol w="947055">
                  <a:extLst>
                    <a:ext uri="{9D8B030D-6E8A-4147-A177-3AD203B41FA5}">
                      <a16:colId xmlns:a16="http://schemas.microsoft.com/office/drawing/2014/main" val="67545684"/>
                    </a:ext>
                  </a:extLst>
                </a:gridCol>
              </a:tblGrid>
              <a:tr h="421089">
                <a:tc>
                  <a:txBody>
                    <a:bodyPr/>
                    <a:lstStyle/>
                    <a:p>
                      <a:r>
                        <a:rPr lang="en-US" sz="2000" dirty="0">
                          <a:effectLst/>
                          <a:latin typeface="Times New Roman" panose="02020603050405020304" pitchFamily="18" charset="0"/>
                          <a:ea typeface="Times New Roman" panose="02020603050405020304" pitchFamily="18" charset="0"/>
                        </a:rPr>
                        <a:t>Total (Original)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920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592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614</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638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663</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689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716</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745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81091021"/>
                  </a:ext>
                </a:extLst>
              </a:tr>
            </a:tbl>
          </a:graphicData>
        </a:graphic>
      </p:graphicFrame>
    </p:spTree>
    <p:extLst>
      <p:ext uri="{BB962C8B-B14F-4D97-AF65-F5344CB8AC3E}">
        <p14:creationId xmlns:p14="http://schemas.microsoft.com/office/powerpoint/2010/main" val="376760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499A-48BE-C17B-2273-CD770F5E9E79}"/>
              </a:ext>
            </a:extLst>
          </p:cNvPr>
          <p:cNvSpPr>
            <a:spLocks noGrp="1"/>
          </p:cNvSpPr>
          <p:nvPr>
            <p:ph type="title"/>
          </p:nvPr>
        </p:nvSpPr>
        <p:spPr/>
        <p:txBody>
          <a:bodyPr/>
          <a:lstStyle/>
          <a:p>
            <a:r>
              <a:rPr lang="en-IN" dirty="0"/>
              <a:t>Questions?</a:t>
            </a:r>
            <a:br>
              <a:rPr lang="en-IN" dirty="0"/>
            </a:br>
            <a:r>
              <a:rPr lang="en-IN" dirty="0"/>
              <a:t>Clarifications?</a:t>
            </a:r>
          </a:p>
        </p:txBody>
      </p:sp>
      <p:sp>
        <p:nvSpPr>
          <p:cNvPr id="3" name="Content Placeholder 2">
            <a:extLst>
              <a:ext uri="{FF2B5EF4-FFF2-40B4-BE49-F238E27FC236}">
                <a16:creationId xmlns:a16="http://schemas.microsoft.com/office/drawing/2014/main" id="{64758590-957C-C7AA-03A1-CD2D03F6C692}"/>
              </a:ext>
            </a:extLst>
          </p:cNvPr>
          <p:cNvSpPr>
            <a:spLocks noGrp="1"/>
          </p:cNvSpPr>
          <p:nvPr>
            <p:ph idx="1"/>
          </p:nvPr>
        </p:nvSpPr>
        <p:spPr/>
        <p:txBody>
          <a:bodyPr>
            <a:normAutofit/>
          </a:bodyPr>
          <a:lstStyle/>
          <a:p>
            <a:r>
              <a:rPr lang="en-IN" sz="2800" dirty="0"/>
              <a:t>Use Excel</a:t>
            </a:r>
          </a:p>
        </p:txBody>
      </p:sp>
    </p:spTree>
    <p:extLst>
      <p:ext uri="{BB962C8B-B14F-4D97-AF65-F5344CB8AC3E}">
        <p14:creationId xmlns:p14="http://schemas.microsoft.com/office/powerpoint/2010/main" val="204520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27BD4C1-B6B1-4715-ABF9-E660A51A4EA0}">
  <ds:schemaRefs>
    <ds:schemaRef ds:uri="http://schemas.microsoft.com/sharepoint/v3/contenttype/forms"/>
  </ds:schemaRefs>
</ds:datastoreItem>
</file>

<file path=customXml/itemProps3.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{C33C71B6-6D8F-4662-BB46-07B899C309F3}tf33552983_win32</Template>
  <TotalTime>553</TotalTime>
  <Words>2961</Words>
  <Application>Microsoft Office PowerPoint</Application>
  <PresentationFormat>Widescreen</PresentationFormat>
  <Paragraphs>965</Paragraphs>
  <Slides>36</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Arial</vt:lpstr>
      <vt:lpstr>Calibri</vt:lpstr>
      <vt:lpstr>Cambria Math</vt:lpstr>
      <vt:lpstr>Franklin Gothic Book</vt:lpstr>
      <vt:lpstr>Franklin Gothic Demi</vt:lpstr>
      <vt:lpstr>Garamond</vt:lpstr>
      <vt:lpstr>Osaka</vt:lpstr>
      <vt:lpstr>Times New Roman</vt:lpstr>
      <vt:lpstr>Verdana</vt:lpstr>
      <vt:lpstr>Wingdings</vt:lpstr>
      <vt:lpstr>Wingdings 2</vt:lpstr>
      <vt:lpstr>DividendVTI</vt:lpstr>
      <vt:lpstr>Project Initiation and Appraisal</vt:lpstr>
      <vt:lpstr>What is a Project?</vt:lpstr>
      <vt:lpstr>The project life cycle</vt:lpstr>
      <vt:lpstr>PowerPoint Presentation</vt:lpstr>
      <vt:lpstr>Project Appraisal</vt:lpstr>
      <vt:lpstr>Project Appraisal</vt:lpstr>
      <vt:lpstr>Role of PPP</vt:lpstr>
      <vt:lpstr>Appraisal Criteria</vt:lpstr>
      <vt:lpstr>Appraisal Examples</vt:lpstr>
      <vt:lpstr>Time Value for Money</vt:lpstr>
      <vt:lpstr>Calculating Future Value and Present Value</vt:lpstr>
      <vt:lpstr>Appraisal Criteria</vt:lpstr>
      <vt:lpstr>Appraisal Criteria</vt:lpstr>
      <vt:lpstr>Introduction</vt:lpstr>
      <vt:lpstr>Anchorage Port</vt:lpstr>
      <vt:lpstr>New Port</vt:lpstr>
      <vt:lpstr>The Issue</vt:lpstr>
      <vt:lpstr>The Issue</vt:lpstr>
      <vt:lpstr>KPIC</vt:lpstr>
      <vt:lpstr>Present Scenario</vt:lpstr>
      <vt:lpstr>KFCL</vt:lpstr>
      <vt:lpstr>Indus Oil Company</vt:lpstr>
      <vt:lpstr>Plan to protect the livelihood of labourers</vt:lpstr>
      <vt:lpstr>Revised Plan</vt:lpstr>
      <vt:lpstr>Labor Employment and other Costs</vt:lpstr>
      <vt:lpstr>Benefits</vt:lpstr>
      <vt:lpstr>Costs</vt:lpstr>
      <vt:lpstr>Investments and other details</vt:lpstr>
      <vt:lpstr>Ship Details</vt:lpstr>
      <vt:lpstr>Details of Boats</vt:lpstr>
      <vt:lpstr>Efficiency of New Port</vt:lpstr>
      <vt:lpstr>Quantities at New Port (Original Plan)</vt:lpstr>
      <vt:lpstr>Quantities at New Port (Revised Plan)</vt:lpstr>
      <vt:lpstr>Cargo to be handled (Original Plan)</vt:lpstr>
      <vt:lpstr>Cargo to be handled (Revised Plan)</vt:lpstr>
      <vt:lpstr>Questions? Clarifications?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Nagadevara V</dc:creator>
  <cp:lastModifiedBy>Vishnuprasad Nagadevara</cp:lastModifiedBy>
  <cp:revision>21</cp:revision>
  <dcterms:created xsi:type="dcterms:W3CDTF">2020-10-31T07:27:34Z</dcterms:created>
  <dcterms:modified xsi:type="dcterms:W3CDTF">2024-10-06T03:25:54Z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