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8"/>
  </p:notesMasterIdLst>
  <p:handoutMasterIdLst>
    <p:handoutMasterId r:id="rId39"/>
  </p:handoutMasterIdLst>
  <p:sldIdLst>
    <p:sldId id="256" r:id="rId2"/>
    <p:sldId id="286" r:id="rId3"/>
    <p:sldId id="258" r:id="rId4"/>
    <p:sldId id="259" r:id="rId5"/>
    <p:sldId id="288" r:id="rId6"/>
    <p:sldId id="289" r:id="rId7"/>
    <p:sldId id="290" r:id="rId8"/>
    <p:sldId id="260" r:id="rId9"/>
    <p:sldId id="261" r:id="rId10"/>
    <p:sldId id="518" r:id="rId11"/>
    <p:sldId id="519" r:id="rId12"/>
    <p:sldId id="520" r:id="rId13"/>
    <p:sldId id="521" r:id="rId14"/>
    <p:sldId id="522" r:id="rId15"/>
    <p:sldId id="523" r:id="rId16"/>
    <p:sldId id="269" r:id="rId17"/>
    <p:sldId id="270" r:id="rId18"/>
    <p:sldId id="271" r:id="rId19"/>
    <p:sldId id="272" r:id="rId20"/>
    <p:sldId id="273" r:id="rId21"/>
    <p:sldId id="274" r:id="rId22"/>
    <p:sldId id="524" r:id="rId23"/>
    <p:sldId id="525" r:id="rId24"/>
    <p:sldId id="533" r:id="rId25"/>
    <p:sldId id="534" r:id="rId26"/>
    <p:sldId id="535" r:id="rId27"/>
    <p:sldId id="536" r:id="rId28"/>
    <p:sldId id="526" r:id="rId29"/>
    <p:sldId id="527" r:id="rId30"/>
    <p:sldId id="528" r:id="rId31"/>
    <p:sldId id="529" r:id="rId32"/>
    <p:sldId id="530" r:id="rId33"/>
    <p:sldId id="531" r:id="rId34"/>
    <p:sldId id="283" r:id="rId35"/>
    <p:sldId id="284" r:id="rId36"/>
    <p:sldId id="327" r:id="rId3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Service Delivery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val="3635117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val="531780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val="458049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val="2474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val="2494153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Equity</a:t>
            </a:r>
          </a:p>
        </p:txBody>
      </p:sp>
      <p:sp>
        <p:nvSpPr>
          <p:cNvPr id="4" name="TextBox 3">
            <a:extLst>
              <a:ext uri="{FF2B5EF4-FFF2-40B4-BE49-F238E27FC236}">
                <a16:creationId xmlns:a16="http://schemas.microsoft.com/office/drawing/2014/main" id="{16F27E55-FA90-4176-AD14-57C9F5830820}"/>
              </a:ext>
            </a:extLst>
          </p:cNvPr>
          <p:cNvSpPr txBox="1"/>
          <p:nvPr/>
        </p:nvSpPr>
        <p:spPr>
          <a:xfrm>
            <a:off x="750404" y="1628800"/>
            <a:ext cx="8142076"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val="546333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FE3AABDE-242B-415D-AA3F-8588F1683660}"/>
              </a:ext>
            </a:extLst>
          </p:cNvPr>
          <p:cNvSpPr txBox="1"/>
          <p:nvPr/>
        </p:nvSpPr>
        <p:spPr>
          <a:xfrm>
            <a:off x="1043608" y="1772816"/>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id="{DFCF8CAC-EA55-44CF-9B3B-CB4FF3A59234}"/>
              </a:ext>
            </a:extLst>
          </p:cNvPr>
          <p:cNvPicPr>
            <a:picLocks noChangeAspect="1"/>
          </p:cNvPicPr>
          <p:nvPr/>
        </p:nvPicPr>
        <p:blipFill>
          <a:blip r:embed="rId2"/>
          <a:stretch>
            <a:fillRect/>
          </a:stretch>
        </p:blipFill>
        <p:spPr>
          <a:xfrm>
            <a:off x="909638" y="3048149"/>
            <a:ext cx="7181599" cy="3168352"/>
          </a:xfrm>
          <a:prstGeom prst="rect">
            <a:avLst/>
          </a:prstGeom>
        </p:spPr>
      </p:pic>
    </p:spTree>
    <p:extLst>
      <p:ext uri="{BB962C8B-B14F-4D97-AF65-F5344CB8AC3E}">
        <p14:creationId xmlns:p14="http://schemas.microsoft.com/office/powerpoint/2010/main" val="1462368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BBDA0D3-783C-495C-AB01-634EA3328CE9}"/>
              </a:ext>
            </a:extLst>
          </p:cNvPr>
          <p:cNvSpPr txBox="1"/>
          <p:nvPr/>
        </p:nvSpPr>
        <p:spPr>
          <a:xfrm>
            <a:off x="685800" y="1632818"/>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id="{37585604-6EFD-469C-9355-1C2D2680F349}"/>
              </a:ext>
            </a:extLst>
          </p:cNvPr>
          <p:cNvPicPr>
            <a:picLocks noChangeAspect="1"/>
          </p:cNvPicPr>
          <p:nvPr/>
        </p:nvPicPr>
        <p:blipFill>
          <a:blip r:embed="rId2"/>
          <a:stretch>
            <a:fillRect/>
          </a:stretch>
        </p:blipFill>
        <p:spPr>
          <a:xfrm>
            <a:off x="2627784" y="2490341"/>
            <a:ext cx="5325223" cy="4089846"/>
          </a:xfrm>
          <a:prstGeom prst="rect">
            <a:avLst/>
          </a:prstGeom>
          <a:ln w="12700">
            <a:solidFill>
              <a:schemeClr val="tx1"/>
            </a:solidFill>
          </a:ln>
        </p:spPr>
      </p:pic>
    </p:spTree>
    <p:extLst>
      <p:ext uri="{BB962C8B-B14F-4D97-AF65-F5344CB8AC3E}">
        <p14:creationId xmlns:p14="http://schemas.microsoft.com/office/powerpoint/2010/main" val="1887621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2759CD5-AD70-499C-B33C-E62B36303AE5}"/>
              </a:ext>
            </a:extLst>
          </p:cNvPr>
          <p:cNvSpPr txBox="1"/>
          <p:nvPr/>
        </p:nvSpPr>
        <p:spPr>
          <a:xfrm>
            <a:off x="914400" y="1844824"/>
            <a:ext cx="7330008" cy="2862322"/>
          </a:xfrm>
          <a:prstGeom prst="rect">
            <a:avLst/>
          </a:prstGeom>
          <a:noFill/>
        </p:spPr>
        <p:txBody>
          <a:bodyPr wrap="square" rtlCol="0">
            <a:spAutoFit/>
          </a:bodyPr>
          <a:lstStyle/>
          <a:p>
            <a:r>
              <a:rPr lang="en-MY" dirty="0"/>
              <a:t>The correct strategy depends on two things:</a:t>
            </a:r>
          </a:p>
          <a:p>
            <a:endParaRPr lang="en-MY" dirty="0"/>
          </a:p>
          <a:p>
            <a:pPr marL="285750" indent="-285750">
              <a:buFont typeface="Wingdings" panose="05000000000000000000" pitchFamily="2" charset="2"/>
              <a:buChar char="§"/>
            </a:pPr>
            <a:r>
              <a:rPr lang="en-MY" dirty="0"/>
              <a:t>How the employees add value to the organization‘s success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degree to which the organization can afford to pay for a particular strategy</a:t>
            </a:r>
          </a:p>
          <a:p>
            <a:endParaRPr lang="en-MY" dirty="0"/>
          </a:p>
          <a:p>
            <a:r>
              <a:rPr lang="en-MY"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val="3412912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188640"/>
            <a:ext cx="8229600" cy="1143000"/>
          </a:xfrm>
        </p:spPr>
        <p:txBody>
          <a:bodyPr/>
          <a:lstStyle/>
          <a:p>
            <a:r>
              <a:rPr lang="en-MY" dirty="0"/>
              <a:t>Compensation and Benefits Strategy</a:t>
            </a:r>
          </a:p>
        </p:txBody>
      </p:sp>
      <p:sp>
        <p:nvSpPr>
          <p:cNvPr id="4" name="TextBox 3">
            <a:extLst>
              <a:ext uri="{FF2B5EF4-FFF2-40B4-BE49-F238E27FC236}">
                <a16:creationId xmlns:a16="http://schemas.microsoft.com/office/drawing/2014/main" id="{B7BB4A67-D325-43CA-9A2B-C6F04D79E71A}"/>
              </a:ext>
            </a:extLst>
          </p:cNvPr>
          <p:cNvSpPr txBox="1"/>
          <p:nvPr/>
        </p:nvSpPr>
        <p:spPr>
          <a:xfrm>
            <a:off x="899592" y="1988840"/>
            <a:ext cx="7416824" cy="4247317"/>
          </a:xfrm>
          <a:prstGeom prst="rect">
            <a:avLst/>
          </a:prstGeom>
          <a:noFill/>
        </p:spPr>
        <p:txBody>
          <a:bodyPr wrap="square" rtlCol="0">
            <a:spAutoFit/>
          </a:bodyPr>
          <a:lstStyle/>
          <a:p>
            <a:r>
              <a:rPr lang="en-MY" dirty="0"/>
              <a:t>Business success depends heavily on developing a total rewards strategy that enables the organization to compete cost- effectively for talent.</a:t>
            </a:r>
          </a:p>
          <a:p>
            <a:endParaRPr lang="en-MY" dirty="0"/>
          </a:p>
          <a:p>
            <a:r>
              <a:rPr lang="en-MY" dirty="0"/>
              <a:t>Elements in a total rewards system that  vary from year to year:</a:t>
            </a:r>
          </a:p>
          <a:p>
            <a:endParaRPr lang="en-MY" dirty="0"/>
          </a:p>
          <a:p>
            <a:pPr marL="285750" indent="-285750">
              <a:buFont typeface="Wingdings" panose="05000000000000000000" pitchFamily="2" charset="2"/>
              <a:buChar char="§"/>
            </a:pPr>
            <a:r>
              <a:rPr lang="en-MY" dirty="0"/>
              <a:t>Employment costs and conditions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Supply and demand for talent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Laws that affect business and employment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Employees‘ perceived value of rewards</a:t>
            </a:r>
          </a:p>
          <a:p>
            <a:endParaRPr lang="en-MY" dirty="0"/>
          </a:p>
          <a:p>
            <a:endParaRPr lang="en-MY" dirty="0"/>
          </a:p>
        </p:txBody>
      </p:sp>
    </p:spTree>
    <p:extLst>
      <p:ext uri="{BB962C8B-B14F-4D97-AF65-F5344CB8AC3E}">
        <p14:creationId xmlns:p14="http://schemas.microsoft.com/office/powerpoint/2010/main" val="1032493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val="1804607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val="229773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val="827573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val="3402916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val="2962254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p14="http://schemas.microsoft.com/office/powerpoint/2010/main" val="1665180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160148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2252542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3856197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780790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p14="http://schemas.microsoft.com/office/powerpoint/2010/main" val="3153226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p14="http://schemas.microsoft.com/office/powerpoint/2010/main" val="1401675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p14="http://schemas.microsoft.com/office/powerpoint/2010/main" val="2043452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p14="http://schemas.microsoft.com/office/powerpoint/2010/main" val="4036710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p14="http://schemas.microsoft.com/office/powerpoint/2010/main" val="14580920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p14="http://schemas.microsoft.com/office/powerpoint/2010/main" val="565856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p14="http://schemas.microsoft.com/office/powerpoint/2010/main" val="1440926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p14="http://schemas.microsoft.com/office/powerpoint/2010/main" val="1604404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1528</TotalTime>
  <Words>1756</Words>
  <Application>Microsoft Office PowerPoint</Application>
  <PresentationFormat>On-screen Show (4:3)</PresentationFormat>
  <Paragraphs>202</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Times New Roman</vt:lpstr>
      <vt:lpstr>Wingdings</vt:lpstr>
      <vt:lpstr>Office Theme</vt:lpstr>
      <vt:lpstr>HR Service Delivery - II</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41</cp:revision>
  <cp:lastPrinted>1601-01-01T00:00:00Z</cp:lastPrinted>
  <dcterms:created xsi:type="dcterms:W3CDTF">2020-07-09T15:12:46Z</dcterms:created>
  <dcterms:modified xsi:type="dcterms:W3CDTF">2021-06-03T18:09:16Z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