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41"/>
  </p:notesMasterIdLst>
  <p:handoutMasterIdLst>
    <p:handoutMasterId r:id="rId42"/>
  </p:handoutMasterIdLst>
  <p:sldIdLst>
    <p:sldId id="256" r:id="rId2"/>
    <p:sldId id="596" r:id="rId3"/>
    <p:sldId id="597" r:id="rId4"/>
    <p:sldId id="598" r:id="rId5"/>
    <p:sldId id="599" r:id="rId6"/>
    <p:sldId id="600" r:id="rId7"/>
    <p:sldId id="601" r:id="rId8"/>
    <p:sldId id="602" r:id="rId9"/>
    <p:sldId id="603" r:id="rId10"/>
    <p:sldId id="604" r:id="rId11"/>
    <p:sldId id="605" r:id="rId12"/>
    <p:sldId id="606" r:id="rId13"/>
    <p:sldId id="607" r:id="rId14"/>
    <p:sldId id="608" r:id="rId15"/>
    <p:sldId id="609" r:id="rId16"/>
    <p:sldId id="610" r:id="rId17"/>
    <p:sldId id="611" r:id="rId18"/>
    <p:sldId id="612" r:id="rId19"/>
    <p:sldId id="613" r:id="rId20"/>
    <p:sldId id="614" r:id="rId21"/>
    <p:sldId id="615" r:id="rId22"/>
    <p:sldId id="616" r:id="rId23"/>
    <p:sldId id="617" r:id="rId24"/>
    <p:sldId id="618" r:id="rId25"/>
    <p:sldId id="619" r:id="rId26"/>
    <p:sldId id="620" r:id="rId27"/>
    <p:sldId id="621" r:id="rId28"/>
    <p:sldId id="622" r:id="rId29"/>
    <p:sldId id="623" r:id="rId30"/>
    <p:sldId id="624" r:id="rId31"/>
    <p:sldId id="625" r:id="rId32"/>
    <p:sldId id="626" r:id="rId33"/>
    <p:sldId id="627" r:id="rId34"/>
    <p:sldId id="628" r:id="rId35"/>
    <p:sldId id="629" r:id="rId36"/>
    <p:sldId id="630" r:id="rId37"/>
    <p:sldId id="631" r:id="rId38"/>
    <p:sldId id="632" r:id="rId39"/>
    <p:sldId id="327" r:id="rId40"/>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HR Technology</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International Assignment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B471EB4E-14D3-4629-97A8-4B9CE37D135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Total Rewards</a:t>
          </a:r>
        </a:p>
      </dgm:t>
    </dgm:pt>
    <dgm:pt modelId="{27585C71-6121-4BF9-A226-796B97C86FD8}" type="parTrans" cxnId="{91A9F6BC-0147-4915-845C-AC8BFE382D34}">
      <dgm:prSet/>
      <dgm:spPr/>
      <dgm:t>
        <a:bodyPr/>
        <a:lstStyle/>
        <a:p>
          <a:endParaRPr lang="en-MY"/>
        </a:p>
      </dgm:t>
    </dgm:pt>
    <dgm:pt modelId="{E9B4C2F2-B202-4AD3-A37D-CE4321257F20}" type="sibTrans" cxnId="{91A9F6BC-0147-4915-845C-AC8BFE382D3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C500E30-F93E-47EA-B6F5-32864EEF4D91}" type="pres">
      <dgm:prSet presAssocID="{B471EB4E-14D3-4629-97A8-4B9CE37D1351}" presName="parentText" presStyleLbl="node1" presStyleIdx="0" presStyleCnt="3">
        <dgm:presLayoutVars>
          <dgm:chMax val="0"/>
          <dgm:bulletEnabled val="1"/>
        </dgm:presLayoutVars>
      </dgm:prSet>
      <dgm:spPr>
        <a:xfrm>
          <a:off x="0" y="126135"/>
          <a:ext cx="6537920" cy="1216800"/>
        </a:xfrm>
        <a:prstGeom prst="roundRect">
          <a:avLst/>
        </a:prstGeom>
      </dgm:spPr>
      <dgm:t>
        <a:bodyPr/>
        <a:lstStyle/>
        <a:p>
          <a:endParaRPr lang="en-US"/>
        </a:p>
      </dgm:t>
    </dgm:pt>
    <dgm:pt modelId="{B6395B5E-2790-4C57-8CE8-FF9FF6C98AF0}" type="pres">
      <dgm:prSet presAssocID="{E9B4C2F2-B202-4AD3-A37D-CE4321257F20}" presName="spacer" presStyleCnt="0"/>
      <dgm:spPr/>
    </dgm:pt>
    <dgm:pt modelId="{ECA2C48E-F743-4C45-B04A-3D046B3B5232}" type="pres">
      <dgm:prSet presAssocID="{E6CB1D23-BBD8-4875-97FB-76C6D1DF1786}" presName="parentText" presStyleLbl="node1" presStyleIdx="1" presStyleCnt="3" custLinFactNeighborY="68003">
        <dgm:presLayoutVars>
          <dgm:chMax val="0"/>
          <dgm:bulletEnabled val="1"/>
        </dgm:presLayoutVars>
      </dgm:prSet>
      <dgm:spPr>
        <a:xfrm>
          <a:off x="0" y="1657437"/>
          <a:ext cx="6537920" cy="1216800"/>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2" presStyleCnt="3" custLinFactNeighborY="63462">
        <dgm:presLayoutVars>
          <dgm:chMax val="0"/>
          <dgm:bulletEnabled val="1"/>
        </dgm:presLayoutVars>
      </dgm:prSet>
      <dgm:spPr>
        <a:xfrm>
          <a:off x="0" y="1053359"/>
          <a:ext cx="8122096" cy="912600"/>
        </a:xfrm>
        <a:prstGeom prst="roundRect">
          <a:avLst/>
        </a:prstGeom>
      </dgm:spPr>
      <dgm:t>
        <a:bodyPr/>
        <a:lstStyle/>
        <a:p>
          <a:endParaRPr lang="en-US"/>
        </a:p>
      </dgm:t>
    </dgm:pt>
  </dgm:ptLst>
  <dgm:cxnLst>
    <dgm:cxn modelId="{BE2614AD-102C-4E9D-9F0F-8862601D9D1F}" type="presOf" srcId="{703D4D02-5513-427D-B6E9-B2E187EE0C3A}" destId="{CC8763B3-4621-4666-B669-3C5BA2A30DBE}" srcOrd="0" destOrd="0" presId="urn:microsoft.com/office/officeart/2005/8/layout/vList2"/>
    <dgm:cxn modelId="{8B0007A0-320C-4385-B268-C4ECC14E7279}" srcId="{703D4D02-5513-427D-B6E9-B2E187EE0C3A}" destId="{E6CB1D23-BBD8-4875-97FB-76C6D1DF1786}" srcOrd="1" destOrd="0" parTransId="{653C8E81-D774-450C-B764-B27052D2ADAF}" sibTransId="{CE641938-312E-4D0A-926C-683FC7775F83}"/>
    <dgm:cxn modelId="{2DD6B10C-148A-430F-A07F-7E2922ADAC09}" type="presOf" srcId="{B471EB4E-14D3-4629-97A8-4B9CE37D1351}" destId="{4C500E30-F93E-47EA-B6F5-32864EEF4D91}" srcOrd="0" destOrd="0" presId="urn:microsoft.com/office/officeart/2005/8/layout/vList2"/>
    <dgm:cxn modelId="{5D0E20F2-3BD7-48CE-9E13-5407BBF98F7A}" type="presOf" srcId="{42DA80EF-15E6-41D6-85F6-4F59594D0383}" destId="{47F42535-DFC2-4D29-B920-1C40FFE6B1E7}" srcOrd="0" destOrd="0" presId="urn:microsoft.com/office/officeart/2005/8/layout/vList2"/>
    <dgm:cxn modelId="{204E571A-0CB7-44F0-92A7-0D872DAFDEB5}" type="presOf" srcId="{E6CB1D23-BBD8-4875-97FB-76C6D1DF1786}" destId="{ECA2C48E-F743-4C45-B04A-3D046B3B5232}" srcOrd="0" destOrd="0" presId="urn:microsoft.com/office/officeart/2005/8/layout/vList2"/>
    <dgm:cxn modelId="{91A9F6BC-0147-4915-845C-AC8BFE382D34}" srcId="{703D4D02-5513-427D-B6E9-B2E187EE0C3A}" destId="{B471EB4E-14D3-4629-97A8-4B9CE37D1351}" srcOrd="0" destOrd="0" parTransId="{27585C71-6121-4BF9-A226-796B97C86FD8}" sibTransId="{E9B4C2F2-B202-4AD3-A37D-CE4321257F20}"/>
    <dgm:cxn modelId="{6EE46842-E392-46CF-865C-4474EF9438C3}" srcId="{703D4D02-5513-427D-B6E9-B2E187EE0C3A}" destId="{42DA80EF-15E6-41D6-85F6-4F59594D0383}" srcOrd="2" destOrd="0" parTransId="{173CE497-2C0D-479E-8754-25C7B4AF6CFC}" sibTransId="{4B234F5B-63CB-40EB-8CF6-E8D6F48FDC56}"/>
    <dgm:cxn modelId="{8440E765-074C-4DD3-AC6D-18E33693E3C4}" type="presParOf" srcId="{CC8763B3-4621-4666-B669-3C5BA2A30DBE}" destId="{4C500E30-F93E-47EA-B6F5-32864EEF4D91}" srcOrd="0" destOrd="0" presId="urn:microsoft.com/office/officeart/2005/8/layout/vList2"/>
    <dgm:cxn modelId="{EB937B2D-5124-4AD4-904F-3419E0ED60DA}" type="presParOf" srcId="{CC8763B3-4621-4666-B669-3C5BA2A30DBE}" destId="{B6395B5E-2790-4C57-8CE8-FF9FF6C98AF0}" srcOrd="1" destOrd="0" presId="urn:microsoft.com/office/officeart/2005/8/layout/vList2"/>
    <dgm:cxn modelId="{AF8AA5F2-9BAA-4D6A-80FF-BE7B253602DF}" type="presParOf" srcId="{CC8763B3-4621-4666-B669-3C5BA2A30DBE}" destId="{ECA2C48E-F743-4C45-B04A-3D046B3B5232}" srcOrd="2" destOrd="0" presId="urn:microsoft.com/office/officeart/2005/8/layout/vList2"/>
    <dgm:cxn modelId="{CA8DAC4E-3F73-4C63-905D-039AE7C17D6F}" type="presParOf" srcId="{CC8763B3-4621-4666-B669-3C5BA2A30DBE}" destId="{2E454826-67AD-4191-A11B-410BD9B8A386}" srcOrd="3" destOrd="0" presId="urn:microsoft.com/office/officeart/2005/8/layout/vList2"/>
    <dgm:cxn modelId="{3233BB5E-642F-43F6-AC2F-4F34FF8E2D82}" type="presParOf" srcId="{CC8763B3-4621-4666-B669-3C5BA2A30DBE}" destId="{47F42535-DFC2-4D29-B920-1C40FFE6B1E7}" srcOrd="4"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HR Technology</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International Assignment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B471EB4E-14D3-4629-97A8-4B9CE37D135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Total Rewards</a:t>
          </a:r>
        </a:p>
      </dgm:t>
    </dgm:pt>
    <dgm:pt modelId="{27585C71-6121-4BF9-A226-796B97C86FD8}" type="parTrans" cxnId="{91A9F6BC-0147-4915-845C-AC8BFE382D34}">
      <dgm:prSet/>
      <dgm:spPr/>
      <dgm:t>
        <a:bodyPr/>
        <a:lstStyle/>
        <a:p>
          <a:endParaRPr lang="en-MY"/>
        </a:p>
      </dgm:t>
    </dgm:pt>
    <dgm:pt modelId="{E9B4C2F2-B202-4AD3-A37D-CE4321257F20}" type="sibTrans" cxnId="{91A9F6BC-0147-4915-845C-AC8BFE382D3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C500E30-F93E-47EA-B6F5-32864EEF4D91}" type="pres">
      <dgm:prSet presAssocID="{B471EB4E-14D3-4629-97A8-4B9CE37D1351}" presName="parentText" presStyleLbl="node1" presStyleIdx="0" presStyleCnt="3">
        <dgm:presLayoutVars>
          <dgm:chMax val="0"/>
          <dgm:bulletEnabled val="1"/>
        </dgm:presLayoutVars>
      </dgm:prSet>
      <dgm:spPr>
        <a:xfrm>
          <a:off x="0" y="126135"/>
          <a:ext cx="6537920" cy="1216800"/>
        </a:xfrm>
        <a:prstGeom prst="roundRect">
          <a:avLst/>
        </a:prstGeom>
      </dgm:spPr>
      <dgm:t>
        <a:bodyPr/>
        <a:lstStyle/>
        <a:p>
          <a:endParaRPr lang="en-US"/>
        </a:p>
      </dgm:t>
    </dgm:pt>
    <dgm:pt modelId="{B6395B5E-2790-4C57-8CE8-FF9FF6C98AF0}" type="pres">
      <dgm:prSet presAssocID="{E9B4C2F2-B202-4AD3-A37D-CE4321257F20}" presName="spacer" presStyleCnt="0"/>
      <dgm:spPr/>
    </dgm:pt>
    <dgm:pt modelId="{ECA2C48E-F743-4C45-B04A-3D046B3B5232}" type="pres">
      <dgm:prSet presAssocID="{E6CB1D23-BBD8-4875-97FB-76C6D1DF1786}" presName="parentText" presStyleLbl="node1" presStyleIdx="1" presStyleCnt="3" custLinFactNeighborY="68003">
        <dgm:presLayoutVars>
          <dgm:chMax val="0"/>
          <dgm:bulletEnabled val="1"/>
        </dgm:presLayoutVars>
      </dgm:prSet>
      <dgm:spPr>
        <a:xfrm>
          <a:off x="0" y="1657437"/>
          <a:ext cx="6537920" cy="1216800"/>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2" presStyleCnt="3" custLinFactNeighborY="63462">
        <dgm:presLayoutVars>
          <dgm:chMax val="0"/>
          <dgm:bulletEnabled val="1"/>
        </dgm:presLayoutVars>
      </dgm:prSet>
      <dgm:spPr>
        <a:xfrm>
          <a:off x="0" y="3052936"/>
          <a:ext cx="6537920" cy="1216800"/>
        </a:xfrm>
        <a:prstGeom prst="roundRect">
          <a:avLst/>
        </a:prstGeom>
      </dgm:spPr>
      <dgm:t>
        <a:bodyPr/>
        <a:lstStyle/>
        <a:p>
          <a:endParaRPr lang="en-US"/>
        </a:p>
      </dgm:t>
    </dgm:pt>
  </dgm:ptLst>
  <dgm:cxnLst>
    <dgm:cxn modelId="{8B0007A0-320C-4385-B268-C4ECC14E7279}" srcId="{703D4D02-5513-427D-B6E9-B2E187EE0C3A}" destId="{E6CB1D23-BBD8-4875-97FB-76C6D1DF1786}" srcOrd="1" destOrd="0" parTransId="{653C8E81-D774-450C-B764-B27052D2ADAF}" sibTransId="{CE641938-312E-4D0A-926C-683FC7775F83}"/>
    <dgm:cxn modelId="{2B6967EC-51F3-420E-889F-CA74C6B92B8B}" type="presOf" srcId="{B471EB4E-14D3-4629-97A8-4B9CE37D1351}" destId="{4C500E30-F93E-47EA-B6F5-32864EEF4D91}" srcOrd="0" destOrd="0" presId="urn:microsoft.com/office/officeart/2005/8/layout/vList2"/>
    <dgm:cxn modelId="{6B84A22D-FC61-40E3-9518-9586FCFA543A}" type="presOf" srcId="{42DA80EF-15E6-41D6-85F6-4F59594D0383}" destId="{47F42535-DFC2-4D29-B920-1C40FFE6B1E7}" srcOrd="0" destOrd="0" presId="urn:microsoft.com/office/officeart/2005/8/layout/vList2"/>
    <dgm:cxn modelId="{91A9F6BC-0147-4915-845C-AC8BFE382D34}" srcId="{703D4D02-5513-427D-B6E9-B2E187EE0C3A}" destId="{B471EB4E-14D3-4629-97A8-4B9CE37D1351}" srcOrd="0" destOrd="0" parTransId="{27585C71-6121-4BF9-A226-796B97C86FD8}" sibTransId="{E9B4C2F2-B202-4AD3-A37D-CE4321257F20}"/>
    <dgm:cxn modelId="{DDCDFC8D-0E33-4BBD-9141-8A5F5E27F5B8}"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2" destOrd="0" parTransId="{173CE497-2C0D-479E-8754-25C7B4AF6CFC}" sibTransId="{4B234F5B-63CB-40EB-8CF6-E8D6F48FDC56}"/>
    <dgm:cxn modelId="{0AF9E514-3355-4ED1-A707-B61C2406F71A}" type="presOf" srcId="{703D4D02-5513-427D-B6E9-B2E187EE0C3A}" destId="{CC8763B3-4621-4666-B669-3C5BA2A30DBE}" srcOrd="0" destOrd="0" presId="urn:microsoft.com/office/officeart/2005/8/layout/vList2"/>
    <dgm:cxn modelId="{BA3CE7F1-498A-4A07-BA86-0B8863C64D9A}" type="presParOf" srcId="{CC8763B3-4621-4666-B669-3C5BA2A30DBE}" destId="{4C500E30-F93E-47EA-B6F5-32864EEF4D91}" srcOrd="0" destOrd="0" presId="urn:microsoft.com/office/officeart/2005/8/layout/vList2"/>
    <dgm:cxn modelId="{8FED0DF3-1014-4346-826D-B79D99D5FDAC}" type="presParOf" srcId="{CC8763B3-4621-4666-B669-3C5BA2A30DBE}" destId="{B6395B5E-2790-4C57-8CE8-FF9FF6C98AF0}" srcOrd="1" destOrd="0" presId="urn:microsoft.com/office/officeart/2005/8/layout/vList2"/>
    <dgm:cxn modelId="{E11056BD-58FA-496C-925E-2271B3DF029D}" type="presParOf" srcId="{CC8763B3-4621-4666-B669-3C5BA2A30DBE}" destId="{ECA2C48E-F743-4C45-B04A-3D046B3B5232}" srcOrd="2" destOrd="0" presId="urn:microsoft.com/office/officeart/2005/8/layout/vList2"/>
    <dgm:cxn modelId="{0A59E377-6793-4712-B9E3-9441C24E5699}" type="presParOf" srcId="{CC8763B3-4621-4666-B669-3C5BA2A30DBE}" destId="{2E454826-67AD-4191-A11B-410BD9B8A386}" srcOrd="3" destOrd="0" presId="urn:microsoft.com/office/officeart/2005/8/layout/vList2"/>
    <dgm:cxn modelId="{D03F4A23-B829-4EC6-9434-18E58E190F62}" type="presParOf" srcId="{CC8763B3-4621-4666-B669-3C5BA2A30DBE}" destId="{47F42535-DFC2-4D29-B920-1C40FFE6B1E7}" srcOrd="4" destOrd="0" presId="urn:microsoft.com/office/officeart/2005/8/layout/vList2"/>
  </dgm:cxnLst>
  <dgm:bg/>
  <dgm:whole/>
</dgm:dataModel>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97989" name="Rectangle 5">
            <a:extLst>
              <a:ext uri="{FF2B5EF4-FFF2-40B4-BE49-F238E27FC236}">
                <a16:creationId xmlns=""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dirty="0"/>
              <a:t>P V Morgan model of IHRM</a:t>
            </a:r>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26</a:t>
            </a:fld>
            <a:endParaRPr lang="en-MY" altLang="en-US"/>
          </a:p>
        </p:txBody>
      </p:sp>
    </p:spTree>
    <p:extLst>
      <p:ext uri="{BB962C8B-B14F-4D97-AF65-F5344CB8AC3E}">
        <p14:creationId xmlns="" xmlns:p14="http://schemas.microsoft.com/office/powerpoint/2010/main" val="18606118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57" name="Picture 56" descr="New UpTop red Logo.png"/>
          <p:cNvPicPr>
            <a:picLocks noChangeAspect="1"/>
          </p:cNvPicPr>
          <p:nvPr userDrawn="1"/>
        </p:nvPicPr>
        <p:blipFill>
          <a:blip r:embed="rId2" cstate="print"/>
          <a:stretch>
            <a:fillRect/>
          </a:stretch>
        </p:blipFill>
        <p:spPr>
          <a:xfrm>
            <a:off x="7010400" y="5791200"/>
            <a:ext cx="1871477" cy="785221"/>
          </a:xfrm>
          <a:prstGeom prst="rect">
            <a:avLst/>
          </a:prstGeom>
        </p:spPr>
      </p:pic>
    </p:spTree>
    <p:extLst>
      <p:ext uri="{BB962C8B-B14F-4D97-AF65-F5344CB8AC3E}">
        <p14:creationId xmlns="" xmlns:p14="http://schemas.microsoft.com/office/powerpoint/2010/main" val="79886275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 xmlns:p14="http://schemas.microsoft.com/office/powerpoint/2010/main" val="311244411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 xmlns:p14="http://schemas.microsoft.com/office/powerpoint/2010/main" val="404456794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 xmlns:p14="http://schemas.microsoft.com/office/powerpoint/2010/main" val="33979065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 xmlns:p14="http://schemas.microsoft.com/office/powerpoint/2010/main" val="323897671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 xmlns:p14="http://schemas.microsoft.com/office/powerpoint/2010/main" val="214681722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 xmlns:p14="http://schemas.microsoft.com/office/powerpoint/2010/main" val="166737413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 xmlns:p14="http://schemas.microsoft.com/office/powerpoint/2010/main" val="62031800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 xmlns:p14="http://schemas.microsoft.com/office/powerpoint/2010/main" val="24771542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 xmlns:p14="http://schemas.microsoft.com/office/powerpoint/2010/main" val="25246350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pic>
        <p:nvPicPr>
          <p:cNvPr id="59" name="Picture 58" descr="New UpTop red Logo.png"/>
          <p:cNvPicPr>
            <a:picLocks noChangeAspect="1"/>
          </p:cNvPicPr>
          <p:nvPr userDrawn="1"/>
        </p:nvPicPr>
        <p:blipFill>
          <a:blip r:embed="rId13" cstate="print"/>
          <a:stretch>
            <a:fillRect/>
          </a:stretch>
        </p:blipFill>
        <p:spPr>
          <a:xfrm>
            <a:off x="7543800" y="6248400"/>
            <a:ext cx="1089680" cy="457200"/>
          </a:xfrm>
          <a:prstGeom prst="rect">
            <a:avLst/>
          </a:prstGeom>
        </p:spPr>
      </p:pic>
    </p:spTree>
    <p:extLst>
      <p:ext uri="{BB962C8B-B14F-4D97-AF65-F5344CB8AC3E}">
        <p14:creationId xmlns=""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1174CD-402F-4B22-AC79-4EBBD3FFA854}"/>
              </a:ext>
            </a:extLst>
          </p:cNvPr>
          <p:cNvSpPr>
            <a:spLocks noGrp="1"/>
          </p:cNvSpPr>
          <p:nvPr>
            <p:ph type="ctrTitle"/>
          </p:nvPr>
        </p:nvSpPr>
        <p:spPr>
          <a:xfrm>
            <a:off x="533400" y="2133600"/>
            <a:ext cx="8077200" cy="2057400"/>
          </a:xfrm>
        </p:spPr>
        <p:txBody>
          <a:bodyPr>
            <a:normAutofit/>
          </a:bodyPr>
          <a:lstStyle/>
          <a:p>
            <a:r>
              <a:rPr lang="en-MY" sz="6000" dirty="0"/>
              <a:t>HR SERVICE DELIVERY - </a:t>
            </a:r>
            <a:r>
              <a:rPr lang="en-MY" sz="6000" dirty="0" smtClean="0"/>
              <a:t>III</a:t>
            </a:r>
            <a:endParaRPr lang="en-MY" sz="6000" dirty="0"/>
          </a:p>
        </p:txBody>
      </p:sp>
      <p:sp>
        <p:nvSpPr>
          <p:cNvPr id="3" name="Subtitle 2">
            <a:extLst>
              <a:ext uri="{FF2B5EF4-FFF2-40B4-BE49-F238E27FC236}">
                <a16:creationId xmlns=""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 xmlns:p14="http://schemas.microsoft.com/office/powerpoint/2010/main"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914400" y="1600200"/>
          <a:ext cx="6537920" cy="42770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779301105"/>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ED01CBE-9BC3-4950-B7C9-93A86EEB6902}"/>
              </a:ext>
            </a:extLst>
          </p:cNvPr>
          <p:cNvSpPr>
            <a:spLocks noGrp="1"/>
          </p:cNvSpPr>
          <p:nvPr>
            <p:ph type="title"/>
          </p:nvPr>
        </p:nvSpPr>
        <p:spPr/>
        <p:txBody>
          <a:bodyPr/>
          <a:lstStyle/>
          <a:p>
            <a:r>
              <a:rPr lang="en-MY" dirty="0"/>
              <a:t>Human Resource Information System (HRIS)</a:t>
            </a:r>
          </a:p>
        </p:txBody>
      </p:sp>
      <p:sp>
        <p:nvSpPr>
          <p:cNvPr id="3" name="Content Placeholder 2">
            <a:extLst>
              <a:ext uri="{FF2B5EF4-FFF2-40B4-BE49-F238E27FC236}">
                <a16:creationId xmlns="" xmlns:a16="http://schemas.microsoft.com/office/drawing/2014/main" id="{081F3FCA-5F96-4CCB-89EB-385BC0A994DF}"/>
              </a:ext>
            </a:extLst>
          </p:cNvPr>
          <p:cNvSpPr>
            <a:spLocks noGrp="1"/>
          </p:cNvSpPr>
          <p:nvPr>
            <p:ph idx="1"/>
          </p:nvPr>
        </p:nvSpPr>
        <p:spPr>
          <a:xfrm>
            <a:off x="609600" y="1828800"/>
            <a:ext cx="8198296" cy="4158208"/>
          </a:xfrm>
        </p:spPr>
        <p:txBody>
          <a:bodyPr>
            <a:normAutofit/>
          </a:bodyPr>
          <a:lstStyle/>
          <a:p>
            <a:pPr marL="0" indent="0">
              <a:buNone/>
            </a:pPr>
            <a:r>
              <a:rPr lang="en-MY" sz="2400" dirty="0"/>
              <a:t>Human Resource Information System (HRIS) can be briefly defined as integrated systems used to gather, store, and </a:t>
            </a:r>
            <a:r>
              <a:rPr lang="en-MY" sz="2400" dirty="0" err="1"/>
              <a:t>analyze</a:t>
            </a:r>
            <a:r>
              <a:rPr lang="en-MY" sz="2400" dirty="0"/>
              <a:t> information regarding an organization’s human resources.</a:t>
            </a:r>
          </a:p>
          <a:p>
            <a:pPr marL="0" indent="0">
              <a:buNone/>
            </a:pPr>
            <a:endParaRPr lang="en-MY" sz="2400" dirty="0"/>
          </a:p>
          <a:p>
            <a:pPr marL="0" indent="0">
              <a:buNone/>
            </a:pPr>
            <a:r>
              <a:rPr lang="en-MY" sz="2400" dirty="0"/>
              <a:t>HRIS is an information system (IS) used to acquire, store, </a:t>
            </a:r>
            <a:r>
              <a:rPr lang="en-MY" sz="2400" dirty="0" err="1"/>
              <a:t>analyze</a:t>
            </a:r>
            <a:r>
              <a:rPr lang="en-MY" sz="2400" dirty="0"/>
              <a:t>, retrieve, and distribute information regarding an organization’s human resources. The purpose of the HRIS is to provide service, in the form of accurate and timely information, to the “clients” of the system.</a:t>
            </a:r>
          </a:p>
        </p:txBody>
      </p:sp>
    </p:spTree>
    <p:extLst>
      <p:ext uri="{BB962C8B-B14F-4D97-AF65-F5344CB8AC3E}">
        <p14:creationId xmlns="" xmlns:p14="http://schemas.microsoft.com/office/powerpoint/2010/main" val="1256548086"/>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04554AC-12D7-471B-ADCF-9FCCE2CC4476}"/>
              </a:ext>
            </a:extLst>
          </p:cNvPr>
          <p:cNvSpPr>
            <a:spLocks noGrp="1"/>
          </p:cNvSpPr>
          <p:nvPr>
            <p:ph type="title"/>
          </p:nvPr>
        </p:nvSpPr>
        <p:spPr>
          <a:xfrm>
            <a:off x="1066800" y="381000"/>
            <a:ext cx="7200900" cy="655639"/>
          </a:xfrm>
        </p:spPr>
        <p:txBody>
          <a:bodyPr/>
          <a:lstStyle/>
          <a:p>
            <a:r>
              <a:rPr lang="en-MY" dirty="0"/>
              <a:t>HR Systems</a:t>
            </a:r>
          </a:p>
        </p:txBody>
      </p:sp>
      <p:pic>
        <p:nvPicPr>
          <p:cNvPr id="5" name="Picture 4">
            <a:extLst>
              <a:ext uri="{FF2B5EF4-FFF2-40B4-BE49-F238E27FC236}">
                <a16:creationId xmlns="" xmlns:a16="http://schemas.microsoft.com/office/drawing/2014/main" id="{4C42FFA1-3513-4F01-B93C-0A67974BDAFE}"/>
              </a:ext>
            </a:extLst>
          </p:cNvPr>
          <p:cNvPicPr>
            <a:picLocks noChangeAspect="1"/>
          </p:cNvPicPr>
          <p:nvPr/>
        </p:nvPicPr>
        <p:blipFill>
          <a:blip r:embed="rId2"/>
          <a:stretch>
            <a:fillRect/>
          </a:stretch>
        </p:blipFill>
        <p:spPr>
          <a:xfrm>
            <a:off x="1447800" y="1524000"/>
            <a:ext cx="6813117" cy="4464496"/>
          </a:xfrm>
          <a:prstGeom prst="rect">
            <a:avLst/>
          </a:prstGeom>
        </p:spPr>
      </p:pic>
    </p:spTree>
    <p:extLst>
      <p:ext uri="{BB962C8B-B14F-4D97-AF65-F5344CB8AC3E}">
        <p14:creationId xmlns="" xmlns:p14="http://schemas.microsoft.com/office/powerpoint/2010/main" val="3825422516"/>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EFAF6BB-0B65-48C3-8A41-DC5FDCD3A046}"/>
              </a:ext>
            </a:extLst>
          </p:cNvPr>
          <p:cNvSpPr>
            <a:spLocks noGrp="1"/>
          </p:cNvSpPr>
          <p:nvPr>
            <p:ph type="title"/>
          </p:nvPr>
        </p:nvSpPr>
        <p:spPr/>
        <p:txBody>
          <a:bodyPr/>
          <a:lstStyle/>
          <a:p>
            <a:r>
              <a:rPr lang="en-MY" dirty="0"/>
              <a:t>HR Transformation through Information Technology (IT)</a:t>
            </a:r>
          </a:p>
        </p:txBody>
      </p:sp>
      <p:pic>
        <p:nvPicPr>
          <p:cNvPr id="5" name="Picture 4">
            <a:extLst>
              <a:ext uri="{FF2B5EF4-FFF2-40B4-BE49-F238E27FC236}">
                <a16:creationId xmlns="" xmlns:a16="http://schemas.microsoft.com/office/drawing/2014/main" id="{083DB136-FC23-43B7-B24F-13C59167524D}"/>
              </a:ext>
            </a:extLst>
          </p:cNvPr>
          <p:cNvPicPr>
            <a:picLocks noChangeAspect="1"/>
          </p:cNvPicPr>
          <p:nvPr/>
        </p:nvPicPr>
        <p:blipFill>
          <a:blip r:embed="rId2"/>
          <a:stretch>
            <a:fillRect/>
          </a:stretch>
        </p:blipFill>
        <p:spPr>
          <a:xfrm>
            <a:off x="1114425" y="1959074"/>
            <a:ext cx="7629328" cy="3846190"/>
          </a:xfrm>
          <a:prstGeom prst="rect">
            <a:avLst/>
          </a:prstGeom>
        </p:spPr>
      </p:pic>
    </p:spTree>
    <p:extLst>
      <p:ext uri="{BB962C8B-B14F-4D97-AF65-F5344CB8AC3E}">
        <p14:creationId xmlns="" xmlns:p14="http://schemas.microsoft.com/office/powerpoint/2010/main" val="3577935877"/>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4422819-11F2-4925-BFF1-2B4E4CEE606C}"/>
              </a:ext>
            </a:extLst>
          </p:cNvPr>
          <p:cNvSpPr>
            <a:spLocks noGrp="1"/>
          </p:cNvSpPr>
          <p:nvPr>
            <p:ph type="title"/>
          </p:nvPr>
        </p:nvSpPr>
        <p:spPr/>
        <p:txBody>
          <a:bodyPr/>
          <a:lstStyle/>
          <a:p>
            <a:r>
              <a:rPr lang="en-MY" dirty="0"/>
              <a:t>Benefits of HRIS</a:t>
            </a:r>
          </a:p>
        </p:txBody>
      </p:sp>
      <p:sp>
        <p:nvSpPr>
          <p:cNvPr id="3" name="Content Placeholder 2">
            <a:extLst>
              <a:ext uri="{FF2B5EF4-FFF2-40B4-BE49-F238E27FC236}">
                <a16:creationId xmlns="" xmlns:a16="http://schemas.microsoft.com/office/drawing/2014/main" id="{04526F09-0CC3-4D82-A5C6-E646A326CEF2}"/>
              </a:ext>
            </a:extLst>
          </p:cNvPr>
          <p:cNvSpPr>
            <a:spLocks noGrp="1"/>
          </p:cNvSpPr>
          <p:nvPr>
            <p:ph idx="1"/>
          </p:nvPr>
        </p:nvSpPr>
        <p:spPr/>
        <p:txBody>
          <a:bodyPr/>
          <a:lstStyle/>
          <a:p>
            <a:r>
              <a:rPr lang="en-MY" dirty="0"/>
              <a:t>Producing a greater number and variety of accurate and real-time HR-related reports</a:t>
            </a:r>
          </a:p>
          <a:p>
            <a:r>
              <a:rPr lang="en-MY" dirty="0"/>
              <a:t>Streamlining and enhancing the efficiency and effectiveness of HR administrative functions</a:t>
            </a:r>
          </a:p>
          <a:p>
            <a:r>
              <a:rPr lang="en-MY" dirty="0"/>
              <a:t>Shifting the focus of HR from the processing of transactions to strategic HRM</a:t>
            </a:r>
          </a:p>
          <a:p>
            <a:r>
              <a:rPr lang="en-MY" dirty="0"/>
              <a:t>Reengineering HR processes and functions</a:t>
            </a:r>
          </a:p>
          <a:p>
            <a:r>
              <a:rPr lang="en-MY" dirty="0"/>
              <a:t>Improving employee satisfaction by delivering HR services more quickly and accurately to them</a:t>
            </a:r>
          </a:p>
        </p:txBody>
      </p:sp>
    </p:spTree>
    <p:extLst>
      <p:ext uri="{BB962C8B-B14F-4D97-AF65-F5344CB8AC3E}">
        <p14:creationId xmlns="" xmlns:p14="http://schemas.microsoft.com/office/powerpoint/2010/main" val="852048585"/>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5C784E2-62E4-4B4B-8132-3FE37B84CC18}"/>
              </a:ext>
            </a:extLst>
          </p:cNvPr>
          <p:cNvSpPr>
            <a:spLocks noGrp="1"/>
          </p:cNvSpPr>
          <p:nvPr>
            <p:ph type="title"/>
          </p:nvPr>
        </p:nvSpPr>
        <p:spPr/>
        <p:txBody>
          <a:bodyPr/>
          <a:lstStyle/>
          <a:p>
            <a:r>
              <a:rPr lang="en-MY" dirty="0"/>
              <a:t>Factors affecting HRIS</a:t>
            </a:r>
          </a:p>
        </p:txBody>
      </p:sp>
      <p:sp>
        <p:nvSpPr>
          <p:cNvPr id="3" name="Content Placeholder 2">
            <a:extLst>
              <a:ext uri="{FF2B5EF4-FFF2-40B4-BE49-F238E27FC236}">
                <a16:creationId xmlns="" xmlns:a16="http://schemas.microsoft.com/office/drawing/2014/main" id="{5E84D958-EF5C-474D-802D-52BECA0CF4A2}"/>
              </a:ext>
            </a:extLst>
          </p:cNvPr>
          <p:cNvSpPr>
            <a:spLocks noGrp="1"/>
          </p:cNvSpPr>
          <p:nvPr>
            <p:ph idx="1"/>
          </p:nvPr>
        </p:nvSpPr>
        <p:spPr/>
        <p:txBody>
          <a:bodyPr>
            <a:normAutofit fontScale="85000" lnSpcReduction="10000"/>
          </a:bodyPr>
          <a:lstStyle/>
          <a:p>
            <a:r>
              <a:rPr lang="en-MY" sz="2400" dirty="0"/>
              <a:t>The size of the organization, with large firms generally reaping greater benefits;</a:t>
            </a:r>
          </a:p>
          <a:p>
            <a:r>
              <a:rPr lang="en-MY" sz="2400" dirty="0"/>
              <a:t>The amount of top management support and commitment;</a:t>
            </a:r>
          </a:p>
          <a:p>
            <a:r>
              <a:rPr lang="en-MY" sz="2400" dirty="0"/>
              <a:t>The availability of resources (time, money, and personnel);</a:t>
            </a:r>
          </a:p>
          <a:p>
            <a:r>
              <a:rPr lang="en-MY" sz="2400" dirty="0"/>
              <a:t>The HR philosophy of the company as well as its vision, organizational culture, structure, and systems; managerial competence in cross-functional decision making, employee involvement, and coaching; and</a:t>
            </a:r>
          </a:p>
          <a:p>
            <a:r>
              <a:rPr lang="en-MY" sz="2400" dirty="0"/>
              <a:t>The ability and motivation of employees in adopting change, such as increased automation across and between functions</a:t>
            </a:r>
          </a:p>
        </p:txBody>
      </p:sp>
    </p:spTree>
    <p:extLst>
      <p:ext uri="{BB962C8B-B14F-4D97-AF65-F5344CB8AC3E}">
        <p14:creationId xmlns="" xmlns:p14="http://schemas.microsoft.com/office/powerpoint/2010/main" val="3301754923"/>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76684D4-DA83-46E9-9790-4DCBEF23E1C7}"/>
              </a:ext>
            </a:extLst>
          </p:cNvPr>
          <p:cNvSpPr>
            <a:spLocks noGrp="1"/>
          </p:cNvSpPr>
          <p:nvPr>
            <p:ph type="title"/>
          </p:nvPr>
        </p:nvSpPr>
        <p:spPr>
          <a:xfrm>
            <a:off x="1066800" y="0"/>
            <a:ext cx="7200900" cy="1142385"/>
          </a:xfrm>
        </p:spPr>
        <p:txBody>
          <a:bodyPr/>
          <a:lstStyle/>
          <a:p>
            <a:r>
              <a:rPr lang="en-MY" dirty="0"/>
              <a:t>HRIS Modules</a:t>
            </a:r>
          </a:p>
        </p:txBody>
      </p:sp>
      <p:pic>
        <p:nvPicPr>
          <p:cNvPr id="5" name="Picture 4">
            <a:extLst>
              <a:ext uri="{FF2B5EF4-FFF2-40B4-BE49-F238E27FC236}">
                <a16:creationId xmlns="" xmlns:a16="http://schemas.microsoft.com/office/drawing/2014/main" id="{02A36068-3606-4B91-994E-0F73713B7C10}"/>
              </a:ext>
            </a:extLst>
          </p:cNvPr>
          <p:cNvPicPr>
            <a:picLocks noChangeAspect="1"/>
          </p:cNvPicPr>
          <p:nvPr/>
        </p:nvPicPr>
        <p:blipFill>
          <a:blip r:embed="rId2"/>
          <a:stretch>
            <a:fillRect/>
          </a:stretch>
        </p:blipFill>
        <p:spPr>
          <a:xfrm>
            <a:off x="914400" y="1143000"/>
            <a:ext cx="7075875" cy="4911689"/>
          </a:xfrm>
          <a:prstGeom prst="rect">
            <a:avLst/>
          </a:prstGeom>
        </p:spPr>
      </p:pic>
    </p:spTree>
    <p:extLst>
      <p:ext uri="{BB962C8B-B14F-4D97-AF65-F5344CB8AC3E}">
        <p14:creationId xmlns="" xmlns:p14="http://schemas.microsoft.com/office/powerpoint/2010/main" val="2973505210"/>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EEDABB-111C-45AA-B964-9603117228F7}"/>
              </a:ext>
            </a:extLst>
          </p:cNvPr>
          <p:cNvSpPr>
            <a:spLocks noGrp="1"/>
          </p:cNvSpPr>
          <p:nvPr>
            <p:ph type="title"/>
          </p:nvPr>
        </p:nvSpPr>
        <p:spPr/>
        <p:txBody>
          <a:bodyPr/>
          <a:lstStyle/>
          <a:p>
            <a:r>
              <a:rPr lang="en-MY" dirty="0"/>
              <a:t>Types of HRIS</a:t>
            </a:r>
          </a:p>
        </p:txBody>
      </p:sp>
      <p:sp>
        <p:nvSpPr>
          <p:cNvPr id="3" name="Content Placeholder 2">
            <a:extLst>
              <a:ext uri="{FF2B5EF4-FFF2-40B4-BE49-F238E27FC236}">
                <a16:creationId xmlns="" xmlns:a16="http://schemas.microsoft.com/office/drawing/2014/main" id="{69D9026B-388B-46AA-94B4-6ED164DC677D}"/>
              </a:ext>
            </a:extLst>
          </p:cNvPr>
          <p:cNvSpPr>
            <a:spLocks noGrp="1"/>
          </p:cNvSpPr>
          <p:nvPr>
            <p:ph idx="1"/>
          </p:nvPr>
        </p:nvSpPr>
        <p:spPr/>
        <p:txBody>
          <a:bodyPr/>
          <a:lstStyle/>
          <a:p>
            <a:r>
              <a:rPr lang="en-MY" dirty="0"/>
              <a:t>Electronic Data Processing (EDP)</a:t>
            </a:r>
          </a:p>
          <a:p>
            <a:r>
              <a:rPr lang="en-MY" dirty="0"/>
              <a:t>Management Information Systems (MIS)</a:t>
            </a:r>
          </a:p>
          <a:p>
            <a:r>
              <a:rPr lang="en-MY" dirty="0"/>
              <a:t>Decision Support Systems (DSS).</a:t>
            </a:r>
          </a:p>
        </p:txBody>
      </p:sp>
    </p:spTree>
    <p:extLst>
      <p:ext uri="{BB962C8B-B14F-4D97-AF65-F5344CB8AC3E}">
        <p14:creationId xmlns="" xmlns:p14="http://schemas.microsoft.com/office/powerpoint/2010/main" val="119850478"/>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D4AF454-A4F0-4324-91D4-A9643B9D0187}"/>
              </a:ext>
            </a:extLst>
          </p:cNvPr>
          <p:cNvSpPr>
            <a:spLocks noGrp="1"/>
          </p:cNvSpPr>
          <p:nvPr>
            <p:ph type="title"/>
          </p:nvPr>
        </p:nvSpPr>
        <p:spPr>
          <a:xfrm>
            <a:off x="914400" y="304800"/>
            <a:ext cx="7200900" cy="655639"/>
          </a:xfrm>
        </p:spPr>
        <p:txBody>
          <a:bodyPr/>
          <a:lstStyle/>
          <a:p>
            <a:r>
              <a:rPr lang="en-MY" dirty="0"/>
              <a:t>Electronic Data Processing (EDP)</a:t>
            </a:r>
          </a:p>
        </p:txBody>
      </p:sp>
      <p:sp>
        <p:nvSpPr>
          <p:cNvPr id="3" name="Content Placeholder 2">
            <a:extLst>
              <a:ext uri="{FF2B5EF4-FFF2-40B4-BE49-F238E27FC236}">
                <a16:creationId xmlns="" xmlns:a16="http://schemas.microsoft.com/office/drawing/2014/main" id="{B22EDED3-085C-4EB9-B5A3-6199FB40CDB5}"/>
              </a:ext>
            </a:extLst>
          </p:cNvPr>
          <p:cNvSpPr>
            <a:spLocks noGrp="1"/>
          </p:cNvSpPr>
          <p:nvPr>
            <p:ph idx="1"/>
          </p:nvPr>
        </p:nvSpPr>
        <p:spPr>
          <a:xfrm>
            <a:off x="685800" y="1066800"/>
            <a:ext cx="7931224" cy="5141168"/>
          </a:xfrm>
        </p:spPr>
        <p:txBody>
          <a:bodyPr>
            <a:normAutofit lnSpcReduction="10000"/>
          </a:bodyPr>
          <a:lstStyle/>
          <a:p>
            <a:pPr marL="0" indent="0">
              <a:buNone/>
            </a:pPr>
            <a:r>
              <a:rPr lang="en-MY" sz="2400" dirty="0"/>
              <a:t>EDP is primarily electronic storage of information and was first applied to automate paperwork. The EDP category of HRIS was the earliest form introduced in the HR field and fits in with the transactional level of HR activities. </a:t>
            </a:r>
          </a:p>
          <a:p>
            <a:pPr marL="0" indent="0">
              <a:buNone/>
            </a:pPr>
            <a:r>
              <a:rPr lang="en-MY" sz="2400" dirty="0"/>
              <a:t>The EDP’s basic characteristics include:</a:t>
            </a:r>
          </a:p>
          <a:p>
            <a:r>
              <a:rPr lang="en-MY" sz="2400" dirty="0"/>
              <a:t>A focus on data, storage, processing, and flows at the operational level.</a:t>
            </a:r>
          </a:p>
          <a:p>
            <a:r>
              <a:rPr lang="en-MY" sz="2400" dirty="0"/>
              <a:t>Efficient transaction processing</a:t>
            </a:r>
          </a:p>
          <a:p>
            <a:r>
              <a:rPr lang="en-MY" sz="2400" dirty="0"/>
              <a:t>Scheduled and optimized computer runs</a:t>
            </a:r>
          </a:p>
          <a:p>
            <a:r>
              <a:rPr lang="en-MY" sz="2400" dirty="0"/>
              <a:t>Integrated files for related jobs</a:t>
            </a:r>
          </a:p>
          <a:p>
            <a:r>
              <a:rPr lang="en-MY" sz="2400" dirty="0"/>
              <a:t>Summary reports for management</a:t>
            </a:r>
          </a:p>
        </p:txBody>
      </p:sp>
    </p:spTree>
    <p:extLst>
      <p:ext uri="{BB962C8B-B14F-4D97-AF65-F5344CB8AC3E}">
        <p14:creationId xmlns="" xmlns:p14="http://schemas.microsoft.com/office/powerpoint/2010/main" val="2329947447"/>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1279FF9-4F2B-4348-96A6-F9DE943054F8}"/>
              </a:ext>
            </a:extLst>
          </p:cNvPr>
          <p:cNvSpPr>
            <a:spLocks noGrp="1"/>
          </p:cNvSpPr>
          <p:nvPr>
            <p:ph type="title"/>
          </p:nvPr>
        </p:nvSpPr>
        <p:spPr>
          <a:xfrm>
            <a:off x="914400" y="277813"/>
            <a:ext cx="7772400" cy="1143000"/>
          </a:xfrm>
        </p:spPr>
        <p:txBody>
          <a:bodyPr/>
          <a:lstStyle/>
          <a:p>
            <a:r>
              <a:rPr lang="en-MY" sz="3600" dirty="0"/>
              <a:t>Management Information Systems (MIS)</a:t>
            </a:r>
          </a:p>
        </p:txBody>
      </p:sp>
      <p:sp>
        <p:nvSpPr>
          <p:cNvPr id="3" name="Content Placeholder 2">
            <a:extLst>
              <a:ext uri="{FF2B5EF4-FFF2-40B4-BE49-F238E27FC236}">
                <a16:creationId xmlns="" xmlns:a16="http://schemas.microsoft.com/office/drawing/2014/main" id="{CDFC71BB-5986-4B2C-84B4-9FA37AF19C39}"/>
              </a:ext>
            </a:extLst>
          </p:cNvPr>
          <p:cNvSpPr>
            <a:spLocks noGrp="1"/>
          </p:cNvSpPr>
          <p:nvPr>
            <p:ph idx="1"/>
          </p:nvPr>
        </p:nvSpPr>
        <p:spPr>
          <a:xfrm>
            <a:off x="755576" y="1600200"/>
            <a:ext cx="7931224" cy="4530725"/>
          </a:xfrm>
        </p:spPr>
        <p:txBody>
          <a:bodyPr>
            <a:normAutofit lnSpcReduction="10000"/>
          </a:bodyPr>
          <a:lstStyle/>
          <a:p>
            <a:pPr marL="0" indent="0">
              <a:buNone/>
            </a:pPr>
            <a:r>
              <a:rPr lang="en-MY" sz="2400" dirty="0"/>
              <a:t>The MIS type of HRIS emerged as technology improved over time, and it fits the traditional level of HR activities, such as recruitment, selection, and compensation. The characteristics of MIS include:</a:t>
            </a:r>
          </a:p>
          <a:p>
            <a:r>
              <a:rPr lang="en-MY" sz="2400" dirty="0"/>
              <a:t> An information focus, aimed at middle managers</a:t>
            </a:r>
          </a:p>
          <a:p>
            <a:r>
              <a:rPr lang="en-MY" sz="2400" dirty="0"/>
              <a:t> Structured information flows</a:t>
            </a:r>
          </a:p>
          <a:p>
            <a:r>
              <a:rPr lang="en-MY" sz="2400" dirty="0"/>
              <a:t>Integration of EDP jobs by business function Inquiry and report generation (usually with a database - a collection of information that is organized so that it can easily be accessed, managed, and updated. In one view, databases can be classified according to types of content: bibliographic, full -text, numeric, and images.)</a:t>
            </a:r>
          </a:p>
        </p:txBody>
      </p:sp>
    </p:spTree>
    <p:extLst>
      <p:ext uri="{BB962C8B-B14F-4D97-AF65-F5344CB8AC3E}">
        <p14:creationId xmlns="" xmlns:p14="http://schemas.microsoft.com/office/powerpoint/2010/main" val="3638028154"/>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4422819-11F2-4925-BFF1-2B4E4CEE606C}"/>
              </a:ext>
            </a:extLst>
          </p:cNvPr>
          <p:cNvSpPr>
            <a:spLocks noGrp="1"/>
          </p:cNvSpPr>
          <p:nvPr>
            <p:ph type="title"/>
          </p:nvPr>
        </p:nvSpPr>
        <p:spPr>
          <a:xfrm>
            <a:off x="1066800" y="228600"/>
            <a:ext cx="7200900" cy="655639"/>
          </a:xfrm>
        </p:spPr>
        <p:txBody>
          <a:bodyPr/>
          <a:lstStyle/>
          <a:p>
            <a:r>
              <a:rPr lang="en-MY" dirty="0"/>
              <a:t>Decision Support Systems (DSS)</a:t>
            </a:r>
          </a:p>
        </p:txBody>
      </p:sp>
      <p:sp>
        <p:nvSpPr>
          <p:cNvPr id="3" name="Content Placeholder 2">
            <a:extLst>
              <a:ext uri="{FF2B5EF4-FFF2-40B4-BE49-F238E27FC236}">
                <a16:creationId xmlns="" xmlns:a16="http://schemas.microsoft.com/office/drawing/2014/main" id="{04526F09-0CC3-4D82-A5C6-E646A326CEF2}"/>
              </a:ext>
            </a:extLst>
          </p:cNvPr>
          <p:cNvSpPr>
            <a:spLocks noGrp="1"/>
          </p:cNvSpPr>
          <p:nvPr>
            <p:ph idx="1"/>
          </p:nvPr>
        </p:nvSpPr>
        <p:spPr>
          <a:xfrm>
            <a:off x="914400" y="1371601"/>
            <a:ext cx="7258050" cy="4419600"/>
          </a:xfrm>
        </p:spPr>
        <p:txBody>
          <a:bodyPr>
            <a:normAutofit fontScale="92500" lnSpcReduction="20000"/>
          </a:bodyPr>
          <a:lstStyle/>
          <a:p>
            <a:pPr marL="0" indent="0">
              <a:buNone/>
            </a:pPr>
            <a:r>
              <a:rPr lang="en-MY" sz="2400" dirty="0"/>
              <a:t>HRIS at DSS level began to emerge in the cost-effectiveness era of HRM development, and it fits the transformational level of HR activities—adding value to organizational processes. DSS are focused still higher in the organization, with an emphasis on the following characteristics:</a:t>
            </a:r>
          </a:p>
          <a:p>
            <a:r>
              <a:rPr lang="en-MY" sz="2400" dirty="0"/>
              <a:t>Decision focused, aimed at top managers and executive decision makers</a:t>
            </a:r>
          </a:p>
          <a:p>
            <a:r>
              <a:rPr lang="en-MY" sz="2400" dirty="0"/>
              <a:t>Emphasis on flexibility, adaptability, and quick response</a:t>
            </a:r>
          </a:p>
          <a:p>
            <a:r>
              <a:rPr lang="en-MY" sz="2400" dirty="0"/>
              <a:t>User initiated and controlled</a:t>
            </a:r>
          </a:p>
          <a:p>
            <a:r>
              <a:rPr lang="en-MY" sz="2400" dirty="0"/>
              <a:t>Support for the personal decision-making styles of individual managers</a:t>
            </a:r>
          </a:p>
        </p:txBody>
      </p:sp>
    </p:spTree>
    <p:extLst>
      <p:ext uri="{BB962C8B-B14F-4D97-AF65-F5344CB8AC3E}">
        <p14:creationId xmlns="" xmlns:p14="http://schemas.microsoft.com/office/powerpoint/2010/main" val="3273242226"/>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5C784E2-62E4-4B4B-8132-3FE37B84CC18}"/>
              </a:ext>
            </a:extLst>
          </p:cNvPr>
          <p:cNvSpPr>
            <a:spLocks noGrp="1"/>
          </p:cNvSpPr>
          <p:nvPr>
            <p:ph type="title"/>
          </p:nvPr>
        </p:nvSpPr>
        <p:spPr>
          <a:xfrm>
            <a:off x="990600" y="228600"/>
            <a:ext cx="7200900" cy="655639"/>
          </a:xfrm>
        </p:spPr>
        <p:txBody>
          <a:bodyPr/>
          <a:lstStyle/>
          <a:p>
            <a:r>
              <a:rPr lang="en-MY" dirty="0"/>
              <a:t>Core HR</a:t>
            </a:r>
          </a:p>
        </p:txBody>
      </p:sp>
      <p:sp>
        <p:nvSpPr>
          <p:cNvPr id="3" name="Content Placeholder 2">
            <a:extLst>
              <a:ext uri="{FF2B5EF4-FFF2-40B4-BE49-F238E27FC236}">
                <a16:creationId xmlns="" xmlns:a16="http://schemas.microsoft.com/office/drawing/2014/main" id="{5E84D958-EF5C-474D-802D-52BECA0CF4A2}"/>
              </a:ext>
            </a:extLst>
          </p:cNvPr>
          <p:cNvSpPr>
            <a:spLocks noGrp="1"/>
          </p:cNvSpPr>
          <p:nvPr>
            <p:ph idx="1"/>
          </p:nvPr>
        </p:nvSpPr>
        <p:spPr>
          <a:xfrm>
            <a:off x="762000" y="990600"/>
            <a:ext cx="7931224" cy="4979987"/>
          </a:xfrm>
        </p:spPr>
        <p:txBody>
          <a:bodyPr>
            <a:noAutofit/>
          </a:bodyPr>
          <a:lstStyle/>
          <a:p>
            <a:pPr marL="0" indent="0">
              <a:spcBef>
                <a:spcPts val="0"/>
              </a:spcBef>
              <a:buNone/>
            </a:pPr>
            <a:r>
              <a:rPr lang="en-MY" sz="2400" dirty="0"/>
              <a:t>There are at least thirteen common human resource information subsystems</a:t>
            </a:r>
          </a:p>
          <a:p>
            <a:pPr marL="514350" indent="-514350">
              <a:spcBef>
                <a:spcPts val="0"/>
              </a:spcBef>
              <a:buFont typeface="+mj-lt"/>
              <a:buAutoNum type="arabicPeriod"/>
            </a:pPr>
            <a:r>
              <a:rPr lang="en-MY" sz="2400" dirty="0" smtClean="0"/>
              <a:t>Recruitment </a:t>
            </a:r>
            <a:r>
              <a:rPr lang="en-MY" sz="2400" dirty="0"/>
              <a:t>and Selection</a:t>
            </a:r>
          </a:p>
          <a:p>
            <a:pPr marL="514350" indent="-514350">
              <a:spcBef>
                <a:spcPts val="0"/>
              </a:spcBef>
              <a:buFont typeface="+mj-lt"/>
              <a:buAutoNum type="arabicPeriod"/>
            </a:pPr>
            <a:r>
              <a:rPr lang="en-MY" sz="2400" dirty="0"/>
              <a:t>Personnel Administration</a:t>
            </a:r>
          </a:p>
          <a:p>
            <a:pPr marL="514350" indent="-514350">
              <a:spcBef>
                <a:spcPts val="0"/>
              </a:spcBef>
              <a:buFont typeface="+mj-lt"/>
              <a:buAutoNum type="arabicPeriod"/>
            </a:pPr>
            <a:r>
              <a:rPr lang="en-MY" sz="2400" dirty="0"/>
              <a:t>Time, </a:t>
            </a:r>
            <a:r>
              <a:rPr lang="en-MY" sz="2400" dirty="0" err="1"/>
              <a:t>Labor</a:t>
            </a:r>
            <a:r>
              <a:rPr lang="en-MY" sz="2400" dirty="0"/>
              <a:t>, and Knowledge Management</a:t>
            </a:r>
          </a:p>
          <a:p>
            <a:pPr marL="514350" indent="-514350">
              <a:spcBef>
                <a:spcPts val="0"/>
              </a:spcBef>
              <a:buFont typeface="+mj-lt"/>
              <a:buAutoNum type="arabicPeriod"/>
            </a:pPr>
            <a:r>
              <a:rPr lang="en-MY" sz="2400" dirty="0"/>
              <a:t>Training and Development</a:t>
            </a:r>
          </a:p>
          <a:p>
            <a:pPr marL="514350" indent="-514350">
              <a:spcBef>
                <a:spcPts val="0"/>
              </a:spcBef>
              <a:buFont typeface="+mj-lt"/>
              <a:buAutoNum type="arabicPeriod"/>
            </a:pPr>
            <a:r>
              <a:rPr lang="en-MY" sz="2400" dirty="0"/>
              <a:t>Pension Administration</a:t>
            </a:r>
          </a:p>
          <a:p>
            <a:pPr marL="514350" indent="-514350">
              <a:spcBef>
                <a:spcPts val="0"/>
              </a:spcBef>
              <a:buFont typeface="+mj-lt"/>
              <a:buAutoNum type="arabicPeriod"/>
            </a:pPr>
            <a:r>
              <a:rPr lang="en-MY" sz="2400" dirty="0"/>
              <a:t>Compensation and Benefits Administration</a:t>
            </a:r>
          </a:p>
          <a:p>
            <a:pPr marL="514350" indent="-514350">
              <a:spcBef>
                <a:spcPts val="0"/>
              </a:spcBef>
              <a:buFont typeface="+mj-lt"/>
              <a:buAutoNum type="arabicPeriod"/>
            </a:pPr>
            <a:r>
              <a:rPr lang="en-MY" sz="2400" dirty="0"/>
              <a:t>Payroll Interface</a:t>
            </a:r>
          </a:p>
          <a:p>
            <a:pPr marL="514350" indent="-514350">
              <a:spcBef>
                <a:spcPts val="0"/>
              </a:spcBef>
              <a:buFont typeface="+mj-lt"/>
              <a:buAutoNum type="arabicPeriod"/>
            </a:pPr>
            <a:r>
              <a:rPr lang="en-MY" sz="2400" dirty="0"/>
              <a:t>Performance Evaluation</a:t>
            </a:r>
          </a:p>
          <a:p>
            <a:pPr marL="514350" indent="-514350">
              <a:spcBef>
                <a:spcPts val="0"/>
              </a:spcBef>
              <a:buFont typeface="+mj-lt"/>
              <a:buAutoNum type="arabicPeriod"/>
            </a:pPr>
            <a:r>
              <a:rPr lang="en-MY" sz="2400" dirty="0"/>
              <a:t>Outplacement</a:t>
            </a:r>
          </a:p>
          <a:p>
            <a:pPr marL="514350" indent="-514350">
              <a:spcBef>
                <a:spcPts val="0"/>
              </a:spcBef>
              <a:buFont typeface="+mj-lt"/>
              <a:buAutoNum type="arabicPeriod"/>
            </a:pPr>
            <a:r>
              <a:rPr lang="en-MY" sz="2400" dirty="0" err="1"/>
              <a:t>Labor</a:t>
            </a:r>
            <a:r>
              <a:rPr lang="en-MY" sz="2400" dirty="0"/>
              <a:t> Relations</a:t>
            </a:r>
          </a:p>
          <a:p>
            <a:pPr marL="514350" indent="-514350">
              <a:spcBef>
                <a:spcPts val="0"/>
              </a:spcBef>
              <a:buFont typeface="+mj-lt"/>
              <a:buAutoNum type="arabicPeriod"/>
            </a:pPr>
            <a:r>
              <a:rPr lang="en-MY" sz="2400" dirty="0"/>
              <a:t>Expense and Travel Administration</a:t>
            </a:r>
          </a:p>
          <a:p>
            <a:pPr marL="514350" indent="-514350">
              <a:spcBef>
                <a:spcPts val="0"/>
              </a:spcBef>
              <a:buFont typeface="+mj-lt"/>
              <a:buAutoNum type="arabicPeriod"/>
            </a:pPr>
            <a:r>
              <a:rPr lang="en-MY" sz="2400" dirty="0"/>
              <a:t>Organizational Management</a:t>
            </a:r>
          </a:p>
          <a:p>
            <a:pPr marL="514350" indent="-514350">
              <a:spcBef>
                <a:spcPts val="0"/>
              </a:spcBef>
              <a:buFont typeface="+mj-lt"/>
              <a:buAutoNum type="arabicPeriod"/>
            </a:pPr>
            <a:r>
              <a:rPr lang="en-MY" sz="2400" dirty="0"/>
              <a:t>Health and Safety</a:t>
            </a:r>
          </a:p>
        </p:txBody>
      </p:sp>
    </p:spTree>
    <p:extLst>
      <p:ext uri="{BB962C8B-B14F-4D97-AF65-F5344CB8AC3E}">
        <p14:creationId xmlns="" xmlns:p14="http://schemas.microsoft.com/office/powerpoint/2010/main" val="2986919779"/>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76684D4-DA83-46E9-9790-4DCBEF23E1C7}"/>
              </a:ext>
            </a:extLst>
          </p:cNvPr>
          <p:cNvSpPr>
            <a:spLocks noGrp="1"/>
          </p:cNvSpPr>
          <p:nvPr>
            <p:ph type="title"/>
          </p:nvPr>
        </p:nvSpPr>
        <p:spPr/>
        <p:txBody>
          <a:bodyPr/>
          <a:lstStyle/>
          <a:p>
            <a:r>
              <a:rPr lang="en-MY" dirty="0"/>
              <a:t>Self-Services</a:t>
            </a:r>
          </a:p>
        </p:txBody>
      </p:sp>
      <p:sp>
        <p:nvSpPr>
          <p:cNvPr id="3" name="Content Placeholder 2">
            <a:extLst>
              <a:ext uri="{FF2B5EF4-FFF2-40B4-BE49-F238E27FC236}">
                <a16:creationId xmlns="" xmlns:a16="http://schemas.microsoft.com/office/drawing/2014/main" id="{983B946B-79A9-4A1B-8C86-1B00D820917E}"/>
              </a:ext>
            </a:extLst>
          </p:cNvPr>
          <p:cNvSpPr>
            <a:spLocks noGrp="1"/>
          </p:cNvSpPr>
          <p:nvPr>
            <p:ph idx="1"/>
          </p:nvPr>
        </p:nvSpPr>
        <p:spPr/>
        <p:txBody>
          <a:bodyPr>
            <a:normAutofit/>
          </a:bodyPr>
          <a:lstStyle/>
          <a:p>
            <a:pPr marL="0" indent="0">
              <a:buNone/>
            </a:pPr>
            <a:r>
              <a:rPr lang="en-MY" sz="2400" dirty="0"/>
              <a:t>The use of technology to offer services that would be performed by an HR representative. commonly called : </a:t>
            </a:r>
          </a:p>
          <a:p>
            <a:r>
              <a:rPr lang="en-MY" sz="2400" dirty="0"/>
              <a:t>Manager Self-Service (MSS)</a:t>
            </a:r>
          </a:p>
          <a:p>
            <a:r>
              <a:rPr lang="en-MY" sz="2400" dirty="0"/>
              <a:t>Employee Self- Service (ESS)</a:t>
            </a:r>
          </a:p>
        </p:txBody>
      </p:sp>
    </p:spTree>
    <p:extLst>
      <p:ext uri="{BB962C8B-B14F-4D97-AF65-F5344CB8AC3E}">
        <p14:creationId xmlns="" xmlns:p14="http://schemas.microsoft.com/office/powerpoint/2010/main" val="349435061"/>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EEDABB-111C-45AA-B964-9603117228F7}"/>
              </a:ext>
            </a:extLst>
          </p:cNvPr>
          <p:cNvSpPr>
            <a:spLocks noGrp="1"/>
          </p:cNvSpPr>
          <p:nvPr>
            <p:ph type="title"/>
          </p:nvPr>
        </p:nvSpPr>
        <p:spPr/>
        <p:txBody>
          <a:bodyPr/>
          <a:lstStyle/>
          <a:p>
            <a:r>
              <a:rPr lang="en-MY" dirty="0"/>
              <a:t>Informational Self-Service</a:t>
            </a:r>
          </a:p>
        </p:txBody>
      </p:sp>
      <p:sp>
        <p:nvSpPr>
          <p:cNvPr id="3" name="Content Placeholder 2">
            <a:extLst>
              <a:ext uri="{FF2B5EF4-FFF2-40B4-BE49-F238E27FC236}">
                <a16:creationId xmlns="" xmlns:a16="http://schemas.microsoft.com/office/drawing/2014/main" id="{69D9026B-388B-46AA-94B4-6ED164DC677D}"/>
              </a:ext>
            </a:extLst>
          </p:cNvPr>
          <p:cNvSpPr>
            <a:spLocks noGrp="1"/>
          </p:cNvSpPr>
          <p:nvPr>
            <p:ph idx="1"/>
          </p:nvPr>
        </p:nvSpPr>
        <p:spPr/>
        <p:txBody>
          <a:bodyPr>
            <a:normAutofit lnSpcReduction="10000"/>
          </a:bodyPr>
          <a:lstStyle/>
          <a:p>
            <a:pPr marL="0" indent="0">
              <a:buNone/>
            </a:pPr>
            <a:r>
              <a:rPr lang="en-MY" sz="2400" dirty="0"/>
              <a:t>Informational Self-Service refers to tools that are offered to provide information to employees. These tools are commonly referred to as “Knowledge Management” systems. They contain information about HR policies, processes and can include benefits and compensation information. They are informational in that employees cannot perform a transaction within these systems; they are used for reference purposes only. These can be present in either centralize d or decentralized service delivery models and are almost always found when HR services are outsourced.</a:t>
            </a:r>
          </a:p>
        </p:txBody>
      </p:sp>
    </p:spTree>
    <p:extLst>
      <p:ext uri="{BB962C8B-B14F-4D97-AF65-F5344CB8AC3E}">
        <p14:creationId xmlns="" xmlns:p14="http://schemas.microsoft.com/office/powerpoint/2010/main" val="711589853"/>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D4AF454-A4F0-4324-91D4-A9643B9D0187}"/>
              </a:ext>
            </a:extLst>
          </p:cNvPr>
          <p:cNvSpPr>
            <a:spLocks noGrp="1"/>
          </p:cNvSpPr>
          <p:nvPr>
            <p:ph type="title"/>
          </p:nvPr>
        </p:nvSpPr>
        <p:spPr/>
        <p:txBody>
          <a:bodyPr/>
          <a:lstStyle/>
          <a:p>
            <a:r>
              <a:rPr lang="en-MY" dirty="0"/>
              <a:t>Transactional Self Service</a:t>
            </a:r>
          </a:p>
        </p:txBody>
      </p:sp>
      <p:sp>
        <p:nvSpPr>
          <p:cNvPr id="3" name="Content Placeholder 2">
            <a:extLst>
              <a:ext uri="{FF2B5EF4-FFF2-40B4-BE49-F238E27FC236}">
                <a16:creationId xmlns="" xmlns:a16="http://schemas.microsoft.com/office/drawing/2014/main" id="{B22EDED3-085C-4EB9-B5A3-6199FB40CDB5}"/>
              </a:ext>
            </a:extLst>
          </p:cNvPr>
          <p:cNvSpPr>
            <a:spLocks noGrp="1"/>
          </p:cNvSpPr>
          <p:nvPr>
            <p:ph idx="1"/>
          </p:nvPr>
        </p:nvSpPr>
        <p:spPr/>
        <p:txBody>
          <a:bodyPr/>
          <a:lstStyle/>
          <a:p>
            <a:pPr marL="0" indent="0">
              <a:buNone/>
            </a:pPr>
            <a:r>
              <a:rPr lang="en-MY" dirty="0"/>
              <a:t>These tools are offered for managers and employees to change information captured in HRIS. Employee Self-Service applications include information that the employee changes, which is typically personal in nature. Common changes that occur in an ESS system are employee address, emergency contact, tax withholdings and benefit elections. Manager Self-Service applications include information that a manager changes, which is related to the employees they manage.</a:t>
            </a:r>
          </a:p>
        </p:txBody>
      </p:sp>
    </p:spTree>
    <p:extLst>
      <p:ext uri="{BB962C8B-B14F-4D97-AF65-F5344CB8AC3E}">
        <p14:creationId xmlns="" xmlns:p14="http://schemas.microsoft.com/office/powerpoint/2010/main" val="643006467"/>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1279FF9-4F2B-4348-96A6-F9DE943054F8}"/>
              </a:ext>
            </a:extLst>
          </p:cNvPr>
          <p:cNvSpPr>
            <a:spLocks noGrp="1"/>
          </p:cNvSpPr>
          <p:nvPr>
            <p:ph type="title"/>
          </p:nvPr>
        </p:nvSpPr>
        <p:spPr/>
        <p:txBody>
          <a:bodyPr/>
          <a:lstStyle/>
          <a:p>
            <a:r>
              <a:rPr lang="en-MY" dirty="0"/>
              <a:t>HR Portals in Self-Service</a:t>
            </a:r>
          </a:p>
        </p:txBody>
      </p:sp>
      <p:sp>
        <p:nvSpPr>
          <p:cNvPr id="3" name="Content Placeholder 2">
            <a:extLst>
              <a:ext uri="{FF2B5EF4-FFF2-40B4-BE49-F238E27FC236}">
                <a16:creationId xmlns="" xmlns:a16="http://schemas.microsoft.com/office/drawing/2014/main" id="{CDFC71BB-5986-4B2C-84B4-9FA37AF19C39}"/>
              </a:ext>
            </a:extLst>
          </p:cNvPr>
          <p:cNvSpPr>
            <a:spLocks noGrp="1"/>
          </p:cNvSpPr>
          <p:nvPr>
            <p:ph idx="1"/>
          </p:nvPr>
        </p:nvSpPr>
        <p:spPr>
          <a:xfrm>
            <a:off x="755576" y="1600200"/>
            <a:ext cx="7931224" cy="4530725"/>
          </a:xfrm>
        </p:spPr>
        <p:txBody>
          <a:bodyPr>
            <a:normAutofit lnSpcReduction="10000"/>
          </a:bodyPr>
          <a:lstStyle/>
          <a:p>
            <a:pPr marL="0" indent="0">
              <a:buNone/>
            </a:pPr>
            <a:r>
              <a:rPr lang="en-MY" sz="2000" dirty="0"/>
              <a:t>A portal is a Web application that resides on the intranet (internally) or Internet (externally) that is designed to aggregate and personalize information for access from a single source. The HR portal in an intranet application is used to perform informational or transactional self-service. Based on an employee’s role in the organization as defined within their security authorizations, the HR portal will present the applications and information the person is allowed to access. </a:t>
            </a:r>
          </a:p>
          <a:p>
            <a:r>
              <a:rPr lang="en-MY" sz="2000" dirty="0"/>
              <a:t>Through the use of single sign on technology, an employee can access an HR application through the portal without having to log into that application, thereby simplifying the process for the employee and eliminating the need for multiple passwords. </a:t>
            </a:r>
          </a:p>
          <a:p>
            <a:r>
              <a:rPr lang="en-MY" sz="2000" dirty="0"/>
              <a:t>The other benefit of an HR Portal is that information can be distributed throughout the organization while being centrally maintained. Policy information and corporate communications can be accessed by all employees regardless of location even though the actual information is stored centrally.</a:t>
            </a:r>
          </a:p>
        </p:txBody>
      </p:sp>
    </p:spTree>
    <p:extLst>
      <p:ext uri="{BB962C8B-B14F-4D97-AF65-F5344CB8AC3E}">
        <p14:creationId xmlns="" xmlns:p14="http://schemas.microsoft.com/office/powerpoint/2010/main" val="4122392705"/>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4422819-11F2-4925-BFF1-2B4E4CEE606C}"/>
              </a:ext>
            </a:extLst>
          </p:cNvPr>
          <p:cNvSpPr>
            <a:spLocks noGrp="1"/>
          </p:cNvSpPr>
          <p:nvPr>
            <p:ph type="title"/>
          </p:nvPr>
        </p:nvSpPr>
        <p:spPr>
          <a:xfrm>
            <a:off x="990600" y="304800"/>
            <a:ext cx="7200900" cy="655639"/>
          </a:xfrm>
        </p:spPr>
        <p:txBody>
          <a:bodyPr/>
          <a:lstStyle/>
          <a:p>
            <a:r>
              <a:rPr lang="en-MY" dirty="0"/>
              <a:t>Knowledge Management (KM)</a:t>
            </a:r>
          </a:p>
        </p:txBody>
      </p:sp>
      <p:sp>
        <p:nvSpPr>
          <p:cNvPr id="3" name="Content Placeholder 2">
            <a:extLst>
              <a:ext uri="{FF2B5EF4-FFF2-40B4-BE49-F238E27FC236}">
                <a16:creationId xmlns="" xmlns:a16="http://schemas.microsoft.com/office/drawing/2014/main" id="{04526F09-0CC3-4D82-A5C6-E646A326CEF2}"/>
              </a:ext>
            </a:extLst>
          </p:cNvPr>
          <p:cNvSpPr>
            <a:spLocks noGrp="1"/>
          </p:cNvSpPr>
          <p:nvPr>
            <p:ph idx="1"/>
          </p:nvPr>
        </p:nvSpPr>
        <p:spPr>
          <a:xfrm>
            <a:off x="611560" y="1600200"/>
            <a:ext cx="8424936" cy="4530725"/>
          </a:xfrm>
        </p:spPr>
        <p:txBody>
          <a:bodyPr>
            <a:normAutofit fontScale="92500"/>
          </a:bodyPr>
          <a:lstStyle/>
          <a:p>
            <a:pPr marL="0" indent="0">
              <a:buNone/>
            </a:pPr>
            <a:r>
              <a:rPr lang="en-MY" sz="2200" dirty="0"/>
              <a:t>Knowledge Management (KM) is the umbrella term for the management of unstructured information - that is, all kinds of documents. KM can be defined as the process of capturing, distributing and using knowledge effectively. In order to effectively share an organization’s information assets (think: policies, procedures but also expertise and experiences), that knowledge needs to be identified, captured, evaluated and easily retrieved. There are three main approaches to knowledge management:</a:t>
            </a:r>
          </a:p>
          <a:p>
            <a:r>
              <a:rPr lang="en-MY" sz="2200" dirty="0"/>
              <a:t> Technocentric: Focuses on technology, especially software that boosts knowledge sharing and creation.</a:t>
            </a:r>
          </a:p>
          <a:p>
            <a:r>
              <a:rPr lang="en-MY" sz="2200" dirty="0"/>
              <a:t> Organizational: Looks at how to design an organization to best promote knowledge processes.</a:t>
            </a:r>
          </a:p>
          <a:p>
            <a:r>
              <a:rPr lang="en-MY" sz="2200" dirty="0"/>
              <a:t>Ecological: Encourages a knowledge exchange through collaborative networks, rather than through direct management.</a:t>
            </a:r>
          </a:p>
        </p:txBody>
      </p:sp>
    </p:spTree>
    <p:extLst>
      <p:ext uri="{BB962C8B-B14F-4D97-AF65-F5344CB8AC3E}">
        <p14:creationId xmlns="" xmlns:p14="http://schemas.microsoft.com/office/powerpoint/2010/main" val="2544795336"/>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5C784E2-62E4-4B4B-8132-3FE37B84CC18}"/>
              </a:ext>
            </a:extLst>
          </p:cNvPr>
          <p:cNvSpPr>
            <a:spLocks noGrp="1"/>
          </p:cNvSpPr>
          <p:nvPr>
            <p:ph type="title"/>
          </p:nvPr>
        </p:nvSpPr>
        <p:spPr>
          <a:xfrm>
            <a:off x="990600" y="228600"/>
            <a:ext cx="7200900" cy="579439"/>
          </a:xfrm>
        </p:spPr>
        <p:txBody>
          <a:bodyPr/>
          <a:lstStyle/>
          <a:p>
            <a:r>
              <a:rPr lang="en-MY" dirty="0"/>
              <a:t>Talent Management Systems</a:t>
            </a:r>
          </a:p>
        </p:txBody>
      </p:sp>
      <p:sp>
        <p:nvSpPr>
          <p:cNvPr id="3" name="Content Placeholder 2">
            <a:extLst>
              <a:ext uri="{FF2B5EF4-FFF2-40B4-BE49-F238E27FC236}">
                <a16:creationId xmlns="" xmlns:a16="http://schemas.microsoft.com/office/drawing/2014/main" id="{5E84D958-EF5C-474D-802D-52BECA0CF4A2}"/>
              </a:ext>
            </a:extLst>
          </p:cNvPr>
          <p:cNvSpPr>
            <a:spLocks noGrp="1"/>
          </p:cNvSpPr>
          <p:nvPr>
            <p:ph idx="1"/>
          </p:nvPr>
        </p:nvSpPr>
        <p:spPr>
          <a:xfrm>
            <a:off x="838200" y="1143001"/>
            <a:ext cx="7334250" cy="4648200"/>
          </a:xfrm>
        </p:spPr>
        <p:txBody>
          <a:bodyPr>
            <a:noAutofit/>
          </a:bodyPr>
          <a:lstStyle/>
          <a:p>
            <a:pPr marL="0" indent="0">
              <a:buNone/>
            </a:pPr>
            <a:r>
              <a:rPr lang="en-MY" sz="1800" dirty="0"/>
              <a:t>The systems that support the processes of onboarding, recruiting, performance management, compensation management, succession planning and learning management are commonly referred to as Talent Management Applications.</a:t>
            </a:r>
          </a:p>
          <a:p>
            <a:pPr marL="514350" indent="-514350">
              <a:buFont typeface="+mj-lt"/>
              <a:buAutoNum type="arabicPeriod"/>
            </a:pPr>
            <a:r>
              <a:rPr lang="en-MY" sz="1800" dirty="0"/>
              <a:t>ATS</a:t>
            </a:r>
          </a:p>
          <a:p>
            <a:pPr marL="514350" indent="-514350">
              <a:buFont typeface="+mj-lt"/>
              <a:buAutoNum type="arabicPeriod"/>
            </a:pPr>
            <a:r>
              <a:rPr lang="en-MY" sz="1800" dirty="0"/>
              <a:t>Onboarding</a:t>
            </a:r>
          </a:p>
          <a:p>
            <a:pPr marL="514350" indent="-514350">
              <a:buFont typeface="+mj-lt"/>
              <a:buAutoNum type="arabicPeriod"/>
            </a:pPr>
            <a:r>
              <a:rPr lang="en-MY" sz="1800" dirty="0"/>
              <a:t>Performance Management</a:t>
            </a:r>
          </a:p>
          <a:p>
            <a:pPr marL="514350" indent="-514350">
              <a:buFont typeface="+mj-lt"/>
              <a:buAutoNum type="arabicPeriod"/>
            </a:pPr>
            <a:r>
              <a:rPr lang="en-MY" sz="1800" dirty="0"/>
              <a:t>Competency Management</a:t>
            </a:r>
          </a:p>
          <a:p>
            <a:pPr marL="514350" indent="-514350">
              <a:buFont typeface="+mj-lt"/>
              <a:buAutoNum type="arabicPeriod"/>
            </a:pPr>
            <a:r>
              <a:rPr lang="en-MY" sz="1800" dirty="0"/>
              <a:t>Learning Management</a:t>
            </a:r>
          </a:p>
          <a:p>
            <a:pPr marL="514350" indent="-514350">
              <a:buFont typeface="+mj-lt"/>
              <a:buAutoNum type="arabicPeriod"/>
            </a:pPr>
            <a:r>
              <a:rPr lang="en-MY" sz="1800" dirty="0"/>
              <a:t>Succession Planning</a:t>
            </a:r>
          </a:p>
          <a:p>
            <a:pPr marL="514350" indent="-514350">
              <a:buFont typeface="+mj-lt"/>
              <a:buAutoNum type="arabicPeriod"/>
            </a:pPr>
            <a:r>
              <a:rPr lang="en-MY" sz="1800" dirty="0"/>
              <a:t>Compensation Management</a:t>
            </a:r>
          </a:p>
        </p:txBody>
      </p:sp>
    </p:spTree>
    <p:extLst>
      <p:ext uri="{BB962C8B-B14F-4D97-AF65-F5344CB8AC3E}">
        <p14:creationId xmlns="" xmlns:p14="http://schemas.microsoft.com/office/powerpoint/2010/main" val="1663727293"/>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76684D4-DA83-46E9-9790-4DCBEF23E1C7}"/>
              </a:ext>
            </a:extLst>
          </p:cNvPr>
          <p:cNvSpPr>
            <a:spLocks noGrp="1"/>
          </p:cNvSpPr>
          <p:nvPr>
            <p:ph type="title"/>
          </p:nvPr>
        </p:nvSpPr>
        <p:spPr>
          <a:xfrm>
            <a:off x="914400" y="304800"/>
            <a:ext cx="7200900" cy="655639"/>
          </a:xfrm>
        </p:spPr>
        <p:txBody>
          <a:bodyPr/>
          <a:lstStyle/>
          <a:p>
            <a:r>
              <a:rPr lang="en-MY" dirty="0"/>
              <a:t>Applicant Tracking Systems (ATS)</a:t>
            </a:r>
          </a:p>
        </p:txBody>
      </p:sp>
      <p:sp>
        <p:nvSpPr>
          <p:cNvPr id="3" name="Content Placeholder 2">
            <a:extLst>
              <a:ext uri="{FF2B5EF4-FFF2-40B4-BE49-F238E27FC236}">
                <a16:creationId xmlns="" xmlns:a16="http://schemas.microsoft.com/office/drawing/2014/main" id="{983B946B-79A9-4A1B-8C86-1B00D820917E}"/>
              </a:ext>
            </a:extLst>
          </p:cNvPr>
          <p:cNvSpPr>
            <a:spLocks noGrp="1"/>
          </p:cNvSpPr>
          <p:nvPr>
            <p:ph idx="1"/>
          </p:nvPr>
        </p:nvSpPr>
        <p:spPr>
          <a:xfrm>
            <a:off x="762000" y="1295400"/>
            <a:ext cx="7772400" cy="4648200"/>
          </a:xfrm>
        </p:spPr>
        <p:txBody>
          <a:bodyPr>
            <a:normAutofit fontScale="92500" lnSpcReduction="20000"/>
          </a:bodyPr>
          <a:lstStyle/>
          <a:p>
            <a:pPr marL="0" indent="0">
              <a:buNone/>
            </a:pPr>
            <a:r>
              <a:rPr lang="en-MY" sz="2400" dirty="0"/>
              <a:t>Recruiting Applications, also known as Applicant Tracking Systems (ATS) or talent acquisition systems, support the process of sourcing and selecting candidates for open jobs. They include the creation of requisitions for the recruitment of a particular job and storing and tracking the résumés of applicants and can include screening of candidates via assessments. Recruiters can use search tools and queries to weed through the mountain of applications for a particular job. Hiring managers are presented candidates for their positions electronically. </a:t>
            </a:r>
          </a:p>
          <a:p>
            <a:pPr marL="0" indent="0">
              <a:buNone/>
            </a:pPr>
            <a:r>
              <a:rPr lang="en-MY" sz="2400" dirty="0" smtClean="0"/>
              <a:t>Recruiting </a:t>
            </a:r>
            <a:r>
              <a:rPr lang="en-MY" sz="2400" dirty="0"/>
              <a:t>applications provide benefits on the compliance side as well. Tracking for Affirmative action purposes becomes streamlined. The total cost of sourcing and selecting candidates can be reduced with a recruitment management system. HRIS job and organizational information can be interfaced to the recruitment systems for consistency purposes</a:t>
            </a:r>
            <a:r>
              <a:rPr lang="en-MY" sz="2000" dirty="0"/>
              <a:t>.</a:t>
            </a:r>
          </a:p>
        </p:txBody>
      </p:sp>
    </p:spTree>
    <p:extLst>
      <p:ext uri="{BB962C8B-B14F-4D97-AF65-F5344CB8AC3E}">
        <p14:creationId xmlns="" xmlns:p14="http://schemas.microsoft.com/office/powerpoint/2010/main" val="1594338410"/>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EEDABB-111C-45AA-B964-9603117228F7}"/>
              </a:ext>
            </a:extLst>
          </p:cNvPr>
          <p:cNvSpPr>
            <a:spLocks noGrp="1"/>
          </p:cNvSpPr>
          <p:nvPr>
            <p:ph type="title"/>
          </p:nvPr>
        </p:nvSpPr>
        <p:spPr/>
        <p:txBody>
          <a:bodyPr/>
          <a:lstStyle/>
          <a:p>
            <a:r>
              <a:rPr lang="en-MY" dirty="0"/>
              <a:t>Data Mining and “Big” data</a:t>
            </a:r>
          </a:p>
        </p:txBody>
      </p:sp>
      <p:sp>
        <p:nvSpPr>
          <p:cNvPr id="3" name="Content Placeholder 2">
            <a:extLst>
              <a:ext uri="{FF2B5EF4-FFF2-40B4-BE49-F238E27FC236}">
                <a16:creationId xmlns="" xmlns:a16="http://schemas.microsoft.com/office/drawing/2014/main" id="{69D9026B-388B-46AA-94B4-6ED164DC677D}"/>
              </a:ext>
            </a:extLst>
          </p:cNvPr>
          <p:cNvSpPr>
            <a:spLocks noGrp="1"/>
          </p:cNvSpPr>
          <p:nvPr>
            <p:ph idx="1"/>
          </p:nvPr>
        </p:nvSpPr>
        <p:spPr/>
        <p:txBody>
          <a:bodyPr/>
          <a:lstStyle/>
          <a:p>
            <a:pPr marL="0" indent="0">
              <a:buNone/>
            </a:pPr>
            <a:r>
              <a:rPr lang="en-MY" sz="2400" dirty="0"/>
              <a:t>Data mining refers to efforts to identify patterns that exist within data and that may identify unrecognized causal mechanisms that can be used to enhance decision making. To identify these causal mechanisms, data mining uses correlation and multiple regression methods to identify patterns of relationships in extremely large datasets</a:t>
            </a:r>
            <a:r>
              <a:rPr lang="en-MY" dirty="0"/>
              <a:t>.</a:t>
            </a:r>
          </a:p>
        </p:txBody>
      </p:sp>
    </p:spTree>
    <p:extLst>
      <p:ext uri="{BB962C8B-B14F-4D97-AF65-F5344CB8AC3E}">
        <p14:creationId xmlns="" xmlns:p14="http://schemas.microsoft.com/office/powerpoint/2010/main" val="2657397467"/>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D4AF454-A4F0-4324-91D4-A9643B9D0187}"/>
              </a:ext>
            </a:extLst>
          </p:cNvPr>
          <p:cNvSpPr>
            <a:spLocks noGrp="1"/>
          </p:cNvSpPr>
          <p:nvPr>
            <p:ph type="title"/>
          </p:nvPr>
        </p:nvSpPr>
        <p:spPr/>
        <p:txBody>
          <a:bodyPr/>
          <a:lstStyle/>
          <a:p>
            <a:r>
              <a:rPr lang="en-MY" dirty="0"/>
              <a:t>Predictive Analysis</a:t>
            </a:r>
          </a:p>
        </p:txBody>
      </p:sp>
      <p:sp>
        <p:nvSpPr>
          <p:cNvPr id="3" name="Content Placeholder 2">
            <a:extLst>
              <a:ext uri="{FF2B5EF4-FFF2-40B4-BE49-F238E27FC236}">
                <a16:creationId xmlns="" xmlns:a16="http://schemas.microsoft.com/office/drawing/2014/main" id="{B22EDED3-085C-4EB9-B5A3-6199FB40CDB5}"/>
              </a:ext>
            </a:extLst>
          </p:cNvPr>
          <p:cNvSpPr>
            <a:spLocks noGrp="1"/>
          </p:cNvSpPr>
          <p:nvPr>
            <p:ph idx="1"/>
          </p:nvPr>
        </p:nvSpPr>
        <p:spPr/>
        <p:txBody>
          <a:bodyPr>
            <a:normAutofit/>
          </a:bodyPr>
          <a:lstStyle/>
          <a:p>
            <a:pPr marL="0" indent="0">
              <a:buNone/>
            </a:pPr>
            <a:r>
              <a:rPr lang="en-MY" sz="2400" dirty="0"/>
              <a:t>Predictive analysis involves attempts to develop models of organizational systems that can be used to predict future outcomes and understand the consequences of hypothetical changes in organizations For example, if the organization discovered a correlation between employee job satisfaction and turnover, HR could use this data to suggest modifications to the employees’ work situation or their benefits.</a:t>
            </a:r>
          </a:p>
        </p:txBody>
      </p:sp>
    </p:spTree>
    <p:extLst>
      <p:ext uri="{BB962C8B-B14F-4D97-AF65-F5344CB8AC3E}">
        <p14:creationId xmlns="" xmlns:p14="http://schemas.microsoft.com/office/powerpoint/2010/main" val="279988379"/>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1279FF9-4F2B-4348-96A6-F9DE943054F8}"/>
              </a:ext>
            </a:extLst>
          </p:cNvPr>
          <p:cNvSpPr>
            <a:spLocks noGrp="1"/>
          </p:cNvSpPr>
          <p:nvPr>
            <p:ph type="title"/>
          </p:nvPr>
        </p:nvSpPr>
        <p:spPr/>
        <p:txBody>
          <a:bodyPr/>
          <a:lstStyle/>
          <a:p>
            <a:r>
              <a:rPr lang="en-MY" dirty="0"/>
              <a:t>Workforce </a:t>
            </a:r>
            <a:r>
              <a:rPr lang="en-MY" dirty="0" err="1"/>
              <a:t>Modeling</a:t>
            </a:r>
            <a:endParaRPr lang="en-MY" dirty="0"/>
          </a:p>
        </p:txBody>
      </p:sp>
      <p:sp>
        <p:nvSpPr>
          <p:cNvPr id="3" name="Content Placeholder 2">
            <a:extLst>
              <a:ext uri="{FF2B5EF4-FFF2-40B4-BE49-F238E27FC236}">
                <a16:creationId xmlns="" xmlns:a16="http://schemas.microsoft.com/office/drawing/2014/main" id="{CDFC71BB-5986-4B2C-84B4-9FA37AF19C39}"/>
              </a:ext>
            </a:extLst>
          </p:cNvPr>
          <p:cNvSpPr>
            <a:spLocks noGrp="1"/>
          </p:cNvSpPr>
          <p:nvPr>
            <p:ph idx="1"/>
          </p:nvPr>
        </p:nvSpPr>
        <p:spPr/>
        <p:txBody>
          <a:bodyPr/>
          <a:lstStyle/>
          <a:p>
            <a:pPr marL="0" indent="0">
              <a:buNone/>
            </a:pPr>
            <a:r>
              <a:rPr lang="en-MY" sz="2400" dirty="0"/>
              <a:t>Workforce </a:t>
            </a:r>
            <a:r>
              <a:rPr lang="en-MY" sz="2400" dirty="0" err="1"/>
              <a:t>modeling</a:t>
            </a:r>
            <a:r>
              <a:rPr lang="en-MY" sz="2400" dirty="0"/>
              <a:t> attempts to understand how an organization’s human capital needs would change as a function of some expected change in the organization ’s environment. This change may be a shift in the demand for the organization’s product, entry into a new market, divestiture of one of the organization’s businesses, or a pending acquisition of or merger with another organization. This process involves establishing a human resource planning program</a:t>
            </a:r>
            <a:r>
              <a:rPr lang="en-MY" dirty="0"/>
              <a:t>.</a:t>
            </a:r>
          </a:p>
        </p:txBody>
      </p:sp>
    </p:spTree>
    <p:extLst>
      <p:ext uri="{BB962C8B-B14F-4D97-AF65-F5344CB8AC3E}">
        <p14:creationId xmlns="" xmlns:p14="http://schemas.microsoft.com/office/powerpoint/2010/main" val="1366092439"/>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914400" y="1600200"/>
          <a:ext cx="6537920" cy="42770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3379085984"/>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85D78D8-1F51-437F-ACF2-9F16DBB08A95}"/>
              </a:ext>
            </a:extLst>
          </p:cNvPr>
          <p:cNvSpPr>
            <a:spLocks noGrp="1"/>
          </p:cNvSpPr>
          <p:nvPr>
            <p:ph type="title"/>
          </p:nvPr>
        </p:nvSpPr>
        <p:spPr/>
        <p:txBody>
          <a:bodyPr/>
          <a:lstStyle/>
          <a:p>
            <a:r>
              <a:rPr lang="en-MY" dirty="0"/>
              <a:t>Global Workforce</a:t>
            </a:r>
          </a:p>
        </p:txBody>
      </p:sp>
      <p:sp>
        <p:nvSpPr>
          <p:cNvPr id="3" name="Content Placeholder 2">
            <a:extLst>
              <a:ext uri="{FF2B5EF4-FFF2-40B4-BE49-F238E27FC236}">
                <a16:creationId xmlns="" xmlns:a16="http://schemas.microsoft.com/office/drawing/2014/main" id="{8389F205-EF07-4E69-BC54-4FE43D8841B1}"/>
              </a:ext>
            </a:extLst>
          </p:cNvPr>
          <p:cNvSpPr>
            <a:spLocks noGrp="1"/>
          </p:cNvSpPr>
          <p:nvPr>
            <p:ph idx="1"/>
          </p:nvPr>
        </p:nvSpPr>
        <p:spPr/>
        <p:txBody>
          <a:bodyPr>
            <a:normAutofit/>
          </a:bodyPr>
          <a:lstStyle/>
          <a:p>
            <a:pPr marL="0" indent="0">
              <a:buNone/>
            </a:pPr>
            <a:r>
              <a:rPr lang="en-MY" sz="2400" dirty="0"/>
              <a:t>The extent of the firm’s internationalization and its degree of centralization or decentralization affects its philosophy regarding the nationality of its international managers. In General, there are three types of global workforce as Parent-country nationals (PCNs), Third-country nationals (TCNs) and Host-country nationals (HCNs) classified by their source (Where to find).</a:t>
            </a:r>
          </a:p>
        </p:txBody>
      </p:sp>
    </p:spTree>
    <p:extLst>
      <p:ext uri="{BB962C8B-B14F-4D97-AF65-F5344CB8AC3E}">
        <p14:creationId xmlns="" xmlns:p14="http://schemas.microsoft.com/office/powerpoint/2010/main" val="161345354"/>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A80EF06-D982-4875-BB1A-294DF144E085}"/>
              </a:ext>
            </a:extLst>
          </p:cNvPr>
          <p:cNvSpPr>
            <a:spLocks noGrp="1"/>
          </p:cNvSpPr>
          <p:nvPr>
            <p:ph type="title"/>
          </p:nvPr>
        </p:nvSpPr>
        <p:spPr/>
        <p:txBody>
          <a:bodyPr/>
          <a:lstStyle/>
          <a:p>
            <a:r>
              <a:rPr lang="en-MY" dirty="0"/>
              <a:t>Global Workforce</a:t>
            </a:r>
          </a:p>
        </p:txBody>
      </p:sp>
      <p:pic>
        <p:nvPicPr>
          <p:cNvPr id="5" name="Picture 4">
            <a:extLst>
              <a:ext uri="{FF2B5EF4-FFF2-40B4-BE49-F238E27FC236}">
                <a16:creationId xmlns="" xmlns:a16="http://schemas.microsoft.com/office/drawing/2014/main" id="{9965C2D8-F1C5-4439-8B1A-3784538E011D}"/>
              </a:ext>
            </a:extLst>
          </p:cNvPr>
          <p:cNvPicPr>
            <a:picLocks noChangeAspect="1"/>
          </p:cNvPicPr>
          <p:nvPr/>
        </p:nvPicPr>
        <p:blipFill>
          <a:blip r:embed="rId3"/>
          <a:stretch>
            <a:fillRect/>
          </a:stretch>
        </p:blipFill>
        <p:spPr>
          <a:xfrm>
            <a:off x="1282914" y="1916832"/>
            <a:ext cx="6578171" cy="3996085"/>
          </a:xfrm>
          <a:prstGeom prst="rect">
            <a:avLst/>
          </a:prstGeom>
        </p:spPr>
      </p:pic>
    </p:spTree>
    <p:extLst>
      <p:ext uri="{BB962C8B-B14F-4D97-AF65-F5344CB8AC3E}">
        <p14:creationId xmlns="" xmlns:p14="http://schemas.microsoft.com/office/powerpoint/2010/main" val="1218219140"/>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9DB1EC9-DE0B-4FF4-AD93-0023D7DD4617}"/>
              </a:ext>
            </a:extLst>
          </p:cNvPr>
          <p:cNvSpPr>
            <a:spLocks noGrp="1"/>
          </p:cNvSpPr>
          <p:nvPr>
            <p:ph type="title"/>
          </p:nvPr>
        </p:nvSpPr>
        <p:spPr/>
        <p:txBody>
          <a:bodyPr/>
          <a:lstStyle/>
          <a:p>
            <a:r>
              <a:rPr lang="en-MY" dirty="0"/>
              <a:t>Different Dimensions of IHRM</a:t>
            </a:r>
          </a:p>
        </p:txBody>
      </p:sp>
      <p:pic>
        <p:nvPicPr>
          <p:cNvPr id="5" name="Picture 4">
            <a:extLst>
              <a:ext uri="{FF2B5EF4-FFF2-40B4-BE49-F238E27FC236}">
                <a16:creationId xmlns="" xmlns:a16="http://schemas.microsoft.com/office/drawing/2014/main" id="{DD34274A-D8AC-4E5A-8E71-75315FF9B14D}"/>
              </a:ext>
            </a:extLst>
          </p:cNvPr>
          <p:cNvPicPr>
            <a:picLocks noChangeAspect="1"/>
          </p:cNvPicPr>
          <p:nvPr/>
        </p:nvPicPr>
        <p:blipFill>
          <a:blip r:embed="rId2"/>
          <a:stretch>
            <a:fillRect/>
          </a:stretch>
        </p:blipFill>
        <p:spPr>
          <a:xfrm>
            <a:off x="1331640" y="1813721"/>
            <a:ext cx="6207001" cy="4740780"/>
          </a:xfrm>
          <a:prstGeom prst="rect">
            <a:avLst/>
          </a:prstGeom>
        </p:spPr>
      </p:pic>
    </p:spTree>
    <p:extLst>
      <p:ext uri="{BB962C8B-B14F-4D97-AF65-F5344CB8AC3E}">
        <p14:creationId xmlns="" xmlns:p14="http://schemas.microsoft.com/office/powerpoint/2010/main" val="4284736067"/>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6E0AF88-6925-46E1-BED3-D3D47F8D2B2E}"/>
              </a:ext>
            </a:extLst>
          </p:cNvPr>
          <p:cNvSpPr>
            <a:spLocks noGrp="1"/>
          </p:cNvSpPr>
          <p:nvPr>
            <p:ph type="title"/>
          </p:nvPr>
        </p:nvSpPr>
        <p:spPr>
          <a:xfrm>
            <a:off x="990600" y="228600"/>
            <a:ext cx="7200900" cy="655639"/>
          </a:xfrm>
        </p:spPr>
        <p:txBody>
          <a:bodyPr/>
          <a:lstStyle/>
          <a:p>
            <a:r>
              <a:rPr lang="en-MY" dirty="0" err="1"/>
              <a:t>P.V.Morgan</a:t>
            </a:r>
            <a:r>
              <a:rPr lang="en-MY" dirty="0"/>
              <a:t> Model of IHRM</a:t>
            </a:r>
          </a:p>
        </p:txBody>
      </p:sp>
      <p:sp>
        <p:nvSpPr>
          <p:cNvPr id="3" name="Content Placeholder 2">
            <a:extLst>
              <a:ext uri="{FF2B5EF4-FFF2-40B4-BE49-F238E27FC236}">
                <a16:creationId xmlns="" xmlns:a16="http://schemas.microsoft.com/office/drawing/2014/main" id="{47612A91-F0F6-4D03-8CAC-FC2FA4C0144D}"/>
              </a:ext>
            </a:extLst>
          </p:cNvPr>
          <p:cNvSpPr>
            <a:spLocks noGrp="1"/>
          </p:cNvSpPr>
          <p:nvPr>
            <p:ph idx="1"/>
          </p:nvPr>
        </p:nvSpPr>
        <p:spPr>
          <a:xfrm>
            <a:off x="990600" y="990600"/>
            <a:ext cx="7772400" cy="1143000"/>
          </a:xfrm>
        </p:spPr>
        <p:txBody>
          <a:bodyPr/>
          <a:lstStyle/>
          <a:p>
            <a:pPr marL="0" indent="0">
              <a:buNone/>
            </a:pPr>
            <a:r>
              <a:rPr lang="en-MY" sz="2400" dirty="0"/>
              <a:t>P.V. Morgan explained the three-dimensional model of IHRM, it includes human resource activities, types of employees, and countries.</a:t>
            </a:r>
          </a:p>
        </p:txBody>
      </p:sp>
      <p:pic>
        <p:nvPicPr>
          <p:cNvPr id="5" name="Picture 4">
            <a:extLst>
              <a:ext uri="{FF2B5EF4-FFF2-40B4-BE49-F238E27FC236}">
                <a16:creationId xmlns="" xmlns:a16="http://schemas.microsoft.com/office/drawing/2014/main" id="{80950D32-3C79-4E64-87EE-99C576FAD283}"/>
              </a:ext>
            </a:extLst>
          </p:cNvPr>
          <p:cNvPicPr>
            <a:picLocks noChangeAspect="1"/>
          </p:cNvPicPr>
          <p:nvPr/>
        </p:nvPicPr>
        <p:blipFill>
          <a:blip r:embed="rId2"/>
          <a:stretch>
            <a:fillRect/>
          </a:stretch>
        </p:blipFill>
        <p:spPr>
          <a:xfrm>
            <a:off x="1219200" y="2362200"/>
            <a:ext cx="4636537" cy="3466703"/>
          </a:xfrm>
          <a:prstGeom prst="rect">
            <a:avLst/>
          </a:prstGeom>
        </p:spPr>
      </p:pic>
    </p:spTree>
    <p:extLst>
      <p:ext uri="{BB962C8B-B14F-4D97-AF65-F5344CB8AC3E}">
        <p14:creationId xmlns="" xmlns:p14="http://schemas.microsoft.com/office/powerpoint/2010/main" val="215784867"/>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CB3B526-92B4-4A97-815B-9C82E26AFC8B}"/>
              </a:ext>
            </a:extLst>
          </p:cNvPr>
          <p:cNvSpPr>
            <a:spLocks noGrp="1"/>
          </p:cNvSpPr>
          <p:nvPr>
            <p:ph type="title"/>
          </p:nvPr>
        </p:nvSpPr>
        <p:spPr>
          <a:xfrm>
            <a:off x="990600" y="304800"/>
            <a:ext cx="7200900" cy="655639"/>
          </a:xfrm>
        </p:spPr>
        <p:txBody>
          <a:bodyPr/>
          <a:lstStyle/>
          <a:p>
            <a:r>
              <a:rPr lang="en-MY" dirty="0"/>
              <a:t>HR Activities</a:t>
            </a:r>
          </a:p>
        </p:txBody>
      </p:sp>
      <p:sp>
        <p:nvSpPr>
          <p:cNvPr id="3" name="Content Placeholder 2">
            <a:extLst>
              <a:ext uri="{FF2B5EF4-FFF2-40B4-BE49-F238E27FC236}">
                <a16:creationId xmlns="" xmlns:a16="http://schemas.microsoft.com/office/drawing/2014/main" id="{A9BC219C-35C9-4413-8527-FB438D1B8B3A}"/>
              </a:ext>
            </a:extLst>
          </p:cNvPr>
          <p:cNvSpPr>
            <a:spLocks noGrp="1"/>
          </p:cNvSpPr>
          <p:nvPr>
            <p:ph idx="1"/>
          </p:nvPr>
        </p:nvSpPr>
        <p:spPr>
          <a:xfrm>
            <a:off x="609600" y="1295400"/>
            <a:ext cx="8229600" cy="4530725"/>
          </a:xfrm>
        </p:spPr>
        <p:txBody>
          <a:bodyPr>
            <a:normAutofit lnSpcReduction="10000"/>
          </a:bodyPr>
          <a:lstStyle/>
          <a:p>
            <a:r>
              <a:rPr lang="en-MY" sz="2400" dirty="0"/>
              <a:t>International human resource activities include major operative human resource functions such as </a:t>
            </a:r>
            <a:r>
              <a:rPr lang="en-MY" sz="2400" b="1" dirty="0"/>
              <a:t>procurement</a:t>
            </a:r>
            <a:r>
              <a:rPr lang="en-MY" sz="2400" dirty="0"/>
              <a:t>, which involves human resource planning and induction.</a:t>
            </a:r>
          </a:p>
          <a:p>
            <a:endParaRPr lang="en-MY" sz="2400" dirty="0"/>
          </a:p>
          <a:p>
            <a:r>
              <a:rPr lang="en-MY" sz="2400" dirty="0"/>
              <a:t> The second major activity is</a:t>
            </a:r>
            <a:r>
              <a:rPr lang="en-MY" sz="2400" b="1" dirty="0"/>
              <a:t> allocation</a:t>
            </a:r>
            <a:r>
              <a:rPr lang="en-MY" sz="2400" dirty="0"/>
              <a:t>; it involves the plan for using human resources among various subsidiaries or projects. </a:t>
            </a:r>
          </a:p>
          <a:p>
            <a:endParaRPr lang="en-MY" sz="2400" dirty="0"/>
          </a:p>
          <a:p>
            <a:r>
              <a:rPr lang="en-MY" sz="2400" dirty="0"/>
              <a:t>Effective </a:t>
            </a:r>
            <a:r>
              <a:rPr lang="en-MY" sz="2400" b="1" dirty="0"/>
              <a:t>utilization</a:t>
            </a:r>
            <a:r>
              <a:rPr lang="en-MY" sz="2400" dirty="0"/>
              <a:t> of human resources is the third human resource activity and helps in maximizing the skills and efficiency of the human resources and productivity</a:t>
            </a:r>
          </a:p>
        </p:txBody>
      </p:sp>
    </p:spTree>
    <p:extLst>
      <p:ext uri="{BB962C8B-B14F-4D97-AF65-F5344CB8AC3E}">
        <p14:creationId xmlns="" xmlns:p14="http://schemas.microsoft.com/office/powerpoint/2010/main" val="2209081457"/>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54FC34-035D-46CD-A4DD-59B8C06E8837}"/>
              </a:ext>
            </a:extLst>
          </p:cNvPr>
          <p:cNvSpPr>
            <a:spLocks noGrp="1"/>
          </p:cNvSpPr>
          <p:nvPr>
            <p:ph type="title"/>
          </p:nvPr>
        </p:nvSpPr>
        <p:spPr/>
        <p:txBody>
          <a:bodyPr/>
          <a:lstStyle/>
          <a:p>
            <a:r>
              <a:rPr lang="en-MY" dirty="0"/>
              <a:t>Types of Employees</a:t>
            </a:r>
          </a:p>
        </p:txBody>
      </p:sp>
      <p:sp>
        <p:nvSpPr>
          <p:cNvPr id="3" name="Content Placeholder 2">
            <a:extLst>
              <a:ext uri="{FF2B5EF4-FFF2-40B4-BE49-F238E27FC236}">
                <a16:creationId xmlns="" xmlns:a16="http://schemas.microsoft.com/office/drawing/2014/main" id="{B5EF191C-7033-46BF-94BC-B7BE3D22DF29}"/>
              </a:ext>
            </a:extLst>
          </p:cNvPr>
          <p:cNvSpPr>
            <a:spLocks noGrp="1"/>
          </p:cNvSpPr>
          <p:nvPr>
            <p:ph idx="1"/>
          </p:nvPr>
        </p:nvSpPr>
        <p:spPr>
          <a:xfrm>
            <a:off x="762000" y="1981200"/>
            <a:ext cx="7620000" cy="3809999"/>
          </a:xfrm>
        </p:spPr>
        <p:txBody>
          <a:bodyPr>
            <a:noAutofit/>
          </a:bodyPr>
          <a:lstStyle/>
          <a:p>
            <a:pPr marL="514350" indent="-514350">
              <a:buFont typeface="+mj-lt"/>
              <a:buAutoNum type="arabicPeriod"/>
            </a:pPr>
            <a:r>
              <a:rPr lang="en-MY" sz="2400" b="1" dirty="0"/>
              <a:t>Parent-country nationals </a:t>
            </a:r>
            <a:r>
              <a:rPr lang="en-MY" sz="2400" dirty="0"/>
              <a:t>(PCNs) - Citizens of the organization's headquarters country who reside and work abroad with the intent of returning to the home country.</a:t>
            </a:r>
          </a:p>
          <a:p>
            <a:pPr marL="514350" indent="-514350">
              <a:buFont typeface="+mj-lt"/>
              <a:buAutoNum type="arabicPeriod"/>
            </a:pPr>
            <a:r>
              <a:rPr lang="en-MY" sz="2400" b="1" dirty="0"/>
              <a:t>Third-country nationals </a:t>
            </a:r>
            <a:r>
              <a:rPr lang="en-MY" sz="2400" dirty="0"/>
              <a:t>(TCNs) - Employees who are citizens of countries other than where they work or where the organization’s headquarters resides.</a:t>
            </a:r>
          </a:p>
          <a:p>
            <a:pPr marL="514350" indent="-514350">
              <a:buFont typeface="+mj-lt"/>
              <a:buAutoNum type="arabicPeriod"/>
            </a:pPr>
            <a:r>
              <a:rPr lang="en-MY" sz="2400" b="1" dirty="0"/>
              <a:t>Host-country nationals </a:t>
            </a:r>
            <a:r>
              <a:rPr lang="en-MY" sz="2400" dirty="0"/>
              <a:t>(HCNs) or local nationals Employees working in their own country.</a:t>
            </a:r>
          </a:p>
        </p:txBody>
      </p:sp>
    </p:spTree>
    <p:extLst>
      <p:ext uri="{BB962C8B-B14F-4D97-AF65-F5344CB8AC3E}">
        <p14:creationId xmlns="" xmlns:p14="http://schemas.microsoft.com/office/powerpoint/2010/main" val="433140239"/>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EB39B26-3058-47F8-B13A-05916E802168}"/>
              </a:ext>
            </a:extLst>
          </p:cNvPr>
          <p:cNvSpPr>
            <a:spLocks noGrp="1"/>
          </p:cNvSpPr>
          <p:nvPr>
            <p:ph type="title"/>
          </p:nvPr>
        </p:nvSpPr>
        <p:spPr>
          <a:xfrm>
            <a:off x="990600" y="304800"/>
            <a:ext cx="7200900" cy="655639"/>
          </a:xfrm>
        </p:spPr>
        <p:txBody>
          <a:bodyPr/>
          <a:lstStyle/>
          <a:p>
            <a:r>
              <a:rPr lang="en-MY" dirty="0"/>
              <a:t>Parent Country National (PCN)</a:t>
            </a:r>
          </a:p>
        </p:txBody>
      </p:sp>
      <p:pic>
        <p:nvPicPr>
          <p:cNvPr id="5" name="Picture 4">
            <a:extLst>
              <a:ext uri="{FF2B5EF4-FFF2-40B4-BE49-F238E27FC236}">
                <a16:creationId xmlns="" xmlns:a16="http://schemas.microsoft.com/office/drawing/2014/main" id="{CEAB59AB-4F94-45D4-AA6E-182AEB3995EF}"/>
              </a:ext>
            </a:extLst>
          </p:cNvPr>
          <p:cNvPicPr>
            <a:picLocks noChangeAspect="1"/>
          </p:cNvPicPr>
          <p:nvPr/>
        </p:nvPicPr>
        <p:blipFill>
          <a:blip r:embed="rId2"/>
          <a:stretch>
            <a:fillRect/>
          </a:stretch>
        </p:blipFill>
        <p:spPr>
          <a:xfrm>
            <a:off x="1143000" y="1143000"/>
            <a:ext cx="6534150" cy="4800600"/>
          </a:xfrm>
          <a:prstGeom prst="rect">
            <a:avLst/>
          </a:prstGeom>
        </p:spPr>
      </p:pic>
    </p:spTree>
    <p:extLst>
      <p:ext uri="{BB962C8B-B14F-4D97-AF65-F5344CB8AC3E}">
        <p14:creationId xmlns="" xmlns:p14="http://schemas.microsoft.com/office/powerpoint/2010/main" val="3917846999"/>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BA47F49-5360-4407-8E31-C0801DE289BB}"/>
              </a:ext>
            </a:extLst>
          </p:cNvPr>
          <p:cNvSpPr>
            <a:spLocks noGrp="1"/>
          </p:cNvSpPr>
          <p:nvPr>
            <p:ph type="title"/>
          </p:nvPr>
        </p:nvSpPr>
        <p:spPr/>
        <p:txBody>
          <a:bodyPr/>
          <a:lstStyle/>
          <a:p>
            <a:r>
              <a:rPr lang="en-MY" dirty="0"/>
              <a:t>Host Country National</a:t>
            </a:r>
          </a:p>
        </p:txBody>
      </p:sp>
      <p:pic>
        <p:nvPicPr>
          <p:cNvPr id="5" name="Picture 4">
            <a:extLst>
              <a:ext uri="{FF2B5EF4-FFF2-40B4-BE49-F238E27FC236}">
                <a16:creationId xmlns="" xmlns:a16="http://schemas.microsoft.com/office/drawing/2014/main" id="{9BB4547C-4E64-4DB6-B5DA-A616AE1A0CEE}"/>
              </a:ext>
            </a:extLst>
          </p:cNvPr>
          <p:cNvPicPr>
            <a:picLocks noChangeAspect="1"/>
          </p:cNvPicPr>
          <p:nvPr/>
        </p:nvPicPr>
        <p:blipFill>
          <a:blip r:embed="rId2"/>
          <a:stretch>
            <a:fillRect/>
          </a:stretch>
        </p:blipFill>
        <p:spPr>
          <a:xfrm>
            <a:off x="1020002" y="2532112"/>
            <a:ext cx="7666798" cy="3540224"/>
          </a:xfrm>
          <a:prstGeom prst="rect">
            <a:avLst/>
          </a:prstGeom>
        </p:spPr>
      </p:pic>
      <p:sp>
        <p:nvSpPr>
          <p:cNvPr id="6" name="TextBox 5">
            <a:extLst>
              <a:ext uri="{FF2B5EF4-FFF2-40B4-BE49-F238E27FC236}">
                <a16:creationId xmlns="" xmlns:a16="http://schemas.microsoft.com/office/drawing/2014/main" id="{52B6FE11-BFDE-40C6-8262-71C79F231ED9}"/>
              </a:ext>
            </a:extLst>
          </p:cNvPr>
          <p:cNvSpPr txBox="1"/>
          <p:nvPr/>
        </p:nvSpPr>
        <p:spPr>
          <a:xfrm>
            <a:off x="2123728" y="1844824"/>
            <a:ext cx="2808312" cy="369332"/>
          </a:xfrm>
          <a:prstGeom prst="rect">
            <a:avLst/>
          </a:prstGeom>
          <a:noFill/>
        </p:spPr>
        <p:txBody>
          <a:bodyPr wrap="square" rtlCol="0">
            <a:spAutoFit/>
          </a:bodyPr>
          <a:lstStyle/>
          <a:p>
            <a:pPr algn="ctr"/>
            <a:r>
              <a:rPr lang="en-MY" b="1" dirty="0"/>
              <a:t>Advantages</a:t>
            </a:r>
          </a:p>
        </p:txBody>
      </p:sp>
      <p:sp>
        <p:nvSpPr>
          <p:cNvPr id="7" name="TextBox 6">
            <a:extLst>
              <a:ext uri="{FF2B5EF4-FFF2-40B4-BE49-F238E27FC236}">
                <a16:creationId xmlns="" xmlns:a16="http://schemas.microsoft.com/office/drawing/2014/main" id="{D8768E62-A129-494C-8E40-30657B3F827A}"/>
              </a:ext>
            </a:extLst>
          </p:cNvPr>
          <p:cNvSpPr txBox="1"/>
          <p:nvPr/>
        </p:nvSpPr>
        <p:spPr>
          <a:xfrm>
            <a:off x="5508104" y="1844824"/>
            <a:ext cx="2808312" cy="369332"/>
          </a:xfrm>
          <a:prstGeom prst="rect">
            <a:avLst/>
          </a:prstGeom>
          <a:noFill/>
        </p:spPr>
        <p:txBody>
          <a:bodyPr wrap="square" rtlCol="0">
            <a:spAutoFit/>
          </a:bodyPr>
          <a:lstStyle/>
          <a:p>
            <a:pPr algn="ctr"/>
            <a:r>
              <a:rPr lang="en-MY" b="1" dirty="0"/>
              <a:t>Disadvantages</a:t>
            </a:r>
          </a:p>
        </p:txBody>
      </p:sp>
    </p:spTree>
    <p:extLst>
      <p:ext uri="{BB962C8B-B14F-4D97-AF65-F5344CB8AC3E}">
        <p14:creationId xmlns="" xmlns:p14="http://schemas.microsoft.com/office/powerpoint/2010/main" val="3716550181"/>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AC9535B-8B6C-41CF-9490-D63B2E0328EF}"/>
              </a:ext>
            </a:extLst>
          </p:cNvPr>
          <p:cNvSpPr>
            <a:spLocks noGrp="1"/>
          </p:cNvSpPr>
          <p:nvPr>
            <p:ph type="title"/>
          </p:nvPr>
        </p:nvSpPr>
        <p:spPr>
          <a:xfrm>
            <a:off x="914400" y="228600"/>
            <a:ext cx="7200900" cy="731839"/>
          </a:xfrm>
        </p:spPr>
        <p:txBody>
          <a:bodyPr/>
          <a:lstStyle/>
          <a:p>
            <a:r>
              <a:rPr lang="en-MY" dirty="0"/>
              <a:t>Third Country Nationals</a:t>
            </a:r>
          </a:p>
        </p:txBody>
      </p:sp>
      <p:pic>
        <p:nvPicPr>
          <p:cNvPr id="5" name="Picture 4">
            <a:extLst>
              <a:ext uri="{FF2B5EF4-FFF2-40B4-BE49-F238E27FC236}">
                <a16:creationId xmlns="" xmlns:a16="http://schemas.microsoft.com/office/drawing/2014/main" id="{29363732-2EE7-4831-B4AE-B14BDB0F5ED3}"/>
              </a:ext>
            </a:extLst>
          </p:cNvPr>
          <p:cNvPicPr>
            <a:picLocks noChangeAspect="1"/>
          </p:cNvPicPr>
          <p:nvPr/>
        </p:nvPicPr>
        <p:blipFill>
          <a:blip r:embed="rId2"/>
          <a:stretch>
            <a:fillRect/>
          </a:stretch>
        </p:blipFill>
        <p:spPr>
          <a:xfrm>
            <a:off x="762000" y="1752600"/>
            <a:ext cx="8044264" cy="4104456"/>
          </a:xfrm>
          <a:prstGeom prst="rect">
            <a:avLst/>
          </a:prstGeom>
        </p:spPr>
      </p:pic>
      <p:sp>
        <p:nvSpPr>
          <p:cNvPr id="6" name="TextBox 5">
            <a:extLst>
              <a:ext uri="{FF2B5EF4-FFF2-40B4-BE49-F238E27FC236}">
                <a16:creationId xmlns="" xmlns:a16="http://schemas.microsoft.com/office/drawing/2014/main" id="{2FCA9294-ABF1-4FB9-9199-2CBC27CFEE0C}"/>
              </a:ext>
            </a:extLst>
          </p:cNvPr>
          <p:cNvSpPr txBox="1"/>
          <p:nvPr/>
        </p:nvSpPr>
        <p:spPr>
          <a:xfrm>
            <a:off x="2057400" y="1295400"/>
            <a:ext cx="2808312" cy="369332"/>
          </a:xfrm>
          <a:prstGeom prst="rect">
            <a:avLst/>
          </a:prstGeom>
          <a:noFill/>
        </p:spPr>
        <p:txBody>
          <a:bodyPr wrap="square" rtlCol="0">
            <a:spAutoFit/>
          </a:bodyPr>
          <a:lstStyle/>
          <a:p>
            <a:pPr algn="ctr"/>
            <a:r>
              <a:rPr lang="en-MY" b="1" dirty="0"/>
              <a:t>Advantages</a:t>
            </a:r>
          </a:p>
        </p:txBody>
      </p:sp>
      <p:sp>
        <p:nvSpPr>
          <p:cNvPr id="7" name="TextBox 6">
            <a:extLst>
              <a:ext uri="{FF2B5EF4-FFF2-40B4-BE49-F238E27FC236}">
                <a16:creationId xmlns="" xmlns:a16="http://schemas.microsoft.com/office/drawing/2014/main" id="{6E19A5EF-B18F-4CE1-96F6-64B24977E01E}"/>
              </a:ext>
            </a:extLst>
          </p:cNvPr>
          <p:cNvSpPr txBox="1"/>
          <p:nvPr/>
        </p:nvSpPr>
        <p:spPr>
          <a:xfrm>
            <a:off x="5562600" y="1295400"/>
            <a:ext cx="2808312" cy="369332"/>
          </a:xfrm>
          <a:prstGeom prst="rect">
            <a:avLst/>
          </a:prstGeom>
          <a:noFill/>
        </p:spPr>
        <p:txBody>
          <a:bodyPr wrap="square" rtlCol="0">
            <a:spAutoFit/>
          </a:bodyPr>
          <a:lstStyle/>
          <a:p>
            <a:pPr algn="ctr"/>
            <a:r>
              <a:rPr lang="en-MY" b="1" dirty="0"/>
              <a:t>Disadvantages</a:t>
            </a:r>
          </a:p>
        </p:txBody>
      </p:sp>
    </p:spTree>
    <p:extLst>
      <p:ext uri="{BB962C8B-B14F-4D97-AF65-F5344CB8AC3E}">
        <p14:creationId xmlns="" xmlns:p14="http://schemas.microsoft.com/office/powerpoint/2010/main" val="4113791784"/>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Staffing Approaches</a:t>
            </a:r>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p:txBody>
          <a:bodyPr>
            <a:normAutofit/>
          </a:bodyPr>
          <a:lstStyle/>
          <a:p>
            <a:r>
              <a:rPr lang="en-MY" sz="2400" dirty="0"/>
              <a:t>MNCs following a polycentric staffing policy would prefer to appoint host country nationals (HCNs).</a:t>
            </a:r>
          </a:p>
          <a:p>
            <a:r>
              <a:rPr lang="en-MY" sz="2400" dirty="0"/>
              <a:t>Firms with a geocentric staffing policy would simply appoint the best person; regardless of his/her nationality and that could include third country nationals (TCNs).</a:t>
            </a:r>
          </a:p>
        </p:txBody>
      </p:sp>
    </p:spTree>
    <p:extLst>
      <p:ext uri="{BB962C8B-B14F-4D97-AF65-F5344CB8AC3E}">
        <p14:creationId xmlns="" xmlns:p14="http://schemas.microsoft.com/office/powerpoint/2010/main" val="2394190451"/>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1ABA7F4-3B50-426E-9D0C-1746A8F07267}"/>
              </a:ext>
            </a:extLst>
          </p:cNvPr>
          <p:cNvSpPr>
            <a:spLocks noGrp="1"/>
          </p:cNvSpPr>
          <p:nvPr>
            <p:ph type="title"/>
          </p:nvPr>
        </p:nvSpPr>
        <p:spPr>
          <a:xfrm>
            <a:off x="990600" y="228600"/>
            <a:ext cx="7200900" cy="655639"/>
          </a:xfrm>
        </p:spPr>
        <p:txBody>
          <a:bodyPr/>
          <a:lstStyle/>
          <a:p>
            <a:r>
              <a:rPr lang="en-MY" dirty="0"/>
              <a:t>Other Global Workforces</a:t>
            </a:r>
          </a:p>
        </p:txBody>
      </p:sp>
      <p:sp>
        <p:nvSpPr>
          <p:cNvPr id="3" name="Content Placeholder 2">
            <a:extLst>
              <a:ext uri="{FF2B5EF4-FFF2-40B4-BE49-F238E27FC236}">
                <a16:creationId xmlns="" xmlns:a16="http://schemas.microsoft.com/office/drawing/2014/main" id="{47216DDE-F21F-4A23-9983-8338DDF36808}"/>
              </a:ext>
            </a:extLst>
          </p:cNvPr>
          <p:cNvSpPr>
            <a:spLocks noGrp="1"/>
          </p:cNvSpPr>
          <p:nvPr>
            <p:ph idx="1"/>
          </p:nvPr>
        </p:nvSpPr>
        <p:spPr>
          <a:xfrm>
            <a:off x="685800" y="1556792"/>
            <a:ext cx="8001000" cy="4530725"/>
          </a:xfrm>
        </p:spPr>
        <p:txBody>
          <a:bodyPr>
            <a:normAutofit lnSpcReduction="10000"/>
          </a:bodyPr>
          <a:lstStyle/>
          <a:p>
            <a:r>
              <a:rPr lang="en-MY" sz="2400" b="1" dirty="0"/>
              <a:t>Expatriates of host country origin / returnees </a:t>
            </a:r>
            <a:r>
              <a:rPr lang="en-MY" sz="2400" dirty="0"/>
              <a:t>– Permanent resident of the parent country but belongs to ethnicity of the host country and is hired and/or transferred by the parent country organization to the host location on a temporary assignment or permanent transfer.</a:t>
            </a:r>
          </a:p>
          <a:p>
            <a:r>
              <a:rPr lang="en-MY" sz="2400" b="1" dirty="0"/>
              <a:t>Foreign executives in local organizations </a:t>
            </a:r>
            <a:r>
              <a:rPr lang="en-MY" sz="2400" dirty="0"/>
              <a:t>– Foreign individuals at the executive level who hold local managerial positions supervising HCNs in local organizations where these organizations have their headquarters.</a:t>
            </a:r>
          </a:p>
          <a:p>
            <a:r>
              <a:rPr lang="en-MY" sz="2400" b="1" dirty="0"/>
              <a:t>Localized expatriates </a:t>
            </a:r>
            <a:r>
              <a:rPr lang="en-MY" sz="2400" dirty="0"/>
              <a:t>– Expatriates that originate from a home-country and are localized in the host-country.</a:t>
            </a:r>
          </a:p>
        </p:txBody>
      </p:sp>
    </p:spTree>
    <p:extLst>
      <p:ext uri="{BB962C8B-B14F-4D97-AF65-F5344CB8AC3E}">
        <p14:creationId xmlns="" xmlns:p14="http://schemas.microsoft.com/office/powerpoint/2010/main" val="1099449108"/>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4598F7B-5145-4DA0-999E-3654EFFAF662}"/>
              </a:ext>
            </a:extLst>
          </p:cNvPr>
          <p:cNvSpPr>
            <a:spLocks noGrp="1"/>
          </p:cNvSpPr>
          <p:nvPr>
            <p:ph type="title"/>
          </p:nvPr>
        </p:nvSpPr>
        <p:spPr/>
        <p:txBody>
          <a:bodyPr/>
          <a:lstStyle/>
          <a:p>
            <a:r>
              <a:rPr lang="en-MY" dirty="0"/>
              <a:t>Poll Question # 1</a:t>
            </a:r>
          </a:p>
        </p:txBody>
      </p:sp>
      <p:sp>
        <p:nvSpPr>
          <p:cNvPr id="3" name="Content Placeholder 2">
            <a:extLst>
              <a:ext uri="{FF2B5EF4-FFF2-40B4-BE49-F238E27FC236}">
                <a16:creationId xmlns="" xmlns:a16="http://schemas.microsoft.com/office/drawing/2014/main" id="{9D43694D-BECC-4E6F-ADD3-AB3CF2C61764}"/>
              </a:ext>
            </a:extLst>
          </p:cNvPr>
          <p:cNvSpPr>
            <a:spLocks noGrp="1"/>
          </p:cNvSpPr>
          <p:nvPr>
            <p:ph idx="1"/>
          </p:nvPr>
        </p:nvSpPr>
        <p:spPr/>
        <p:txBody>
          <a:bodyPr/>
          <a:lstStyle/>
          <a:p>
            <a:pPr marL="0" indent="0">
              <a:buNone/>
            </a:pPr>
            <a:r>
              <a:rPr lang="en-MY" dirty="0"/>
              <a:t>What is the preferred term for local nationals (not working in the headquarters country) who go on international assignments to other than headquarters?</a:t>
            </a:r>
          </a:p>
          <a:p>
            <a:pPr marL="514350" indent="-514350">
              <a:buFont typeface="+mj-lt"/>
              <a:buAutoNum type="alphaUcPeriod"/>
            </a:pPr>
            <a:r>
              <a:rPr lang="en-MY" dirty="0"/>
              <a:t>Local-country nationals	</a:t>
            </a:r>
          </a:p>
          <a:p>
            <a:pPr marL="514350" indent="-514350">
              <a:buFont typeface="+mj-lt"/>
              <a:buAutoNum type="alphaUcPeriod"/>
            </a:pPr>
            <a:r>
              <a:rPr lang="en-MY" dirty="0"/>
              <a:t>Third-country nationals	</a:t>
            </a:r>
          </a:p>
          <a:p>
            <a:pPr marL="514350" indent="-514350">
              <a:buFont typeface="+mj-lt"/>
              <a:buAutoNum type="alphaUcPeriod"/>
            </a:pPr>
            <a:r>
              <a:rPr lang="en-MY" dirty="0"/>
              <a:t>Home-country nationals</a:t>
            </a:r>
          </a:p>
          <a:p>
            <a:pPr marL="514350" indent="-514350">
              <a:buFont typeface="+mj-lt"/>
              <a:buAutoNum type="alphaUcPeriod"/>
            </a:pPr>
            <a:r>
              <a:rPr lang="en-MY" dirty="0"/>
              <a:t>Headquarters assignees</a:t>
            </a:r>
          </a:p>
          <a:p>
            <a:pPr marL="0" indent="0">
              <a:buNone/>
            </a:pPr>
            <a:endParaRPr lang="en-MY" dirty="0"/>
          </a:p>
        </p:txBody>
      </p:sp>
    </p:spTree>
    <p:extLst>
      <p:ext uri="{BB962C8B-B14F-4D97-AF65-F5344CB8AC3E}">
        <p14:creationId xmlns="" xmlns:p14="http://schemas.microsoft.com/office/powerpoint/2010/main" val="526247198"/>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1ABA7F4-3B50-426E-9D0C-1746A8F07267}"/>
              </a:ext>
            </a:extLst>
          </p:cNvPr>
          <p:cNvSpPr>
            <a:spLocks noGrp="1"/>
          </p:cNvSpPr>
          <p:nvPr>
            <p:ph type="title"/>
          </p:nvPr>
        </p:nvSpPr>
        <p:spPr/>
        <p:txBody>
          <a:bodyPr/>
          <a:lstStyle/>
          <a:p>
            <a:r>
              <a:rPr lang="en-MY" dirty="0"/>
              <a:t>Poll Answer # 1</a:t>
            </a:r>
          </a:p>
        </p:txBody>
      </p:sp>
      <p:sp>
        <p:nvSpPr>
          <p:cNvPr id="3" name="Content Placeholder 2">
            <a:extLst>
              <a:ext uri="{FF2B5EF4-FFF2-40B4-BE49-F238E27FC236}">
                <a16:creationId xmlns="" xmlns:a16="http://schemas.microsoft.com/office/drawing/2014/main" id="{47216DDE-F21F-4A23-9983-8338DDF36808}"/>
              </a:ext>
            </a:extLst>
          </p:cNvPr>
          <p:cNvSpPr>
            <a:spLocks noGrp="1"/>
          </p:cNvSpPr>
          <p:nvPr>
            <p:ph idx="1"/>
          </p:nvPr>
        </p:nvSpPr>
        <p:spPr/>
        <p:txBody>
          <a:bodyPr/>
          <a:lstStyle/>
          <a:p>
            <a:r>
              <a:rPr lang="en-MY" dirty="0"/>
              <a:t>Option B</a:t>
            </a:r>
          </a:p>
        </p:txBody>
      </p:sp>
    </p:spTree>
    <p:extLst>
      <p:ext uri="{BB962C8B-B14F-4D97-AF65-F5344CB8AC3E}">
        <p14:creationId xmlns="" xmlns:p14="http://schemas.microsoft.com/office/powerpoint/2010/main" val="2628574326"/>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D934666-BAD5-4D9E-AC7C-B5D20E6CF445}"/>
              </a:ext>
            </a:extLst>
          </p:cNvPr>
          <p:cNvSpPr>
            <a:spLocks noGrp="1"/>
          </p:cNvSpPr>
          <p:nvPr>
            <p:ph type="title"/>
          </p:nvPr>
        </p:nvSpPr>
        <p:spPr/>
        <p:txBody>
          <a:bodyPr/>
          <a:lstStyle/>
          <a:p>
            <a:r>
              <a:rPr lang="en-MY" dirty="0"/>
              <a:t>Purpose of Global Assignment</a:t>
            </a:r>
          </a:p>
        </p:txBody>
      </p:sp>
      <p:pic>
        <p:nvPicPr>
          <p:cNvPr id="5" name="Picture 4">
            <a:extLst>
              <a:ext uri="{FF2B5EF4-FFF2-40B4-BE49-F238E27FC236}">
                <a16:creationId xmlns="" xmlns:a16="http://schemas.microsoft.com/office/drawing/2014/main" id="{9850FBF5-F1B7-41ED-940F-2A21540466B3}"/>
              </a:ext>
            </a:extLst>
          </p:cNvPr>
          <p:cNvPicPr>
            <a:picLocks noChangeAspect="1"/>
          </p:cNvPicPr>
          <p:nvPr/>
        </p:nvPicPr>
        <p:blipFill>
          <a:blip r:embed="rId2"/>
          <a:stretch>
            <a:fillRect/>
          </a:stretch>
        </p:blipFill>
        <p:spPr>
          <a:xfrm>
            <a:off x="914400" y="1844824"/>
            <a:ext cx="6996167" cy="3899694"/>
          </a:xfrm>
          <a:prstGeom prst="rect">
            <a:avLst/>
          </a:prstGeom>
        </p:spPr>
      </p:pic>
    </p:spTree>
    <p:extLst>
      <p:ext uri="{BB962C8B-B14F-4D97-AF65-F5344CB8AC3E}">
        <p14:creationId xmlns="" xmlns:p14="http://schemas.microsoft.com/office/powerpoint/2010/main" val="1018127955"/>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ACAFFCE3-1A91-4B4E-A517-EE90C0DE52D1}"/>
              </a:ext>
            </a:extLst>
          </p:cNvPr>
          <p:cNvSpPr>
            <a:spLocks noGrp="1"/>
          </p:cNvSpPr>
          <p:nvPr>
            <p:ph idx="1"/>
          </p:nvPr>
        </p:nvSpPr>
        <p:spPr/>
        <p:txBody>
          <a:bodyPr/>
          <a:lstStyle/>
          <a:p>
            <a:pPr marL="0" indent="0">
              <a:buNone/>
            </a:pPr>
            <a:r>
              <a:rPr lang="en-MY" dirty="0"/>
              <a:t>Questions</a:t>
            </a:r>
          </a:p>
        </p:txBody>
      </p:sp>
    </p:spTree>
    <p:extLst>
      <p:ext uri="{BB962C8B-B14F-4D97-AF65-F5344CB8AC3E}">
        <p14:creationId xmlns="" xmlns:p14="http://schemas.microsoft.com/office/powerpoint/2010/main" val="2644029371"/>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2228</TotalTime>
  <Words>1960</Words>
  <Application>Microsoft Office PowerPoint</Application>
  <PresentationFormat>On-screen Show (4:3)</PresentationFormat>
  <Paragraphs>142</Paragraphs>
  <Slides>39</Slides>
  <Notes>1</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Diamond Grid 16x9</vt:lpstr>
      <vt:lpstr>HR SERVICE DELIVERY - III</vt:lpstr>
      <vt:lpstr>Slide 2</vt:lpstr>
      <vt:lpstr>Human Resource Information System (HRIS)</vt:lpstr>
      <vt:lpstr>HR Systems</vt:lpstr>
      <vt:lpstr>HR Transformation through Information Technology (IT)</vt:lpstr>
      <vt:lpstr>Benefits of HRIS</vt:lpstr>
      <vt:lpstr>Factors affecting HRIS</vt:lpstr>
      <vt:lpstr>HRIS Modules</vt:lpstr>
      <vt:lpstr>Types of HRIS</vt:lpstr>
      <vt:lpstr>Electronic Data Processing (EDP)</vt:lpstr>
      <vt:lpstr>Management Information Systems (MIS)</vt:lpstr>
      <vt:lpstr>Decision Support Systems (DSS)</vt:lpstr>
      <vt:lpstr>Core HR</vt:lpstr>
      <vt:lpstr>Self-Services</vt:lpstr>
      <vt:lpstr>Informational Self-Service</vt:lpstr>
      <vt:lpstr>Transactional Self Service</vt:lpstr>
      <vt:lpstr>HR Portals in Self-Service</vt:lpstr>
      <vt:lpstr>Knowledge Management (KM)</vt:lpstr>
      <vt:lpstr>Talent Management Systems</vt:lpstr>
      <vt:lpstr>Applicant Tracking Systems (ATS)</vt:lpstr>
      <vt:lpstr>Data Mining and “Big” data</vt:lpstr>
      <vt:lpstr>Predictive Analysis</vt:lpstr>
      <vt:lpstr>Workforce Modeling</vt:lpstr>
      <vt:lpstr>Slide 24</vt:lpstr>
      <vt:lpstr>Global Workforce</vt:lpstr>
      <vt:lpstr>Global Workforce</vt:lpstr>
      <vt:lpstr>Different Dimensions of IHRM</vt:lpstr>
      <vt:lpstr>P.V.Morgan Model of IHRM</vt:lpstr>
      <vt:lpstr>HR Activities</vt:lpstr>
      <vt:lpstr>Types of Employees</vt:lpstr>
      <vt:lpstr>Parent Country National (PCN)</vt:lpstr>
      <vt:lpstr>Host Country National</vt:lpstr>
      <vt:lpstr>Third Country Nationals</vt:lpstr>
      <vt:lpstr>Staffing Approaches</vt:lpstr>
      <vt:lpstr>Other Global Workforces</vt:lpstr>
      <vt:lpstr>Poll Question # 1</vt:lpstr>
      <vt:lpstr>Poll Answer # 1</vt:lpstr>
      <vt:lpstr>Purpose of Global Assignment</vt:lpstr>
      <vt:lpstr>Slide 39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71</cp:revision>
  <cp:lastPrinted>1601-01-01T00:00:00Z</cp:lastPrinted>
  <dcterms:created xsi:type="dcterms:W3CDTF">2020-07-09T15:12:46Z</dcterms:created>
  <dcterms:modified xsi:type="dcterms:W3CDTF">2022-10-28T15:50:29Z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