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7" r:id="rId1"/>
  </p:sldMasterIdLst>
  <p:notesMasterIdLst>
    <p:notesMasterId r:id="rId107"/>
  </p:notesMasterIdLst>
  <p:handoutMasterIdLst>
    <p:handoutMasterId r:id="rId108"/>
  </p:handoutMasterIdLst>
  <p:sldIdLst>
    <p:sldId id="256" r:id="rId2"/>
    <p:sldId id="508" r:id="rId3"/>
    <p:sldId id="512" r:id="rId4"/>
    <p:sldId id="526" r:id="rId5"/>
    <p:sldId id="513" r:id="rId6"/>
    <p:sldId id="514" r:id="rId7"/>
    <p:sldId id="515" r:id="rId8"/>
    <p:sldId id="516" r:id="rId9"/>
    <p:sldId id="347" r:id="rId10"/>
    <p:sldId id="348" r:id="rId11"/>
    <p:sldId id="517" r:id="rId12"/>
    <p:sldId id="518" r:id="rId13"/>
    <p:sldId id="336" r:id="rId14"/>
    <p:sldId id="519" r:id="rId15"/>
    <p:sldId id="338" r:id="rId16"/>
    <p:sldId id="339" r:id="rId17"/>
    <p:sldId id="520" r:id="rId18"/>
    <p:sldId id="521" r:id="rId19"/>
    <p:sldId id="349" r:id="rId20"/>
    <p:sldId id="350" r:id="rId21"/>
    <p:sldId id="522" r:id="rId22"/>
    <p:sldId id="523" r:id="rId23"/>
    <p:sldId id="524" r:id="rId24"/>
    <p:sldId id="371" r:id="rId25"/>
    <p:sldId id="525" r:id="rId26"/>
    <p:sldId id="375" r:id="rId27"/>
    <p:sldId id="377" r:id="rId28"/>
    <p:sldId id="379" r:id="rId29"/>
    <p:sldId id="387" r:id="rId30"/>
    <p:sldId id="388" r:id="rId31"/>
    <p:sldId id="389" r:id="rId32"/>
    <p:sldId id="390" r:id="rId33"/>
    <p:sldId id="506" r:id="rId34"/>
    <p:sldId id="286" r:id="rId35"/>
    <p:sldId id="258" r:id="rId36"/>
    <p:sldId id="259" r:id="rId37"/>
    <p:sldId id="288" r:id="rId38"/>
    <p:sldId id="289" r:id="rId39"/>
    <p:sldId id="290" r:id="rId40"/>
    <p:sldId id="260" r:id="rId41"/>
    <p:sldId id="261" r:id="rId42"/>
    <p:sldId id="527" r:id="rId43"/>
    <p:sldId id="528" r:id="rId44"/>
    <p:sldId id="529" r:id="rId45"/>
    <p:sldId id="530" r:id="rId46"/>
    <p:sldId id="531" r:id="rId47"/>
    <p:sldId id="532" r:id="rId48"/>
    <p:sldId id="269" r:id="rId49"/>
    <p:sldId id="270" r:id="rId50"/>
    <p:sldId id="271" r:id="rId51"/>
    <p:sldId id="272" r:id="rId52"/>
    <p:sldId id="273" r:id="rId53"/>
    <p:sldId id="274" r:id="rId54"/>
    <p:sldId id="533" r:id="rId55"/>
    <p:sldId id="534" r:id="rId56"/>
    <p:sldId id="535" r:id="rId57"/>
    <p:sldId id="536" r:id="rId58"/>
    <p:sldId id="537" r:id="rId59"/>
    <p:sldId id="538" r:id="rId60"/>
    <p:sldId id="539" r:id="rId61"/>
    <p:sldId id="540" r:id="rId62"/>
    <p:sldId id="541" r:id="rId63"/>
    <p:sldId id="542" r:id="rId64"/>
    <p:sldId id="543" r:id="rId65"/>
    <p:sldId id="544" r:id="rId66"/>
    <p:sldId id="283" r:id="rId67"/>
    <p:sldId id="284" r:id="rId68"/>
    <p:sldId id="545" r:id="rId69"/>
    <p:sldId id="400" r:id="rId70"/>
    <p:sldId id="546" r:id="rId71"/>
    <p:sldId id="395" r:id="rId72"/>
    <p:sldId id="401" r:id="rId73"/>
    <p:sldId id="402" r:id="rId74"/>
    <p:sldId id="403" r:id="rId75"/>
    <p:sldId id="404" r:id="rId76"/>
    <p:sldId id="405" r:id="rId77"/>
    <p:sldId id="406" r:id="rId78"/>
    <p:sldId id="407" r:id="rId79"/>
    <p:sldId id="408" r:id="rId80"/>
    <p:sldId id="409" r:id="rId81"/>
    <p:sldId id="410" r:id="rId82"/>
    <p:sldId id="411" r:id="rId83"/>
    <p:sldId id="412" r:id="rId84"/>
    <p:sldId id="413" r:id="rId85"/>
    <p:sldId id="414" r:id="rId86"/>
    <p:sldId id="415" r:id="rId87"/>
    <p:sldId id="416" r:id="rId88"/>
    <p:sldId id="417" r:id="rId89"/>
    <p:sldId id="418" r:id="rId90"/>
    <p:sldId id="547" r:id="rId91"/>
    <p:sldId id="382" r:id="rId92"/>
    <p:sldId id="311" r:id="rId93"/>
    <p:sldId id="340" r:id="rId94"/>
    <p:sldId id="337" r:id="rId95"/>
    <p:sldId id="548" r:id="rId96"/>
    <p:sldId id="549" r:id="rId97"/>
    <p:sldId id="550" r:id="rId98"/>
    <p:sldId id="551" r:id="rId99"/>
    <p:sldId id="552" r:id="rId100"/>
    <p:sldId id="266" r:id="rId101"/>
    <p:sldId id="267" r:id="rId102"/>
    <p:sldId id="553" r:id="rId103"/>
    <p:sldId id="276" r:id="rId104"/>
    <p:sldId id="554" r:id="rId105"/>
    <p:sldId id="327" r:id="rId106"/>
  </p:sldIdLst>
  <p:sldSz cx="9144000" cy="6858000" type="screen4x3"/>
  <p:notesSz cx="6858000" cy="9144000"/>
  <p:defaultTextStyle>
    <a:defPPr>
      <a:defRPr lang="en-MY"/>
    </a:defPPr>
    <a:lvl1pPr algn="l" rtl="0" fontAlgn="base">
      <a:spcBef>
        <a:spcPct val="0"/>
      </a:spcBef>
      <a:spcAft>
        <a:spcPct val="0"/>
      </a:spcAft>
      <a:defRPr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40" autoAdjust="0"/>
    <p:restoredTop sz="94660" autoAdjust="0"/>
  </p:normalViewPr>
  <p:slideViewPr>
    <p:cSldViewPr>
      <p:cViewPr varScale="1">
        <p:scale>
          <a:sx n="68" d="100"/>
          <a:sy n="68" d="100"/>
        </p:scale>
        <p:origin x="1440"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07" Type="http://schemas.openxmlformats.org/officeDocument/2006/relationships/notesMaster" Target="notesMasters/notesMaster1.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slide" Target="slides/slide86.xml"/><Relationship Id="rId102" Type="http://schemas.openxmlformats.org/officeDocument/2006/relationships/slide" Target="slides/slide101.xml"/><Relationship Id="rId110" Type="http://schemas.openxmlformats.org/officeDocument/2006/relationships/viewProps" Target="viewProps.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slide" Target="slides/slide89.xml"/><Relationship Id="rId95" Type="http://schemas.openxmlformats.org/officeDocument/2006/relationships/slide" Target="slides/slide94.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slide" Target="slides/slide92.xml"/><Relationship Id="rId98" Type="http://schemas.openxmlformats.org/officeDocument/2006/relationships/slide" Target="slides/slide9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103" Type="http://schemas.openxmlformats.org/officeDocument/2006/relationships/slide" Target="slides/slide102.xml"/><Relationship Id="rId108" Type="http://schemas.openxmlformats.org/officeDocument/2006/relationships/handoutMaster" Target="handoutMasters/handoutMaster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1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slide" Target="slides/slide105.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presProps" Target="presProps.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0_1">
  <dgm:title val=""/>
  <dgm:desc val=""/>
  <dgm:catLst>
    <dgm:cat type="mainScheme" pri="10100"/>
  </dgm:catLst>
  <dgm:styleLbl name="node0">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dk1">
        <a:shade val="80000"/>
      </a:schemeClr>
    </dgm:linClrLst>
    <dgm:effectClrLst/>
    <dgm:txLinClrLst/>
    <dgm:txFillClrLst/>
    <dgm:txEffectClrLst/>
  </dgm:styleLbl>
  <dgm:styleLbl name="node2">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dk1">
        <a:shade val="80000"/>
      </a:schemeClr>
    </dgm:linClrLst>
    <dgm:effectClrLst/>
    <dgm:txLinClrLst/>
    <dgm:txFillClrLst meth="repeat">
      <a:schemeClr val="dk1"/>
    </dgm:txFillClrLst>
    <dgm:txEffectClrLst/>
  </dgm:styleLbl>
  <dgm:styleLbl name="f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align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b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f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b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sibTrans1D1">
    <dgm:fillClrLst meth="repeat">
      <a:schemeClr val="dk1"/>
    </dgm:fillClrLst>
    <dgm:linClrLst meth="repeat">
      <a:schemeClr val="dk1"/>
    </dgm:linClrLst>
    <dgm:effectClrLst/>
    <dgm:txLinClrLst/>
    <dgm:txFillClrLst meth="repeat">
      <a:schemeClr val="tx1"/>
    </dgm:txFillClrLst>
    <dgm:txEffectClrLst/>
  </dgm:styleLbl>
  <dgm:styleLbl name="callout">
    <dgm:fillClrLst meth="repeat">
      <a:schemeClr val="dk1"/>
    </dgm:fillClrLst>
    <dgm:linClrLst meth="repeat">
      <a:schemeClr val="dk1"/>
    </dgm:linClrLst>
    <dgm:effectClrLst/>
    <dgm:txLinClrLst/>
    <dgm:txFillClrLst meth="repeat">
      <a:schemeClr val="tx1"/>
    </dgm:txFillClrLst>
    <dgm:txEffectClrLst/>
  </dgm:styleLbl>
  <dgm:styleLbl name="asst0">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dk1">
        <a:shade val="80000"/>
      </a:schemeClr>
    </dgm:linClrLst>
    <dgm:effectClrLst/>
    <dgm:txLinClrLst/>
    <dgm:txFillClrLst meth="repeat">
      <a:schemeClr val="dk1"/>
    </dgm:txFillClrLst>
    <dgm:txEffectClrLst/>
  </dgm:styleLbl>
  <dgm:styleLbl name="parChTrans2D1">
    <dgm:fillClrLst meth="repeat">
      <a:schemeClr val="dk1">
        <a:tint val="60000"/>
      </a:schemeClr>
    </dgm:fillClrLst>
    <dgm:linClrLst meth="repeat">
      <a:schemeClr val="dk1">
        <a:tint val="60000"/>
      </a:schemeClr>
    </dgm:linClrLst>
    <dgm:effectClrLst/>
    <dgm:txLinClrLst/>
    <dgm:txFillClrLst/>
    <dgm:txEffectClrLst/>
  </dgm:styleLbl>
  <dgm:styleLbl name="parChTrans2D2">
    <dgm:fillClrLst meth="repeat">
      <a:schemeClr val="dk1"/>
    </dgm:fillClrLst>
    <dgm:linClrLst meth="repeat">
      <a:schemeClr val="dk1"/>
    </dgm:linClrLst>
    <dgm:effectClrLst/>
    <dgm:txLinClrLst/>
    <dgm:txFillClrLst/>
    <dgm:txEffectClrLst/>
  </dgm:styleLbl>
  <dgm:styleLbl name="parChTrans2D3">
    <dgm:fillClrLst meth="repeat">
      <a:schemeClr val="dk1"/>
    </dgm:fillClrLst>
    <dgm:linClrLst meth="repeat">
      <a:schemeClr val="dk1"/>
    </dgm:linClrLst>
    <dgm:effectClrLst/>
    <dgm:txLinClrLst/>
    <dgm:txFillClrLst/>
    <dgm:txEffectClrLst/>
  </dgm:styleLbl>
  <dgm:styleLbl name="parChTrans2D4">
    <dgm:fillClrLst meth="repeat">
      <a:schemeClr val="dk1"/>
    </dgm:fillClrLst>
    <dgm:linClrLst meth="repeat">
      <a:schemeClr val="dk1"/>
    </dgm:linClrLst>
    <dgm:effectClrLst/>
    <dgm:txLinClrLst/>
    <dgm:txFillClrLst meth="repeat">
      <a:schemeClr val="lt1"/>
    </dgm:txFillClrLst>
    <dgm:txEffectClrLst/>
  </dgm:styleLbl>
  <dgm:styleLbl name="parChTrans1D1">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2">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3">
    <dgm:fillClrLst meth="repeat">
      <a:schemeClr val="dk1"/>
    </dgm:fillClrLst>
    <dgm:linClrLst meth="repeat">
      <a:schemeClr val="dk1">
        <a:shade val="80000"/>
      </a:schemeClr>
    </dgm:linClrLst>
    <dgm:effectClrLst/>
    <dgm:txLinClrLst/>
    <dgm:txFillClrLst meth="repeat">
      <a:schemeClr val="tx1"/>
    </dgm:txFillClrLst>
    <dgm:txEffectClrLst/>
  </dgm:styleLbl>
  <dgm:styleLbl name="parChTrans1D4">
    <dgm:fillClrLst meth="repeat">
      <a:schemeClr val="dk1"/>
    </dgm:fillClrLst>
    <dgm:linClrLst meth="repeat">
      <a:schemeClr val="dk1">
        <a:shade val="80000"/>
      </a:schemeClr>
    </dgm:linClrLst>
    <dgm:effectClrLst/>
    <dgm:txLinClrLst/>
    <dgm:txFillClrLst meth="repeat">
      <a:schemeClr val="tx1"/>
    </dgm:txFillClrLst>
    <dgm:txEffectClrLst/>
  </dgm:styleLbl>
  <dgm:styleLbl name="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con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align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trAlignAcc1">
    <dgm:fillClrLst meth="repeat">
      <a:schemeClr val="dk1">
        <a:alpha val="40000"/>
        <a:tint val="40000"/>
      </a:schemeClr>
    </dgm:fillClrLst>
    <dgm:linClrLst meth="repeat">
      <a:schemeClr val="dk1"/>
    </dgm:linClrLst>
    <dgm:effectClrLst/>
    <dgm:txLinClrLst/>
    <dgm:txFillClrLst meth="repeat">
      <a:schemeClr val="dk1"/>
    </dgm:txFillClrLst>
    <dgm:txEffectClrLst/>
  </dgm:styleLbl>
  <dgm:styleLbl name="b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solidFgAcc1">
    <dgm:fillClrLst meth="repeat">
      <a:schemeClr val="lt1"/>
    </dgm:fillClrLst>
    <dgm:linClrLst meth="repeat">
      <a:schemeClr val="dk1"/>
    </dgm:linClrLst>
    <dgm:effectClrLst/>
    <dgm:txLinClrLst/>
    <dgm:txFillClrLst meth="repeat">
      <a:schemeClr val="dk1"/>
    </dgm:txFillClrLst>
    <dgm:txEffectClrLst/>
  </dgm:styleLbl>
  <dgm:styleLbl name="solidAlignAcc1">
    <dgm:fillClrLst meth="repeat">
      <a:schemeClr val="lt1"/>
    </dgm:fillClrLst>
    <dgm:linClrLst meth="repeat">
      <a:schemeClr val="dk1"/>
    </dgm:linClrLst>
    <dgm:effectClrLst/>
    <dgm:txLinClrLst/>
    <dgm:txFillClrLst meth="repeat">
      <a:schemeClr val="dk1"/>
    </dgm:txFillClrLst>
    <dgm:txEffectClrLst/>
  </dgm:styleLbl>
  <dgm:styleLbl name="solidBgAcc1">
    <dgm:fillClrLst meth="repeat">
      <a:schemeClr val="lt1"/>
    </dgm:fillClrLst>
    <dgm:linClrLst meth="repeat">
      <a:schemeClr val="dk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fgAcc0">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2">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3">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4">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bgShp">
    <dgm:fillClrLst meth="repeat">
      <a:schemeClr val="dk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dk1">
        <a:shade val="80000"/>
      </a:schemeClr>
    </dgm:fillClrLst>
    <dgm:linClrLst meth="repeat">
      <a:schemeClr val="dk1"/>
    </dgm:linClrLst>
    <dgm:effectClrLst/>
    <dgm:txLinClrLst/>
    <dgm:txFillClrLst meth="repeat">
      <a:schemeClr val="lt1"/>
    </dgm:txFillClrLst>
    <dgm:txEffectClrLst/>
  </dgm:styleLbl>
  <dgm:styleLbl name="trBgShp">
    <dgm:fillClrLst meth="repeat">
      <a:schemeClr val="dk1">
        <a:tint val="50000"/>
        <a:alpha val="40000"/>
      </a:schemeClr>
    </dgm:fillClrLst>
    <dgm:linClrLst meth="repeat">
      <a:schemeClr val="dk1"/>
    </dgm:linClrLst>
    <dgm:effectClrLst/>
    <dgm:txLinClrLst/>
    <dgm:txFillClrLst meth="repeat">
      <a:schemeClr val="lt1"/>
    </dgm:txFillClrLst>
    <dgm:txEffectClrLst/>
  </dgm:styleLbl>
  <dgm:styleLbl name="fgShp">
    <dgm:fillClrLst meth="repeat">
      <a:schemeClr val="dk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E6CB1D23-BBD8-4875-97FB-76C6D1DF1786}">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48590" tIns="148590" rIns="148590" bIns="148590" numCol="1" spcCol="1270" anchor="ctr" anchorCtr="0"/>
        <a:lstStyle/>
        <a:p>
          <a:pPr marL="0" lvl="0" indent="0" algn="l" defTabSz="1733550">
            <a:lnSpc>
              <a:spcPct val="90000"/>
            </a:lnSpc>
            <a:spcBef>
              <a:spcPct val="0"/>
            </a:spcBef>
            <a:spcAft>
              <a:spcPct val="35000"/>
            </a:spcAft>
            <a:buNone/>
          </a:pPr>
          <a:r>
            <a:rPr lang="en-MY" sz="3900" kern="1200" dirty="0">
              <a:solidFill>
                <a:srgbClr val="000000"/>
              </a:solidFill>
              <a:latin typeface="Arial"/>
              <a:ea typeface="+mn-ea"/>
              <a:cs typeface="+mn-cs"/>
            </a:rPr>
            <a:t>Employer Branding</a:t>
          </a:r>
        </a:p>
      </dgm:t>
    </dgm:pt>
    <dgm:pt modelId="{653C8E81-D774-450C-B764-B27052D2ADAF}" type="parTrans" cxnId="{8B0007A0-320C-4385-B268-C4ECC14E7279}">
      <dgm:prSet/>
      <dgm:spPr/>
      <dgm:t>
        <a:bodyPr/>
        <a:lstStyle/>
        <a:p>
          <a:endParaRPr lang="en-MY"/>
        </a:p>
      </dgm:t>
    </dgm:pt>
    <dgm:pt modelId="{CE641938-312E-4D0A-926C-683FC7775F83}" type="sibTrans" cxnId="{8B0007A0-320C-4385-B268-C4ECC14E7279}">
      <dgm:prSet/>
      <dgm:spPr/>
      <dgm:t>
        <a:bodyPr/>
        <a:lstStyle/>
        <a:p>
          <a:endParaRPr lang="en-MY"/>
        </a:p>
      </dgm:t>
    </dgm:pt>
    <dgm:pt modelId="{42DA80EF-15E6-41D6-85F6-4F59594D0383}">
      <dgm:prSet phldrT="[Text]" custT="1"/>
      <dgm:spPr>
        <a:solidFill>
          <a:srgbClr val="000000">
            <a:lumMod val="50000"/>
            <a:lumOff val="50000"/>
          </a:srgbClr>
        </a:solidFill>
        <a:ln w="12700" cap="flat" cmpd="sng" algn="ctr">
          <a:no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3900" kern="1200" dirty="0">
              <a:solidFill>
                <a:srgbClr val="FFFFEE"/>
              </a:solidFill>
              <a:latin typeface="Arial"/>
              <a:ea typeface="+mn-ea"/>
              <a:cs typeface="+mn-cs"/>
            </a:rPr>
            <a:t>Selection Process</a:t>
          </a:r>
        </a:p>
      </dgm:t>
    </dgm:pt>
    <dgm:pt modelId="{173CE497-2C0D-479E-8754-25C7B4AF6CFC}" type="parTrans" cxnId="{6EE46842-E392-46CF-865C-4474EF9438C3}">
      <dgm:prSet/>
      <dgm:spPr/>
      <dgm:t>
        <a:bodyPr/>
        <a:lstStyle/>
        <a:p>
          <a:endParaRPr lang="en-MY"/>
        </a:p>
      </dgm:t>
    </dgm:pt>
    <dgm:pt modelId="{4B234F5B-63CB-40EB-8CF6-E8D6F48FDC56}" type="sibTrans" cxnId="{6EE46842-E392-46CF-865C-4474EF9438C3}">
      <dgm:prSet/>
      <dgm:spPr/>
      <dgm:t>
        <a:bodyPr/>
        <a:lstStyle/>
        <a:p>
          <a:endParaRPr lang="en-MY"/>
        </a:p>
      </dgm:t>
    </dgm:pt>
    <dgm:pt modelId="{A6F3EE18-EFC8-4188-A792-2A0060986D91}">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48590" tIns="148590" rIns="148590" bIns="148590" numCol="1" spcCol="1270" anchor="ctr" anchorCtr="0"/>
        <a:lstStyle/>
        <a:p>
          <a:pPr marL="0" lvl="0" indent="0" algn="l" defTabSz="1733550">
            <a:lnSpc>
              <a:spcPct val="90000"/>
            </a:lnSpc>
            <a:spcBef>
              <a:spcPct val="0"/>
            </a:spcBef>
            <a:spcAft>
              <a:spcPct val="35000"/>
            </a:spcAft>
            <a:buNone/>
          </a:pPr>
          <a:r>
            <a:rPr lang="en-MY" sz="3900" kern="1200" dirty="0">
              <a:solidFill>
                <a:srgbClr val="000000"/>
              </a:solidFill>
              <a:latin typeface="Arial"/>
              <a:ea typeface="+mn-ea"/>
              <a:cs typeface="+mn-cs"/>
            </a:rPr>
            <a:t>Validity and Reliability</a:t>
          </a:r>
        </a:p>
      </dgm:t>
    </dgm:pt>
    <dgm:pt modelId="{747156B1-ABD3-4CEE-88BC-D3EC9B0A3E5C}" type="parTrans" cxnId="{78541BCF-978D-4440-8D40-805D7129DE9B}">
      <dgm:prSet/>
      <dgm:spPr/>
      <dgm:t>
        <a:bodyPr/>
        <a:lstStyle/>
        <a:p>
          <a:endParaRPr lang="en-MY"/>
        </a:p>
      </dgm:t>
    </dgm:pt>
    <dgm:pt modelId="{C153DD56-4AAD-4C03-A4A0-0172E311CF27}" type="sibTrans" cxnId="{78541BCF-978D-4440-8D40-805D7129DE9B}">
      <dgm:prSet/>
      <dgm:spPr/>
      <dgm:t>
        <a:bodyPr/>
        <a:lstStyle/>
        <a:p>
          <a:endParaRPr lang="en-MY"/>
        </a:p>
      </dgm:t>
    </dgm:pt>
    <dgm:pt modelId="{62D3FBED-765B-4C71-8C39-5546B46FF944}">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48590" tIns="148590" rIns="148590" bIns="148590" numCol="1" spcCol="1270" anchor="ctr" anchorCtr="0"/>
        <a:lstStyle/>
        <a:p>
          <a:pPr marL="0" lvl="0" indent="0" algn="l" defTabSz="1733550">
            <a:lnSpc>
              <a:spcPct val="90000"/>
            </a:lnSpc>
            <a:spcBef>
              <a:spcPct val="0"/>
            </a:spcBef>
            <a:spcAft>
              <a:spcPct val="35000"/>
            </a:spcAft>
            <a:buNone/>
          </a:pPr>
          <a:r>
            <a:rPr lang="en-MY" sz="3900" kern="1200" dirty="0">
              <a:solidFill>
                <a:srgbClr val="000000"/>
              </a:solidFill>
              <a:latin typeface="Arial"/>
              <a:ea typeface="+mn-ea"/>
              <a:cs typeface="+mn-cs"/>
            </a:rPr>
            <a:t>Selection Tools</a:t>
          </a:r>
        </a:p>
      </dgm:t>
    </dgm:pt>
    <dgm:pt modelId="{AE936468-A526-43C2-ABF2-ECC609C95CDE}" type="parTrans" cxnId="{AE480FC2-6AB0-4C23-9A9C-B34C4B3F677C}">
      <dgm:prSet/>
      <dgm:spPr/>
      <dgm:t>
        <a:bodyPr/>
        <a:lstStyle/>
        <a:p>
          <a:endParaRPr lang="en-MY"/>
        </a:p>
      </dgm:t>
    </dgm:pt>
    <dgm:pt modelId="{AED23493-115A-4424-B34D-DB9B612CB3C8}" type="sibTrans" cxnId="{AE480FC2-6AB0-4C23-9A9C-B34C4B3F677C}">
      <dgm:prSet/>
      <dgm:spPr/>
      <dgm:t>
        <a:bodyPr/>
        <a:lstStyle/>
        <a:p>
          <a:endParaRPr lang="en-MY"/>
        </a:p>
      </dgm:t>
    </dgm:pt>
    <dgm:pt modelId="{0431BE58-52DD-4257-A5DA-C0A4B849590E}">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48590" tIns="148590" rIns="148590" bIns="148590" numCol="1" spcCol="1270" anchor="ctr" anchorCtr="0"/>
        <a:lstStyle/>
        <a:p>
          <a:pPr marL="0" lvl="0" indent="0" algn="l" defTabSz="1733550">
            <a:lnSpc>
              <a:spcPct val="90000"/>
            </a:lnSpc>
            <a:spcBef>
              <a:spcPct val="0"/>
            </a:spcBef>
            <a:spcAft>
              <a:spcPct val="35000"/>
            </a:spcAft>
            <a:buNone/>
          </a:pPr>
          <a:r>
            <a:rPr lang="en-MY" sz="3900" kern="1200" dirty="0">
              <a:solidFill>
                <a:srgbClr val="000000"/>
              </a:solidFill>
              <a:latin typeface="Arial"/>
              <a:ea typeface="+mn-ea"/>
              <a:cs typeface="+mn-cs"/>
            </a:rPr>
            <a:t>Onboarding</a:t>
          </a:r>
        </a:p>
      </dgm:t>
    </dgm:pt>
    <dgm:pt modelId="{0D97E5EC-1F87-469F-88F0-086966C0C8DE}" type="parTrans" cxnId="{06B1ED8B-9EAF-4729-965E-283053AC9F75}">
      <dgm:prSet/>
      <dgm:spPr/>
      <dgm:t>
        <a:bodyPr/>
        <a:lstStyle/>
        <a:p>
          <a:endParaRPr lang="en-MY"/>
        </a:p>
      </dgm:t>
    </dgm:pt>
    <dgm:pt modelId="{2703C885-3B80-4502-887A-F2521210026A}" type="sibTrans" cxnId="{06B1ED8B-9EAF-4729-965E-283053AC9F75}">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ECA2C48E-F743-4C45-B04A-3D046B3B5232}" type="pres">
      <dgm:prSet presAssocID="{E6CB1D23-BBD8-4875-97FB-76C6D1DF1786}" presName="parentText" presStyleLbl="node1" presStyleIdx="0" presStyleCnt="5">
        <dgm:presLayoutVars>
          <dgm:chMax val="0"/>
          <dgm:bulletEnabled val="1"/>
        </dgm:presLayoutVars>
      </dgm:prSet>
      <dgm:spPr>
        <a:xfrm>
          <a:off x="0" y="32073"/>
          <a:ext cx="6897960" cy="899620"/>
        </a:xfrm>
        <a:prstGeom prst="roundRect">
          <a:avLst/>
        </a:prstGeom>
      </dgm:spPr>
    </dgm:pt>
    <dgm:pt modelId="{2E454826-67AD-4191-A11B-410BD9B8A386}" type="pres">
      <dgm:prSet presAssocID="{CE641938-312E-4D0A-926C-683FC7775F83}" presName="spacer" presStyleCnt="0"/>
      <dgm:spPr/>
    </dgm:pt>
    <dgm:pt modelId="{47F42535-DFC2-4D29-B920-1C40FFE6B1E7}" type="pres">
      <dgm:prSet presAssocID="{42DA80EF-15E6-41D6-85F6-4F59594D0383}" presName="parentText" presStyleLbl="node1" presStyleIdx="1" presStyleCnt="5" custLinFactY="5464" custLinFactNeighborY="100000">
        <dgm:presLayoutVars>
          <dgm:chMax val="0"/>
          <dgm:bulletEnabled val="1"/>
        </dgm:presLayoutVars>
      </dgm:prSet>
      <dgm:spPr>
        <a:xfrm>
          <a:off x="0" y="1090288"/>
          <a:ext cx="6897960" cy="899620"/>
        </a:xfrm>
        <a:prstGeom prst="roundRect">
          <a:avLst/>
        </a:prstGeom>
      </dgm:spPr>
    </dgm:pt>
    <dgm:pt modelId="{35FB7A5C-EE80-4418-B452-E9BF5B7C52B3}" type="pres">
      <dgm:prSet presAssocID="{4B234F5B-63CB-40EB-8CF6-E8D6F48FDC56}" presName="spacer" presStyleCnt="0"/>
      <dgm:spPr/>
    </dgm:pt>
    <dgm:pt modelId="{E0E1F7FC-C1DE-4EA7-994D-37AD03907CC6}" type="pres">
      <dgm:prSet presAssocID="{A6F3EE18-EFC8-4188-A792-2A0060986D91}" presName="parentText" presStyleLbl="node1" presStyleIdx="2" presStyleCnt="5" custLinFactY="46" custLinFactNeighborY="100000">
        <dgm:presLayoutVars>
          <dgm:chMax val="0"/>
          <dgm:bulletEnabled val="1"/>
        </dgm:presLayoutVars>
      </dgm:prSet>
      <dgm:spPr>
        <a:xfrm>
          <a:off x="0" y="2044823"/>
          <a:ext cx="8122096" cy="921155"/>
        </a:xfrm>
        <a:prstGeom prst="roundRect">
          <a:avLst/>
        </a:prstGeom>
      </dgm:spPr>
    </dgm:pt>
    <dgm:pt modelId="{05D370FE-9ED9-48C5-A0DA-9A88A5DF21BD}" type="pres">
      <dgm:prSet presAssocID="{C153DD56-4AAD-4C03-A4A0-0172E311CF27}" presName="spacer" presStyleCnt="0"/>
      <dgm:spPr/>
    </dgm:pt>
    <dgm:pt modelId="{5DC88683-B470-4890-B11A-2192BBAE432B}" type="pres">
      <dgm:prSet presAssocID="{62D3FBED-765B-4C71-8C39-5546B46FF944}" presName="parentText" presStyleLbl="node1" presStyleIdx="3" presStyleCnt="5">
        <dgm:presLayoutVars>
          <dgm:chMax val="0"/>
          <dgm:bulletEnabled val="1"/>
        </dgm:presLayoutVars>
      </dgm:prSet>
      <dgm:spPr>
        <a:xfrm>
          <a:off x="0" y="2313744"/>
          <a:ext cx="6249888" cy="758638"/>
        </a:xfrm>
        <a:prstGeom prst="roundRect">
          <a:avLst/>
        </a:prstGeom>
      </dgm:spPr>
    </dgm:pt>
    <dgm:pt modelId="{AF26FF60-9E6B-4277-8CC1-FCFCD740DD42}" type="pres">
      <dgm:prSet presAssocID="{AED23493-115A-4424-B34D-DB9B612CB3C8}" presName="spacer" presStyleCnt="0"/>
      <dgm:spPr/>
    </dgm:pt>
    <dgm:pt modelId="{F7B2C6EC-1BD4-4AE5-AB5A-E687F0A0AC0C}" type="pres">
      <dgm:prSet presAssocID="{0431BE58-52DD-4257-A5DA-C0A4B849590E}" presName="parentText" presStyleLbl="node1" presStyleIdx="4" presStyleCnt="5">
        <dgm:presLayoutVars>
          <dgm:chMax val="0"/>
          <dgm:bulletEnabled val="1"/>
        </dgm:presLayoutVars>
      </dgm:prSet>
      <dgm:spPr>
        <a:xfrm>
          <a:off x="0" y="3084296"/>
          <a:ext cx="6249888" cy="758638"/>
        </a:xfrm>
        <a:prstGeom prst="roundRect">
          <a:avLst/>
        </a:prstGeom>
      </dgm:spPr>
    </dgm:pt>
  </dgm:ptLst>
  <dgm:cxnLst>
    <dgm:cxn modelId="{72861A04-6584-41B8-A50C-27EC84A7B743}" type="presOf" srcId="{A6F3EE18-EFC8-4188-A792-2A0060986D91}" destId="{E0E1F7FC-C1DE-4EA7-994D-37AD03907CC6}" srcOrd="0" destOrd="0" presId="urn:microsoft.com/office/officeart/2005/8/layout/vList2"/>
    <dgm:cxn modelId="{F59DC423-240A-470E-B6C4-198BD81CFBBD}" type="presOf" srcId="{0431BE58-52DD-4257-A5DA-C0A4B849590E}" destId="{F7B2C6EC-1BD4-4AE5-AB5A-E687F0A0AC0C}" srcOrd="0" destOrd="0" presId="urn:microsoft.com/office/officeart/2005/8/layout/vList2"/>
    <dgm:cxn modelId="{CACB6B2F-FF97-4704-A2DE-537C90413DCE}" type="presOf" srcId="{E6CB1D23-BBD8-4875-97FB-76C6D1DF1786}" destId="{ECA2C48E-F743-4C45-B04A-3D046B3B5232}" srcOrd="0" destOrd="0" presId="urn:microsoft.com/office/officeart/2005/8/layout/vList2"/>
    <dgm:cxn modelId="{6EE46842-E392-46CF-865C-4474EF9438C3}" srcId="{703D4D02-5513-427D-B6E9-B2E187EE0C3A}" destId="{42DA80EF-15E6-41D6-85F6-4F59594D0383}" srcOrd="1" destOrd="0" parTransId="{173CE497-2C0D-479E-8754-25C7B4AF6CFC}" sibTransId="{4B234F5B-63CB-40EB-8CF6-E8D6F48FDC56}"/>
    <dgm:cxn modelId="{0B84CE54-6EED-4F05-A045-90744CD22995}" type="presOf" srcId="{42DA80EF-15E6-41D6-85F6-4F59594D0383}" destId="{47F42535-DFC2-4D29-B920-1C40FFE6B1E7}" srcOrd="0" destOrd="0" presId="urn:microsoft.com/office/officeart/2005/8/layout/vList2"/>
    <dgm:cxn modelId="{06B1ED8B-9EAF-4729-965E-283053AC9F75}" srcId="{703D4D02-5513-427D-B6E9-B2E187EE0C3A}" destId="{0431BE58-52DD-4257-A5DA-C0A4B849590E}" srcOrd="4" destOrd="0" parTransId="{0D97E5EC-1F87-469F-88F0-086966C0C8DE}" sibTransId="{2703C885-3B80-4502-887A-F2521210026A}"/>
    <dgm:cxn modelId="{8B0007A0-320C-4385-B268-C4ECC14E7279}" srcId="{703D4D02-5513-427D-B6E9-B2E187EE0C3A}" destId="{E6CB1D23-BBD8-4875-97FB-76C6D1DF1786}" srcOrd="0" destOrd="0" parTransId="{653C8E81-D774-450C-B764-B27052D2ADAF}" sibTransId="{CE641938-312E-4D0A-926C-683FC7775F83}"/>
    <dgm:cxn modelId="{195A81A5-2F10-4F57-9648-9B19839EC472}" type="presOf" srcId="{62D3FBED-765B-4C71-8C39-5546B46FF944}" destId="{5DC88683-B470-4890-B11A-2192BBAE432B}" srcOrd="0" destOrd="0" presId="urn:microsoft.com/office/officeart/2005/8/layout/vList2"/>
    <dgm:cxn modelId="{87A92DBF-812C-47C9-8DD6-6138E484BBFF}" type="presOf" srcId="{703D4D02-5513-427D-B6E9-B2E187EE0C3A}" destId="{CC8763B3-4621-4666-B669-3C5BA2A30DBE}" srcOrd="0" destOrd="0" presId="urn:microsoft.com/office/officeart/2005/8/layout/vList2"/>
    <dgm:cxn modelId="{AE480FC2-6AB0-4C23-9A9C-B34C4B3F677C}" srcId="{703D4D02-5513-427D-B6E9-B2E187EE0C3A}" destId="{62D3FBED-765B-4C71-8C39-5546B46FF944}" srcOrd="3" destOrd="0" parTransId="{AE936468-A526-43C2-ABF2-ECC609C95CDE}" sibTransId="{AED23493-115A-4424-B34D-DB9B612CB3C8}"/>
    <dgm:cxn modelId="{78541BCF-978D-4440-8D40-805D7129DE9B}" srcId="{703D4D02-5513-427D-B6E9-B2E187EE0C3A}" destId="{A6F3EE18-EFC8-4188-A792-2A0060986D91}" srcOrd="2" destOrd="0" parTransId="{747156B1-ABD3-4CEE-88BC-D3EC9B0A3E5C}" sibTransId="{C153DD56-4AAD-4C03-A4A0-0172E311CF27}"/>
    <dgm:cxn modelId="{7F708EDA-A6F0-4A82-A63E-849DE8AF9EDF}" type="presParOf" srcId="{CC8763B3-4621-4666-B669-3C5BA2A30DBE}" destId="{ECA2C48E-F743-4C45-B04A-3D046B3B5232}" srcOrd="0" destOrd="0" presId="urn:microsoft.com/office/officeart/2005/8/layout/vList2"/>
    <dgm:cxn modelId="{7EBE1955-491B-47A7-AFC5-8C8CF9CB8208}" type="presParOf" srcId="{CC8763B3-4621-4666-B669-3C5BA2A30DBE}" destId="{2E454826-67AD-4191-A11B-410BD9B8A386}" srcOrd="1" destOrd="0" presId="urn:microsoft.com/office/officeart/2005/8/layout/vList2"/>
    <dgm:cxn modelId="{45D7F0D6-6F49-44E4-87F8-5B97FCB6DBD5}" type="presParOf" srcId="{CC8763B3-4621-4666-B669-3C5BA2A30DBE}" destId="{47F42535-DFC2-4D29-B920-1C40FFE6B1E7}" srcOrd="2" destOrd="0" presId="urn:microsoft.com/office/officeart/2005/8/layout/vList2"/>
    <dgm:cxn modelId="{99A2DF9A-3873-48E4-B4E4-9D864AAAD016}" type="presParOf" srcId="{CC8763B3-4621-4666-B669-3C5BA2A30DBE}" destId="{35FB7A5C-EE80-4418-B452-E9BF5B7C52B3}" srcOrd="3" destOrd="0" presId="urn:microsoft.com/office/officeart/2005/8/layout/vList2"/>
    <dgm:cxn modelId="{846477E2-2B5B-44D6-9EEC-D9A5EB1A8CF1}" type="presParOf" srcId="{CC8763B3-4621-4666-B669-3C5BA2A30DBE}" destId="{E0E1F7FC-C1DE-4EA7-994D-37AD03907CC6}" srcOrd="4" destOrd="0" presId="urn:microsoft.com/office/officeart/2005/8/layout/vList2"/>
    <dgm:cxn modelId="{F26D191D-9F42-43D7-B40D-10665D63EED9}" type="presParOf" srcId="{CC8763B3-4621-4666-B669-3C5BA2A30DBE}" destId="{05D370FE-9ED9-48C5-A0DA-9A88A5DF21BD}" srcOrd="5" destOrd="0" presId="urn:microsoft.com/office/officeart/2005/8/layout/vList2"/>
    <dgm:cxn modelId="{9F4496BC-EB61-49CC-ABB5-9A7447355C65}" type="presParOf" srcId="{CC8763B3-4621-4666-B669-3C5BA2A30DBE}" destId="{5DC88683-B470-4890-B11A-2192BBAE432B}" srcOrd="6" destOrd="0" presId="urn:microsoft.com/office/officeart/2005/8/layout/vList2"/>
    <dgm:cxn modelId="{CFD8847D-9621-4C64-B50A-9B622B77BE58}" type="presParOf" srcId="{CC8763B3-4621-4666-B669-3C5BA2A30DBE}" destId="{AF26FF60-9E6B-4277-8CC1-FCFCD740DD42}" srcOrd="7" destOrd="0" presId="urn:microsoft.com/office/officeart/2005/8/layout/vList2"/>
    <dgm:cxn modelId="{9C241951-1B70-45FF-A532-6626D630E728}" type="presParOf" srcId="{CC8763B3-4621-4666-B669-3C5BA2A30DBE}" destId="{F7B2C6EC-1BD4-4AE5-AB5A-E687F0A0AC0C}" srcOrd="8"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F8934300-52E6-48AC-94A0-09BF26178754}" type="doc">
      <dgm:prSet loTypeId="urn:microsoft.com/office/officeart/2005/8/layout/matrix2" loCatId="matrix" qsTypeId="urn:microsoft.com/office/officeart/2005/8/quickstyle/simple2" qsCatId="simple" csTypeId="urn:microsoft.com/office/officeart/2005/8/colors/accent0_1" csCatId="mainScheme" phldr="1"/>
      <dgm:spPr/>
      <dgm:t>
        <a:bodyPr/>
        <a:lstStyle/>
        <a:p>
          <a:endParaRPr lang="en-MY"/>
        </a:p>
      </dgm:t>
    </dgm:pt>
    <dgm:pt modelId="{08921785-96E4-4341-A115-FDC70CE59B03}">
      <dgm:prSet phldrT="[Text]"/>
      <dgm:spPr/>
      <dgm:t>
        <a:bodyPr/>
        <a:lstStyle/>
        <a:p>
          <a:r>
            <a:rPr lang="en-MY" dirty="0"/>
            <a:t>False Negative</a:t>
          </a:r>
        </a:p>
      </dgm:t>
    </dgm:pt>
    <dgm:pt modelId="{E63532FC-0F62-4B84-B6C1-9ECDED321177}" type="parTrans" cxnId="{6060BB0E-199F-45E6-90A0-C338FF043246}">
      <dgm:prSet/>
      <dgm:spPr/>
      <dgm:t>
        <a:bodyPr/>
        <a:lstStyle/>
        <a:p>
          <a:endParaRPr lang="en-MY"/>
        </a:p>
      </dgm:t>
    </dgm:pt>
    <dgm:pt modelId="{EBADF481-B02D-4904-98A3-B0806A23F58A}" type="sibTrans" cxnId="{6060BB0E-199F-45E6-90A0-C338FF043246}">
      <dgm:prSet/>
      <dgm:spPr/>
      <dgm:t>
        <a:bodyPr/>
        <a:lstStyle/>
        <a:p>
          <a:endParaRPr lang="en-MY"/>
        </a:p>
      </dgm:t>
    </dgm:pt>
    <dgm:pt modelId="{A06F8DBD-779F-4EFC-A291-B3A544A6A870}">
      <dgm:prSet phldrT="[Text]"/>
      <dgm:spPr/>
      <dgm:t>
        <a:bodyPr/>
        <a:lstStyle/>
        <a:p>
          <a:r>
            <a:rPr lang="en-MY" dirty="0"/>
            <a:t>Right Positive</a:t>
          </a:r>
        </a:p>
      </dgm:t>
    </dgm:pt>
    <dgm:pt modelId="{F94E399C-1203-4213-8878-CCD85CF85BDC}" type="parTrans" cxnId="{02F0FD99-FEE6-4FCA-B2DE-042CF3EEB6FA}">
      <dgm:prSet/>
      <dgm:spPr/>
      <dgm:t>
        <a:bodyPr/>
        <a:lstStyle/>
        <a:p>
          <a:endParaRPr lang="en-MY"/>
        </a:p>
      </dgm:t>
    </dgm:pt>
    <dgm:pt modelId="{000FCA73-CEB5-4175-8638-DB8961575224}" type="sibTrans" cxnId="{02F0FD99-FEE6-4FCA-B2DE-042CF3EEB6FA}">
      <dgm:prSet/>
      <dgm:spPr/>
      <dgm:t>
        <a:bodyPr/>
        <a:lstStyle/>
        <a:p>
          <a:endParaRPr lang="en-MY"/>
        </a:p>
      </dgm:t>
    </dgm:pt>
    <dgm:pt modelId="{04B09A31-2739-40C1-B703-9F4F44F69228}">
      <dgm:prSet phldrT="[Text]"/>
      <dgm:spPr/>
      <dgm:t>
        <a:bodyPr/>
        <a:lstStyle/>
        <a:p>
          <a:r>
            <a:rPr lang="en-MY" dirty="0"/>
            <a:t>Right Negative</a:t>
          </a:r>
        </a:p>
      </dgm:t>
    </dgm:pt>
    <dgm:pt modelId="{8779A469-B60F-45A6-AF0D-EFC52812F81C}" type="parTrans" cxnId="{FCEDC7CC-86EE-463F-80AD-F40BF6A112FF}">
      <dgm:prSet/>
      <dgm:spPr/>
      <dgm:t>
        <a:bodyPr/>
        <a:lstStyle/>
        <a:p>
          <a:endParaRPr lang="en-MY"/>
        </a:p>
      </dgm:t>
    </dgm:pt>
    <dgm:pt modelId="{0A56AC44-F4ED-4563-94A7-F727457C242D}" type="sibTrans" cxnId="{FCEDC7CC-86EE-463F-80AD-F40BF6A112FF}">
      <dgm:prSet/>
      <dgm:spPr/>
      <dgm:t>
        <a:bodyPr/>
        <a:lstStyle/>
        <a:p>
          <a:endParaRPr lang="en-MY"/>
        </a:p>
      </dgm:t>
    </dgm:pt>
    <dgm:pt modelId="{AD105260-FEC2-4DE8-B2DA-CD81536E0E39}">
      <dgm:prSet phldrT="[Text]"/>
      <dgm:spPr/>
      <dgm:t>
        <a:bodyPr/>
        <a:lstStyle/>
        <a:p>
          <a:r>
            <a:rPr lang="en-MY" dirty="0"/>
            <a:t>False Positive</a:t>
          </a:r>
        </a:p>
      </dgm:t>
    </dgm:pt>
    <dgm:pt modelId="{81703837-6522-4292-A591-7BCCA97F68E1}" type="parTrans" cxnId="{32F98EDC-6851-43EF-9EBA-3BC25E5D7FC5}">
      <dgm:prSet/>
      <dgm:spPr/>
      <dgm:t>
        <a:bodyPr/>
        <a:lstStyle/>
        <a:p>
          <a:endParaRPr lang="en-MY"/>
        </a:p>
      </dgm:t>
    </dgm:pt>
    <dgm:pt modelId="{4C39254D-22FE-4C78-8FC1-38F218726DB8}" type="sibTrans" cxnId="{32F98EDC-6851-43EF-9EBA-3BC25E5D7FC5}">
      <dgm:prSet/>
      <dgm:spPr/>
      <dgm:t>
        <a:bodyPr/>
        <a:lstStyle/>
        <a:p>
          <a:endParaRPr lang="en-MY"/>
        </a:p>
      </dgm:t>
    </dgm:pt>
    <dgm:pt modelId="{7909AB3E-0F49-4884-8EA2-00D040A2CBE4}" type="pres">
      <dgm:prSet presAssocID="{F8934300-52E6-48AC-94A0-09BF26178754}" presName="matrix" presStyleCnt="0">
        <dgm:presLayoutVars>
          <dgm:chMax val="1"/>
          <dgm:dir/>
          <dgm:resizeHandles val="exact"/>
        </dgm:presLayoutVars>
      </dgm:prSet>
      <dgm:spPr/>
    </dgm:pt>
    <dgm:pt modelId="{6EB0D235-D893-472D-8E61-6CC3E9C1E0A9}" type="pres">
      <dgm:prSet presAssocID="{F8934300-52E6-48AC-94A0-09BF26178754}" presName="axisShape" presStyleLbl="bgShp" presStyleIdx="0" presStyleCnt="1"/>
      <dgm:spPr/>
    </dgm:pt>
    <dgm:pt modelId="{1CC5E02F-1B68-4146-ACFD-1CF631143585}" type="pres">
      <dgm:prSet presAssocID="{F8934300-52E6-48AC-94A0-09BF26178754}" presName="rect1" presStyleLbl="node1" presStyleIdx="0" presStyleCnt="4">
        <dgm:presLayoutVars>
          <dgm:chMax val="0"/>
          <dgm:chPref val="0"/>
          <dgm:bulletEnabled val="1"/>
        </dgm:presLayoutVars>
      </dgm:prSet>
      <dgm:spPr/>
    </dgm:pt>
    <dgm:pt modelId="{09DCF2CA-E083-4863-9186-E49FA0882D39}" type="pres">
      <dgm:prSet presAssocID="{F8934300-52E6-48AC-94A0-09BF26178754}" presName="rect2" presStyleLbl="node1" presStyleIdx="1" presStyleCnt="4">
        <dgm:presLayoutVars>
          <dgm:chMax val="0"/>
          <dgm:chPref val="0"/>
          <dgm:bulletEnabled val="1"/>
        </dgm:presLayoutVars>
      </dgm:prSet>
      <dgm:spPr/>
    </dgm:pt>
    <dgm:pt modelId="{0E007A47-D7F2-4DC7-8B4C-CC68E6232445}" type="pres">
      <dgm:prSet presAssocID="{F8934300-52E6-48AC-94A0-09BF26178754}" presName="rect3" presStyleLbl="node1" presStyleIdx="2" presStyleCnt="4">
        <dgm:presLayoutVars>
          <dgm:chMax val="0"/>
          <dgm:chPref val="0"/>
          <dgm:bulletEnabled val="1"/>
        </dgm:presLayoutVars>
      </dgm:prSet>
      <dgm:spPr/>
    </dgm:pt>
    <dgm:pt modelId="{1005E180-3ACF-47E7-A2B6-09C5393BF745}" type="pres">
      <dgm:prSet presAssocID="{F8934300-52E6-48AC-94A0-09BF26178754}" presName="rect4" presStyleLbl="node1" presStyleIdx="3" presStyleCnt="4">
        <dgm:presLayoutVars>
          <dgm:chMax val="0"/>
          <dgm:chPref val="0"/>
          <dgm:bulletEnabled val="1"/>
        </dgm:presLayoutVars>
      </dgm:prSet>
      <dgm:spPr/>
    </dgm:pt>
  </dgm:ptLst>
  <dgm:cxnLst>
    <dgm:cxn modelId="{6060BB0E-199F-45E6-90A0-C338FF043246}" srcId="{F8934300-52E6-48AC-94A0-09BF26178754}" destId="{08921785-96E4-4341-A115-FDC70CE59B03}" srcOrd="0" destOrd="0" parTransId="{E63532FC-0F62-4B84-B6C1-9ECDED321177}" sibTransId="{EBADF481-B02D-4904-98A3-B0806A23F58A}"/>
    <dgm:cxn modelId="{02F0FD99-FEE6-4FCA-B2DE-042CF3EEB6FA}" srcId="{F8934300-52E6-48AC-94A0-09BF26178754}" destId="{A06F8DBD-779F-4EFC-A291-B3A544A6A870}" srcOrd="1" destOrd="0" parTransId="{F94E399C-1203-4213-8878-CCD85CF85BDC}" sibTransId="{000FCA73-CEB5-4175-8638-DB8961575224}"/>
    <dgm:cxn modelId="{FCEDC7CC-86EE-463F-80AD-F40BF6A112FF}" srcId="{F8934300-52E6-48AC-94A0-09BF26178754}" destId="{04B09A31-2739-40C1-B703-9F4F44F69228}" srcOrd="2" destOrd="0" parTransId="{8779A469-B60F-45A6-AF0D-EFC52812F81C}" sibTransId="{0A56AC44-F4ED-4563-94A7-F727457C242D}"/>
    <dgm:cxn modelId="{32F98EDC-6851-43EF-9EBA-3BC25E5D7FC5}" srcId="{F8934300-52E6-48AC-94A0-09BF26178754}" destId="{AD105260-FEC2-4DE8-B2DA-CD81536E0E39}" srcOrd="3" destOrd="0" parTransId="{81703837-6522-4292-A591-7BCCA97F68E1}" sibTransId="{4C39254D-22FE-4C78-8FC1-38F218726DB8}"/>
    <dgm:cxn modelId="{AE407CDD-EA65-4DF8-90B4-B897A2AA74F3}" type="presOf" srcId="{08921785-96E4-4341-A115-FDC70CE59B03}" destId="{1CC5E02F-1B68-4146-ACFD-1CF631143585}" srcOrd="0" destOrd="0" presId="urn:microsoft.com/office/officeart/2005/8/layout/matrix2"/>
    <dgm:cxn modelId="{951DB6E8-436B-4B1D-B537-35BDEA9BD2D1}" type="presOf" srcId="{04B09A31-2739-40C1-B703-9F4F44F69228}" destId="{0E007A47-D7F2-4DC7-8B4C-CC68E6232445}" srcOrd="0" destOrd="0" presId="urn:microsoft.com/office/officeart/2005/8/layout/matrix2"/>
    <dgm:cxn modelId="{686536F0-DB29-4987-8583-7E827CF51E22}" type="presOf" srcId="{A06F8DBD-779F-4EFC-A291-B3A544A6A870}" destId="{09DCF2CA-E083-4863-9186-E49FA0882D39}" srcOrd="0" destOrd="0" presId="urn:microsoft.com/office/officeart/2005/8/layout/matrix2"/>
    <dgm:cxn modelId="{E66766F1-ED35-4CBD-BAB7-9586461E4CC5}" type="presOf" srcId="{F8934300-52E6-48AC-94A0-09BF26178754}" destId="{7909AB3E-0F49-4884-8EA2-00D040A2CBE4}" srcOrd="0" destOrd="0" presId="urn:microsoft.com/office/officeart/2005/8/layout/matrix2"/>
    <dgm:cxn modelId="{AA521BFF-7749-45A9-BA96-FD2467DE0615}" type="presOf" srcId="{AD105260-FEC2-4DE8-B2DA-CD81536E0E39}" destId="{1005E180-3ACF-47E7-A2B6-09C5393BF745}" srcOrd="0" destOrd="0" presId="urn:microsoft.com/office/officeart/2005/8/layout/matrix2"/>
    <dgm:cxn modelId="{FEF42D08-A581-480A-BB9B-E33A3FA8D49D}" type="presParOf" srcId="{7909AB3E-0F49-4884-8EA2-00D040A2CBE4}" destId="{6EB0D235-D893-472D-8E61-6CC3E9C1E0A9}" srcOrd="0" destOrd="0" presId="urn:microsoft.com/office/officeart/2005/8/layout/matrix2"/>
    <dgm:cxn modelId="{3B048AB4-02E9-4AFB-B6B2-CA6D2B508F28}" type="presParOf" srcId="{7909AB3E-0F49-4884-8EA2-00D040A2CBE4}" destId="{1CC5E02F-1B68-4146-ACFD-1CF631143585}" srcOrd="1" destOrd="0" presId="urn:microsoft.com/office/officeart/2005/8/layout/matrix2"/>
    <dgm:cxn modelId="{E7ABB764-830E-4837-947B-2ABF06C0E0C1}" type="presParOf" srcId="{7909AB3E-0F49-4884-8EA2-00D040A2CBE4}" destId="{09DCF2CA-E083-4863-9186-E49FA0882D39}" srcOrd="2" destOrd="0" presId="urn:microsoft.com/office/officeart/2005/8/layout/matrix2"/>
    <dgm:cxn modelId="{8A7B4876-E7E3-47DC-ACBF-81D9D8666151}" type="presParOf" srcId="{7909AB3E-0F49-4884-8EA2-00D040A2CBE4}" destId="{0E007A47-D7F2-4DC7-8B4C-CC68E6232445}" srcOrd="3" destOrd="0" presId="urn:microsoft.com/office/officeart/2005/8/layout/matrix2"/>
    <dgm:cxn modelId="{FCFAD788-563B-4E3D-BEBA-5FC74AA83780}" type="presParOf" srcId="{7909AB3E-0F49-4884-8EA2-00D040A2CBE4}" destId="{1005E180-3ACF-47E7-A2B6-09C5393BF745}" srcOrd="4" destOrd="0" presId="urn:microsoft.com/office/officeart/2005/8/layout/matrix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E6CB1D23-BBD8-4875-97FB-76C6D1DF1786}">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48590" tIns="148590" rIns="148590" bIns="148590" numCol="1" spcCol="1270" anchor="ctr" anchorCtr="0"/>
        <a:lstStyle/>
        <a:p>
          <a:pPr marL="0" lvl="0" indent="0" algn="l" defTabSz="1733550">
            <a:lnSpc>
              <a:spcPct val="90000"/>
            </a:lnSpc>
            <a:spcBef>
              <a:spcPct val="0"/>
            </a:spcBef>
            <a:spcAft>
              <a:spcPct val="35000"/>
            </a:spcAft>
            <a:buNone/>
          </a:pPr>
          <a:r>
            <a:rPr lang="en-MY" sz="3900" kern="1200" dirty="0">
              <a:solidFill>
                <a:srgbClr val="000000"/>
              </a:solidFill>
              <a:latin typeface="Arial"/>
              <a:ea typeface="+mn-ea"/>
              <a:cs typeface="+mn-cs"/>
            </a:rPr>
            <a:t>Employer Branding</a:t>
          </a:r>
        </a:p>
      </dgm:t>
    </dgm:pt>
    <dgm:pt modelId="{653C8E81-D774-450C-B764-B27052D2ADAF}" type="parTrans" cxnId="{8B0007A0-320C-4385-B268-C4ECC14E7279}">
      <dgm:prSet/>
      <dgm:spPr/>
      <dgm:t>
        <a:bodyPr/>
        <a:lstStyle/>
        <a:p>
          <a:endParaRPr lang="en-MY"/>
        </a:p>
      </dgm:t>
    </dgm:pt>
    <dgm:pt modelId="{CE641938-312E-4D0A-926C-683FC7775F83}" type="sibTrans" cxnId="{8B0007A0-320C-4385-B268-C4ECC14E7279}">
      <dgm:prSet/>
      <dgm:spPr/>
      <dgm:t>
        <a:bodyPr/>
        <a:lstStyle/>
        <a:p>
          <a:endParaRPr lang="en-MY"/>
        </a:p>
      </dgm:t>
    </dgm:pt>
    <dgm:pt modelId="{42DA80EF-15E6-41D6-85F6-4F59594D0383}">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48590" tIns="148590" rIns="148590" bIns="148590" numCol="1" spcCol="1270" anchor="ctr" anchorCtr="0"/>
        <a:lstStyle/>
        <a:p>
          <a:pPr marL="0" lvl="0" indent="0" algn="l" defTabSz="1733550">
            <a:lnSpc>
              <a:spcPct val="90000"/>
            </a:lnSpc>
            <a:spcBef>
              <a:spcPct val="0"/>
            </a:spcBef>
            <a:spcAft>
              <a:spcPct val="35000"/>
            </a:spcAft>
            <a:buNone/>
          </a:pPr>
          <a:r>
            <a:rPr lang="en-MY" sz="3900" kern="1200" dirty="0">
              <a:solidFill>
                <a:srgbClr val="000000"/>
              </a:solidFill>
              <a:latin typeface="Arial"/>
              <a:ea typeface="+mn-ea"/>
              <a:cs typeface="+mn-cs"/>
            </a:rPr>
            <a:t>Selection Process</a:t>
          </a:r>
        </a:p>
      </dgm:t>
    </dgm:pt>
    <dgm:pt modelId="{173CE497-2C0D-479E-8754-25C7B4AF6CFC}" type="parTrans" cxnId="{6EE46842-E392-46CF-865C-4474EF9438C3}">
      <dgm:prSet/>
      <dgm:spPr/>
      <dgm:t>
        <a:bodyPr/>
        <a:lstStyle/>
        <a:p>
          <a:endParaRPr lang="en-MY"/>
        </a:p>
      </dgm:t>
    </dgm:pt>
    <dgm:pt modelId="{4B234F5B-63CB-40EB-8CF6-E8D6F48FDC56}" type="sibTrans" cxnId="{6EE46842-E392-46CF-865C-4474EF9438C3}">
      <dgm:prSet/>
      <dgm:spPr/>
      <dgm:t>
        <a:bodyPr/>
        <a:lstStyle/>
        <a:p>
          <a:endParaRPr lang="en-MY"/>
        </a:p>
      </dgm:t>
    </dgm:pt>
    <dgm:pt modelId="{A6F3EE18-EFC8-4188-A792-2A0060986D91}">
      <dgm:prSet phldrT="[Text]" custT="1"/>
      <dgm:spPr>
        <a:solidFill>
          <a:srgbClr val="000000">
            <a:lumMod val="50000"/>
            <a:lumOff val="50000"/>
          </a:srgbClr>
        </a:solidFill>
        <a:ln w="12700" cap="flat" cmpd="sng" algn="ctr">
          <a:no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3900" kern="1200" dirty="0">
              <a:solidFill>
                <a:srgbClr val="FFFFEE"/>
              </a:solidFill>
              <a:latin typeface="Arial"/>
              <a:ea typeface="+mn-ea"/>
              <a:cs typeface="+mn-cs"/>
            </a:rPr>
            <a:t>Validity and Reliability</a:t>
          </a:r>
        </a:p>
      </dgm:t>
    </dgm:pt>
    <dgm:pt modelId="{747156B1-ABD3-4CEE-88BC-D3EC9B0A3E5C}" type="parTrans" cxnId="{78541BCF-978D-4440-8D40-805D7129DE9B}">
      <dgm:prSet/>
      <dgm:spPr/>
      <dgm:t>
        <a:bodyPr/>
        <a:lstStyle/>
        <a:p>
          <a:endParaRPr lang="en-MY"/>
        </a:p>
      </dgm:t>
    </dgm:pt>
    <dgm:pt modelId="{C153DD56-4AAD-4C03-A4A0-0172E311CF27}" type="sibTrans" cxnId="{78541BCF-978D-4440-8D40-805D7129DE9B}">
      <dgm:prSet/>
      <dgm:spPr/>
      <dgm:t>
        <a:bodyPr/>
        <a:lstStyle/>
        <a:p>
          <a:endParaRPr lang="en-MY"/>
        </a:p>
      </dgm:t>
    </dgm:pt>
    <dgm:pt modelId="{62D3FBED-765B-4C71-8C39-5546B46FF944}">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48590" tIns="148590" rIns="148590" bIns="148590" numCol="1" spcCol="1270" anchor="ctr" anchorCtr="0"/>
        <a:lstStyle/>
        <a:p>
          <a:pPr marL="0" lvl="0" indent="0" algn="l" defTabSz="1733550">
            <a:lnSpc>
              <a:spcPct val="90000"/>
            </a:lnSpc>
            <a:spcBef>
              <a:spcPct val="0"/>
            </a:spcBef>
            <a:spcAft>
              <a:spcPct val="35000"/>
            </a:spcAft>
            <a:buNone/>
          </a:pPr>
          <a:r>
            <a:rPr lang="en-MY" sz="3900" kern="1200" dirty="0">
              <a:solidFill>
                <a:srgbClr val="000000"/>
              </a:solidFill>
              <a:latin typeface="Arial"/>
              <a:ea typeface="+mn-ea"/>
              <a:cs typeface="+mn-cs"/>
            </a:rPr>
            <a:t>Selection Tools</a:t>
          </a:r>
        </a:p>
      </dgm:t>
    </dgm:pt>
    <dgm:pt modelId="{AE936468-A526-43C2-ABF2-ECC609C95CDE}" type="parTrans" cxnId="{AE480FC2-6AB0-4C23-9A9C-B34C4B3F677C}">
      <dgm:prSet/>
      <dgm:spPr/>
      <dgm:t>
        <a:bodyPr/>
        <a:lstStyle/>
        <a:p>
          <a:endParaRPr lang="en-MY"/>
        </a:p>
      </dgm:t>
    </dgm:pt>
    <dgm:pt modelId="{AED23493-115A-4424-B34D-DB9B612CB3C8}" type="sibTrans" cxnId="{AE480FC2-6AB0-4C23-9A9C-B34C4B3F677C}">
      <dgm:prSet/>
      <dgm:spPr/>
      <dgm:t>
        <a:bodyPr/>
        <a:lstStyle/>
        <a:p>
          <a:endParaRPr lang="en-MY"/>
        </a:p>
      </dgm:t>
    </dgm:pt>
    <dgm:pt modelId="{0431BE58-52DD-4257-A5DA-C0A4B849590E}">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48590" tIns="148590" rIns="148590" bIns="148590" numCol="1" spcCol="1270" anchor="ctr" anchorCtr="0"/>
        <a:lstStyle/>
        <a:p>
          <a:pPr marL="0" lvl="0" indent="0" algn="l" defTabSz="1733550">
            <a:lnSpc>
              <a:spcPct val="90000"/>
            </a:lnSpc>
            <a:spcBef>
              <a:spcPct val="0"/>
            </a:spcBef>
            <a:spcAft>
              <a:spcPct val="35000"/>
            </a:spcAft>
            <a:buNone/>
          </a:pPr>
          <a:r>
            <a:rPr lang="en-MY" sz="3900" kern="1200" dirty="0">
              <a:solidFill>
                <a:srgbClr val="000000"/>
              </a:solidFill>
              <a:latin typeface="Arial"/>
              <a:ea typeface="+mn-ea"/>
              <a:cs typeface="+mn-cs"/>
            </a:rPr>
            <a:t>Onboarding</a:t>
          </a:r>
        </a:p>
      </dgm:t>
    </dgm:pt>
    <dgm:pt modelId="{0D97E5EC-1F87-469F-88F0-086966C0C8DE}" type="parTrans" cxnId="{06B1ED8B-9EAF-4729-965E-283053AC9F75}">
      <dgm:prSet/>
      <dgm:spPr/>
      <dgm:t>
        <a:bodyPr/>
        <a:lstStyle/>
        <a:p>
          <a:endParaRPr lang="en-MY"/>
        </a:p>
      </dgm:t>
    </dgm:pt>
    <dgm:pt modelId="{2703C885-3B80-4502-887A-F2521210026A}" type="sibTrans" cxnId="{06B1ED8B-9EAF-4729-965E-283053AC9F75}">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ECA2C48E-F743-4C45-B04A-3D046B3B5232}" type="pres">
      <dgm:prSet presAssocID="{E6CB1D23-BBD8-4875-97FB-76C6D1DF1786}" presName="parentText" presStyleLbl="node1" presStyleIdx="0" presStyleCnt="5" custLinFactNeighborY="47608">
        <dgm:presLayoutVars>
          <dgm:chMax val="0"/>
          <dgm:bulletEnabled val="1"/>
        </dgm:presLayoutVars>
      </dgm:prSet>
      <dgm:spPr>
        <a:xfrm>
          <a:off x="0" y="32073"/>
          <a:ext cx="6897960" cy="899620"/>
        </a:xfrm>
        <a:prstGeom prst="roundRect">
          <a:avLst/>
        </a:prstGeom>
      </dgm:spPr>
    </dgm:pt>
    <dgm:pt modelId="{2E454826-67AD-4191-A11B-410BD9B8A386}" type="pres">
      <dgm:prSet presAssocID="{CE641938-312E-4D0A-926C-683FC7775F83}" presName="spacer" presStyleCnt="0"/>
      <dgm:spPr/>
    </dgm:pt>
    <dgm:pt modelId="{47F42535-DFC2-4D29-B920-1C40FFE6B1E7}" type="pres">
      <dgm:prSet presAssocID="{42DA80EF-15E6-41D6-85F6-4F59594D0383}" presName="parentText" presStyleLbl="node1" presStyleIdx="1" presStyleCnt="5" custLinFactY="5464" custLinFactNeighborY="100000">
        <dgm:presLayoutVars>
          <dgm:chMax val="0"/>
          <dgm:bulletEnabled val="1"/>
        </dgm:presLayoutVars>
      </dgm:prSet>
      <dgm:spPr>
        <a:xfrm>
          <a:off x="0" y="1073219"/>
          <a:ext cx="6897960" cy="911430"/>
        </a:xfrm>
        <a:prstGeom prst="roundRect">
          <a:avLst/>
        </a:prstGeom>
      </dgm:spPr>
    </dgm:pt>
    <dgm:pt modelId="{35FB7A5C-EE80-4418-B452-E9BF5B7C52B3}" type="pres">
      <dgm:prSet presAssocID="{4B234F5B-63CB-40EB-8CF6-E8D6F48FDC56}" presName="spacer" presStyleCnt="0"/>
      <dgm:spPr/>
    </dgm:pt>
    <dgm:pt modelId="{E0E1F7FC-C1DE-4EA7-994D-37AD03907CC6}" type="pres">
      <dgm:prSet presAssocID="{A6F3EE18-EFC8-4188-A792-2A0060986D91}" presName="parentText" presStyleLbl="node1" presStyleIdx="2" presStyleCnt="5" custLinFactY="46" custLinFactNeighborY="100000">
        <dgm:presLayoutVars>
          <dgm:chMax val="0"/>
          <dgm:bulletEnabled val="1"/>
        </dgm:presLayoutVars>
      </dgm:prSet>
      <dgm:spPr>
        <a:xfrm>
          <a:off x="0" y="1989988"/>
          <a:ext cx="6897960" cy="911430"/>
        </a:xfrm>
        <a:prstGeom prst="roundRect">
          <a:avLst/>
        </a:prstGeom>
      </dgm:spPr>
    </dgm:pt>
    <dgm:pt modelId="{05D370FE-9ED9-48C5-A0DA-9A88A5DF21BD}" type="pres">
      <dgm:prSet presAssocID="{C153DD56-4AAD-4C03-A4A0-0172E311CF27}" presName="spacer" presStyleCnt="0"/>
      <dgm:spPr/>
    </dgm:pt>
    <dgm:pt modelId="{5DC88683-B470-4890-B11A-2192BBAE432B}" type="pres">
      <dgm:prSet presAssocID="{62D3FBED-765B-4C71-8C39-5546B46FF944}" presName="parentText" presStyleLbl="node1" presStyleIdx="3" presStyleCnt="5">
        <dgm:presLayoutVars>
          <dgm:chMax val="0"/>
          <dgm:bulletEnabled val="1"/>
        </dgm:presLayoutVars>
      </dgm:prSet>
      <dgm:spPr>
        <a:xfrm>
          <a:off x="0" y="2313744"/>
          <a:ext cx="6249888" cy="758638"/>
        </a:xfrm>
        <a:prstGeom prst="roundRect">
          <a:avLst/>
        </a:prstGeom>
      </dgm:spPr>
    </dgm:pt>
    <dgm:pt modelId="{AF26FF60-9E6B-4277-8CC1-FCFCD740DD42}" type="pres">
      <dgm:prSet presAssocID="{AED23493-115A-4424-B34D-DB9B612CB3C8}" presName="spacer" presStyleCnt="0"/>
      <dgm:spPr/>
    </dgm:pt>
    <dgm:pt modelId="{F7B2C6EC-1BD4-4AE5-AB5A-E687F0A0AC0C}" type="pres">
      <dgm:prSet presAssocID="{0431BE58-52DD-4257-A5DA-C0A4B849590E}" presName="parentText" presStyleLbl="node1" presStyleIdx="4" presStyleCnt="5">
        <dgm:presLayoutVars>
          <dgm:chMax val="0"/>
          <dgm:bulletEnabled val="1"/>
        </dgm:presLayoutVars>
      </dgm:prSet>
      <dgm:spPr>
        <a:xfrm>
          <a:off x="0" y="3084296"/>
          <a:ext cx="6249888" cy="758638"/>
        </a:xfrm>
        <a:prstGeom prst="roundRect">
          <a:avLst/>
        </a:prstGeom>
      </dgm:spPr>
    </dgm:pt>
  </dgm:ptLst>
  <dgm:cxnLst>
    <dgm:cxn modelId="{72861A04-6584-41B8-A50C-27EC84A7B743}" type="presOf" srcId="{A6F3EE18-EFC8-4188-A792-2A0060986D91}" destId="{E0E1F7FC-C1DE-4EA7-994D-37AD03907CC6}" srcOrd="0" destOrd="0" presId="urn:microsoft.com/office/officeart/2005/8/layout/vList2"/>
    <dgm:cxn modelId="{F59DC423-240A-470E-B6C4-198BD81CFBBD}" type="presOf" srcId="{0431BE58-52DD-4257-A5DA-C0A4B849590E}" destId="{F7B2C6EC-1BD4-4AE5-AB5A-E687F0A0AC0C}" srcOrd="0" destOrd="0" presId="urn:microsoft.com/office/officeart/2005/8/layout/vList2"/>
    <dgm:cxn modelId="{CACB6B2F-FF97-4704-A2DE-537C90413DCE}" type="presOf" srcId="{E6CB1D23-BBD8-4875-97FB-76C6D1DF1786}" destId="{ECA2C48E-F743-4C45-B04A-3D046B3B5232}" srcOrd="0" destOrd="0" presId="urn:microsoft.com/office/officeart/2005/8/layout/vList2"/>
    <dgm:cxn modelId="{6EE46842-E392-46CF-865C-4474EF9438C3}" srcId="{703D4D02-5513-427D-B6E9-B2E187EE0C3A}" destId="{42DA80EF-15E6-41D6-85F6-4F59594D0383}" srcOrd="1" destOrd="0" parTransId="{173CE497-2C0D-479E-8754-25C7B4AF6CFC}" sibTransId="{4B234F5B-63CB-40EB-8CF6-E8D6F48FDC56}"/>
    <dgm:cxn modelId="{0B84CE54-6EED-4F05-A045-90744CD22995}" type="presOf" srcId="{42DA80EF-15E6-41D6-85F6-4F59594D0383}" destId="{47F42535-DFC2-4D29-B920-1C40FFE6B1E7}" srcOrd="0" destOrd="0" presId="urn:microsoft.com/office/officeart/2005/8/layout/vList2"/>
    <dgm:cxn modelId="{06B1ED8B-9EAF-4729-965E-283053AC9F75}" srcId="{703D4D02-5513-427D-B6E9-B2E187EE0C3A}" destId="{0431BE58-52DD-4257-A5DA-C0A4B849590E}" srcOrd="4" destOrd="0" parTransId="{0D97E5EC-1F87-469F-88F0-086966C0C8DE}" sibTransId="{2703C885-3B80-4502-887A-F2521210026A}"/>
    <dgm:cxn modelId="{8B0007A0-320C-4385-B268-C4ECC14E7279}" srcId="{703D4D02-5513-427D-B6E9-B2E187EE0C3A}" destId="{E6CB1D23-BBD8-4875-97FB-76C6D1DF1786}" srcOrd="0" destOrd="0" parTransId="{653C8E81-D774-450C-B764-B27052D2ADAF}" sibTransId="{CE641938-312E-4D0A-926C-683FC7775F83}"/>
    <dgm:cxn modelId="{195A81A5-2F10-4F57-9648-9B19839EC472}" type="presOf" srcId="{62D3FBED-765B-4C71-8C39-5546B46FF944}" destId="{5DC88683-B470-4890-B11A-2192BBAE432B}" srcOrd="0" destOrd="0" presId="urn:microsoft.com/office/officeart/2005/8/layout/vList2"/>
    <dgm:cxn modelId="{87A92DBF-812C-47C9-8DD6-6138E484BBFF}" type="presOf" srcId="{703D4D02-5513-427D-B6E9-B2E187EE0C3A}" destId="{CC8763B3-4621-4666-B669-3C5BA2A30DBE}" srcOrd="0" destOrd="0" presId="urn:microsoft.com/office/officeart/2005/8/layout/vList2"/>
    <dgm:cxn modelId="{AE480FC2-6AB0-4C23-9A9C-B34C4B3F677C}" srcId="{703D4D02-5513-427D-B6E9-B2E187EE0C3A}" destId="{62D3FBED-765B-4C71-8C39-5546B46FF944}" srcOrd="3" destOrd="0" parTransId="{AE936468-A526-43C2-ABF2-ECC609C95CDE}" sibTransId="{AED23493-115A-4424-B34D-DB9B612CB3C8}"/>
    <dgm:cxn modelId="{78541BCF-978D-4440-8D40-805D7129DE9B}" srcId="{703D4D02-5513-427D-B6E9-B2E187EE0C3A}" destId="{A6F3EE18-EFC8-4188-A792-2A0060986D91}" srcOrd="2" destOrd="0" parTransId="{747156B1-ABD3-4CEE-88BC-D3EC9B0A3E5C}" sibTransId="{C153DD56-4AAD-4C03-A4A0-0172E311CF27}"/>
    <dgm:cxn modelId="{7F708EDA-A6F0-4A82-A63E-849DE8AF9EDF}" type="presParOf" srcId="{CC8763B3-4621-4666-B669-3C5BA2A30DBE}" destId="{ECA2C48E-F743-4C45-B04A-3D046B3B5232}" srcOrd="0" destOrd="0" presId="urn:microsoft.com/office/officeart/2005/8/layout/vList2"/>
    <dgm:cxn modelId="{7EBE1955-491B-47A7-AFC5-8C8CF9CB8208}" type="presParOf" srcId="{CC8763B3-4621-4666-B669-3C5BA2A30DBE}" destId="{2E454826-67AD-4191-A11B-410BD9B8A386}" srcOrd="1" destOrd="0" presId="urn:microsoft.com/office/officeart/2005/8/layout/vList2"/>
    <dgm:cxn modelId="{45D7F0D6-6F49-44E4-87F8-5B97FCB6DBD5}" type="presParOf" srcId="{CC8763B3-4621-4666-B669-3C5BA2A30DBE}" destId="{47F42535-DFC2-4D29-B920-1C40FFE6B1E7}" srcOrd="2" destOrd="0" presId="urn:microsoft.com/office/officeart/2005/8/layout/vList2"/>
    <dgm:cxn modelId="{99A2DF9A-3873-48E4-B4E4-9D864AAAD016}" type="presParOf" srcId="{CC8763B3-4621-4666-B669-3C5BA2A30DBE}" destId="{35FB7A5C-EE80-4418-B452-E9BF5B7C52B3}" srcOrd="3" destOrd="0" presId="urn:microsoft.com/office/officeart/2005/8/layout/vList2"/>
    <dgm:cxn modelId="{846477E2-2B5B-44D6-9EEC-D9A5EB1A8CF1}" type="presParOf" srcId="{CC8763B3-4621-4666-B669-3C5BA2A30DBE}" destId="{E0E1F7FC-C1DE-4EA7-994D-37AD03907CC6}" srcOrd="4" destOrd="0" presId="urn:microsoft.com/office/officeart/2005/8/layout/vList2"/>
    <dgm:cxn modelId="{F26D191D-9F42-43D7-B40D-10665D63EED9}" type="presParOf" srcId="{CC8763B3-4621-4666-B669-3C5BA2A30DBE}" destId="{05D370FE-9ED9-48C5-A0DA-9A88A5DF21BD}" srcOrd="5" destOrd="0" presId="urn:microsoft.com/office/officeart/2005/8/layout/vList2"/>
    <dgm:cxn modelId="{9F4496BC-EB61-49CC-ABB5-9A7447355C65}" type="presParOf" srcId="{CC8763B3-4621-4666-B669-3C5BA2A30DBE}" destId="{5DC88683-B470-4890-B11A-2192BBAE432B}" srcOrd="6" destOrd="0" presId="urn:microsoft.com/office/officeart/2005/8/layout/vList2"/>
    <dgm:cxn modelId="{CFD8847D-9621-4C64-B50A-9B622B77BE58}" type="presParOf" srcId="{CC8763B3-4621-4666-B669-3C5BA2A30DBE}" destId="{AF26FF60-9E6B-4277-8CC1-FCFCD740DD42}" srcOrd="7" destOrd="0" presId="urn:microsoft.com/office/officeart/2005/8/layout/vList2"/>
    <dgm:cxn modelId="{9C241951-1B70-45FF-A532-6626D630E728}" type="presParOf" srcId="{CC8763B3-4621-4666-B669-3C5BA2A30DBE}" destId="{F7B2C6EC-1BD4-4AE5-AB5A-E687F0A0AC0C}" srcOrd="8"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E6CB1D23-BBD8-4875-97FB-76C6D1DF1786}">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48590" tIns="148590" rIns="148590" bIns="148590" numCol="1" spcCol="1270" anchor="ctr" anchorCtr="0"/>
        <a:lstStyle/>
        <a:p>
          <a:pPr marL="0" lvl="0" indent="0" algn="l" defTabSz="1733550">
            <a:lnSpc>
              <a:spcPct val="90000"/>
            </a:lnSpc>
            <a:spcBef>
              <a:spcPct val="0"/>
            </a:spcBef>
            <a:spcAft>
              <a:spcPct val="35000"/>
            </a:spcAft>
            <a:buNone/>
          </a:pPr>
          <a:r>
            <a:rPr lang="en-MY" sz="3900" kern="1200" dirty="0">
              <a:solidFill>
                <a:srgbClr val="000000"/>
              </a:solidFill>
              <a:latin typeface="Arial"/>
              <a:ea typeface="+mn-ea"/>
              <a:cs typeface="+mn-cs"/>
            </a:rPr>
            <a:t>Employer Branding</a:t>
          </a:r>
        </a:p>
      </dgm:t>
    </dgm:pt>
    <dgm:pt modelId="{653C8E81-D774-450C-B764-B27052D2ADAF}" type="parTrans" cxnId="{8B0007A0-320C-4385-B268-C4ECC14E7279}">
      <dgm:prSet/>
      <dgm:spPr/>
      <dgm:t>
        <a:bodyPr/>
        <a:lstStyle/>
        <a:p>
          <a:endParaRPr lang="en-MY"/>
        </a:p>
      </dgm:t>
    </dgm:pt>
    <dgm:pt modelId="{CE641938-312E-4D0A-926C-683FC7775F83}" type="sibTrans" cxnId="{8B0007A0-320C-4385-B268-C4ECC14E7279}">
      <dgm:prSet/>
      <dgm:spPr/>
      <dgm:t>
        <a:bodyPr/>
        <a:lstStyle/>
        <a:p>
          <a:endParaRPr lang="en-MY"/>
        </a:p>
      </dgm:t>
    </dgm:pt>
    <dgm:pt modelId="{42DA80EF-15E6-41D6-85F6-4F59594D0383}">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48590" tIns="148590" rIns="148590" bIns="148590" numCol="1" spcCol="1270" anchor="ctr" anchorCtr="0"/>
        <a:lstStyle/>
        <a:p>
          <a:pPr marL="0" lvl="0" indent="0" algn="l" defTabSz="1733550">
            <a:lnSpc>
              <a:spcPct val="90000"/>
            </a:lnSpc>
            <a:spcBef>
              <a:spcPct val="0"/>
            </a:spcBef>
            <a:spcAft>
              <a:spcPct val="35000"/>
            </a:spcAft>
            <a:buNone/>
          </a:pPr>
          <a:r>
            <a:rPr lang="en-MY" sz="3900" kern="1200" dirty="0">
              <a:solidFill>
                <a:srgbClr val="000000"/>
              </a:solidFill>
              <a:latin typeface="Arial"/>
              <a:ea typeface="+mn-ea"/>
              <a:cs typeface="+mn-cs"/>
            </a:rPr>
            <a:t>Selection Process</a:t>
          </a:r>
        </a:p>
      </dgm:t>
    </dgm:pt>
    <dgm:pt modelId="{173CE497-2C0D-479E-8754-25C7B4AF6CFC}" type="parTrans" cxnId="{6EE46842-E392-46CF-865C-4474EF9438C3}">
      <dgm:prSet/>
      <dgm:spPr/>
      <dgm:t>
        <a:bodyPr/>
        <a:lstStyle/>
        <a:p>
          <a:endParaRPr lang="en-MY"/>
        </a:p>
      </dgm:t>
    </dgm:pt>
    <dgm:pt modelId="{4B234F5B-63CB-40EB-8CF6-E8D6F48FDC56}" type="sibTrans" cxnId="{6EE46842-E392-46CF-865C-4474EF9438C3}">
      <dgm:prSet/>
      <dgm:spPr/>
      <dgm:t>
        <a:bodyPr/>
        <a:lstStyle/>
        <a:p>
          <a:endParaRPr lang="en-MY"/>
        </a:p>
      </dgm:t>
    </dgm:pt>
    <dgm:pt modelId="{A6F3EE18-EFC8-4188-A792-2A0060986D91}">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48590" tIns="148590" rIns="148590" bIns="148590" numCol="1" spcCol="1270" anchor="ctr" anchorCtr="0"/>
        <a:lstStyle/>
        <a:p>
          <a:pPr marL="0" lvl="0" indent="0" algn="l" defTabSz="1733550">
            <a:lnSpc>
              <a:spcPct val="90000"/>
            </a:lnSpc>
            <a:spcBef>
              <a:spcPct val="0"/>
            </a:spcBef>
            <a:spcAft>
              <a:spcPct val="35000"/>
            </a:spcAft>
            <a:buNone/>
          </a:pPr>
          <a:r>
            <a:rPr lang="en-MY" sz="3900" kern="1200" dirty="0">
              <a:solidFill>
                <a:srgbClr val="000000"/>
              </a:solidFill>
              <a:latin typeface="Arial"/>
              <a:ea typeface="+mn-ea"/>
              <a:cs typeface="+mn-cs"/>
            </a:rPr>
            <a:t>Validity and Reliability</a:t>
          </a:r>
        </a:p>
      </dgm:t>
    </dgm:pt>
    <dgm:pt modelId="{747156B1-ABD3-4CEE-88BC-D3EC9B0A3E5C}" type="parTrans" cxnId="{78541BCF-978D-4440-8D40-805D7129DE9B}">
      <dgm:prSet/>
      <dgm:spPr/>
      <dgm:t>
        <a:bodyPr/>
        <a:lstStyle/>
        <a:p>
          <a:endParaRPr lang="en-MY"/>
        </a:p>
      </dgm:t>
    </dgm:pt>
    <dgm:pt modelId="{C153DD56-4AAD-4C03-A4A0-0172E311CF27}" type="sibTrans" cxnId="{78541BCF-978D-4440-8D40-805D7129DE9B}">
      <dgm:prSet/>
      <dgm:spPr/>
      <dgm:t>
        <a:bodyPr/>
        <a:lstStyle/>
        <a:p>
          <a:endParaRPr lang="en-MY"/>
        </a:p>
      </dgm:t>
    </dgm:pt>
    <dgm:pt modelId="{62D3FBED-765B-4C71-8C39-5546B46FF944}">
      <dgm:prSet phldrT="[Text]" custT="1"/>
      <dgm:spPr>
        <a:solidFill>
          <a:srgbClr val="000000">
            <a:lumMod val="50000"/>
            <a:lumOff val="50000"/>
          </a:srgbClr>
        </a:solidFill>
        <a:ln w="12700" cap="flat" cmpd="sng" algn="ctr">
          <a:no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3900" kern="1200" dirty="0">
              <a:solidFill>
                <a:srgbClr val="FFFFEE"/>
              </a:solidFill>
              <a:latin typeface="Arial"/>
              <a:ea typeface="+mn-ea"/>
              <a:cs typeface="+mn-cs"/>
            </a:rPr>
            <a:t>Selection Tools</a:t>
          </a:r>
        </a:p>
      </dgm:t>
    </dgm:pt>
    <dgm:pt modelId="{AE936468-A526-43C2-ABF2-ECC609C95CDE}" type="parTrans" cxnId="{AE480FC2-6AB0-4C23-9A9C-B34C4B3F677C}">
      <dgm:prSet/>
      <dgm:spPr/>
      <dgm:t>
        <a:bodyPr/>
        <a:lstStyle/>
        <a:p>
          <a:endParaRPr lang="en-MY"/>
        </a:p>
      </dgm:t>
    </dgm:pt>
    <dgm:pt modelId="{AED23493-115A-4424-B34D-DB9B612CB3C8}" type="sibTrans" cxnId="{AE480FC2-6AB0-4C23-9A9C-B34C4B3F677C}">
      <dgm:prSet/>
      <dgm:spPr/>
      <dgm:t>
        <a:bodyPr/>
        <a:lstStyle/>
        <a:p>
          <a:endParaRPr lang="en-MY"/>
        </a:p>
      </dgm:t>
    </dgm:pt>
    <dgm:pt modelId="{0431BE58-52DD-4257-A5DA-C0A4B849590E}">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48590" tIns="148590" rIns="148590" bIns="148590" numCol="1" spcCol="1270" anchor="ctr" anchorCtr="0"/>
        <a:lstStyle/>
        <a:p>
          <a:pPr marL="0" lvl="0" indent="0" algn="l" defTabSz="1733550">
            <a:lnSpc>
              <a:spcPct val="90000"/>
            </a:lnSpc>
            <a:spcBef>
              <a:spcPct val="0"/>
            </a:spcBef>
            <a:spcAft>
              <a:spcPct val="35000"/>
            </a:spcAft>
            <a:buNone/>
          </a:pPr>
          <a:r>
            <a:rPr lang="en-MY" sz="3900" kern="1200" dirty="0">
              <a:solidFill>
                <a:srgbClr val="000000"/>
              </a:solidFill>
              <a:latin typeface="Arial"/>
              <a:ea typeface="+mn-ea"/>
              <a:cs typeface="+mn-cs"/>
            </a:rPr>
            <a:t>Onboarding</a:t>
          </a:r>
        </a:p>
      </dgm:t>
    </dgm:pt>
    <dgm:pt modelId="{0D97E5EC-1F87-469F-88F0-086966C0C8DE}" type="parTrans" cxnId="{06B1ED8B-9EAF-4729-965E-283053AC9F75}">
      <dgm:prSet/>
      <dgm:spPr/>
      <dgm:t>
        <a:bodyPr/>
        <a:lstStyle/>
        <a:p>
          <a:endParaRPr lang="en-MY"/>
        </a:p>
      </dgm:t>
    </dgm:pt>
    <dgm:pt modelId="{2703C885-3B80-4502-887A-F2521210026A}" type="sibTrans" cxnId="{06B1ED8B-9EAF-4729-965E-283053AC9F75}">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ECA2C48E-F743-4C45-B04A-3D046B3B5232}" type="pres">
      <dgm:prSet presAssocID="{E6CB1D23-BBD8-4875-97FB-76C6D1DF1786}" presName="parentText" presStyleLbl="node1" presStyleIdx="0" presStyleCnt="5" custLinFactNeighborY="47608">
        <dgm:presLayoutVars>
          <dgm:chMax val="0"/>
          <dgm:bulletEnabled val="1"/>
        </dgm:presLayoutVars>
      </dgm:prSet>
      <dgm:spPr>
        <a:xfrm>
          <a:off x="0" y="32073"/>
          <a:ext cx="6897960" cy="899620"/>
        </a:xfrm>
        <a:prstGeom prst="roundRect">
          <a:avLst/>
        </a:prstGeom>
      </dgm:spPr>
    </dgm:pt>
    <dgm:pt modelId="{2E454826-67AD-4191-A11B-410BD9B8A386}" type="pres">
      <dgm:prSet presAssocID="{CE641938-312E-4D0A-926C-683FC7775F83}" presName="spacer" presStyleCnt="0"/>
      <dgm:spPr/>
    </dgm:pt>
    <dgm:pt modelId="{47F42535-DFC2-4D29-B920-1C40FFE6B1E7}" type="pres">
      <dgm:prSet presAssocID="{42DA80EF-15E6-41D6-85F6-4F59594D0383}" presName="parentText" presStyleLbl="node1" presStyleIdx="1" presStyleCnt="5" custLinFactY="4166" custLinFactNeighborY="100000">
        <dgm:presLayoutVars>
          <dgm:chMax val="0"/>
          <dgm:bulletEnabled val="1"/>
        </dgm:presLayoutVars>
      </dgm:prSet>
      <dgm:spPr>
        <a:xfrm>
          <a:off x="0" y="1073219"/>
          <a:ext cx="6897960" cy="911430"/>
        </a:xfrm>
        <a:prstGeom prst="roundRect">
          <a:avLst/>
        </a:prstGeom>
      </dgm:spPr>
    </dgm:pt>
    <dgm:pt modelId="{35FB7A5C-EE80-4418-B452-E9BF5B7C52B3}" type="pres">
      <dgm:prSet presAssocID="{4B234F5B-63CB-40EB-8CF6-E8D6F48FDC56}" presName="spacer" presStyleCnt="0"/>
      <dgm:spPr/>
    </dgm:pt>
    <dgm:pt modelId="{E0E1F7FC-C1DE-4EA7-994D-37AD03907CC6}" type="pres">
      <dgm:prSet presAssocID="{A6F3EE18-EFC8-4188-A792-2A0060986D91}" presName="parentText" presStyleLbl="node1" presStyleIdx="2" presStyleCnt="5" custLinFactY="46" custLinFactNeighborY="100000">
        <dgm:presLayoutVars>
          <dgm:chMax val="0"/>
          <dgm:bulletEnabled val="1"/>
        </dgm:presLayoutVars>
      </dgm:prSet>
      <dgm:spPr>
        <a:xfrm>
          <a:off x="0" y="1989988"/>
          <a:ext cx="6897960" cy="911430"/>
        </a:xfrm>
        <a:prstGeom prst="roundRect">
          <a:avLst/>
        </a:prstGeom>
      </dgm:spPr>
    </dgm:pt>
    <dgm:pt modelId="{05D370FE-9ED9-48C5-A0DA-9A88A5DF21BD}" type="pres">
      <dgm:prSet presAssocID="{C153DD56-4AAD-4C03-A4A0-0172E311CF27}" presName="spacer" presStyleCnt="0"/>
      <dgm:spPr/>
    </dgm:pt>
    <dgm:pt modelId="{5DC88683-B470-4890-B11A-2192BBAE432B}" type="pres">
      <dgm:prSet presAssocID="{62D3FBED-765B-4C71-8C39-5546B46FF944}" presName="parentText" presStyleLbl="node1" presStyleIdx="3" presStyleCnt="5">
        <dgm:presLayoutVars>
          <dgm:chMax val="0"/>
          <dgm:bulletEnabled val="1"/>
        </dgm:presLayoutVars>
      </dgm:prSet>
      <dgm:spPr>
        <a:xfrm>
          <a:off x="0" y="2900999"/>
          <a:ext cx="6897960" cy="911430"/>
        </a:xfrm>
        <a:prstGeom prst="roundRect">
          <a:avLst/>
        </a:prstGeom>
      </dgm:spPr>
    </dgm:pt>
    <dgm:pt modelId="{AF26FF60-9E6B-4277-8CC1-FCFCD740DD42}" type="pres">
      <dgm:prSet presAssocID="{AED23493-115A-4424-B34D-DB9B612CB3C8}" presName="spacer" presStyleCnt="0"/>
      <dgm:spPr/>
    </dgm:pt>
    <dgm:pt modelId="{F7B2C6EC-1BD4-4AE5-AB5A-E687F0A0AC0C}" type="pres">
      <dgm:prSet presAssocID="{0431BE58-52DD-4257-A5DA-C0A4B849590E}" presName="parentText" presStyleLbl="node1" presStyleIdx="4" presStyleCnt="5">
        <dgm:presLayoutVars>
          <dgm:chMax val="0"/>
          <dgm:bulletEnabled val="1"/>
        </dgm:presLayoutVars>
      </dgm:prSet>
      <dgm:spPr>
        <a:xfrm>
          <a:off x="0" y="3084296"/>
          <a:ext cx="6249888" cy="758638"/>
        </a:xfrm>
        <a:prstGeom prst="roundRect">
          <a:avLst/>
        </a:prstGeom>
      </dgm:spPr>
    </dgm:pt>
  </dgm:ptLst>
  <dgm:cxnLst>
    <dgm:cxn modelId="{72861A04-6584-41B8-A50C-27EC84A7B743}" type="presOf" srcId="{A6F3EE18-EFC8-4188-A792-2A0060986D91}" destId="{E0E1F7FC-C1DE-4EA7-994D-37AD03907CC6}" srcOrd="0" destOrd="0" presId="urn:microsoft.com/office/officeart/2005/8/layout/vList2"/>
    <dgm:cxn modelId="{F59DC423-240A-470E-B6C4-198BD81CFBBD}" type="presOf" srcId="{0431BE58-52DD-4257-A5DA-C0A4B849590E}" destId="{F7B2C6EC-1BD4-4AE5-AB5A-E687F0A0AC0C}" srcOrd="0" destOrd="0" presId="urn:microsoft.com/office/officeart/2005/8/layout/vList2"/>
    <dgm:cxn modelId="{CACB6B2F-FF97-4704-A2DE-537C90413DCE}" type="presOf" srcId="{E6CB1D23-BBD8-4875-97FB-76C6D1DF1786}" destId="{ECA2C48E-F743-4C45-B04A-3D046B3B5232}" srcOrd="0" destOrd="0" presId="urn:microsoft.com/office/officeart/2005/8/layout/vList2"/>
    <dgm:cxn modelId="{6EE46842-E392-46CF-865C-4474EF9438C3}" srcId="{703D4D02-5513-427D-B6E9-B2E187EE0C3A}" destId="{42DA80EF-15E6-41D6-85F6-4F59594D0383}" srcOrd="1" destOrd="0" parTransId="{173CE497-2C0D-479E-8754-25C7B4AF6CFC}" sibTransId="{4B234F5B-63CB-40EB-8CF6-E8D6F48FDC56}"/>
    <dgm:cxn modelId="{0B84CE54-6EED-4F05-A045-90744CD22995}" type="presOf" srcId="{42DA80EF-15E6-41D6-85F6-4F59594D0383}" destId="{47F42535-DFC2-4D29-B920-1C40FFE6B1E7}" srcOrd="0" destOrd="0" presId="urn:microsoft.com/office/officeart/2005/8/layout/vList2"/>
    <dgm:cxn modelId="{06B1ED8B-9EAF-4729-965E-283053AC9F75}" srcId="{703D4D02-5513-427D-B6E9-B2E187EE0C3A}" destId="{0431BE58-52DD-4257-A5DA-C0A4B849590E}" srcOrd="4" destOrd="0" parTransId="{0D97E5EC-1F87-469F-88F0-086966C0C8DE}" sibTransId="{2703C885-3B80-4502-887A-F2521210026A}"/>
    <dgm:cxn modelId="{8B0007A0-320C-4385-B268-C4ECC14E7279}" srcId="{703D4D02-5513-427D-B6E9-B2E187EE0C3A}" destId="{E6CB1D23-BBD8-4875-97FB-76C6D1DF1786}" srcOrd="0" destOrd="0" parTransId="{653C8E81-D774-450C-B764-B27052D2ADAF}" sibTransId="{CE641938-312E-4D0A-926C-683FC7775F83}"/>
    <dgm:cxn modelId="{195A81A5-2F10-4F57-9648-9B19839EC472}" type="presOf" srcId="{62D3FBED-765B-4C71-8C39-5546B46FF944}" destId="{5DC88683-B470-4890-B11A-2192BBAE432B}" srcOrd="0" destOrd="0" presId="urn:microsoft.com/office/officeart/2005/8/layout/vList2"/>
    <dgm:cxn modelId="{87A92DBF-812C-47C9-8DD6-6138E484BBFF}" type="presOf" srcId="{703D4D02-5513-427D-B6E9-B2E187EE0C3A}" destId="{CC8763B3-4621-4666-B669-3C5BA2A30DBE}" srcOrd="0" destOrd="0" presId="urn:microsoft.com/office/officeart/2005/8/layout/vList2"/>
    <dgm:cxn modelId="{AE480FC2-6AB0-4C23-9A9C-B34C4B3F677C}" srcId="{703D4D02-5513-427D-B6E9-B2E187EE0C3A}" destId="{62D3FBED-765B-4C71-8C39-5546B46FF944}" srcOrd="3" destOrd="0" parTransId="{AE936468-A526-43C2-ABF2-ECC609C95CDE}" sibTransId="{AED23493-115A-4424-B34D-DB9B612CB3C8}"/>
    <dgm:cxn modelId="{78541BCF-978D-4440-8D40-805D7129DE9B}" srcId="{703D4D02-5513-427D-B6E9-B2E187EE0C3A}" destId="{A6F3EE18-EFC8-4188-A792-2A0060986D91}" srcOrd="2" destOrd="0" parTransId="{747156B1-ABD3-4CEE-88BC-D3EC9B0A3E5C}" sibTransId="{C153DD56-4AAD-4C03-A4A0-0172E311CF27}"/>
    <dgm:cxn modelId="{7F708EDA-A6F0-4A82-A63E-849DE8AF9EDF}" type="presParOf" srcId="{CC8763B3-4621-4666-B669-3C5BA2A30DBE}" destId="{ECA2C48E-F743-4C45-B04A-3D046B3B5232}" srcOrd="0" destOrd="0" presId="urn:microsoft.com/office/officeart/2005/8/layout/vList2"/>
    <dgm:cxn modelId="{7EBE1955-491B-47A7-AFC5-8C8CF9CB8208}" type="presParOf" srcId="{CC8763B3-4621-4666-B669-3C5BA2A30DBE}" destId="{2E454826-67AD-4191-A11B-410BD9B8A386}" srcOrd="1" destOrd="0" presId="urn:microsoft.com/office/officeart/2005/8/layout/vList2"/>
    <dgm:cxn modelId="{45D7F0D6-6F49-44E4-87F8-5B97FCB6DBD5}" type="presParOf" srcId="{CC8763B3-4621-4666-B669-3C5BA2A30DBE}" destId="{47F42535-DFC2-4D29-B920-1C40FFE6B1E7}" srcOrd="2" destOrd="0" presId="urn:microsoft.com/office/officeart/2005/8/layout/vList2"/>
    <dgm:cxn modelId="{99A2DF9A-3873-48E4-B4E4-9D864AAAD016}" type="presParOf" srcId="{CC8763B3-4621-4666-B669-3C5BA2A30DBE}" destId="{35FB7A5C-EE80-4418-B452-E9BF5B7C52B3}" srcOrd="3" destOrd="0" presId="urn:microsoft.com/office/officeart/2005/8/layout/vList2"/>
    <dgm:cxn modelId="{846477E2-2B5B-44D6-9EEC-D9A5EB1A8CF1}" type="presParOf" srcId="{CC8763B3-4621-4666-B669-3C5BA2A30DBE}" destId="{E0E1F7FC-C1DE-4EA7-994D-37AD03907CC6}" srcOrd="4" destOrd="0" presId="urn:microsoft.com/office/officeart/2005/8/layout/vList2"/>
    <dgm:cxn modelId="{F26D191D-9F42-43D7-B40D-10665D63EED9}" type="presParOf" srcId="{CC8763B3-4621-4666-B669-3C5BA2A30DBE}" destId="{05D370FE-9ED9-48C5-A0DA-9A88A5DF21BD}" srcOrd="5" destOrd="0" presId="urn:microsoft.com/office/officeart/2005/8/layout/vList2"/>
    <dgm:cxn modelId="{9F4496BC-EB61-49CC-ABB5-9A7447355C65}" type="presParOf" srcId="{CC8763B3-4621-4666-B669-3C5BA2A30DBE}" destId="{5DC88683-B470-4890-B11A-2192BBAE432B}" srcOrd="6" destOrd="0" presId="urn:microsoft.com/office/officeart/2005/8/layout/vList2"/>
    <dgm:cxn modelId="{CFD8847D-9621-4C64-B50A-9B622B77BE58}" type="presParOf" srcId="{CC8763B3-4621-4666-B669-3C5BA2A30DBE}" destId="{AF26FF60-9E6B-4277-8CC1-FCFCD740DD42}" srcOrd="7" destOrd="0" presId="urn:microsoft.com/office/officeart/2005/8/layout/vList2"/>
    <dgm:cxn modelId="{9C241951-1B70-45FF-A532-6626D630E728}" type="presParOf" srcId="{CC8763B3-4621-4666-B669-3C5BA2A30DBE}" destId="{F7B2C6EC-1BD4-4AE5-AB5A-E687F0A0AC0C}" srcOrd="8"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E6CB1D23-BBD8-4875-97FB-76C6D1DF1786}">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48590" tIns="148590" rIns="148590" bIns="148590" numCol="1" spcCol="1270" anchor="ctr" anchorCtr="0"/>
        <a:lstStyle/>
        <a:p>
          <a:pPr marL="0" lvl="0" indent="0" algn="l" defTabSz="1733550">
            <a:lnSpc>
              <a:spcPct val="90000"/>
            </a:lnSpc>
            <a:spcBef>
              <a:spcPct val="0"/>
            </a:spcBef>
            <a:spcAft>
              <a:spcPct val="35000"/>
            </a:spcAft>
            <a:buNone/>
          </a:pPr>
          <a:r>
            <a:rPr lang="en-MY" sz="3900" kern="1200" dirty="0">
              <a:solidFill>
                <a:srgbClr val="000000"/>
              </a:solidFill>
              <a:latin typeface="Arial"/>
              <a:ea typeface="+mn-ea"/>
              <a:cs typeface="+mn-cs"/>
            </a:rPr>
            <a:t>Employer Branding</a:t>
          </a:r>
        </a:p>
      </dgm:t>
    </dgm:pt>
    <dgm:pt modelId="{653C8E81-D774-450C-B764-B27052D2ADAF}" type="parTrans" cxnId="{8B0007A0-320C-4385-B268-C4ECC14E7279}">
      <dgm:prSet/>
      <dgm:spPr/>
      <dgm:t>
        <a:bodyPr/>
        <a:lstStyle/>
        <a:p>
          <a:endParaRPr lang="en-MY"/>
        </a:p>
      </dgm:t>
    </dgm:pt>
    <dgm:pt modelId="{CE641938-312E-4D0A-926C-683FC7775F83}" type="sibTrans" cxnId="{8B0007A0-320C-4385-B268-C4ECC14E7279}">
      <dgm:prSet/>
      <dgm:spPr/>
      <dgm:t>
        <a:bodyPr/>
        <a:lstStyle/>
        <a:p>
          <a:endParaRPr lang="en-MY"/>
        </a:p>
      </dgm:t>
    </dgm:pt>
    <dgm:pt modelId="{42DA80EF-15E6-41D6-85F6-4F59594D0383}">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48590" tIns="148590" rIns="148590" bIns="148590" numCol="1" spcCol="1270" anchor="ctr" anchorCtr="0"/>
        <a:lstStyle/>
        <a:p>
          <a:pPr marL="0" lvl="0" indent="0" algn="l" defTabSz="1733550">
            <a:lnSpc>
              <a:spcPct val="90000"/>
            </a:lnSpc>
            <a:spcBef>
              <a:spcPct val="0"/>
            </a:spcBef>
            <a:spcAft>
              <a:spcPct val="35000"/>
            </a:spcAft>
            <a:buNone/>
          </a:pPr>
          <a:r>
            <a:rPr lang="en-MY" sz="3900" kern="1200" dirty="0">
              <a:solidFill>
                <a:srgbClr val="000000"/>
              </a:solidFill>
              <a:latin typeface="Arial"/>
              <a:ea typeface="+mn-ea"/>
              <a:cs typeface="+mn-cs"/>
            </a:rPr>
            <a:t>Selection Process</a:t>
          </a:r>
        </a:p>
      </dgm:t>
    </dgm:pt>
    <dgm:pt modelId="{173CE497-2C0D-479E-8754-25C7B4AF6CFC}" type="parTrans" cxnId="{6EE46842-E392-46CF-865C-4474EF9438C3}">
      <dgm:prSet/>
      <dgm:spPr/>
      <dgm:t>
        <a:bodyPr/>
        <a:lstStyle/>
        <a:p>
          <a:endParaRPr lang="en-MY"/>
        </a:p>
      </dgm:t>
    </dgm:pt>
    <dgm:pt modelId="{4B234F5B-63CB-40EB-8CF6-E8D6F48FDC56}" type="sibTrans" cxnId="{6EE46842-E392-46CF-865C-4474EF9438C3}">
      <dgm:prSet/>
      <dgm:spPr/>
      <dgm:t>
        <a:bodyPr/>
        <a:lstStyle/>
        <a:p>
          <a:endParaRPr lang="en-MY"/>
        </a:p>
      </dgm:t>
    </dgm:pt>
    <dgm:pt modelId="{A6F3EE18-EFC8-4188-A792-2A0060986D91}">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48590" tIns="148590" rIns="148590" bIns="148590" numCol="1" spcCol="1270" anchor="ctr" anchorCtr="0"/>
        <a:lstStyle/>
        <a:p>
          <a:pPr marL="0" lvl="0" indent="0" algn="l" defTabSz="1733550">
            <a:lnSpc>
              <a:spcPct val="90000"/>
            </a:lnSpc>
            <a:spcBef>
              <a:spcPct val="0"/>
            </a:spcBef>
            <a:spcAft>
              <a:spcPct val="35000"/>
            </a:spcAft>
            <a:buNone/>
          </a:pPr>
          <a:r>
            <a:rPr lang="en-MY" sz="3900" kern="1200" dirty="0">
              <a:solidFill>
                <a:srgbClr val="000000"/>
              </a:solidFill>
              <a:latin typeface="Arial"/>
              <a:ea typeface="+mn-ea"/>
              <a:cs typeface="+mn-cs"/>
            </a:rPr>
            <a:t>Validity and Reliability</a:t>
          </a:r>
        </a:p>
      </dgm:t>
    </dgm:pt>
    <dgm:pt modelId="{747156B1-ABD3-4CEE-88BC-D3EC9B0A3E5C}" type="parTrans" cxnId="{78541BCF-978D-4440-8D40-805D7129DE9B}">
      <dgm:prSet/>
      <dgm:spPr/>
      <dgm:t>
        <a:bodyPr/>
        <a:lstStyle/>
        <a:p>
          <a:endParaRPr lang="en-MY"/>
        </a:p>
      </dgm:t>
    </dgm:pt>
    <dgm:pt modelId="{C153DD56-4AAD-4C03-A4A0-0172E311CF27}" type="sibTrans" cxnId="{78541BCF-978D-4440-8D40-805D7129DE9B}">
      <dgm:prSet/>
      <dgm:spPr/>
      <dgm:t>
        <a:bodyPr/>
        <a:lstStyle/>
        <a:p>
          <a:endParaRPr lang="en-MY"/>
        </a:p>
      </dgm:t>
    </dgm:pt>
    <dgm:pt modelId="{62D3FBED-765B-4C71-8C39-5546B46FF944}">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48590" tIns="148590" rIns="148590" bIns="148590" numCol="1" spcCol="1270" anchor="ctr" anchorCtr="0"/>
        <a:lstStyle/>
        <a:p>
          <a:pPr marL="0" lvl="0" indent="0" algn="l" defTabSz="1733550">
            <a:lnSpc>
              <a:spcPct val="90000"/>
            </a:lnSpc>
            <a:spcBef>
              <a:spcPct val="0"/>
            </a:spcBef>
            <a:spcAft>
              <a:spcPct val="35000"/>
            </a:spcAft>
            <a:buNone/>
          </a:pPr>
          <a:r>
            <a:rPr lang="en-MY" sz="3900" kern="1200" dirty="0">
              <a:solidFill>
                <a:srgbClr val="000000"/>
              </a:solidFill>
              <a:latin typeface="Arial"/>
              <a:ea typeface="+mn-ea"/>
              <a:cs typeface="+mn-cs"/>
            </a:rPr>
            <a:t>Selection Tools</a:t>
          </a:r>
        </a:p>
      </dgm:t>
    </dgm:pt>
    <dgm:pt modelId="{AE936468-A526-43C2-ABF2-ECC609C95CDE}" type="parTrans" cxnId="{AE480FC2-6AB0-4C23-9A9C-B34C4B3F677C}">
      <dgm:prSet/>
      <dgm:spPr/>
      <dgm:t>
        <a:bodyPr/>
        <a:lstStyle/>
        <a:p>
          <a:endParaRPr lang="en-MY"/>
        </a:p>
      </dgm:t>
    </dgm:pt>
    <dgm:pt modelId="{AED23493-115A-4424-B34D-DB9B612CB3C8}" type="sibTrans" cxnId="{AE480FC2-6AB0-4C23-9A9C-B34C4B3F677C}">
      <dgm:prSet/>
      <dgm:spPr/>
      <dgm:t>
        <a:bodyPr/>
        <a:lstStyle/>
        <a:p>
          <a:endParaRPr lang="en-MY"/>
        </a:p>
      </dgm:t>
    </dgm:pt>
    <dgm:pt modelId="{0431BE58-52DD-4257-A5DA-C0A4B849590E}">
      <dgm:prSet phldrT="[Text]" custT="1"/>
      <dgm:spPr>
        <a:solidFill>
          <a:srgbClr val="000000">
            <a:lumMod val="50000"/>
            <a:lumOff val="50000"/>
          </a:srgbClr>
        </a:solidFill>
        <a:ln w="12700" cap="flat" cmpd="sng" algn="ctr">
          <a:no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3900" kern="1200" dirty="0">
              <a:solidFill>
                <a:srgbClr val="FFFFEE"/>
              </a:solidFill>
              <a:latin typeface="Arial"/>
              <a:ea typeface="+mn-ea"/>
              <a:cs typeface="+mn-cs"/>
            </a:rPr>
            <a:t>Onboarding</a:t>
          </a:r>
        </a:p>
      </dgm:t>
    </dgm:pt>
    <dgm:pt modelId="{0D97E5EC-1F87-469F-88F0-086966C0C8DE}" type="parTrans" cxnId="{06B1ED8B-9EAF-4729-965E-283053AC9F75}">
      <dgm:prSet/>
      <dgm:spPr/>
      <dgm:t>
        <a:bodyPr/>
        <a:lstStyle/>
        <a:p>
          <a:endParaRPr lang="en-MY"/>
        </a:p>
      </dgm:t>
    </dgm:pt>
    <dgm:pt modelId="{2703C885-3B80-4502-887A-F2521210026A}" type="sibTrans" cxnId="{06B1ED8B-9EAF-4729-965E-283053AC9F75}">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ECA2C48E-F743-4C45-B04A-3D046B3B5232}" type="pres">
      <dgm:prSet presAssocID="{E6CB1D23-BBD8-4875-97FB-76C6D1DF1786}" presName="parentText" presStyleLbl="node1" presStyleIdx="0" presStyleCnt="5" custLinFactNeighborY="47608">
        <dgm:presLayoutVars>
          <dgm:chMax val="0"/>
          <dgm:bulletEnabled val="1"/>
        </dgm:presLayoutVars>
      </dgm:prSet>
      <dgm:spPr>
        <a:xfrm>
          <a:off x="0" y="32073"/>
          <a:ext cx="6897960" cy="899620"/>
        </a:xfrm>
        <a:prstGeom prst="roundRect">
          <a:avLst/>
        </a:prstGeom>
      </dgm:spPr>
    </dgm:pt>
    <dgm:pt modelId="{2E454826-67AD-4191-A11B-410BD9B8A386}" type="pres">
      <dgm:prSet presAssocID="{CE641938-312E-4D0A-926C-683FC7775F83}" presName="spacer" presStyleCnt="0"/>
      <dgm:spPr/>
    </dgm:pt>
    <dgm:pt modelId="{47F42535-DFC2-4D29-B920-1C40FFE6B1E7}" type="pres">
      <dgm:prSet presAssocID="{42DA80EF-15E6-41D6-85F6-4F59594D0383}" presName="parentText" presStyleLbl="node1" presStyleIdx="1" presStyleCnt="5" custLinFactY="4166" custLinFactNeighborY="100000">
        <dgm:presLayoutVars>
          <dgm:chMax val="0"/>
          <dgm:bulletEnabled val="1"/>
        </dgm:presLayoutVars>
      </dgm:prSet>
      <dgm:spPr>
        <a:xfrm>
          <a:off x="0" y="1073219"/>
          <a:ext cx="6897960" cy="911430"/>
        </a:xfrm>
        <a:prstGeom prst="roundRect">
          <a:avLst/>
        </a:prstGeom>
      </dgm:spPr>
    </dgm:pt>
    <dgm:pt modelId="{35FB7A5C-EE80-4418-B452-E9BF5B7C52B3}" type="pres">
      <dgm:prSet presAssocID="{4B234F5B-63CB-40EB-8CF6-E8D6F48FDC56}" presName="spacer" presStyleCnt="0"/>
      <dgm:spPr/>
    </dgm:pt>
    <dgm:pt modelId="{E0E1F7FC-C1DE-4EA7-994D-37AD03907CC6}" type="pres">
      <dgm:prSet presAssocID="{A6F3EE18-EFC8-4188-A792-2A0060986D91}" presName="parentText" presStyleLbl="node1" presStyleIdx="2" presStyleCnt="5" custLinFactNeighborY="69385">
        <dgm:presLayoutVars>
          <dgm:chMax val="0"/>
          <dgm:bulletEnabled val="1"/>
        </dgm:presLayoutVars>
      </dgm:prSet>
      <dgm:spPr>
        <a:xfrm>
          <a:off x="0" y="1989988"/>
          <a:ext cx="6897960" cy="911430"/>
        </a:xfrm>
        <a:prstGeom prst="roundRect">
          <a:avLst/>
        </a:prstGeom>
      </dgm:spPr>
    </dgm:pt>
    <dgm:pt modelId="{05D370FE-9ED9-48C5-A0DA-9A88A5DF21BD}" type="pres">
      <dgm:prSet presAssocID="{C153DD56-4AAD-4C03-A4A0-0172E311CF27}" presName="spacer" presStyleCnt="0"/>
      <dgm:spPr/>
    </dgm:pt>
    <dgm:pt modelId="{5DC88683-B470-4890-B11A-2192BBAE432B}" type="pres">
      <dgm:prSet presAssocID="{62D3FBED-765B-4C71-8C39-5546B46FF944}" presName="parentText" presStyleLbl="node1" presStyleIdx="3" presStyleCnt="5">
        <dgm:presLayoutVars>
          <dgm:chMax val="0"/>
          <dgm:bulletEnabled val="1"/>
        </dgm:presLayoutVars>
      </dgm:prSet>
      <dgm:spPr>
        <a:xfrm>
          <a:off x="0" y="2900999"/>
          <a:ext cx="6897960" cy="911430"/>
        </a:xfrm>
        <a:prstGeom prst="roundRect">
          <a:avLst/>
        </a:prstGeom>
      </dgm:spPr>
    </dgm:pt>
    <dgm:pt modelId="{AF26FF60-9E6B-4277-8CC1-FCFCD740DD42}" type="pres">
      <dgm:prSet presAssocID="{AED23493-115A-4424-B34D-DB9B612CB3C8}" presName="spacer" presStyleCnt="0"/>
      <dgm:spPr/>
    </dgm:pt>
    <dgm:pt modelId="{F7B2C6EC-1BD4-4AE5-AB5A-E687F0A0AC0C}" type="pres">
      <dgm:prSet presAssocID="{0431BE58-52DD-4257-A5DA-C0A4B849590E}" presName="parentText" presStyleLbl="node1" presStyleIdx="4" presStyleCnt="5">
        <dgm:presLayoutVars>
          <dgm:chMax val="0"/>
          <dgm:bulletEnabled val="1"/>
        </dgm:presLayoutVars>
      </dgm:prSet>
      <dgm:spPr>
        <a:xfrm>
          <a:off x="0" y="3867149"/>
          <a:ext cx="6897960" cy="911430"/>
        </a:xfrm>
        <a:prstGeom prst="roundRect">
          <a:avLst/>
        </a:prstGeom>
      </dgm:spPr>
    </dgm:pt>
  </dgm:ptLst>
  <dgm:cxnLst>
    <dgm:cxn modelId="{72861A04-6584-41B8-A50C-27EC84A7B743}" type="presOf" srcId="{A6F3EE18-EFC8-4188-A792-2A0060986D91}" destId="{E0E1F7FC-C1DE-4EA7-994D-37AD03907CC6}" srcOrd="0" destOrd="0" presId="urn:microsoft.com/office/officeart/2005/8/layout/vList2"/>
    <dgm:cxn modelId="{F59DC423-240A-470E-B6C4-198BD81CFBBD}" type="presOf" srcId="{0431BE58-52DD-4257-A5DA-C0A4B849590E}" destId="{F7B2C6EC-1BD4-4AE5-AB5A-E687F0A0AC0C}" srcOrd="0" destOrd="0" presId="urn:microsoft.com/office/officeart/2005/8/layout/vList2"/>
    <dgm:cxn modelId="{CACB6B2F-FF97-4704-A2DE-537C90413DCE}" type="presOf" srcId="{E6CB1D23-BBD8-4875-97FB-76C6D1DF1786}" destId="{ECA2C48E-F743-4C45-B04A-3D046B3B5232}" srcOrd="0" destOrd="0" presId="urn:microsoft.com/office/officeart/2005/8/layout/vList2"/>
    <dgm:cxn modelId="{6EE46842-E392-46CF-865C-4474EF9438C3}" srcId="{703D4D02-5513-427D-B6E9-B2E187EE0C3A}" destId="{42DA80EF-15E6-41D6-85F6-4F59594D0383}" srcOrd="1" destOrd="0" parTransId="{173CE497-2C0D-479E-8754-25C7B4AF6CFC}" sibTransId="{4B234F5B-63CB-40EB-8CF6-E8D6F48FDC56}"/>
    <dgm:cxn modelId="{0B84CE54-6EED-4F05-A045-90744CD22995}" type="presOf" srcId="{42DA80EF-15E6-41D6-85F6-4F59594D0383}" destId="{47F42535-DFC2-4D29-B920-1C40FFE6B1E7}" srcOrd="0" destOrd="0" presId="urn:microsoft.com/office/officeart/2005/8/layout/vList2"/>
    <dgm:cxn modelId="{06B1ED8B-9EAF-4729-965E-283053AC9F75}" srcId="{703D4D02-5513-427D-B6E9-B2E187EE0C3A}" destId="{0431BE58-52DD-4257-A5DA-C0A4B849590E}" srcOrd="4" destOrd="0" parTransId="{0D97E5EC-1F87-469F-88F0-086966C0C8DE}" sibTransId="{2703C885-3B80-4502-887A-F2521210026A}"/>
    <dgm:cxn modelId="{8B0007A0-320C-4385-B268-C4ECC14E7279}" srcId="{703D4D02-5513-427D-B6E9-B2E187EE0C3A}" destId="{E6CB1D23-BBD8-4875-97FB-76C6D1DF1786}" srcOrd="0" destOrd="0" parTransId="{653C8E81-D774-450C-B764-B27052D2ADAF}" sibTransId="{CE641938-312E-4D0A-926C-683FC7775F83}"/>
    <dgm:cxn modelId="{195A81A5-2F10-4F57-9648-9B19839EC472}" type="presOf" srcId="{62D3FBED-765B-4C71-8C39-5546B46FF944}" destId="{5DC88683-B470-4890-B11A-2192BBAE432B}" srcOrd="0" destOrd="0" presId="urn:microsoft.com/office/officeart/2005/8/layout/vList2"/>
    <dgm:cxn modelId="{87A92DBF-812C-47C9-8DD6-6138E484BBFF}" type="presOf" srcId="{703D4D02-5513-427D-B6E9-B2E187EE0C3A}" destId="{CC8763B3-4621-4666-B669-3C5BA2A30DBE}" srcOrd="0" destOrd="0" presId="urn:microsoft.com/office/officeart/2005/8/layout/vList2"/>
    <dgm:cxn modelId="{AE480FC2-6AB0-4C23-9A9C-B34C4B3F677C}" srcId="{703D4D02-5513-427D-B6E9-B2E187EE0C3A}" destId="{62D3FBED-765B-4C71-8C39-5546B46FF944}" srcOrd="3" destOrd="0" parTransId="{AE936468-A526-43C2-ABF2-ECC609C95CDE}" sibTransId="{AED23493-115A-4424-B34D-DB9B612CB3C8}"/>
    <dgm:cxn modelId="{78541BCF-978D-4440-8D40-805D7129DE9B}" srcId="{703D4D02-5513-427D-B6E9-B2E187EE0C3A}" destId="{A6F3EE18-EFC8-4188-A792-2A0060986D91}" srcOrd="2" destOrd="0" parTransId="{747156B1-ABD3-4CEE-88BC-D3EC9B0A3E5C}" sibTransId="{C153DD56-4AAD-4C03-A4A0-0172E311CF27}"/>
    <dgm:cxn modelId="{7F708EDA-A6F0-4A82-A63E-849DE8AF9EDF}" type="presParOf" srcId="{CC8763B3-4621-4666-B669-3C5BA2A30DBE}" destId="{ECA2C48E-F743-4C45-B04A-3D046B3B5232}" srcOrd="0" destOrd="0" presId="urn:microsoft.com/office/officeart/2005/8/layout/vList2"/>
    <dgm:cxn modelId="{7EBE1955-491B-47A7-AFC5-8C8CF9CB8208}" type="presParOf" srcId="{CC8763B3-4621-4666-B669-3C5BA2A30DBE}" destId="{2E454826-67AD-4191-A11B-410BD9B8A386}" srcOrd="1" destOrd="0" presId="urn:microsoft.com/office/officeart/2005/8/layout/vList2"/>
    <dgm:cxn modelId="{45D7F0D6-6F49-44E4-87F8-5B97FCB6DBD5}" type="presParOf" srcId="{CC8763B3-4621-4666-B669-3C5BA2A30DBE}" destId="{47F42535-DFC2-4D29-B920-1C40FFE6B1E7}" srcOrd="2" destOrd="0" presId="urn:microsoft.com/office/officeart/2005/8/layout/vList2"/>
    <dgm:cxn modelId="{99A2DF9A-3873-48E4-B4E4-9D864AAAD016}" type="presParOf" srcId="{CC8763B3-4621-4666-B669-3C5BA2A30DBE}" destId="{35FB7A5C-EE80-4418-B452-E9BF5B7C52B3}" srcOrd="3" destOrd="0" presId="urn:microsoft.com/office/officeart/2005/8/layout/vList2"/>
    <dgm:cxn modelId="{846477E2-2B5B-44D6-9EEC-D9A5EB1A8CF1}" type="presParOf" srcId="{CC8763B3-4621-4666-B669-3C5BA2A30DBE}" destId="{E0E1F7FC-C1DE-4EA7-994D-37AD03907CC6}" srcOrd="4" destOrd="0" presId="urn:microsoft.com/office/officeart/2005/8/layout/vList2"/>
    <dgm:cxn modelId="{F26D191D-9F42-43D7-B40D-10665D63EED9}" type="presParOf" srcId="{CC8763B3-4621-4666-B669-3C5BA2A30DBE}" destId="{05D370FE-9ED9-48C5-A0DA-9A88A5DF21BD}" srcOrd="5" destOrd="0" presId="urn:microsoft.com/office/officeart/2005/8/layout/vList2"/>
    <dgm:cxn modelId="{9F4496BC-EB61-49CC-ABB5-9A7447355C65}" type="presParOf" srcId="{CC8763B3-4621-4666-B669-3C5BA2A30DBE}" destId="{5DC88683-B470-4890-B11A-2192BBAE432B}" srcOrd="6" destOrd="0" presId="urn:microsoft.com/office/officeart/2005/8/layout/vList2"/>
    <dgm:cxn modelId="{CFD8847D-9621-4C64-B50A-9B622B77BE58}" type="presParOf" srcId="{CC8763B3-4621-4666-B669-3C5BA2A30DBE}" destId="{AF26FF60-9E6B-4277-8CC1-FCFCD740DD42}" srcOrd="7" destOrd="0" presId="urn:microsoft.com/office/officeart/2005/8/layout/vList2"/>
    <dgm:cxn modelId="{9C241951-1B70-45FF-A532-6626D630E728}" type="presParOf" srcId="{CC8763B3-4621-4666-B669-3C5BA2A30DBE}" destId="{F7B2C6EC-1BD4-4AE5-AB5A-E687F0A0AC0C}" srcOrd="8"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E6CB1D23-BBD8-4875-97FB-76C6D1DF1786}">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48590" tIns="148590" rIns="148590" bIns="148590" numCol="1" spcCol="1270" anchor="ctr" anchorCtr="0"/>
        <a:lstStyle/>
        <a:p>
          <a:pPr marL="0" lvl="0" indent="0" algn="l" defTabSz="1733550">
            <a:lnSpc>
              <a:spcPct val="90000"/>
            </a:lnSpc>
            <a:spcBef>
              <a:spcPct val="0"/>
            </a:spcBef>
            <a:spcAft>
              <a:spcPct val="35000"/>
            </a:spcAft>
            <a:buNone/>
          </a:pPr>
          <a:r>
            <a:rPr lang="en-MY" sz="3900" kern="1200" dirty="0">
              <a:solidFill>
                <a:srgbClr val="000000"/>
              </a:solidFill>
              <a:latin typeface="Arial"/>
              <a:ea typeface="+mn-ea"/>
              <a:cs typeface="+mn-cs"/>
            </a:rPr>
            <a:t>HR Technology</a:t>
          </a:r>
        </a:p>
      </dgm:t>
    </dgm:pt>
    <dgm:pt modelId="{653C8E81-D774-450C-B764-B27052D2ADAF}" type="parTrans" cxnId="{8B0007A0-320C-4385-B268-C4ECC14E7279}">
      <dgm:prSet/>
      <dgm:spPr/>
      <dgm:t>
        <a:bodyPr/>
        <a:lstStyle/>
        <a:p>
          <a:endParaRPr lang="en-MY"/>
        </a:p>
      </dgm:t>
    </dgm:pt>
    <dgm:pt modelId="{CE641938-312E-4D0A-926C-683FC7775F83}" type="sibTrans" cxnId="{8B0007A0-320C-4385-B268-C4ECC14E7279}">
      <dgm:prSet/>
      <dgm:spPr/>
      <dgm:t>
        <a:bodyPr/>
        <a:lstStyle/>
        <a:p>
          <a:endParaRPr lang="en-MY"/>
        </a:p>
      </dgm:t>
    </dgm:pt>
    <dgm:pt modelId="{42DA80EF-15E6-41D6-85F6-4F59594D0383}">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48590" tIns="148590" rIns="148590" bIns="148590" numCol="1" spcCol="1270" anchor="ctr" anchorCtr="0"/>
        <a:lstStyle/>
        <a:p>
          <a:pPr marL="0" lvl="0" indent="0" algn="l" defTabSz="1733550">
            <a:lnSpc>
              <a:spcPct val="90000"/>
            </a:lnSpc>
            <a:spcBef>
              <a:spcPct val="0"/>
            </a:spcBef>
            <a:spcAft>
              <a:spcPct val="35000"/>
            </a:spcAft>
            <a:buNone/>
          </a:pPr>
          <a:r>
            <a:rPr lang="en-MY" sz="3900" kern="1200" dirty="0">
              <a:solidFill>
                <a:srgbClr val="000000"/>
              </a:solidFill>
              <a:latin typeface="Arial"/>
              <a:ea typeface="+mn-ea"/>
              <a:cs typeface="+mn-cs"/>
            </a:rPr>
            <a:t>International Assignment</a:t>
          </a:r>
        </a:p>
      </dgm:t>
    </dgm:pt>
    <dgm:pt modelId="{173CE497-2C0D-479E-8754-25C7B4AF6CFC}" type="parTrans" cxnId="{6EE46842-E392-46CF-865C-4474EF9438C3}">
      <dgm:prSet/>
      <dgm:spPr/>
      <dgm:t>
        <a:bodyPr/>
        <a:lstStyle/>
        <a:p>
          <a:endParaRPr lang="en-MY"/>
        </a:p>
      </dgm:t>
    </dgm:pt>
    <dgm:pt modelId="{4B234F5B-63CB-40EB-8CF6-E8D6F48FDC56}" type="sibTrans" cxnId="{6EE46842-E392-46CF-865C-4474EF9438C3}">
      <dgm:prSet/>
      <dgm:spPr/>
      <dgm:t>
        <a:bodyPr/>
        <a:lstStyle/>
        <a:p>
          <a:endParaRPr lang="en-MY"/>
        </a:p>
      </dgm:t>
    </dgm:pt>
    <dgm:pt modelId="{B471EB4E-14D3-4629-97A8-4B9CE37D1351}">
      <dgm:prSet phldrT="[Text]" custT="1"/>
      <dgm:spPr>
        <a:solidFill>
          <a:srgbClr val="000000">
            <a:lumMod val="50000"/>
            <a:lumOff val="50000"/>
          </a:srgbClr>
        </a:solidFill>
        <a:ln w="12700" cap="flat" cmpd="sng" algn="ctr">
          <a:no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3900" kern="1200" dirty="0">
              <a:solidFill>
                <a:srgbClr val="FFFFEE"/>
              </a:solidFill>
              <a:latin typeface="Arial"/>
              <a:ea typeface="+mn-ea"/>
              <a:cs typeface="+mn-cs"/>
            </a:rPr>
            <a:t>Total Rewards</a:t>
          </a:r>
        </a:p>
      </dgm:t>
    </dgm:pt>
    <dgm:pt modelId="{27585C71-6121-4BF9-A226-796B97C86FD8}" type="parTrans" cxnId="{91A9F6BC-0147-4915-845C-AC8BFE382D34}">
      <dgm:prSet/>
      <dgm:spPr/>
      <dgm:t>
        <a:bodyPr/>
        <a:lstStyle/>
        <a:p>
          <a:endParaRPr lang="en-MY"/>
        </a:p>
      </dgm:t>
    </dgm:pt>
    <dgm:pt modelId="{E9B4C2F2-B202-4AD3-A37D-CE4321257F20}" type="sibTrans" cxnId="{91A9F6BC-0147-4915-845C-AC8BFE382D34}">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4C500E30-F93E-47EA-B6F5-32864EEF4D91}" type="pres">
      <dgm:prSet presAssocID="{B471EB4E-14D3-4629-97A8-4B9CE37D1351}" presName="parentText" presStyleLbl="node1" presStyleIdx="0" presStyleCnt="3">
        <dgm:presLayoutVars>
          <dgm:chMax val="0"/>
          <dgm:bulletEnabled val="1"/>
        </dgm:presLayoutVars>
      </dgm:prSet>
      <dgm:spPr>
        <a:xfrm>
          <a:off x="0" y="888"/>
          <a:ext cx="6897960" cy="784722"/>
        </a:xfrm>
        <a:prstGeom prst="roundRect">
          <a:avLst/>
        </a:prstGeom>
      </dgm:spPr>
    </dgm:pt>
    <dgm:pt modelId="{B6395B5E-2790-4C57-8CE8-FF9FF6C98AF0}" type="pres">
      <dgm:prSet presAssocID="{E9B4C2F2-B202-4AD3-A37D-CE4321257F20}" presName="spacer" presStyleCnt="0"/>
      <dgm:spPr/>
    </dgm:pt>
    <dgm:pt modelId="{ECA2C48E-F743-4C45-B04A-3D046B3B5232}" type="pres">
      <dgm:prSet presAssocID="{E6CB1D23-BBD8-4875-97FB-76C6D1DF1786}" presName="parentText" presStyleLbl="node1" presStyleIdx="1" presStyleCnt="3" custLinFactNeighborY="68003">
        <dgm:presLayoutVars>
          <dgm:chMax val="0"/>
          <dgm:bulletEnabled val="1"/>
        </dgm:presLayoutVars>
      </dgm:prSet>
      <dgm:spPr>
        <a:xfrm>
          <a:off x="0" y="822540"/>
          <a:ext cx="6897960" cy="784666"/>
        </a:xfrm>
        <a:prstGeom prst="roundRect">
          <a:avLst/>
        </a:prstGeom>
      </dgm:spPr>
    </dgm:pt>
    <dgm:pt modelId="{2E454826-67AD-4191-A11B-410BD9B8A386}" type="pres">
      <dgm:prSet presAssocID="{CE641938-312E-4D0A-926C-683FC7775F83}" presName="spacer" presStyleCnt="0"/>
      <dgm:spPr/>
    </dgm:pt>
    <dgm:pt modelId="{47F42535-DFC2-4D29-B920-1C40FFE6B1E7}" type="pres">
      <dgm:prSet presAssocID="{42DA80EF-15E6-41D6-85F6-4F59594D0383}" presName="parentText" presStyleLbl="node1" presStyleIdx="2" presStyleCnt="3" custLinFactY="9173" custLinFactNeighborY="100000">
        <dgm:presLayoutVars>
          <dgm:chMax val="0"/>
          <dgm:bulletEnabled val="1"/>
        </dgm:presLayoutVars>
      </dgm:prSet>
      <dgm:spPr>
        <a:xfrm>
          <a:off x="0" y="1053359"/>
          <a:ext cx="8122096" cy="912600"/>
        </a:xfrm>
        <a:prstGeom prst="roundRect">
          <a:avLst/>
        </a:prstGeom>
      </dgm:spPr>
    </dgm:pt>
  </dgm:ptLst>
  <dgm:cxnLst>
    <dgm:cxn modelId="{CACB6B2F-FF97-4704-A2DE-537C90413DCE}" type="presOf" srcId="{E6CB1D23-BBD8-4875-97FB-76C6D1DF1786}" destId="{ECA2C48E-F743-4C45-B04A-3D046B3B5232}" srcOrd="0" destOrd="0" presId="urn:microsoft.com/office/officeart/2005/8/layout/vList2"/>
    <dgm:cxn modelId="{6EE46842-E392-46CF-865C-4474EF9438C3}" srcId="{703D4D02-5513-427D-B6E9-B2E187EE0C3A}" destId="{42DA80EF-15E6-41D6-85F6-4F59594D0383}" srcOrd="2" destOrd="0" parTransId="{173CE497-2C0D-479E-8754-25C7B4AF6CFC}" sibTransId="{4B234F5B-63CB-40EB-8CF6-E8D6F48FDC56}"/>
    <dgm:cxn modelId="{0B84CE54-6EED-4F05-A045-90744CD22995}" type="presOf" srcId="{42DA80EF-15E6-41D6-85F6-4F59594D0383}" destId="{47F42535-DFC2-4D29-B920-1C40FFE6B1E7}" srcOrd="0" destOrd="0" presId="urn:microsoft.com/office/officeart/2005/8/layout/vList2"/>
    <dgm:cxn modelId="{8CD96B92-DB5C-4984-AF1A-B68A054F45C4}" type="presOf" srcId="{B471EB4E-14D3-4629-97A8-4B9CE37D1351}" destId="{4C500E30-F93E-47EA-B6F5-32864EEF4D91}" srcOrd="0" destOrd="0" presId="urn:microsoft.com/office/officeart/2005/8/layout/vList2"/>
    <dgm:cxn modelId="{8B0007A0-320C-4385-B268-C4ECC14E7279}" srcId="{703D4D02-5513-427D-B6E9-B2E187EE0C3A}" destId="{E6CB1D23-BBD8-4875-97FB-76C6D1DF1786}" srcOrd="1" destOrd="0" parTransId="{653C8E81-D774-450C-B764-B27052D2ADAF}" sibTransId="{CE641938-312E-4D0A-926C-683FC7775F83}"/>
    <dgm:cxn modelId="{91A9F6BC-0147-4915-845C-AC8BFE382D34}" srcId="{703D4D02-5513-427D-B6E9-B2E187EE0C3A}" destId="{B471EB4E-14D3-4629-97A8-4B9CE37D1351}" srcOrd="0" destOrd="0" parTransId="{27585C71-6121-4BF9-A226-796B97C86FD8}" sibTransId="{E9B4C2F2-B202-4AD3-A37D-CE4321257F20}"/>
    <dgm:cxn modelId="{87A92DBF-812C-47C9-8DD6-6138E484BBFF}" type="presOf" srcId="{703D4D02-5513-427D-B6E9-B2E187EE0C3A}" destId="{CC8763B3-4621-4666-B669-3C5BA2A30DBE}" srcOrd="0" destOrd="0" presId="urn:microsoft.com/office/officeart/2005/8/layout/vList2"/>
    <dgm:cxn modelId="{A023A45D-D2A0-44B8-8456-1CA071B72741}" type="presParOf" srcId="{CC8763B3-4621-4666-B669-3C5BA2A30DBE}" destId="{4C500E30-F93E-47EA-B6F5-32864EEF4D91}" srcOrd="0" destOrd="0" presId="urn:microsoft.com/office/officeart/2005/8/layout/vList2"/>
    <dgm:cxn modelId="{2EF21496-4BFD-4058-8BEB-F6B5A8D89823}" type="presParOf" srcId="{CC8763B3-4621-4666-B669-3C5BA2A30DBE}" destId="{B6395B5E-2790-4C57-8CE8-FF9FF6C98AF0}" srcOrd="1" destOrd="0" presId="urn:microsoft.com/office/officeart/2005/8/layout/vList2"/>
    <dgm:cxn modelId="{7F708EDA-A6F0-4A82-A63E-849DE8AF9EDF}" type="presParOf" srcId="{CC8763B3-4621-4666-B669-3C5BA2A30DBE}" destId="{ECA2C48E-F743-4C45-B04A-3D046B3B5232}" srcOrd="2" destOrd="0" presId="urn:microsoft.com/office/officeart/2005/8/layout/vList2"/>
    <dgm:cxn modelId="{7EBE1955-491B-47A7-AFC5-8C8CF9CB8208}" type="presParOf" srcId="{CC8763B3-4621-4666-B669-3C5BA2A30DBE}" destId="{2E454826-67AD-4191-A11B-410BD9B8A386}" srcOrd="3" destOrd="0" presId="urn:microsoft.com/office/officeart/2005/8/layout/vList2"/>
    <dgm:cxn modelId="{45D7F0D6-6F49-44E4-87F8-5B97FCB6DBD5}" type="presParOf" srcId="{CC8763B3-4621-4666-B669-3C5BA2A30DBE}" destId="{47F42535-DFC2-4D29-B920-1C40FFE6B1E7}" srcOrd="4"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E6CB1D23-BBD8-4875-97FB-76C6D1DF1786}">
      <dgm:prSet phldrT="[Text]" custT="1"/>
      <dgm:spPr>
        <a:solidFill>
          <a:srgbClr val="000000">
            <a:lumMod val="50000"/>
            <a:lumOff val="50000"/>
          </a:srgbClr>
        </a:solidFill>
        <a:ln w="12700" cap="flat" cmpd="sng" algn="ctr">
          <a:no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3900" kern="1200" dirty="0">
              <a:solidFill>
                <a:srgbClr val="FFFFEE"/>
              </a:solidFill>
              <a:latin typeface="Arial"/>
              <a:ea typeface="+mn-ea"/>
              <a:cs typeface="+mn-cs"/>
            </a:rPr>
            <a:t>HR Technology</a:t>
          </a:r>
        </a:p>
      </dgm:t>
    </dgm:pt>
    <dgm:pt modelId="{653C8E81-D774-450C-B764-B27052D2ADAF}" type="parTrans" cxnId="{8B0007A0-320C-4385-B268-C4ECC14E7279}">
      <dgm:prSet/>
      <dgm:spPr/>
      <dgm:t>
        <a:bodyPr/>
        <a:lstStyle/>
        <a:p>
          <a:endParaRPr lang="en-MY"/>
        </a:p>
      </dgm:t>
    </dgm:pt>
    <dgm:pt modelId="{CE641938-312E-4D0A-926C-683FC7775F83}" type="sibTrans" cxnId="{8B0007A0-320C-4385-B268-C4ECC14E7279}">
      <dgm:prSet/>
      <dgm:spPr/>
      <dgm:t>
        <a:bodyPr/>
        <a:lstStyle/>
        <a:p>
          <a:endParaRPr lang="en-MY"/>
        </a:p>
      </dgm:t>
    </dgm:pt>
    <dgm:pt modelId="{42DA80EF-15E6-41D6-85F6-4F59594D0383}">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48590" tIns="148590" rIns="148590" bIns="148590" numCol="1" spcCol="1270" anchor="ctr" anchorCtr="0"/>
        <a:lstStyle/>
        <a:p>
          <a:pPr marL="0" lvl="0" indent="0" algn="l" defTabSz="1733550">
            <a:lnSpc>
              <a:spcPct val="90000"/>
            </a:lnSpc>
            <a:spcBef>
              <a:spcPct val="0"/>
            </a:spcBef>
            <a:spcAft>
              <a:spcPct val="35000"/>
            </a:spcAft>
            <a:buNone/>
          </a:pPr>
          <a:r>
            <a:rPr lang="en-MY" sz="3900" kern="1200" dirty="0">
              <a:solidFill>
                <a:srgbClr val="000000"/>
              </a:solidFill>
              <a:latin typeface="Arial"/>
              <a:ea typeface="+mn-ea"/>
              <a:cs typeface="+mn-cs"/>
            </a:rPr>
            <a:t>International Assignment</a:t>
          </a:r>
        </a:p>
      </dgm:t>
    </dgm:pt>
    <dgm:pt modelId="{173CE497-2C0D-479E-8754-25C7B4AF6CFC}" type="parTrans" cxnId="{6EE46842-E392-46CF-865C-4474EF9438C3}">
      <dgm:prSet/>
      <dgm:spPr/>
      <dgm:t>
        <a:bodyPr/>
        <a:lstStyle/>
        <a:p>
          <a:endParaRPr lang="en-MY"/>
        </a:p>
      </dgm:t>
    </dgm:pt>
    <dgm:pt modelId="{4B234F5B-63CB-40EB-8CF6-E8D6F48FDC56}" type="sibTrans" cxnId="{6EE46842-E392-46CF-865C-4474EF9438C3}">
      <dgm:prSet/>
      <dgm:spPr/>
      <dgm:t>
        <a:bodyPr/>
        <a:lstStyle/>
        <a:p>
          <a:endParaRPr lang="en-MY"/>
        </a:p>
      </dgm:t>
    </dgm:pt>
    <dgm:pt modelId="{B471EB4E-14D3-4629-97A8-4B9CE37D1351}">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48590" tIns="148590" rIns="148590" bIns="148590" numCol="1" spcCol="1270" anchor="ctr" anchorCtr="0"/>
        <a:lstStyle/>
        <a:p>
          <a:pPr marL="0" lvl="0" indent="0" algn="l" defTabSz="1733550">
            <a:lnSpc>
              <a:spcPct val="90000"/>
            </a:lnSpc>
            <a:spcBef>
              <a:spcPct val="0"/>
            </a:spcBef>
            <a:spcAft>
              <a:spcPct val="35000"/>
            </a:spcAft>
            <a:buNone/>
          </a:pPr>
          <a:r>
            <a:rPr lang="en-MY" sz="3900" kern="1200" dirty="0">
              <a:solidFill>
                <a:srgbClr val="000000"/>
              </a:solidFill>
              <a:latin typeface="Arial"/>
              <a:ea typeface="+mn-ea"/>
              <a:cs typeface="+mn-cs"/>
            </a:rPr>
            <a:t>Total Rewards</a:t>
          </a:r>
        </a:p>
      </dgm:t>
    </dgm:pt>
    <dgm:pt modelId="{27585C71-6121-4BF9-A226-796B97C86FD8}" type="parTrans" cxnId="{91A9F6BC-0147-4915-845C-AC8BFE382D34}">
      <dgm:prSet/>
      <dgm:spPr/>
      <dgm:t>
        <a:bodyPr/>
        <a:lstStyle/>
        <a:p>
          <a:endParaRPr lang="en-MY"/>
        </a:p>
      </dgm:t>
    </dgm:pt>
    <dgm:pt modelId="{E9B4C2F2-B202-4AD3-A37D-CE4321257F20}" type="sibTrans" cxnId="{91A9F6BC-0147-4915-845C-AC8BFE382D34}">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4C500E30-F93E-47EA-B6F5-32864EEF4D91}" type="pres">
      <dgm:prSet presAssocID="{B471EB4E-14D3-4629-97A8-4B9CE37D1351}" presName="parentText" presStyleLbl="node1" presStyleIdx="0" presStyleCnt="3">
        <dgm:presLayoutVars>
          <dgm:chMax val="0"/>
          <dgm:bulletEnabled val="1"/>
        </dgm:presLayoutVars>
      </dgm:prSet>
      <dgm:spPr>
        <a:xfrm>
          <a:off x="0" y="126135"/>
          <a:ext cx="6537920" cy="1216800"/>
        </a:xfrm>
        <a:prstGeom prst="roundRect">
          <a:avLst/>
        </a:prstGeom>
      </dgm:spPr>
    </dgm:pt>
    <dgm:pt modelId="{B6395B5E-2790-4C57-8CE8-FF9FF6C98AF0}" type="pres">
      <dgm:prSet presAssocID="{E9B4C2F2-B202-4AD3-A37D-CE4321257F20}" presName="spacer" presStyleCnt="0"/>
      <dgm:spPr/>
    </dgm:pt>
    <dgm:pt modelId="{ECA2C48E-F743-4C45-B04A-3D046B3B5232}" type="pres">
      <dgm:prSet presAssocID="{E6CB1D23-BBD8-4875-97FB-76C6D1DF1786}" presName="parentText" presStyleLbl="node1" presStyleIdx="1" presStyleCnt="3" custLinFactNeighborY="68003">
        <dgm:presLayoutVars>
          <dgm:chMax val="0"/>
          <dgm:bulletEnabled val="1"/>
        </dgm:presLayoutVars>
      </dgm:prSet>
      <dgm:spPr>
        <a:xfrm>
          <a:off x="0" y="1657437"/>
          <a:ext cx="6537920" cy="1216800"/>
        </a:xfrm>
        <a:prstGeom prst="roundRect">
          <a:avLst/>
        </a:prstGeom>
      </dgm:spPr>
    </dgm:pt>
    <dgm:pt modelId="{2E454826-67AD-4191-A11B-410BD9B8A386}" type="pres">
      <dgm:prSet presAssocID="{CE641938-312E-4D0A-926C-683FC7775F83}" presName="spacer" presStyleCnt="0"/>
      <dgm:spPr/>
    </dgm:pt>
    <dgm:pt modelId="{47F42535-DFC2-4D29-B920-1C40FFE6B1E7}" type="pres">
      <dgm:prSet presAssocID="{42DA80EF-15E6-41D6-85F6-4F59594D0383}" presName="parentText" presStyleLbl="node1" presStyleIdx="2" presStyleCnt="3" custLinFactNeighborY="63462">
        <dgm:presLayoutVars>
          <dgm:chMax val="0"/>
          <dgm:bulletEnabled val="1"/>
        </dgm:presLayoutVars>
      </dgm:prSet>
      <dgm:spPr>
        <a:xfrm>
          <a:off x="0" y="1053359"/>
          <a:ext cx="8122096" cy="912600"/>
        </a:xfrm>
        <a:prstGeom prst="roundRect">
          <a:avLst/>
        </a:prstGeom>
      </dgm:spPr>
    </dgm:pt>
  </dgm:ptLst>
  <dgm:cxnLst>
    <dgm:cxn modelId="{CACB6B2F-FF97-4704-A2DE-537C90413DCE}" type="presOf" srcId="{E6CB1D23-BBD8-4875-97FB-76C6D1DF1786}" destId="{ECA2C48E-F743-4C45-B04A-3D046B3B5232}" srcOrd="0" destOrd="0" presId="urn:microsoft.com/office/officeart/2005/8/layout/vList2"/>
    <dgm:cxn modelId="{6EE46842-E392-46CF-865C-4474EF9438C3}" srcId="{703D4D02-5513-427D-B6E9-B2E187EE0C3A}" destId="{42DA80EF-15E6-41D6-85F6-4F59594D0383}" srcOrd="2" destOrd="0" parTransId="{173CE497-2C0D-479E-8754-25C7B4AF6CFC}" sibTransId="{4B234F5B-63CB-40EB-8CF6-E8D6F48FDC56}"/>
    <dgm:cxn modelId="{0B84CE54-6EED-4F05-A045-90744CD22995}" type="presOf" srcId="{42DA80EF-15E6-41D6-85F6-4F59594D0383}" destId="{47F42535-DFC2-4D29-B920-1C40FFE6B1E7}" srcOrd="0" destOrd="0" presId="urn:microsoft.com/office/officeart/2005/8/layout/vList2"/>
    <dgm:cxn modelId="{8CD96B92-DB5C-4984-AF1A-B68A054F45C4}" type="presOf" srcId="{B471EB4E-14D3-4629-97A8-4B9CE37D1351}" destId="{4C500E30-F93E-47EA-B6F5-32864EEF4D91}" srcOrd="0" destOrd="0" presId="urn:microsoft.com/office/officeart/2005/8/layout/vList2"/>
    <dgm:cxn modelId="{8B0007A0-320C-4385-B268-C4ECC14E7279}" srcId="{703D4D02-5513-427D-B6E9-B2E187EE0C3A}" destId="{E6CB1D23-BBD8-4875-97FB-76C6D1DF1786}" srcOrd="1" destOrd="0" parTransId="{653C8E81-D774-450C-B764-B27052D2ADAF}" sibTransId="{CE641938-312E-4D0A-926C-683FC7775F83}"/>
    <dgm:cxn modelId="{91A9F6BC-0147-4915-845C-AC8BFE382D34}" srcId="{703D4D02-5513-427D-B6E9-B2E187EE0C3A}" destId="{B471EB4E-14D3-4629-97A8-4B9CE37D1351}" srcOrd="0" destOrd="0" parTransId="{27585C71-6121-4BF9-A226-796B97C86FD8}" sibTransId="{E9B4C2F2-B202-4AD3-A37D-CE4321257F20}"/>
    <dgm:cxn modelId="{87A92DBF-812C-47C9-8DD6-6138E484BBFF}" type="presOf" srcId="{703D4D02-5513-427D-B6E9-B2E187EE0C3A}" destId="{CC8763B3-4621-4666-B669-3C5BA2A30DBE}" srcOrd="0" destOrd="0" presId="urn:microsoft.com/office/officeart/2005/8/layout/vList2"/>
    <dgm:cxn modelId="{A023A45D-D2A0-44B8-8456-1CA071B72741}" type="presParOf" srcId="{CC8763B3-4621-4666-B669-3C5BA2A30DBE}" destId="{4C500E30-F93E-47EA-B6F5-32864EEF4D91}" srcOrd="0" destOrd="0" presId="urn:microsoft.com/office/officeart/2005/8/layout/vList2"/>
    <dgm:cxn modelId="{2EF21496-4BFD-4058-8BEB-F6B5A8D89823}" type="presParOf" srcId="{CC8763B3-4621-4666-B669-3C5BA2A30DBE}" destId="{B6395B5E-2790-4C57-8CE8-FF9FF6C98AF0}" srcOrd="1" destOrd="0" presId="urn:microsoft.com/office/officeart/2005/8/layout/vList2"/>
    <dgm:cxn modelId="{7F708EDA-A6F0-4A82-A63E-849DE8AF9EDF}" type="presParOf" srcId="{CC8763B3-4621-4666-B669-3C5BA2A30DBE}" destId="{ECA2C48E-F743-4C45-B04A-3D046B3B5232}" srcOrd="2" destOrd="0" presId="urn:microsoft.com/office/officeart/2005/8/layout/vList2"/>
    <dgm:cxn modelId="{7EBE1955-491B-47A7-AFC5-8C8CF9CB8208}" type="presParOf" srcId="{CC8763B3-4621-4666-B669-3C5BA2A30DBE}" destId="{2E454826-67AD-4191-A11B-410BD9B8A386}" srcOrd="3" destOrd="0" presId="urn:microsoft.com/office/officeart/2005/8/layout/vList2"/>
    <dgm:cxn modelId="{45D7F0D6-6F49-44E4-87F8-5B97FCB6DBD5}" type="presParOf" srcId="{CC8763B3-4621-4666-B669-3C5BA2A30DBE}" destId="{47F42535-DFC2-4D29-B920-1C40FFE6B1E7}" srcOrd="4"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E6CB1D23-BBD8-4875-97FB-76C6D1DF1786}">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48590" tIns="148590" rIns="148590" bIns="148590" numCol="1" spcCol="1270" anchor="ctr" anchorCtr="0"/>
        <a:lstStyle/>
        <a:p>
          <a:pPr marL="0" lvl="0" indent="0" algn="l" defTabSz="1733550">
            <a:lnSpc>
              <a:spcPct val="90000"/>
            </a:lnSpc>
            <a:spcBef>
              <a:spcPct val="0"/>
            </a:spcBef>
            <a:spcAft>
              <a:spcPct val="35000"/>
            </a:spcAft>
            <a:buNone/>
          </a:pPr>
          <a:r>
            <a:rPr lang="en-MY" sz="3900" kern="1200" dirty="0">
              <a:solidFill>
                <a:srgbClr val="000000"/>
              </a:solidFill>
              <a:latin typeface="Arial"/>
              <a:ea typeface="+mn-ea"/>
              <a:cs typeface="+mn-cs"/>
            </a:rPr>
            <a:t>HR Technology</a:t>
          </a:r>
        </a:p>
      </dgm:t>
    </dgm:pt>
    <dgm:pt modelId="{653C8E81-D774-450C-B764-B27052D2ADAF}" type="parTrans" cxnId="{8B0007A0-320C-4385-B268-C4ECC14E7279}">
      <dgm:prSet/>
      <dgm:spPr/>
      <dgm:t>
        <a:bodyPr/>
        <a:lstStyle/>
        <a:p>
          <a:endParaRPr lang="en-MY"/>
        </a:p>
      </dgm:t>
    </dgm:pt>
    <dgm:pt modelId="{CE641938-312E-4D0A-926C-683FC7775F83}" type="sibTrans" cxnId="{8B0007A0-320C-4385-B268-C4ECC14E7279}">
      <dgm:prSet/>
      <dgm:spPr/>
      <dgm:t>
        <a:bodyPr/>
        <a:lstStyle/>
        <a:p>
          <a:endParaRPr lang="en-MY"/>
        </a:p>
      </dgm:t>
    </dgm:pt>
    <dgm:pt modelId="{42DA80EF-15E6-41D6-85F6-4F59594D0383}">
      <dgm:prSet phldrT="[Text]" custT="1"/>
      <dgm:spPr>
        <a:solidFill>
          <a:srgbClr val="000000">
            <a:lumMod val="50000"/>
            <a:lumOff val="50000"/>
          </a:srgbClr>
        </a:solidFill>
        <a:ln w="12700" cap="flat" cmpd="sng" algn="ctr">
          <a:no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3900" kern="1200" dirty="0">
              <a:solidFill>
                <a:srgbClr val="FFFFEE"/>
              </a:solidFill>
              <a:latin typeface="Arial"/>
              <a:ea typeface="+mn-ea"/>
              <a:cs typeface="+mn-cs"/>
            </a:rPr>
            <a:t>International Assignment</a:t>
          </a:r>
        </a:p>
      </dgm:t>
    </dgm:pt>
    <dgm:pt modelId="{173CE497-2C0D-479E-8754-25C7B4AF6CFC}" type="parTrans" cxnId="{6EE46842-E392-46CF-865C-4474EF9438C3}">
      <dgm:prSet/>
      <dgm:spPr/>
      <dgm:t>
        <a:bodyPr/>
        <a:lstStyle/>
        <a:p>
          <a:endParaRPr lang="en-MY"/>
        </a:p>
      </dgm:t>
    </dgm:pt>
    <dgm:pt modelId="{4B234F5B-63CB-40EB-8CF6-E8D6F48FDC56}" type="sibTrans" cxnId="{6EE46842-E392-46CF-865C-4474EF9438C3}">
      <dgm:prSet/>
      <dgm:spPr/>
      <dgm:t>
        <a:bodyPr/>
        <a:lstStyle/>
        <a:p>
          <a:endParaRPr lang="en-MY"/>
        </a:p>
      </dgm:t>
    </dgm:pt>
    <dgm:pt modelId="{B471EB4E-14D3-4629-97A8-4B9CE37D1351}">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48590" tIns="148590" rIns="148590" bIns="148590" numCol="1" spcCol="1270" anchor="ctr" anchorCtr="0"/>
        <a:lstStyle/>
        <a:p>
          <a:pPr marL="0" lvl="0" indent="0" algn="l" defTabSz="1733550">
            <a:lnSpc>
              <a:spcPct val="90000"/>
            </a:lnSpc>
            <a:spcBef>
              <a:spcPct val="0"/>
            </a:spcBef>
            <a:spcAft>
              <a:spcPct val="35000"/>
            </a:spcAft>
            <a:buNone/>
          </a:pPr>
          <a:r>
            <a:rPr lang="en-MY" sz="3900" kern="1200" dirty="0">
              <a:solidFill>
                <a:srgbClr val="000000"/>
              </a:solidFill>
              <a:latin typeface="Arial"/>
              <a:ea typeface="+mn-ea"/>
              <a:cs typeface="+mn-cs"/>
            </a:rPr>
            <a:t>Total Rewards</a:t>
          </a:r>
        </a:p>
      </dgm:t>
    </dgm:pt>
    <dgm:pt modelId="{27585C71-6121-4BF9-A226-796B97C86FD8}" type="parTrans" cxnId="{91A9F6BC-0147-4915-845C-AC8BFE382D34}">
      <dgm:prSet/>
      <dgm:spPr/>
      <dgm:t>
        <a:bodyPr/>
        <a:lstStyle/>
        <a:p>
          <a:endParaRPr lang="en-MY"/>
        </a:p>
      </dgm:t>
    </dgm:pt>
    <dgm:pt modelId="{E9B4C2F2-B202-4AD3-A37D-CE4321257F20}" type="sibTrans" cxnId="{91A9F6BC-0147-4915-845C-AC8BFE382D34}">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4C500E30-F93E-47EA-B6F5-32864EEF4D91}" type="pres">
      <dgm:prSet presAssocID="{B471EB4E-14D3-4629-97A8-4B9CE37D1351}" presName="parentText" presStyleLbl="node1" presStyleIdx="0" presStyleCnt="3">
        <dgm:presLayoutVars>
          <dgm:chMax val="0"/>
          <dgm:bulletEnabled val="1"/>
        </dgm:presLayoutVars>
      </dgm:prSet>
      <dgm:spPr>
        <a:xfrm>
          <a:off x="0" y="126135"/>
          <a:ext cx="6537920" cy="1216800"/>
        </a:xfrm>
        <a:prstGeom prst="roundRect">
          <a:avLst/>
        </a:prstGeom>
      </dgm:spPr>
    </dgm:pt>
    <dgm:pt modelId="{B6395B5E-2790-4C57-8CE8-FF9FF6C98AF0}" type="pres">
      <dgm:prSet presAssocID="{E9B4C2F2-B202-4AD3-A37D-CE4321257F20}" presName="spacer" presStyleCnt="0"/>
      <dgm:spPr/>
    </dgm:pt>
    <dgm:pt modelId="{ECA2C48E-F743-4C45-B04A-3D046B3B5232}" type="pres">
      <dgm:prSet presAssocID="{E6CB1D23-BBD8-4875-97FB-76C6D1DF1786}" presName="parentText" presStyleLbl="node1" presStyleIdx="1" presStyleCnt="3" custLinFactNeighborY="68003">
        <dgm:presLayoutVars>
          <dgm:chMax val="0"/>
          <dgm:bulletEnabled val="1"/>
        </dgm:presLayoutVars>
      </dgm:prSet>
      <dgm:spPr>
        <a:xfrm>
          <a:off x="0" y="1657437"/>
          <a:ext cx="6537920" cy="1216800"/>
        </a:xfrm>
        <a:prstGeom prst="roundRect">
          <a:avLst/>
        </a:prstGeom>
      </dgm:spPr>
    </dgm:pt>
    <dgm:pt modelId="{2E454826-67AD-4191-A11B-410BD9B8A386}" type="pres">
      <dgm:prSet presAssocID="{CE641938-312E-4D0A-926C-683FC7775F83}" presName="spacer" presStyleCnt="0"/>
      <dgm:spPr/>
    </dgm:pt>
    <dgm:pt modelId="{47F42535-DFC2-4D29-B920-1C40FFE6B1E7}" type="pres">
      <dgm:prSet presAssocID="{42DA80EF-15E6-41D6-85F6-4F59594D0383}" presName="parentText" presStyleLbl="node1" presStyleIdx="2" presStyleCnt="3" custLinFactNeighborY="63462">
        <dgm:presLayoutVars>
          <dgm:chMax val="0"/>
          <dgm:bulletEnabled val="1"/>
        </dgm:presLayoutVars>
      </dgm:prSet>
      <dgm:spPr>
        <a:xfrm>
          <a:off x="0" y="3052936"/>
          <a:ext cx="6537920" cy="1216800"/>
        </a:xfrm>
        <a:prstGeom prst="roundRect">
          <a:avLst/>
        </a:prstGeom>
      </dgm:spPr>
    </dgm:pt>
  </dgm:ptLst>
  <dgm:cxnLst>
    <dgm:cxn modelId="{CACB6B2F-FF97-4704-A2DE-537C90413DCE}" type="presOf" srcId="{E6CB1D23-BBD8-4875-97FB-76C6D1DF1786}" destId="{ECA2C48E-F743-4C45-B04A-3D046B3B5232}" srcOrd="0" destOrd="0" presId="urn:microsoft.com/office/officeart/2005/8/layout/vList2"/>
    <dgm:cxn modelId="{6EE46842-E392-46CF-865C-4474EF9438C3}" srcId="{703D4D02-5513-427D-B6E9-B2E187EE0C3A}" destId="{42DA80EF-15E6-41D6-85F6-4F59594D0383}" srcOrd="2" destOrd="0" parTransId="{173CE497-2C0D-479E-8754-25C7B4AF6CFC}" sibTransId="{4B234F5B-63CB-40EB-8CF6-E8D6F48FDC56}"/>
    <dgm:cxn modelId="{0B84CE54-6EED-4F05-A045-90744CD22995}" type="presOf" srcId="{42DA80EF-15E6-41D6-85F6-4F59594D0383}" destId="{47F42535-DFC2-4D29-B920-1C40FFE6B1E7}" srcOrd="0" destOrd="0" presId="urn:microsoft.com/office/officeart/2005/8/layout/vList2"/>
    <dgm:cxn modelId="{8CD96B92-DB5C-4984-AF1A-B68A054F45C4}" type="presOf" srcId="{B471EB4E-14D3-4629-97A8-4B9CE37D1351}" destId="{4C500E30-F93E-47EA-B6F5-32864EEF4D91}" srcOrd="0" destOrd="0" presId="urn:microsoft.com/office/officeart/2005/8/layout/vList2"/>
    <dgm:cxn modelId="{8B0007A0-320C-4385-B268-C4ECC14E7279}" srcId="{703D4D02-5513-427D-B6E9-B2E187EE0C3A}" destId="{E6CB1D23-BBD8-4875-97FB-76C6D1DF1786}" srcOrd="1" destOrd="0" parTransId="{653C8E81-D774-450C-B764-B27052D2ADAF}" sibTransId="{CE641938-312E-4D0A-926C-683FC7775F83}"/>
    <dgm:cxn modelId="{91A9F6BC-0147-4915-845C-AC8BFE382D34}" srcId="{703D4D02-5513-427D-B6E9-B2E187EE0C3A}" destId="{B471EB4E-14D3-4629-97A8-4B9CE37D1351}" srcOrd="0" destOrd="0" parTransId="{27585C71-6121-4BF9-A226-796B97C86FD8}" sibTransId="{E9B4C2F2-B202-4AD3-A37D-CE4321257F20}"/>
    <dgm:cxn modelId="{87A92DBF-812C-47C9-8DD6-6138E484BBFF}" type="presOf" srcId="{703D4D02-5513-427D-B6E9-B2E187EE0C3A}" destId="{CC8763B3-4621-4666-B669-3C5BA2A30DBE}" srcOrd="0" destOrd="0" presId="urn:microsoft.com/office/officeart/2005/8/layout/vList2"/>
    <dgm:cxn modelId="{A023A45D-D2A0-44B8-8456-1CA071B72741}" type="presParOf" srcId="{CC8763B3-4621-4666-B669-3C5BA2A30DBE}" destId="{4C500E30-F93E-47EA-B6F5-32864EEF4D91}" srcOrd="0" destOrd="0" presId="urn:microsoft.com/office/officeart/2005/8/layout/vList2"/>
    <dgm:cxn modelId="{2EF21496-4BFD-4058-8BEB-F6B5A8D89823}" type="presParOf" srcId="{CC8763B3-4621-4666-B669-3C5BA2A30DBE}" destId="{B6395B5E-2790-4C57-8CE8-FF9FF6C98AF0}" srcOrd="1" destOrd="0" presId="urn:microsoft.com/office/officeart/2005/8/layout/vList2"/>
    <dgm:cxn modelId="{7F708EDA-A6F0-4A82-A63E-849DE8AF9EDF}" type="presParOf" srcId="{CC8763B3-4621-4666-B669-3C5BA2A30DBE}" destId="{ECA2C48E-F743-4C45-B04A-3D046B3B5232}" srcOrd="2" destOrd="0" presId="urn:microsoft.com/office/officeart/2005/8/layout/vList2"/>
    <dgm:cxn modelId="{7EBE1955-491B-47A7-AFC5-8C8CF9CB8208}" type="presParOf" srcId="{CC8763B3-4621-4666-B669-3C5BA2A30DBE}" destId="{2E454826-67AD-4191-A11B-410BD9B8A386}" srcOrd="3" destOrd="0" presId="urn:microsoft.com/office/officeart/2005/8/layout/vList2"/>
    <dgm:cxn modelId="{45D7F0D6-6F49-44E4-87F8-5B97FCB6DBD5}" type="presParOf" srcId="{CC8763B3-4621-4666-B669-3C5BA2A30DBE}" destId="{47F42535-DFC2-4D29-B920-1C40FFE6B1E7}" srcOrd="4"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CA2C48E-F743-4C45-B04A-3D046B3B5232}">
      <dsp:nvSpPr>
        <dsp:cNvPr id="0" name=""/>
        <dsp:cNvSpPr/>
      </dsp:nvSpPr>
      <dsp:spPr>
        <a:xfrm>
          <a:off x="0" y="2549"/>
          <a:ext cx="6897960" cy="91143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8590" tIns="148590" rIns="148590" bIns="148590" numCol="1" spcCol="1270" anchor="ctr" anchorCtr="0">
          <a:noAutofit/>
        </a:bodyPr>
        <a:lstStyle/>
        <a:p>
          <a:pPr marL="0" lvl="0" indent="0" algn="l" defTabSz="1733550">
            <a:lnSpc>
              <a:spcPct val="90000"/>
            </a:lnSpc>
            <a:spcBef>
              <a:spcPct val="0"/>
            </a:spcBef>
            <a:spcAft>
              <a:spcPct val="35000"/>
            </a:spcAft>
            <a:buNone/>
          </a:pPr>
          <a:r>
            <a:rPr lang="en-MY" sz="3900" kern="1200" dirty="0">
              <a:solidFill>
                <a:srgbClr val="000000"/>
              </a:solidFill>
              <a:latin typeface="Arial"/>
              <a:ea typeface="+mn-ea"/>
              <a:cs typeface="+mn-cs"/>
            </a:rPr>
            <a:t>Employer Branding</a:t>
          </a:r>
        </a:p>
      </dsp:txBody>
      <dsp:txXfrm>
        <a:off x="44492" y="47041"/>
        <a:ext cx="6808976" cy="822446"/>
      </dsp:txXfrm>
    </dsp:sp>
    <dsp:sp modelId="{47F42535-DFC2-4D29-B920-1C40FFE6B1E7}">
      <dsp:nvSpPr>
        <dsp:cNvPr id="0" name=""/>
        <dsp:cNvSpPr/>
      </dsp:nvSpPr>
      <dsp:spPr>
        <a:xfrm>
          <a:off x="0" y="1073219"/>
          <a:ext cx="6897960" cy="911430"/>
        </a:xfrm>
        <a:prstGeom prst="roundRect">
          <a:avLst/>
        </a:prstGeom>
        <a:solidFill>
          <a:srgbClr val="000000">
            <a:lumMod val="50000"/>
            <a:lumOff val="50000"/>
          </a:srgbClr>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3900" kern="1200" dirty="0">
              <a:solidFill>
                <a:srgbClr val="FFFFEE"/>
              </a:solidFill>
              <a:latin typeface="Arial"/>
              <a:ea typeface="+mn-ea"/>
              <a:cs typeface="+mn-cs"/>
            </a:rPr>
            <a:t>Selection Process</a:t>
          </a:r>
        </a:p>
      </dsp:txBody>
      <dsp:txXfrm>
        <a:off x="44492" y="1117711"/>
        <a:ext cx="6808976" cy="822446"/>
      </dsp:txXfrm>
    </dsp:sp>
    <dsp:sp modelId="{E0E1F7FC-C1DE-4EA7-994D-37AD03907CC6}">
      <dsp:nvSpPr>
        <dsp:cNvPr id="0" name=""/>
        <dsp:cNvSpPr/>
      </dsp:nvSpPr>
      <dsp:spPr>
        <a:xfrm>
          <a:off x="0" y="1989988"/>
          <a:ext cx="6897960" cy="91143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8590" tIns="148590" rIns="148590" bIns="148590" numCol="1" spcCol="1270" anchor="ctr" anchorCtr="0">
          <a:noAutofit/>
        </a:bodyPr>
        <a:lstStyle/>
        <a:p>
          <a:pPr marL="0" lvl="0" indent="0" algn="l" defTabSz="1733550">
            <a:lnSpc>
              <a:spcPct val="90000"/>
            </a:lnSpc>
            <a:spcBef>
              <a:spcPct val="0"/>
            </a:spcBef>
            <a:spcAft>
              <a:spcPct val="35000"/>
            </a:spcAft>
            <a:buNone/>
          </a:pPr>
          <a:r>
            <a:rPr lang="en-MY" sz="3900" kern="1200" dirty="0">
              <a:solidFill>
                <a:srgbClr val="000000"/>
              </a:solidFill>
              <a:latin typeface="Arial"/>
              <a:ea typeface="+mn-ea"/>
              <a:cs typeface="+mn-cs"/>
            </a:rPr>
            <a:t>Validity and Reliability</a:t>
          </a:r>
        </a:p>
      </dsp:txBody>
      <dsp:txXfrm>
        <a:off x="44492" y="2034480"/>
        <a:ext cx="6808976" cy="822446"/>
      </dsp:txXfrm>
    </dsp:sp>
    <dsp:sp modelId="{5DC88683-B470-4890-B11A-2192BBAE432B}">
      <dsp:nvSpPr>
        <dsp:cNvPr id="0" name=""/>
        <dsp:cNvSpPr/>
      </dsp:nvSpPr>
      <dsp:spPr>
        <a:xfrm>
          <a:off x="0" y="2900999"/>
          <a:ext cx="6897960" cy="91143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8590" tIns="148590" rIns="148590" bIns="148590" numCol="1" spcCol="1270" anchor="ctr" anchorCtr="0">
          <a:noAutofit/>
        </a:bodyPr>
        <a:lstStyle/>
        <a:p>
          <a:pPr marL="0" lvl="0" indent="0" algn="l" defTabSz="1733550">
            <a:lnSpc>
              <a:spcPct val="90000"/>
            </a:lnSpc>
            <a:spcBef>
              <a:spcPct val="0"/>
            </a:spcBef>
            <a:spcAft>
              <a:spcPct val="35000"/>
            </a:spcAft>
            <a:buNone/>
          </a:pPr>
          <a:r>
            <a:rPr lang="en-MY" sz="3900" kern="1200" dirty="0">
              <a:solidFill>
                <a:srgbClr val="000000"/>
              </a:solidFill>
              <a:latin typeface="Arial"/>
              <a:ea typeface="+mn-ea"/>
              <a:cs typeface="+mn-cs"/>
            </a:rPr>
            <a:t>Selection Tools</a:t>
          </a:r>
        </a:p>
      </dsp:txBody>
      <dsp:txXfrm>
        <a:off x="44492" y="2945491"/>
        <a:ext cx="6808976" cy="822446"/>
      </dsp:txXfrm>
    </dsp:sp>
    <dsp:sp modelId="{F7B2C6EC-1BD4-4AE5-AB5A-E687F0A0AC0C}">
      <dsp:nvSpPr>
        <dsp:cNvPr id="0" name=""/>
        <dsp:cNvSpPr/>
      </dsp:nvSpPr>
      <dsp:spPr>
        <a:xfrm>
          <a:off x="0" y="3867149"/>
          <a:ext cx="6897960" cy="91143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8590" tIns="148590" rIns="148590" bIns="148590" numCol="1" spcCol="1270" anchor="ctr" anchorCtr="0">
          <a:noAutofit/>
        </a:bodyPr>
        <a:lstStyle/>
        <a:p>
          <a:pPr marL="0" lvl="0" indent="0" algn="l" defTabSz="1733550">
            <a:lnSpc>
              <a:spcPct val="90000"/>
            </a:lnSpc>
            <a:spcBef>
              <a:spcPct val="0"/>
            </a:spcBef>
            <a:spcAft>
              <a:spcPct val="35000"/>
            </a:spcAft>
            <a:buNone/>
          </a:pPr>
          <a:r>
            <a:rPr lang="en-MY" sz="3900" kern="1200" dirty="0">
              <a:solidFill>
                <a:srgbClr val="000000"/>
              </a:solidFill>
              <a:latin typeface="Arial"/>
              <a:ea typeface="+mn-ea"/>
              <a:cs typeface="+mn-cs"/>
            </a:rPr>
            <a:t>Onboarding</a:t>
          </a:r>
        </a:p>
      </dsp:txBody>
      <dsp:txXfrm>
        <a:off x="44492" y="3911641"/>
        <a:ext cx="6808976" cy="822446"/>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EB0D235-D893-472D-8E61-6CC3E9C1E0A9}">
      <dsp:nvSpPr>
        <dsp:cNvPr id="0" name=""/>
        <dsp:cNvSpPr/>
      </dsp:nvSpPr>
      <dsp:spPr>
        <a:xfrm>
          <a:off x="1620837" y="0"/>
          <a:ext cx="4530725" cy="4530725"/>
        </a:xfrm>
        <a:prstGeom prst="quadArrow">
          <a:avLst>
            <a:gd name="adj1" fmla="val 2000"/>
            <a:gd name="adj2" fmla="val 4000"/>
            <a:gd name="adj3" fmla="val 5000"/>
          </a:avLst>
        </a:prstGeom>
        <a:solidFill>
          <a:schemeClr val="dk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1CC5E02F-1B68-4146-ACFD-1CF631143585}">
      <dsp:nvSpPr>
        <dsp:cNvPr id="0" name=""/>
        <dsp:cNvSpPr/>
      </dsp:nvSpPr>
      <dsp:spPr>
        <a:xfrm>
          <a:off x="1915334" y="294497"/>
          <a:ext cx="1812290" cy="1812290"/>
        </a:xfrm>
        <a:prstGeom prst="roundRect">
          <a:avLst/>
        </a:prstGeom>
        <a:solidFill>
          <a:schemeClr val="lt1">
            <a:hueOff val="0"/>
            <a:satOff val="0"/>
            <a:lumOff val="0"/>
            <a:alphaOff val="0"/>
          </a:schemeClr>
        </a:solidFill>
        <a:ln w="19050" cap="flat" cmpd="sng" algn="ctr">
          <a:solidFill>
            <a:schemeClr val="dk1">
              <a:shade val="80000"/>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1244600">
            <a:lnSpc>
              <a:spcPct val="90000"/>
            </a:lnSpc>
            <a:spcBef>
              <a:spcPct val="0"/>
            </a:spcBef>
            <a:spcAft>
              <a:spcPct val="35000"/>
            </a:spcAft>
            <a:buNone/>
          </a:pPr>
          <a:r>
            <a:rPr lang="en-MY" sz="2800" kern="1200" dirty="0"/>
            <a:t>False Negative</a:t>
          </a:r>
        </a:p>
      </dsp:txBody>
      <dsp:txXfrm>
        <a:off x="2003803" y="382966"/>
        <a:ext cx="1635352" cy="1635352"/>
      </dsp:txXfrm>
    </dsp:sp>
    <dsp:sp modelId="{09DCF2CA-E083-4863-9186-E49FA0882D39}">
      <dsp:nvSpPr>
        <dsp:cNvPr id="0" name=""/>
        <dsp:cNvSpPr/>
      </dsp:nvSpPr>
      <dsp:spPr>
        <a:xfrm>
          <a:off x="4044775" y="294497"/>
          <a:ext cx="1812290" cy="1812290"/>
        </a:xfrm>
        <a:prstGeom prst="roundRect">
          <a:avLst/>
        </a:prstGeom>
        <a:solidFill>
          <a:schemeClr val="lt1">
            <a:hueOff val="0"/>
            <a:satOff val="0"/>
            <a:lumOff val="0"/>
            <a:alphaOff val="0"/>
          </a:schemeClr>
        </a:solidFill>
        <a:ln w="19050" cap="flat" cmpd="sng" algn="ctr">
          <a:solidFill>
            <a:schemeClr val="dk1">
              <a:shade val="80000"/>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1244600">
            <a:lnSpc>
              <a:spcPct val="90000"/>
            </a:lnSpc>
            <a:spcBef>
              <a:spcPct val="0"/>
            </a:spcBef>
            <a:spcAft>
              <a:spcPct val="35000"/>
            </a:spcAft>
            <a:buNone/>
          </a:pPr>
          <a:r>
            <a:rPr lang="en-MY" sz="2800" kern="1200" dirty="0"/>
            <a:t>Right Positive</a:t>
          </a:r>
        </a:p>
      </dsp:txBody>
      <dsp:txXfrm>
        <a:off x="4133244" y="382966"/>
        <a:ext cx="1635352" cy="1635352"/>
      </dsp:txXfrm>
    </dsp:sp>
    <dsp:sp modelId="{0E007A47-D7F2-4DC7-8B4C-CC68E6232445}">
      <dsp:nvSpPr>
        <dsp:cNvPr id="0" name=""/>
        <dsp:cNvSpPr/>
      </dsp:nvSpPr>
      <dsp:spPr>
        <a:xfrm>
          <a:off x="1915334" y="2423937"/>
          <a:ext cx="1812290" cy="1812290"/>
        </a:xfrm>
        <a:prstGeom prst="roundRect">
          <a:avLst/>
        </a:prstGeom>
        <a:solidFill>
          <a:schemeClr val="lt1">
            <a:hueOff val="0"/>
            <a:satOff val="0"/>
            <a:lumOff val="0"/>
            <a:alphaOff val="0"/>
          </a:schemeClr>
        </a:solidFill>
        <a:ln w="19050" cap="flat" cmpd="sng" algn="ctr">
          <a:solidFill>
            <a:schemeClr val="dk1">
              <a:shade val="80000"/>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1244600">
            <a:lnSpc>
              <a:spcPct val="90000"/>
            </a:lnSpc>
            <a:spcBef>
              <a:spcPct val="0"/>
            </a:spcBef>
            <a:spcAft>
              <a:spcPct val="35000"/>
            </a:spcAft>
            <a:buNone/>
          </a:pPr>
          <a:r>
            <a:rPr lang="en-MY" sz="2800" kern="1200" dirty="0"/>
            <a:t>Right Negative</a:t>
          </a:r>
        </a:p>
      </dsp:txBody>
      <dsp:txXfrm>
        <a:off x="2003803" y="2512406"/>
        <a:ext cx="1635352" cy="1635352"/>
      </dsp:txXfrm>
    </dsp:sp>
    <dsp:sp modelId="{1005E180-3ACF-47E7-A2B6-09C5393BF745}">
      <dsp:nvSpPr>
        <dsp:cNvPr id="0" name=""/>
        <dsp:cNvSpPr/>
      </dsp:nvSpPr>
      <dsp:spPr>
        <a:xfrm>
          <a:off x="4044775" y="2423937"/>
          <a:ext cx="1812290" cy="1812290"/>
        </a:xfrm>
        <a:prstGeom prst="roundRect">
          <a:avLst/>
        </a:prstGeom>
        <a:solidFill>
          <a:schemeClr val="lt1">
            <a:hueOff val="0"/>
            <a:satOff val="0"/>
            <a:lumOff val="0"/>
            <a:alphaOff val="0"/>
          </a:schemeClr>
        </a:solidFill>
        <a:ln w="19050" cap="flat" cmpd="sng" algn="ctr">
          <a:solidFill>
            <a:schemeClr val="dk1">
              <a:shade val="80000"/>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1244600">
            <a:lnSpc>
              <a:spcPct val="90000"/>
            </a:lnSpc>
            <a:spcBef>
              <a:spcPct val="0"/>
            </a:spcBef>
            <a:spcAft>
              <a:spcPct val="35000"/>
            </a:spcAft>
            <a:buNone/>
          </a:pPr>
          <a:r>
            <a:rPr lang="en-MY" sz="2800" kern="1200" dirty="0"/>
            <a:t>False Positive</a:t>
          </a:r>
        </a:p>
      </dsp:txBody>
      <dsp:txXfrm>
        <a:off x="4133244" y="2512406"/>
        <a:ext cx="1635352" cy="1635352"/>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CA2C48E-F743-4C45-B04A-3D046B3B5232}">
      <dsp:nvSpPr>
        <dsp:cNvPr id="0" name=""/>
        <dsp:cNvSpPr/>
      </dsp:nvSpPr>
      <dsp:spPr>
        <a:xfrm>
          <a:off x="0" y="28600"/>
          <a:ext cx="6897960" cy="91143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8590" tIns="148590" rIns="148590" bIns="148590" numCol="1" spcCol="1270" anchor="ctr" anchorCtr="0">
          <a:noAutofit/>
        </a:bodyPr>
        <a:lstStyle/>
        <a:p>
          <a:pPr marL="0" lvl="0" indent="0" algn="l" defTabSz="1733550">
            <a:lnSpc>
              <a:spcPct val="90000"/>
            </a:lnSpc>
            <a:spcBef>
              <a:spcPct val="0"/>
            </a:spcBef>
            <a:spcAft>
              <a:spcPct val="35000"/>
            </a:spcAft>
            <a:buNone/>
          </a:pPr>
          <a:r>
            <a:rPr lang="en-MY" sz="3900" kern="1200" dirty="0">
              <a:solidFill>
                <a:srgbClr val="000000"/>
              </a:solidFill>
              <a:latin typeface="Arial"/>
              <a:ea typeface="+mn-ea"/>
              <a:cs typeface="+mn-cs"/>
            </a:rPr>
            <a:t>Employer Branding</a:t>
          </a:r>
        </a:p>
      </dsp:txBody>
      <dsp:txXfrm>
        <a:off x="44492" y="73092"/>
        <a:ext cx="6808976" cy="822446"/>
      </dsp:txXfrm>
    </dsp:sp>
    <dsp:sp modelId="{47F42535-DFC2-4D29-B920-1C40FFE6B1E7}">
      <dsp:nvSpPr>
        <dsp:cNvPr id="0" name=""/>
        <dsp:cNvSpPr/>
      </dsp:nvSpPr>
      <dsp:spPr>
        <a:xfrm>
          <a:off x="0" y="1073219"/>
          <a:ext cx="6897960" cy="91143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8590" tIns="148590" rIns="148590" bIns="148590" numCol="1" spcCol="1270" anchor="ctr" anchorCtr="0">
          <a:noAutofit/>
        </a:bodyPr>
        <a:lstStyle/>
        <a:p>
          <a:pPr marL="0" lvl="0" indent="0" algn="l" defTabSz="1733550">
            <a:lnSpc>
              <a:spcPct val="90000"/>
            </a:lnSpc>
            <a:spcBef>
              <a:spcPct val="0"/>
            </a:spcBef>
            <a:spcAft>
              <a:spcPct val="35000"/>
            </a:spcAft>
            <a:buNone/>
          </a:pPr>
          <a:r>
            <a:rPr lang="en-MY" sz="3900" kern="1200" dirty="0">
              <a:solidFill>
                <a:srgbClr val="000000"/>
              </a:solidFill>
              <a:latin typeface="Arial"/>
              <a:ea typeface="+mn-ea"/>
              <a:cs typeface="+mn-cs"/>
            </a:rPr>
            <a:t>Selection Process</a:t>
          </a:r>
        </a:p>
      </dsp:txBody>
      <dsp:txXfrm>
        <a:off x="44492" y="1117711"/>
        <a:ext cx="6808976" cy="822446"/>
      </dsp:txXfrm>
    </dsp:sp>
    <dsp:sp modelId="{E0E1F7FC-C1DE-4EA7-994D-37AD03907CC6}">
      <dsp:nvSpPr>
        <dsp:cNvPr id="0" name=""/>
        <dsp:cNvSpPr/>
      </dsp:nvSpPr>
      <dsp:spPr>
        <a:xfrm>
          <a:off x="0" y="1989988"/>
          <a:ext cx="6897960" cy="911430"/>
        </a:xfrm>
        <a:prstGeom prst="roundRect">
          <a:avLst/>
        </a:prstGeom>
        <a:solidFill>
          <a:srgbClr val="000000">
            <a:lumMod val="50000"/>
            <a:lumOff val="50000"/>
          </a:srgbClr>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3900" kern="1200" dirty="0">
              <a:solidFill>
                <a:srgbClr val="FFFFEE"/>
              </a:solidFill>
              <a:latin typeface="Arial"/>
              <a:ea typeface="+mn-ea"/>
              <a:cs typeface="+mn-cs"/>
            </a:rPr>
            <a:t>Validity and Reliability</a:t>
          </a:r>
        </a:p>
      </dsp:txBody>
      <dsp:txXfrm>
        <a:off x="44492" y="2034480"/>
        <a:ext cx="6808976" cy="822446"/>
      </dsp:txXfrm>
    </dsp:sp>
    <dsp:sp modelId="{5DC88683-B470-4890-B11A-2192BBAE432B}">
      <dsp:nvSpPr>
        <dsp:cNvPr id="0" name=""/>
        <dsp:cNvSpPr/>
      </dsp:nvSpPr>
      <dsp:spPr>
        <a:xfrm>
          <a:off x="0" y="2900999"/>
          <a:ext cx="6897960" cy="91143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8590" tIns="148590" rIns="148590" bIns="148590" numCol="1" spcCol="1270" anchor="ctr" anchorCtr="0">
          <a:noAutofit/>
        </a:bodyPr>
        <a:lstStyle/>
        <a:p>
          <a:pPr marL="0" lvl="0" indent="0" algn="l" defTabSz="1733550">
            <a:lnSpc>
              <a:spcPct val="90000"/>
            </a:lnSpc>
            <a:spcBef>
              <a:spcPct val="0"/>
            </a:spcBef>
            <a:spcAft>
              <a:spcPct val="35000"/>
            </a:spcAft>
            <a:buNone/>
          </a:pPr>
          <a:r>
            <a:rPr lang="en-MY" sz="3900" kern="1200" dirty="0">
              <a:solidFill>
                <a:srgbClr val="000000"/>
              </a:solidFill>
              <a:latin typeface="Arial"/>
              <a:ea typeface="+mn-ea"/>
              <a:cs typeface="+mn-cs"/>
            </a:rPr>
            <a:t>Selection Tools</a:t>
          </a:r>
        </a:p>
      </dsp:txBody>
      <dsp:txXfrm>
        <a:off x="44492" y="2945491"/>
        <a:ext cx="6808976" cy="822446"/>
      </dsp:txXfrm>
    </dsp:sp>
    <dsp:sp modelId="{F7B2C6EC-1BD4-4AE5-AB5A-E687F0A0AC0C}">
      <dsp:nvSpPr>
        <dsp:cNvPr id="0" name=""/>
        <dsp:cNvSpPr/>
      </dsp:nvSpPr>
      <dsp:spPr>
        <a:xfrm>
          <a:off x="0" y="3867149"/>
          <a:ext cx="6897960" cy="91143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8590" tIns="148590" rIns="148590" bIns="148590" numCol="1" spcCol="1270" anchor="ctr" anchorCtr="0">
          <a:noAutofit/>
        </a:bodyPr>
        <a:lstStyle/>
        <a:p>
          <a:pPr marL="0" lvl="0" indent="0" algn="l" defTabSz="1733550">
            <a:lnSpc>
              <a:spcPct val="90000"/>
            </a:lnSpc>
            <a:spcBef>
              <a:spcPct val="0"/>
            </a:spcBef>
            <a:spcAft>
              <a:spcPct val="35000"/>
            </a:spcAft>
            <a:buNone/>
          </a:pPr>
          <a:r>
            <a:rPr lang="en-MY" sz="3900" kern="1200" dirty="0">
              <a:solidFill>
                <a:srgbClr val="000000"/>
              </a:solidFill>
              <a:latin typeface="Arial"/>
              <a:ea typeface="+mn-ea"/>
              <a:cs typeface="+mn-cs"/>
            </a:rPr>
            <a:t>Onboarding</a:t>
          </a:r>
        </a:p>
      </dsp:txBody>
      <dsp:txXfrm>
        <a:off x="44492" y="3911641"/>
        <a:ext cx="6808976" cy="822446"/>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CA2C48E-F743-4C45-B04A-3D046B3B5232}">
      <dsp:nvSpPr>
        <dsp:cNvPr id="0" name=""/>
        <dsp:cNvSpPr/>
      </dsp:nvSpPr>
      <dsp:spPr>
        <a:xfrm>
          <a:off x="0" y="28600"/>
          <a:ext cx="6897960" cy="91143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8590" tIns="148590" rIns="148590" bIns="148590" numCol="1" spcCol="1270" anchor="ctr" anchorCtr="0">
          <a:noAutofit/>
        </a:bodyPr>
        <a:lstStyle/>
        <a:p>
          <a:pPr marL="0" lvl="0" indent="0" algn="l" defTabSz="1733550">
            <a:lnSpc>
              <a:spcPct val="90000"/>
            </a:lnSpc>
            <a:spcBef>
              <a:spcPct val="0"/>
            </a:spcBef>
            <a:spcAft>
              <a:spcPct val="35000"/>
            </a:spcAft>
            <a:buNone/>
          </a:pPr>
          <a:r>
            <a:rPr lang="en-MY" sz="3900" kern="1200" dirty="0">
              <a:solidFill>
                <a:srgbClr val="000000"/>
              </a:solidFill>
              <a:latin typeface="Arial"/>
              <a:ea typeface="+mn-ea"/>
              <a:cs typeface="+mn-cs"/>
            </a:rPr>
            <a:t>Employer Branding</a:t>
          </a:r>
        </a:p>
      </dsp:txBody>
      <dsp:txXfrm>
        <a:off x="44492" y="73092"/>
        <a:ext cx="6808976" cy="822446"/>
      </dsp:txXfrm>
    </dsp:sp>
    <dsp:sp modelId="{47F42535-DFC2-4D29-B920-1C40FFE6B1E7}">
      <dsp:nvSpPr>
        <dsp:cNvPr id="0" name=""/>
        <dsp:cNvSpPr/>
      </dsp:nvSpPr>
      <dsp:spPr>
        <a:xfrm>
          <a:off x="0" y="1061389"/>
          <a:ext cx="6897960" cy="91143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8590" tIns="148590" rIns="148590" bIns="148590" numCol="1" spcCol="1270" anchor="ctr" anchorCtr="0">
          <a:noAutofit/>
        </a:bodyPr>
        <a:lstStyle/>
        <a:p>
          <a:pPr marL="0" lvl="0" indent="0" algn="l" defTabSz="1733550">
            <a:lnSpc>
              <a:spcPct val="90000"/>
            </a:lnSpc>
            <a:spcBef>
              <a:spcPct val="0"/>
            </a:spcBef>
            <a:spcAft>
              <a:spcPct val="35000"/>
            </a:spcAft>
            <a:buNone/>
          </a:pPr>
          <a:r>
            <a:rPr lang="en-MY" sz="3900" kern="1200" dirty="0">
              <a:solidFill>
                <a:srgbClr val="000000"/>
              </a:solidFill>
              <a:latin typeface="Arial"/>
              <a:ea typeface="+mn-ea"/>
              <a:cs typeface="+mn-cs"/>
            </a:rPr>
            <a:t>Selection Process</a:t>
          </a:r>
        </a:p>
      </dsp:txBody>
      <dsp:txXfrm>
        <a:off x="44492" y="1105881"/>
        <a:ext cx="6808976" cy="822446"/>
      </dsp:txXfrm>
    </dsp:sp>
    <dsp:sp modelId="{E0E1F7FC-C1DE-4EA7-994D-37AD03907CC6}">
      <dsp:nvSpPr>
        <dsp:cNvPr id="0" name=""/>
        <dsp:cNvSpPr/>
      </dsp:nvSpPr>
      <dsp:spPr>
        <a:xfrm>
          <a:off x="0" y="1989988"/>
          <a:ext cx="6897960" cy="91143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8590" tIns="148590" rIns="148590" bIns="148590" numCol="1" spcCol="1270" anchor="ctr" anchorCtr="0">
          <a:noAutofit/>
        </a:bodyPr>
        <a:lstStyle/>
        <a:p>
          <a:pPr marL="0" lvl="0" indent="0" algn="l" defTabSz="1733550">
            <a:lnSpc>
              <a:spcPct val="90000"/>
            </a:lnSpc>
            <a:spcBef>
              <a:spcPct val="0"/>
            </a:spcBef>
            <a:spcAft>
              <a:spcPct val="35000"/>
            </a:spcAft>
            <a:buNone/>
          </a:pPr>
          <a:r>
            <a:rPr lang="en-MY" sz="3900" kern="1200" dirty="0">
              <a:solidFill>
                <a:srgbClr val="000000"/>
              </a:solidFill>
              <a:latin typeface="Arial"/>
              <a:ea typeface="+mn-ea"/>
              <a:cs typeface="+mn-cs"/>
            </a:rPr>
            <a:t>Validity and Reliability</a:t>
          </a:r>
        </a:p>
      </dsp:txBody>
      <dsp:txXfrm>
        <a:off x="44492" y="2034480"/>
        <a:ext cx="6808976" cy="822446"/>
      </dsp:txXfrm>
    </dsp:sp>
    <dsp:sp modelId="{5DC88683-B470-4890-B11A-2192BBAE432B}">
      <dsp:nvSpPr>
        <dsp:cNvPr id="0" name=""/>
        <dsp:cNvSpPr/>
      </dsp:nvSpPr>
      <dsp:spPr>
        <a:xfrm>
          <a:off x="0" y="2900999"/>
          <a:ext cx="6897960" cy="911430"/>
        </a:xfrm>
        <a:prstGeom prst="roundRect">
          <a:avLst/>
        </a:prstGeom>
        <a:solidFill>
          <a:srgbClr val="000000">
            <a:lumMod val="50000"/>
            <a:lumOff val="50000"/>
          </a:srgbClr>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3900" kern="1200" dirty="0">
              <a:solidFill>
                <a:srgbClr val="FFFFEE"/>
              </a:solidFill>
              <a:latin typeface="Arial"/>
              <a:ea typeface="+mn-ea"/>
              <a:cs typeface="+mn-cs"/>
            </a:rPr>
            <a:t>Selection Tools</a:t>
          </a:r>
        </a:p>
      </dsp:txBody>
      <dsp:txXfrm>
        <a:off x="44492" y="2945491"/>
        <a:ext cx="6808976" cy="822446"/>
      </dsp:txXfrm>
    </dsp:sp>
    <dsp:sp modelId="{F7B2C6EC-1BD4-4AE5-AB5A-E687F0A0AC0C}">
      <dsp:nvSpPr>
        <dsp:cNvPr id="0" name=""/>
        <dsp:cNvSpPr/>
      </dsp:nvSpPr>
      <dsp:spPr>
        <a:xfrm>
          <a:off x="0" y="3867149"/>
          <a:ext cx="6897960" cy="91143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8590" tIns="148590" rIns="148590" bIns="148590" numCol="1" spcCol="1270" anchor="ctr" anchorCtr="0">
          <a:noAutofit/>
        </a:bodyPr>
        <a:lstStyle/>
        <a:p>
          <a:pPr marL="0" lvl="0" indent="0" algn="l" defTabSz="1733550">
            <a:lnSpc>
              <a:spcPct val="90000"/>
            </a:lnSpc>
            <a:spcBef>
              <a:spcPct val="0"/>
            </a:spcBef>
            <a:spcAft>
              <a:spcPct val="35000"/>
            </a:spcAft>
            <a:buNone/>
          </a:pPr>
          <a:r>
            <a:rPr lang="en-MY" sz="3900" kern="1200" dirty="0">
              <a:solidFill>
                <a:srgbClr val="000000"/>
              </a:solidFill>
              <a:latin typeface="Arial"/>
              <a:ea typeface="+mn-ea"/>
              <a:cs typeface="+mn-cs"/>
            </a:rPr>
            <a:t>Onboarding</a:t>
          </a:r>
        </a:p>
      </dsp:txBody>
      <dsp:txXfrm>
        <a:off x="44492" y="3911641"/>
        <a:ext cx="6808976" cy="822446"/>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CA2C48E-F743-4C45-B04A-3D046B3B5232}">
      <dsp:nvSpPr>
        <dsp:cNvPr id="0" name=""/>
        <dsp:cNvSpPr/>
      </dsp:nvSpPr>
      <dsp:spPr>
        <a:xfrm>
          <a:off x="0" y="28600"/>
          <a:ext cx="6897960" cy="91143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8590" tIns="148590" rIns="148590" bIns="148590" numCol="1" spcCol="1270" anchor="ctr" anchorCtr="0">
          <a:noAutofit/>
        </a:bodyPr>
        <a:lstStyle/>
        <a:p>
          <a:pPr marL="0" lvl="0" indent="0" algn="l" defTabSz="1733550">
            <a:lnSpc>
              <a:spcPct val="90000"/>
            </a:lnSpc>
            <a:spcBef>
              <a:spcPct val="0"/>
            </a:spcBef>
            <a:spcAft>
              <a:spcPct val="35000"/>
            </a:spcAft>
            <a:buNone/>
          </a:pPr>
          <a:r>
            <a:rPr lang="en-MY" sz="3900" kern="1200" dirty="0">
              <a:solidFill>
                <a:srgbClr val="000000"/>
              </a:solidFill>
              <a:latin typeface="Arial"/>
              <a:ea typeface="+mn-ea"/>
              <a:cs typeface="+mn-cs"/>
            </a:rPr>
            <a:t>Employer Branding</a:t>
          </a:r>
        </a:p>
      </dsp:txBody>
      <dsp:txXfrm>
        <a:off x="44492" y="73092"/>
        <a:ext cx="6808976" cy="822446"/>
      </dsp:txXfrm>
    </dsp:sp>
    <dsp:sp modelId="{47F42535-DFC2-4D29-B920-1C40FFE6B1E7}">
      <dsp:nvSpPr>
        <dsp:cNvPr id="0" name=""/>
        <dsp:cNvSpPr/>
      </dsp:nvSpPr>
      <dsp:spPr>
        <a:xfrm>
          <a:off x="0" y="1061389"/>
          <a:ext cx="6897960" cy="91143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8590" tIns="148590" rIns="148590" bIns="148590" numCol="1" spcCol="1270" anchor="ctr" anchorCtr="0">
          <a:noAutofit/>
        </a:bodyPr>
        <a:lstStyle/>
        <a:p>
          <a:pPr marL="0" lvl="0" indent="0" algn="l" defTabSz="1733550">
            <a:lnSpc>
              <a:spcPct val="90000"/>
            </a:lnSpc>
            <a:spcBef>
              <a:spcPct val="0"/>
            </a:spcBef>
            <a:spcAft>
              <a:spcPct val="35000"/>
            </a:spcAft>
            <a:buNone/>
          </a:pPr>
          <a:r>
            <a:rPr lang="en-MY" sz="3900" kern="1200" dirty="0">
              <a:solidFill>
                <a:srgbClr val="000000"/>
              </a:solidFill>
              <a:latin typeface="Arial"/>
              <a:ea typeface="+mn-ea"/>
              <a:cs typeface="+mn-cs"/>
            </a:rPr>
            <a:t>Selection Process</a:t>
          </a:r>
        </a:p>
      </dsp:txBody>
      <dsp:txXfrm>
        <a:off x="44492" y="1105881"/>
        <a:ext cx="6808976" cy="822446"/>
      </dsp:txXfrm>
    </dsp:sp>
    <dsp:sp modelId="{E0E1F7FC-C1DE-4EA7-994D-37AD03907CC6}">
      <dsp:nvSpPr>
        <dsp:cNvPr id="0" name=""/>
        <dsp:cNvSpPr/>
      </dsp:nvSpPr>
      <dsp:spPr>
        <a:xfrm>
          <a:off x="0" y="1972816"/>
          <a:ext cx="6897960" cy="91143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8590" tIns="148590" rIns="148590" bIns="148590" numCol="1" spcCol="1270" anchor="ctr" anchorCtr="0">
          <a:noAutofit/>
        </a:bodyPr>
        <a:lstStyle/>
        <a:p>
          <a:pPr marL="0" lvl="0" indent="0" algn="l" defTabSz="1733550">
            <a:lnSpc>
              <a:spcPct val="90000"/>
            </a:lnSpc>
            <a:spcBef>
              <a:spcPct val="0"/>
            </a:spcBef>
            <a:spcAft>
              <a:spcPct val="35000"/>
            </a:spcAft>
            <a:buNone/>
          </a:pPr>
          <a:r>
            <a:rPr lang="en-MY" sz="3900" kern="1200" dirty="0">
              <a:solidFill>
                <a:srgbClr val="000000"/>
              </a:solidFill>
              <a:latin typeface="Arial"/>
              <a:ea typeface="+mn-ea"/>
              <a:cs typeface="+mn-cs"/>
            </a:rPr>
            <a:t>Validity and Reliability</a:t>
          </a:r>
        </a:p>
      </dsp:txBody>
      <dsp:txXfrm>
        <a:off x="44492" y="2017308"/>
        <a:ext cx="6808976" cy="822446"/>
      </dsp:txXfrm>
    </dsp:sp>
    <dsp:sp modelId="{5DC88683-B470-4890-B11A-2192BBAE432B}">
      <dsp:nvSpPr>
        <dsp:cNvPr id="0" name=""/>
        <dsp:cNvSpPr/>
      </dsp:nvSpPr>
      <dsp:spPr>
        <a:xfrm>
          <a:off x="0" y="2900999"/>
          <a:ext cx="6897960" cy="91143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8590" tIns="148590" rIns="148590" bIns="148590" numCol="1" spcCol="1270" anchor="ctr" anchorCtr="0">
          <a:noAutofit/>
        </a:bodyPr>
        <a:lstStyle/>
        <a:p>
          <a:pPr marL="0" lvl="0" indent="0" algn="l" defTabSz="1733550">
            <a:lnSpc>
              <a:spcPct val="90000"/>
            </a:lnSpc>
            <a:spcBef>
              <a:spcPct val="0"/>
            </a:spcBef>
            <a:spcAft>
              <a:spcPct val="35000"/>
            </a:spcAft>
            <a:buNone/>
          </a:pPr>
          <a:r>
            <a:rPr lang="en-MY" sz="3900" kern="1200" dirty="0">
              <a:solidFill>
                <a:srgbClr val="000000"/>
              </a:solidFill>
              <a:latin typeface="Arial"/>
              <a:ea typeface="+mn-ea"/>
              <a:cs typeface="+mn-cs"/>
            </a:rPr>
            <a:t>Selection Tools</a:t>
          </a:r>
        </a:p>
      </dsp:txBody>
      <dsp:txXfrm>
        <a:off x="44492" y="2945491"/>
        <a:ext cx="6808976" cy="822446"/>
      </dsp:txXfrm>
    </dsp:sp>
    <dsp:sp modelId="{F7B2C6EC-1BD4-4AE5-AB5A-E687F0A0AC0C}">
      <dsp:nvSpPr>
        <dsp:cNvPr id="0" name=""/>
        <dsp:cNvSpPr/>
      </dsp:nvSpPr>
      <dsp:spPr>
        <a:xfrm>
          <a:off x="0" y="3867149"/>
          <a:ext cx="6897960" cy="911430"/>
        </a:xfrm>
        <a:prstGeom prst="roundRect">
          <a:avLst/>
        </a:prstGeom>
        <a:solidFill>
          <a:srgbClr val="000000">
            <a:lumMod val="50000"/>
            <a:lumOff val="50000"/>
          </a:srgbClr>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3900" kern="1200" dirty="0">
              <a:solidFill>
                <a:srgbClr val="FFFFEE"/>
              </a:solidFill>
              <a:latin typeface="Arial"/>
              <a:ea typeface="+mn-ea"/>
              <a:cs typeface="+mn-cs"/>
            </a:rPr>
            <a:t>Onboarding</a:t>
          </a:r>
        </a:p>
      </dsp:txBody>
      <dsp:txXfrm>
        <a:off x="44492" y="3911641"/>
        <a:ext cx="6808976" cy="822446"/>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C500E30-F93E-47EA-B6F5-32864EEF4D91}">
      <dsp:nvSpPr>
        <dsp:cNvPr id="0" name=""/>
        <dsp:cNvSpPr/>
      </dsp:nvSpPr>
      <dsp:spPr>
        <a:xfrm>
          <a:off x="0" y="126135"/>
          <a:ext cx="6537920" cy="1216800"/>
        </a:xfrm>
        <a:prstGeom prst="roundRect">
          <a:avLst/>
        </a:prstGeom>
        <a:solidFill>
          <a:srgbClr val="000000">
            <a:lumMod val="50000"/>
            <a:lumOff val="50000"/>
          </a:srgbClr>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3900" kern="1200" dirty="0">
              <a:solidFill>
                <a:srgbClr val="FFFFEE"/>
              </a:solidFill>
              <a:latin typeface="Arial"/>
              <a:ea typeface="+mn-ea"/>
              <a:cs typeface="+mn-cs"/>
            </a:rPr>
            <a:t>Total Rewards</a:t>
          </a:r>
        </a:p>
      </dsp:txBody>
      <dsp:txXfrm>
        <a:off x="59399" y="185534"/>
        <a:ext cx="6419122" cy="1098002"/>
      </dsp:txXfrm>
    </dsp:sp>
    <dsp:sp modelId="{ECA2C48E-F743-4C45-B04A-3D046B3B5232}">
      <dsp:nvSpPr>
        <dsp:cNvPr id="0" name=""/>
        <dsp:cNvSpPr/>
      </dsp:nvSpPr>
      <dsp:spPr>
        <a:xfrm>
          <a:off x="0" y="1657437"/>
          <a:ext cx="6537920" cy="121680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8590" tIns="148590" rIns="148590" bIns="148590" numCol="1" spcCol="1270" anchor="ctr" anchorCtr="0">
          <a:noAutofit/>
        </a:bodyPr>
        <a:lstStyle/>
        <a:p>
          <a:pPr marL="0" lvl="0" indent="0" algn="l" defTabSz="1733550">
            <a:lnSpc>
              <a:spcPct val="90000"/>
            </a:lnSpc>
            <a:spcBef>
              <a:spcPct val="0"/>
            </a:spcBef>
            <a:spcAft>
              <a:spcPct val="35000"/>
            </a:spcAft>
            <a:buNone/>
          </a:pPr>
          <a:r>
            <a:rPr lang="en-MY" sz="3900" kern="1200" dirty="0">
              <a:solidFill>
                <a:srgbClr val="000000"/>
              </a:solidFill>
              <a:latin typeface="Arial"/>
              <a:ea typeface="+mn-ea"/>
              <a:cs typeface="+mn-cs"/>
            </a:rPr>
            <a:t>HR Technology</a:t>
          </a:r>
        </a:p>
      </dsp:txBody>
      <dsp:txXfrm>
        <a:off x="59399" y="1716836"/>
        <a:ext cx="6419122" cy="1098002"/>
      </dsp:txXfrm>
    </dsp:sp>
    <dsp:sp modelId="{47F42535-DFC2-4D29-B920-1C40FFE6B1E7}">
      <dsp:nvSpPr>
        <dsp:cNvPr id="0" name=""/>
        <dsp:cNvSpPr/>
      </dsp:nvSpPr>
      <dsp:spPr>
        <a:xfrm>
          <a:off x="0" y="3060272"/>
          <a:ext cx="6537920" cy="121680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8590" tIns="148590" rIns="148590" bIns="148590" numCol="1" spcCol="1270" anchor="ctr" anchorCtr="0">
          <a:noAutofit/>
        </a:bodyPr>
        <a:lstStyle/>
        <a:p>
          <a:pPr marL="0" lvl="0" indent="0" algn="l" defTabSz="1733550">
            <a:lnSpc>
              <a:spcPct val="90000"/>
            </a:lnSpc>
            <a:spcBef>
              <a:spcPct val="0"/>
            </a:spcBef>
            <a:spcAft>
              <a:spcPct val="35000"/>
            </a:spcAft>
            <a:buNone/>
          </a:pPr>
          <a:r>
            <a:rPr lang="en-MY" sz="3900" kern="1200" dirty="0">
              <a:solidFill>
                <a:srgbClr val="000000"/>
              </a:solidFill>
              <a:latin typeface="Arial"/>
              <a:ea typeface="+mn-ea"/>
              <a:cs typeface="+mn-cs"/>
            </a:rPr>
            <a:t>International Assignment</a:t>
          </a:r>
        </a:p>
      </dsp:txBody>
      <dsp:txXfrm>
        <a:off x="59399" y="3119671"/>
        <a:ext cx="6419122" cy="1098002"/>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C500E30-F93E-47EA-B6F5-32864EEF4D91}">
      <dsp:nvSpPr>
        <dsp:cNvPr id="0" name=""/>
        <dsp:cNvSpPr/>
      </dsp:nvSpPr>
      <dsp:spPr>
        <a:xfrm>
          <a:off x="0" y="126135"/>
          <a:ext cx="6537920" cy="121680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8590" tIns="148590" rIns="148590" bIns="148590" numCol="1" spcCol="1270" anchor="ctr" anchorCtr="0">
          <a:noAutofit/>
        </a:bodyPr>
        <a:lstStyle/>
        <a:p>
          <a:pPr marL="0" lvl="0" indent="0" algn="l" defTabSz="1733550">
            <a:lnSpc>
              <a:spcPct val="90000"/>
            </a:lnSpc>
            <a:spcBef>
              <a:spcPct val="0"/>
            </a:spcBef>
            <a:spcAft>
              <a:spcPct val="35000"/>
            </a:spcAft>
            <a:buNone/>
          </a:pPr>
          <a:r>
            <a:rPr lang="en-MY" sz="3900" kern="1200" dirty="0">
              <a:solidFill>
                <a:srgbClr val="000000"/>
              </a:solidFill>
              <a:latin typeface="Arial"/>
              <a:ea typeface="+mn-ea"/>
              <a:cs typeface="+mn-cs"/>
            </a:rPr>
            <a:t>Total Rewards</a:t>
          </a:r>
        </a:p>
      </dsp:txBody>
      <dsp:txXfrm>
        <a:off x="59399" y="185534"/>
        <a:ext cx="6419122" cy="1098002"/>
      </dsp:txXfrm>
    </dsp:sp>
    <dsp:sp modelId="{ECA2C48E-F743-4C45-B04A-3D046B3B5232}">
      <dsp:nvSpPr>
        <dsp:cNvPr id="0" name=""/>
        <dsp:cNvSpPr/>
      </dsp:nvSpPr>
      <dsp:spPr>
        <a:xfrm>
          <a:off x="0" y="1657437"/>
          <a:ext cx="6537920" cy="1216800"/>
        </a:xfrm>
        <a:prstGeom prst="roundRect">
          <a:avLst/>
        </a:prstGeom>
        <a:solidFill>
          <a:srgbClr val="000000">
            <a:lumMod val="50000"/>
            <a:lumOff val="50000"/>
          </a:srgbClr>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3900" kern="1200" dirty="0">
              <a:solidFill>
                <a:srgbClr val="FFFFEE"/>
              </a:solidFill>
              <a:latin typeface="Arial"/>
              <a:ea typeface="+mn-ea"/>
              <a:cs typeface="+mn-cs"/>
            </a:rPr>
            <a:t>HR Technology</a:t>
          </a:r>
        </a:p>
      </dsp:txBody>
      <dsp:txXfrm>
        <a:off x="59399" y="1716836"/>
        <a:ext cx="6419122" cy="1098002"/>
      </dsp:txXfrm>
    </dsp:sp>
    <dsp:sp modelId="{47F42535-DFC2-4D29-B920-1C40FFE6B1E7}">
      <dsp:nvSpPr>
        <dsp:cNvPr id="0" name=""/>
        <dsp:cNvSpPr/>
      </dsp:nvSpPr>
      <dsp:spPr>
        <a:xfrm>
          <a:off x="0" y="3052936"/>
          <a:ext cx="6537920" cy="121680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8590" tIns="148590" rIns="148590" bIns="148590" numCol="1" spcCol="1270" anchor="ctr" anchorCtr="0">
          <a:noAutofit/>
        </a:bodyPr>
        <a:lstStyle/>
        <a:p>
          <a:pPr marL="0" lvl="0" indent="0" algn="l" defTabSz="1733550">
            <a:lnSpc>
              <a:spcPct val="90000"/>
            </a:lnSpc>
            <a:spcBef>
              <a:spcPct val="0"/>
            </a:spcBef>
            <a:spcAft>
              <a:spcPct val="35000"/>
            </a:spcAft>
            <a:buNone/>
          </a:pPr>
          <a:r>
            <a:rPr lang="en-MY" sz="3900" kern="1200" dirty="0">
              <a:solidFill>
                <a:srgbClr val="000000"/>
              </a:solidFill>
              <a:latin typeface="Arial"/>
              <a:ea typeface="+mn-ea"/>
              <a:cs typeface="+mn-cs"/>
            </a:rPr>
            <a:t>International Assignment</a:t>
          </a:r>
        </a:p>
      </dsp:txBody>
      <dsp:txXfrm>
        <a:off x="59399" y="3112335"/>
        <a:ext cx="6419122" cy="1098002"/>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C500E30-F93E-47EA-B6F5-32864EEF4D91}">
      <dsp:nvSpPr>
        <dsp:cNvPr id="0" name=""/>
        <dsp:cNvSpPr/>
      </dsp:nvSpPr>
      <dsp:spPr>
        <a:xfrm>
          <a:off x="0" y="126135"/>
          <a:ext cx="6537920" cy="121680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8590" tIns="148590" rIns="148590" bIns="148590" numCol="1" spcCol="1270" anchor="ctr" anchorCtr="0">
          <a:noAutofit/>
        </a:bodyPr>
        <a:lstStyle/>
        <a:p>
          <a:pPr marL="0" lvl="0" indent="0" algn="l" defTabSz="1733550">
            <a:lnSpc>
              <a:spcPct val="90000"/>
            </a:lnSpc>
            <a:spcBef>
              <a:spcPct val="0"/>
            </a:spcBef>
            <a:spcAft>
              <a:spcPct val="35000"/>
            </a:spcAft>
            <a:buNone/>
          </a:pPr>
          <a:r>
            <a:rPr lang="en-MY" sz="3900" kern="1200" dirty="0">
              <a:solidFill>
                <a:srgbClr val="000000"/>
              </a:solidFill>
              <a:latin typeface="Arial"/>
              <a:ea typeface="+mn-ea"/>
              <a:cs typeface="+mn-cs"/>
            </a:rPr>
            <a:t>Total Rewards</a:t>
          </a:r>
        </a:p>
      </dsp:txBody>
      <dsp:txXfrm>
        <a:off x="59399" y="185534"/>
        <a:ext cx="6419122" cy="1098002"/>
      </dsp:txXfrm>
    </dsp:sp>
    <dsp:sp modelId="{ECA2C48E-F743-4C45-B04A-3D046B3B5232}">
      <dsp:nvSpPr>
        <dsp:cNvPr id="0" name=""/>
        <dsp:cNvSpPr/>
      </dsp:nvSpPr>
      <dsp:spPr>
        <a:xfrm>
          <a:off x="0" y="1657437"/>
          <a:ext cx="6537920" cy="121680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8590" tIns="148590" rIns="148590" bIns="148590" numCol="1" spcCol="1270" anchor="ctr" anchorCtr="0">
          <a:noAutofit/>
        </a:bodyPr>
        <a:lstStyle/>
        <a:p>
          <a:pPr marL="0" lvl="0" indent="0" algn="l" defTabSz="1733550">
            <a:lnSpc>
              <a:spcPct val="90000"/>
            </a:lnSpc>
            <a:spcBef>
              <a:spcPct val="0"/>
            </a:spcBef>
            <a:spcAft>
              <a:spcPct val="35000"/>
            </a:spcAft>
            <a:buNone/>
          </a:pPr>
          <a:r>
            <a:rPr lang="en-MY" sz="3900" kern="1200" dirty="0">
              <a:solidFill>
                <a:srgbClr val="000000"/>
              </a:solidFill>
              <a:latin typeface="Arial"/>
              <a:ea typeface="+mn-ea"/>
              <a:cs typeface="+mn-cs"/>
            </a:rPr>
            <a:t>HR Technology</a:t>
          </a:r>
        </a:p>
      </dsp:txBody>
      <dsp:txXfrm>
        <a:off x="59399" y="1716836"/>
        <a:ext cx="6419122" cy="1098002"/>
      </dsp:txXfrm>
    </dsp:sp>
    <dsp:sp modelId="{47F42535-DFC2-4D29-B920-1C40FFE6B1E7}">
      <dsp:nvSpPr>
        <dsp:cNvPr id="0" name=""/>
        <dsp:cNvSpPr/>
      </dsp:nvSpPr>
      <dsp:spPr>
        <a:xfrm>
          <a:off x="0" y="3052936"/>
          <a:ext cx="6537920" cy="1216800"/>
        </a:xfrm>
        <a:prstGeom prst="roundRect">
          <a:avLst/>
        </a:prstGeom>
        <a:solidFill>
          <a:srgbClr val="000000">
            <a:lumMod val="50000"/>
            <a:lumOff val="50000"/>
          </a:srgbClr>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3900" kern="1200" dirty="0">
              <a:solidFill>
                <a:srgbClr val="FFFFEE"/>
              </a:solidFill>
              <a:latin typeface="Arial"/>
              <a:ea typeface="+mn-ea"/>
              <a:cs typeface="+mn-cs"/>
            </a:rPr>
            <a:t>International Assignment</a:t>
          </a:r>
        </a:p>
      </dsp:txBody>
      <dsp:txXfrm>
        <a:off x="59399" y="3112335"/>
        <a:ext cx="6419122" cy="1098002"/>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matrix2">
  <dgm:title val=""/>
  <dgm:desc val=""/>
  <dgm:catLst>
    <dgm:cat type="matrix" pri="3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0" destOrd="0"/>
        <dgm:cxn modelId="8" srcId="0" destId="4" srcOrd="1" destOrd="0"/>
      </dgm:cxnLst>
      <dgm:bg/>
      <dgm:whole/>
    </dgm:dataModel>
  </dgm:sampData>
  <dgm:styleData useDef="1">
    <dgm:dataModel>
      <dgm:ptLst/>
      <dgm:bg/>
      <dgm:whole/>
    </dgm:dataModel>
  </dgm:styleData>
  <dgm:clrData useDef="1">
    <dgm:dataModel>
      <dgm:ptLst/>
      <dgm:bg/>
      <dgm:whole/>
    </dgm:dataModel>
  </dgm:clrData>
  <dgm:layoutNode name="matrix">
    <dgm:varLst>
      <dgm:chMax val="1"/>
      <dgm:dir/>
      <dgm:resizeHandles val="exact"/>
    </dgm:varLst>
    <dgm:alg type="composite">
      <dgm:param type="ar" val="1"/>
    </dgm:alg>
    <dgm:shape xmlns:r="http://schemas.openxmlformats.org/officeDocument/2006/relationships" r:blip="">
      <dgm:adjLst/>
    </dgm:shape>
    <dgm:presOf/>
    <dgm:choose name="Name0">
      <dgm:if name="Name1" func="var" arg="dir" op="equ" val="norm">
        <dgm:constrLst>
          <dgm:constr type="primFontSz" for="ch" ptType="node" op="equ" val="65"/>
          <dgm:constr type="w" for="ch" forName="axisShape" refType="w"/>
          <dgm:constr type="h" for="ch" forName="axisShape" refType="h"/>
          <dgm:constr type="w" for="ch" forName="rect1" refType="w" fact="0.4"/>
          <dgm:constr type="h" for="ch" forName="rect1" refType="w" fact="0.4"/>
          <dgm:constr type="l" for="ch" forName="rect1" refType="w" fact="0.065"/>
          <dgm:constr type="t" for="ch" forName="rect1" refType="h" fact="0.065"/>
          <dgm:constr type="w" for="ch" forName="rect2" refType="w" fact="0.4"/>
          <dgm:constr type="h" for="ch" forName="rect2" refType="h" fact="0.4"/>
          <dgm:constr type="r" for="ch" forName="rect2" refType="w" fact="0.935"/>
          <dgm:constr type="t" for="ch" forName="rect2" refType="h" fact="0.065"/>
          <dgm:constr type="w" for="ch" forName="rect3" refType="w" fact="0.4"/>
          <dgm:constr type="h" for="ch" forName="rect3" refType="w" fact="0.4"/>
          <dgm:constr type="l" for="ch" forName="rect3" refType="w" fact="0.065"/>
          <dgm:constr type="b" for="ch" forName="rect3" refType="h" fact="0.935"/>
          <dgm:constr type="w" for="ch" forName="rect4" refType="w" fact="0.4"/>
          <dgm:constr type="h" for="ch" forName="rect4" refType="h" fact="0.4"/>
          <dgm:constr type="r" for="ch" forName="rect4" refType="w" fact="0.935"/>
          <dgm:constr type="b" for="ch" forName="rect4" refType="h" fact="0.935"/>
        </dgm:constrLst>
      </dgm:if>
      <dgm:else name="Name2">
        <dgm:constrLst>
          <dgm:constr type="primFontSz" for="ch" ptType="node" op="equ" val="65"/>
          <dgm:constr type="w" for="ch" forName="axisShape" refType="w"/>
          <dgm:constr type="h" for="ch" forName="axisShape" refType="h"/>
          <dgm:constr type="w" for="ch" forName="rect1" refType="w" fact="0.4"/>
          <dgm:constr type="h" for="ch" forName="rect1" refType="w" fact="0.4"/>
          <dgm:constr type="r" for="ch" forName="rect1" refType="w" fact="0.935"/>
          <dgm:constr type="t" for="ch" forName="rect1" refType="h" fact="0.065"/>
          <dgm:constr type="w" for="ch" forName="rect2" refType="w" fact="0.4"/>
          <dgm:constr type="h" for="ch" forName="rect2" refType="h" fact="0.4"/>
          <dgm:constr type="l" for="ch" forName="rect2" refType="w" fact="0.065"/>
          <dgm:constr type="t" for="ch" forName="rect2" refType="h" fact="0.065"/>
          <dgm:constr type="w" for="ch" forName="rect3" refType="w" fact="0.4"/>
          <dgm:constr type="h" for="ch" forName="rect3" refType="w" fact="0.4"/>
          <dgm:constr type="r" for="ch" forName="rect3" refType="w" fact="0.935"/>
          <dgm:constr type="b" for="ch" forName="rect3" refType="h" fact="0.935"/>
          <dgm:constr type="w" for="ch" forName="rect4" refType="w" fact="0.4"/>
          <dgm:constr type="h" for="ch" forName="rect4" refType="h" fact="0.4"/>
          <dgm:constr type="l" for="ch" forName="rect4" refType="w" fact="0.065"/>
          <dgm:constr type="b" for="ch" forName="rect4" refType="h" fact="0.935"/>
        </dgm:constrLst>
      </dgm:else>
    </dgm:choose>
    <dgm:ruleLst/>
    <dgm:choose name="Name3">
      <dgm:if name="Name4" axis="ch" ptType="node" func="cnt" op="gte" val="1">
        <dgm:layoutNode name="axisShape" styleLbl="bgShp">
          <dgm:alg type="sp"/>
          <dgm:shape xmlns:r="http://schemas.openxmlformats.org/officeDocument/2006/relationships" type="quadArrow" r:blip="">
            <dgm:adjLst>
              <dgm:adj idx="1" val="0.02"/>
              <dgm:adj idx="2" val="0.04"/>
              <dgm:adj idx="3" val="0.05"/>
            </dgm:adjLst>
          </dgm:shape>
          <dgm:presOf/>
          <dgm:constrLst/>
          <dgm:ruleLst/>
        </dgm:layoutNode>
        <dgm:layoutNode name="rect1">
          <dgm:varLst>
            <dgm:chMax val="0"/>
            <dgm:chPref val="0"/>
            <dgm:bulletEnabled val="1"/>
          </dgm:varLst>
          <dgm:alg type="tx"/>
          <dgm:shape xmlns:r="http://schemas.openxmlformats.org/officeDocument/2006/relationships" type="roundRect" r:blip="">
            <dgm:adjLst/>
          </dgm:shape>
          <dgm:presOf axis="ch desOrSelf" ptType="node node" st="1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rect2">
          <dgm:varLst>
            <dgm:chMax val="0"/>
            <dgm:chPref val="0"/>
            <dgm:bulletEnabled val="1"/>
          </dgm:varLst>
          <dgm:alg type="tx"/>
          <dgm:shape xmlns:r="http://schemas.openxmlformats.org/officeDocument/2006/relationships" type="roundRect" r:blip="">
            <dgm:adjLst/>
          </dgm:shape>
          <dgm:presOf axis="ch desOrSelf" ptType="node node" st="2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rect3">
          <dgm:varLst>
            <dgm:chMax val="0"/>
            <dgm:chPref val="0"/>
            <dgm:bulletEnabled val="1"/>
          </dgm:varLst>
          <dgm:alg type="tx"/>
          <dgm:shape xmlns:r="http://schemas.openxmlformats.org/officeDocument/2006/relationships" type="roundRect" r:blip="">
            <dgm:adjLst/>
          </dgm:shape>
          <dgm:presOf axis="ch desOrSelf" ptType="node node" st="3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rect4">
          <dgm:varLst>
            <dgm:chMax val="0"/>
            <dgm:chPref val="0"/>
            <dgm:bulletEnabled val="1"/>
          </dgm:varLst>
          <dgm:alg type="tx"/>
          <dgm:shape xmlns:r="http://schemas.openxmlformats.org/officeDocument/2006/relationships" type="roundRect" r:blip="">
            <dgm:adjLst/>
          </dgm:shape>
          <dgm:presOf axis="ch desOrSelf" ptType="node node" st="4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5"/>
    </dgm:choose>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6.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7.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8.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9010" name="Rectangle 2">
            <a:extLst>
              <a:ext uri="{FF2B5EF4-FFF2-40B4-BE49-F238E27FC236}">
                <a16:creationId xmlns:a16="http://schemas.microsoft.com/office/drawing/2014/main" id="{44CFC66B-926C-49E2-BB4F-D957CA761AA8}"/>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9011" name="Rectangle 3">
            <a:extLst>
              <a:ext uri="{FF2B5EF4-FFF2-40B4-BE49-F238E27FC236}">
                <a16:creationId xmlns:a16="http://schemas.microsoft.com/office/drawing/2014/main" id="{6BF3797B-5374-4335-ACED-6F4682D28A0D}"/>
              </a:ext>
            </a:extLst>
          </p:cNvPr>
          <p:cNvSpPr>
            <a:spLocks noGrp="1" noChangeArrowheads="1"/>
          </p:cNvSpPr>
          <p:nvPr>
            <p:ph type="dt" sz="quarter"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9012" name="Rectangle 4">
            <a:extLst>
              <a:ext uri="{FF2B5EF4-FFF2-40B4-BE49-F238E27FC236}">
                <a16:creationId xmlns:a16="http://schemas.microsoft.com/office/drawing/2014/main" id="{67606191-143D-49C5-98D4-F0CE75222DA6}"/>
              </a:ext>
            </a:extLst>
          </p:cNvPr>
          <p:cNvSpPr>
            <a:spLocks noGrp="1" noChangeArrowheads="1"/>
          </p:cNvSpPr>
          <p:nvPr>
            <p:ph type="ftr" sz="quarter" idx="2"/>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9013" name="Rectangle 5">
            <a:extLst>
              <a:ext uri="{FF2B5EF4-FFF2-40B4-BE49-F238E27FC236}">
                <a16:creationId xmlns:a16="http://schemas.microsoft.com/office/drawing/2014/main" id="{02328D4B-1E48-4A5F-A493-C4B0F80AD312}"/>
              </a:ext>
            </a:extLst>
          </p:cNvPr>
          <p:cNvSpPr>
            <a:spLocks noGrp="1" noChangeArrowheads="1"/>
          </p:cNvSpPr>
          <p:nvPr>
            <p:ph type="sldNum" sz="quarter" idx="3"/>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A41DC0C7-DF11-428D-953E-7D8534EE8144}" type="slidenum">
              <a:rPr lang="en-MY" altLang="en-US"/>
              <a:pPr/>
              <a:t>‹#›</a:t>
            </a:fld>
            <a:endParaRPr lang="en-MY" alt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7986" name="Rectangle 2">
            <a:extLst>
              <a:ext uri="{FF2B5EF4-FFF2-40B4-BE49-F238E27FC236}">
                <a16:creationId xmlns:a16="http://schemas.microsoft.com/office/drawing/2014/main" id="{3C5897B9-B69D-4AB6-B38B-725AD8CE3749}"/>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7987" name="Rectangle 3">
            <a:extLst>
              <a:ext uri="{FF2B5EF4-FFF2-40B4-BE49-F238E27FC236}">
                <a16:creationId xmlns:a16="http://schemas.microsoft.com/office/drawing/2014/main" id="{3D2F5250-CA64-4251-BB94-B12F56E47880}"/>
              </a:ext>
            </a:extLst>
          </p:cNvPr>
          <p:cNvSpPr>
            <a:spLocks noGrp="1" noChangeArrowheads="1"/>
          </p:cNvSpPr>
          <p:nvPr>
            <p:ph type="dt"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7988" name="Rectangle 4">
            <a:extLst>
              <a:ext uri="{FF2B5EF4-FFF2-40B4-BE49-F238E27FC236}">
                <a16:creationId xmlns:a16="http://schemas.microsoft.com/office/drawing/2014/main" id="{FEC755E8-BBD7-46BD-8EA0-5BD6AC1B7E90}"/>
              </a:ext>
            </a:extLst>
          </p:cNvPr>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297989" name="Rectangle 5">
            <a:extLst>
              <a:ext uri="{FF2B5EF4-FFF2-40B4-BE49-F238E27FC236}">
                <a16:creationId xmlns:a16="http://schemas.microsoft.com/office/drawing/2014/main" id="{513E1FA7-0869-425C-950B-683C1D0202E2}"/>
              </a:ext>
            </a:extLst>
          </p:cNvPr>
          <p:cNvSpPr>
            <a:spLocks noGrp="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MY" altLang="en-US"/>
              <a:t>Click to edit Master text styles</a:t>
            </a:r>
          </a:p>
          <a:p>
            <a:pPr lvl="1"/>
            <a:r>
              <a:rPr lang="en-MY" altLang="en-US"/>
              <a:t>Second level</a:t>
            </a:r>
          </a:p>
          <a:p>
            <a:pPr lvl="2"/>
            <a:r>
              <a:rPr lang="en-MY" altLang="en-US"/>
              <a:t>Third level</a:t>
            </a:r>
          </a:p>
          <a:p>
            <a:pPr lvl="3"/>
            <a:r>
              <a:rPr lang="en-MY" altLang="en-US"/>
              <a:t>Fourth level</a:t>
            </a:r>
          </a:p>
          <a:p>
            <a:pPr lvl="4"/>
            <a:r>
              <a:rPr lang="en-MY" altLang="en-US"/>
              <a:t>Fifth level</a:t>
            </a:r>
          </a:p>
        </p:txBody>
      </p:sp>
      <p:sp>
        <p:nvSpPr>
          <p:cNvPr id="297990" name="Rectangle 6">
            <a:extLst>
              <a:ext uri="{FF2B5EF4-FFF2-40B4-BE49-F238E27FC236}">
                <a16:creationId xmlns:a16="http://schemas.microsoft.com/office/drawing/2014/main" id="{3FE75875-6D8C-47A6-9F3B-83AF95C39DB8}"/>
              </a:ext>
            </a:extLst>
          </p:cNvPr>
          <p:cNvSpPr>
            <a:spLocks noGrp="1" noChangeArrowheads="1"/>
          </p:cNvSpPr>
          <p:nvPr>
            <p:ph type="ftr" sz="quarter" idx="4"/>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7991" name="Rectangle 7">
            <a:extLst>
              <a:ext uri="{FF2B5EF4-FFF2-40B4-BE49-F238E27FC236}">
                <a16:creationId xmlns:a16="http://schemas.microsoft.com/office/drawing/2014/main" id="{DB2754EB-EB6E-47B0-87A6-89D5A99F210A}"/>
              </a:ext>
            </a:extLst>
          </p:cNvPr>
          <p:cNvSpPr>
            <a:spLocks noGrp="1" noChangeArrowheads="1"/>
          </p:cNvSpPr>
          <p:nvPr>
            <p:ph type="sldNum" sz="quarter" idx="5"/>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8BFF03E6-D93C-4673-B38F-723B55140C03}" type="slidenum">
              <a:rPr lang="en-MY" altLang="en-US"/>
              <a:pPr/>
              <a:t>‹#›</a:t>
            </a:fld>
            <a:endParaRPr lang="en-MY" altLang="en-US"/>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panose="020B0604020202020204" pitchFamily="34" charset="0"/>
        <a:ea typeface="+mn-ea"/>
        <a:cs typeface="+mn-cs"/>
      </a:defRPr>
    </a:lvl1pPr>
    <a:lvl2pPr marL="457200" algn="l" rtl="0" fontAlgn="base">
      <a:spcBef>
        <a:spcPct val="30000"/>
      </a:spcBef>
      <a:spcAft>
        <a:spcPct val="0"/>
      </a:spcAft>
      <a:defRPr sz="1200" kern="1200">
        <a:solidFill>
          <a:schemeClr val="tx1"/>
        </a:solidFill>
        <a:latin typeface="Arial" panose="020B0604020202020204" pitchFamily="34" charset="0"/>
        <a:ea typeface="+mn-ea"/>
        <a:cs typeface="+mn-cs"/>
      </a:defRPr>
    </a:lvl2pPr>
    <a:lvl3pPr marL="914400" algn="l" rtl="0" fontAlgn="base">
      <a:spcBef>
        <a:spcPct val="30000"/>
      </a:spcBef>
      <a:spcAft>
        <a:spcPct val="0"/>
      </a:spcAft>
      <a:defRPr sz="1200" kern="1200">
        <a:solidFill>
          <a:schemeClr val="tx1"/>
        </a:solidFill>
        <a:latin typeface="Arial" panose="020B0604020202020204" pitchFamily="34" charset="0"/>
        <a:ea typeface="+mn-ea"/>
        <a:cs typeface="+mn-cs"/>
      </a:defRPr>
    </a:lvl3pPr>
    <a:lvl4pPr marL="1371600" algn="l" rtl="0" fontAlgn="base">
      <a:spcBef>
        <a:spcPct val="30000"/>
      </a:spcBef>
      <a:spcAft>
        <a:spcPct val="0"/>
      </a:spcAft>
      <a:defRPr sz="1200" kern="1200">
        <a:solidFill>
          <a:schemeClr val="tx1"/>
        </a:solidFill>
        <a:latin typeface="Arial" panose="020B0604020202020204" pitchFamily="34" charset="0"/>
        <a:ea typeface="+mn-ea"/>
        <a:cs typeface="+mn-cs"/>
      </a:defRPr>
    </a:lvl4pPr>
    <a:lvl5pPr marL="1828800" algn="l" rtl="0" fontAlgn="base">
      <a:spcBef>
        <a:spcPct val="30000"/>
      </a:spcBef>
      <a:spcAft>
        <a:spcPct val="0"/>
      </a:spcAft>
      <a:defRPr sz="1200" kern="1200">
        <a:solidFill>
          <a:schemeClr val="tx1"/>
        </a:solidFill>
        <a:latin typeface="Arial" panose="020B060402020202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MY" dirty="0"/>
              <a:t>P V Morgan model of IHRM</a:t>
            </a:r>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92</a:t>
            </a:fld>
            <a:endParaRPr lang="en-MY" altLang="en-US"/>
          </a:p>
        </p:txBody>
      </p:sp>
    </p:spTree>
    <p:extLst>
      <p:ext uri="{BB962C8B-B14F-4D97-AF65-F5344CB8AC3E}">
        <p14:creationId xmlns:p14="http://schemas.microsoft.com/office/powerpoint/2010/main" val="186061181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263184" name="Group 16">
            <a:extLst>
              <a:ext uri="{FF2B5EF4-FFF2-40B4-BE49-F238E27FC236}">
                <a16:creationId xmlns:a16="http://schemas.microsoft.com/office/drawing/2014/main" id="{4AB0506D-1BB9-43FD-87B1-CA6CC3EBB62B}"/>
              </a:ext>
            </a:extLst>
          </p:cNvPr>
          <p:cNvGrpSpPr>
            <a:grpSpLocks/>
          </p:cNvGrpSpPr>
          <p:nvPr/>
        </p:nvGrpSpPr>
        <p:grpSpPr bwMode="auto">
          <a:xfrm>
            <a:off x="0" y="0"/>
            <a:ext cx="8763000" cy="5943600"/>
            <a:chOff x="0" y="0"/>
            <a:chExt cx="5520" cy="3744"/>
          </a:xfrm>
        </p:grpSpPr>
        <p:sp>
          <p:nvSpPr>
            <p:cNvPr id="263170" name="Rectangle 2">
              <a:extLst>
                <a:ext uri="{FF2B5EF4-FFF2-40B4-BE49-F238E27FC236}">
                  <a16:creationId xmlns:a16="http://schemas.microsoft.com/office/drawing/2014/main" id="{DB3E74AC-0346-4AA8-B6A1-FC43D263E139}"/>
                </a:ext>
              </a:extLst>
            </p:cNvPr>
            <p:cNvSpPr>
              <a:spLocks noChangeArrowheads="1"/>
            </p:cNvSpPr>
            <p:nvPr/>
          </p:nvSpPr>
          <p:spPr bwMode="auto">
            <a:xfrm>
              <a:off x="0" y="0"/>
              <a:ext cx="1104" cy="3072"/>
            </a:xfrm>
            <a:prstGeom prst="rect">
              <a:avLst/>
            </a:prstGeom>
            <a:solidFill>
              <a:schemeClr val="accent1"/>
            </a:solidFill>
            <a:ln>
              <a:noFill/>
            </a:ln>
            <a:effectLst/>
            <a:extLst>
              <a:ext uri="{91240B29-F687-4F45-9708-019B960494DF}">
                <a14:hiddenLine xmlns:a14="http://schemas.microsoft.com/office/drawing/2010/main" w="9525">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grpSp>
          <p:nvGrpSpPr>
            <p:cNvPr id="263182" name="Group 14">
              <a:extLst>
                <a:ext uri="{FF2B5EF4-FFF2-40B4-BE49-F238E27FC236}">
                  <a16:creationId xmlns:a16="http://schemas.microsoft.com/office/drawing/2014/main" id="{B431F97A-7D51-4834-AA1A-0E5B0BD7C005}"/>
                </a:ext>
              </a:extLst>
            </p:cNvPr>
            <p:cNvGrpSpPr>
              <a:grpSpLocks/>
            </p:cNvGrpSpPr>
            <p:nvPr userDrawn="1"/>
          </p:nvGrpSpPr>
          <p:grpSpPr bwMode="auto">
            <a:xfrm>
              <a:off x="0" y="2208"/>
              <a:ext cx="5520" cy="1536"/>
              <a:chOff x="0" y="2208"/>
              <a:chExt cx="5520" cy="1536"/>
            </a:xfrm>
          </p:grpSpPr>
          <p:sp>
            <p:nvSpPr>
              <p:cNvPr id="263171" name="Rectangle 3">
                <a:extLst>
                  <a:ext uri="{FF2B5EF4-FFF2-40B4-BE49-F238E27FC236}">
                    <a16:creationId xmlns:a16="http://schemas.microsoft.com/office/drawing/2014/main" id="{7F61C18D-24CA-4869-B041-16B3D3EC05C2}"/>
                  </a:ext>
                </a:extLst>
              </p:cNvPr>
              <p:cNvSpPr>
                <a:spLocks noChangeArrowheads="1"/>
              </p:cNvSpPr>
              <p:nvPr/>
            </p:nvSpPr>
            <p:spPr bwMode="ltGray">
              <a:xfrm>
                <a:off x="624" y="2208"/>
                <a:ext cx="4896" cy="1536"/>
              </a:xfrm>
              <a:prstGeom prst="rect">
                <a:avLst/>
              </a:prstGeom>
              <a:solidFill>
                <a:schemeClr val="bg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72" name="Rectangle 4">
                <a:extLst>
                  <a:ext uri="{FF2B5EF4-FFF2-40B4-BE49-F238E27FC236}">
                    <a16:creationId xmlns:a16="http://schemas.microsoft.com/office/drawing/2014/main" id="{3BC0C28E-3EB9-4013-8C16-202BEB3490BE}"/>
                  </a:ext>
                </a:extLst>
              </p:cNvPr>
              <p:cNvSpPr>
                <a:spLocks noChangeArrowheads="1"/>
              </p:cNvSpPr>
              <p:nvPr/>
            </p:nvSpPr>
            <p:spPr bwMode="white">
              <a:xfrm>
                <a:off x="654" y="2352"/>
                <a:ext cx="4818" cy="1347"/>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78" name="Line 10">
                <a:extLst>
                  <a:ext uri="{FF2B5EF4-FFF2-40B4-BE49-F238E27FC236}">
                    <a16:creationId xmlns:a16="http://schemas.microsoft.com/office/drawing/2014/main" id="{15BAE4C6-E5CF-49A3-95B5-A93CB76CA2BF}"/>
                  </a:ext>
                </a:extLst>
              </p:cNvPr>
              <p:cNvSpPr>
                <a:spLocks noChangeShapeType="1"/>
              </p:cNvSpPr>
              <p:nvPr/>
            </p:nvSpPr>
            <p:spPr bwMode="auto">
              <a:xfrm>
                <a:off x="0" y="3072"/>
                <a:ext cx="624" cy="0"/>
              </a:xfrm>
              <a:prstGeom prst="line">
                <a:avLst/>
              </a:prstGeom>
              <a:noFill/>
              <a:ln w="5080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nvGrpSpPr>
            <p:cNvPr id="263183" name="Group 15">
              <a:extLst>
                <a:ext uri="{FF2B5EF4-FFF2-40B4-BE49-F238E27FC236}">
                  <a16:creationId xmlns:a16="http://schemas.microsoft.com/office/drawing/2014/main" id="{B4BB5748-80F5-4CF3-A71D-E0B7E6301197}"/>
                </a:ext>
              </a:extLst>
            </p:cNvPr>
            <p:cNvGrpSpPr>
              <a:grpSpLocks/>
            </p:cNvGrpSpPr>
            <p:nvPr userDrawn="1"/>
          </p:nvGrpSpPr>
          <p:grpSpPr bwMode="auto">
            <a:xfrm>
              <a:off x="400" y="336"/>
              <a:ext cx="5088" cy="192"/>
              <a:chOff x="400" y="336"/>
              <a:chExt cx="5088" cy="192"/>
            </a:xfrm>
          </p:grpSpPr>
          <p:sp>
            <p:nvSpPr>
              <p:cNvPr id="263179" name="Rectangle 11">
                <a:extLst>
                  <a:ext uri="{FF2B5EF4-FFF2-40B4-BE49-F238E27FC236}">
                    <a16:creationId xmlns:a16="http://schemas.microsoft.com/office/drawing/2014/main" id="{4956BFDE-12E5-4B36-8474-6C8A6756AF33}"/>
                  </a:ext>
                </a:extLst>
              </p:cNvPr>
              <p:cNvSpPr>
                <a:spLocks noChangeArrowheads="1"/>
              </p:cNvSpPr>
              <p:nvPr/>
            </p:nvSpPr>
            <p:spPr bwMode="auto">
              <a:xfrm>
                <a:off x="3952" y="336"/>
                <a:ext cx="1536" cy="192"/>
              </a:xfrm>
              <a:prstGeom prst="rect">
                <a:avLst/>
              </a:prstGeom>
              <a:solidFill>
                <a:schemeClr val="fo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80" name="Line 12">
                <a:extLst>
                  <a:ext uri="{FF2B5EF4-FFF2-40B4-BE49-F238E27FC236}">
                    <a16:creationId xmlns:a16="http://schemas.microsoft.com/office/drawing/2014/main" id="{AC5B5F60-1A27-4EE4-98D9-2A125E29808F}"/>
                  </a:ext>
                </a:extLst>
              </p:cNvPr>
              <p:cNvSpPr>
                <a:spLocks noChangeShapeType="1"/>
              </p:cNvSpPr>
              <p:nvPr/>
            </p:nvSpPr>
            <p:spPr bwMode="auto">
              <a:xfrm>
                <a:off x="400" y="432"/>
                <a:ext cx="5088" cy="0"/>
              </a:xfrm>
              <a:prstGeom prst="line">
                <a:avLst/>
              </a:prstGeom>
              <a:noFill/>
              <a:ln w="444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sp>
        <p:nvSpPr>
          <p:cNvPr id="263173" name="Rectangle 5">
            <a:extLst>
              <a:ext uri="{FF2B5EF4-FFF2-40B4-BE49-F238E27FC236}">
                <a16:creationId xmlns:a16="http://schemas.microsoft.com/office/drawing/2014/main" id="{5765E1FF-FE2D-42F5-834D-CD1DD5ED3DB2}"/>
              </a:ext>
            </a:extLst>
          </p:cNvPr>
          <p:cNvSpPr>
            <a:spLocks noGrp="1" noChangeArrowheads="1"/>
          </p:cNvSpPr>
          <p:nvPr>
            <p:ph type="ctrTitle"/>
          </p:nvPr>
        </p:nvSpPr>
        <p:spPr>
          <a:xfrm>
            <a:off x="2057400" y="1143000"/>
            <a:ext cx="6629400" cy="2209800"/>
          </a:xfrm>
        </p:spPr>
        <p:txBody>
          <a:bodyPr/>
          <a:lstStyle>
            <a:lvl1pPr>
              <a:defRPr sz="4800"/>
            </a:lvl1pPr>
          </a:lstStyle>
          <a:p>
            <a:pPr lvl="0"/>
            <a:r>
              <a:rPr lang="en-US" altLang="en-US" noProof="0"/>
              <a:t>Click to edit Master title style</a:t>
            </a:r>
            <a:endParaRPr lang="en-MY" altLang="en-US" noProof="0"/>
          </a:p>
        </p:txBody>
      </p:sp>
      <p:sp>
        <p:nvSpPr>
          <p:cNvPr id="263174" name="Rectangle 6">
            <a:extLst>
              <a:ext uri="{FF2B5EF4-FFF2-40B4-BE49-F238E27FC236}">
                <a16:creationId xmlns:a16="http://schemas.microsoft.com/office/drawing/2014/main" id="{FC7EA3C9-5184-48DB-93B0-B6160D53DD1E}"/>
              </a:ext>
            </a:extLst>
          </p:cNvPr>
          <p:cNvSpPr>
            <a:spLocks noGrp="1" noChangeArrowheads="1"/>
          </p:cNvSpPr>
          <p:nvPr>
            <p:ph type="subTitle" idx="1"/>
          </p:nvPr>
        </p:nvSpPr>
        <p:spPr>
          <a:xfrm>
            <a:off x="1371600" y="3962400"/>
            <a:ext cx="6858000" cy="1600200"/>
          </a:xfrm>
        </p:spPr>
        <p:txBody>
          <a:bodyPr anchor="ctr"/>
          <a:lstStyle>
            <a:lvl1pPr marL="0" indent="0" algn="ctr">
              <a:buFont typeface="Wingdings" panose="05000000000000000000" pitchFamily="2" charset="2"/>
              <a:buNone/>
              <a:defRPr/>
            </a:lvl1pPr>
          </a:lstStyle>
          <a:p>
            <a:pPr lvl="0"/>
            <a:r>
              <a:rPr lang="en-US" altLang="en-US" noProof="0"/>
              <a:t>Click to edit Master subtitle style</a:t>
            </a:r>
            <a:endParaRPr lang="en-MY" altLang="en-US" noProof="0"/>
          </a:p>
        </p:txBody>
      </p:sp>
      <p:sp>
        <p:nvSpPr>
          <p:cNvPr id="263175" name="Rectangle 7">
            <a:extLst>
              <a:ext uri="{FF2B5EF4-FFF2-40B4-BE49-F238E27FC236}">
                <a16:creationId xmlns:a16="http://schemas.microsoft.com/office/drawing/2014/main" id="{9FD068B2-2E46-4D7D-821C-D64B5709CA98}"/>
              </a:ext>
            </a:extLst>
          </p:cNvPr>
          <p:cNvSpPr>
            <a:spLocks noGrp="1" noChangeArrowheads="1"/>
          </p:cNvSpPr>
          <p:nvPr>
            <p:ph type="dt" sz="half" idx="2"/>
          </p:nvPr>
        </p:nvSpPr>
        <p:spPr>
          <a:xfrm>
            <a:off x="912813" y="6251575"/>
            <a:ext cx="1905000" cy="457200"/>
          </a:xfrm>
        </p:spPr>
        <p:txBody>
          <a:bodyPr/>
          <a:lstStyle>
            <a:lvl1pPr>
              <a:defRPr/>
            </a:lvl1pPr>
          </a:lstStyle>
          <a:p>
            <a:endParaRPr lang="en-MY" altLang="en-US"/>
          </a:p>
        </p:txBody>
      </p:sp>
      <p:sp>
        <p:nvSpPr>
          <p:cNvPr id="263176" name="Rectangle 8">
            <a:extLst>
              <a:ext uri="{FF2B5EF4-FFF2-40B4-BE49-F238E27FC236}">
                <a16:creationId xmlns:a16="http://schemas.microsoft.com/office/drawing/2014/main" id="{30451056-F381-4608-A0D3-81D730E16485}"/>
              </a:ext>
            </a:extLst>
          </p:cNvPr>
          <p:cNvSpPr>
            <a:spLocks noGrp="1" noChangeArrowheads="1"/>
          </p:cNvSpPr>
          <p:nvPr>
            <p:ph type="ftr" sz="quarter" idx="3"/>
          </p:nvPr>
        </p:nvSpPr>
        <p:spPr>
          <a:xfrm>
            <a:off x="3354388" y="6248400"/>
            <a:ext cx="2895600" cy="457200"/>
          </a:xfrm>
        </p:spPr>
        <p:txBody>
          <a:bodyPr/>
          <a:lstStyle>
            <a:lvl1pPr>
              <a:defRPr/>
            </a:lvl1pPr>
          </a:lstStyle>
          <a:p>
            <a:endParaRPr lang="en-MY" altLang="en-US"/>
          </a:p>
        </p:txBody>
      </p:sp>
      <p:sp>
        <p:nvSpPr>
          <p:cNvPr id="263177" name="Rectangle 9">
            <a:extLst>
              <a:ext uri="{FF2B5EF4-FFF2-40B4-BE49-F238E27FC236}">
                <a16:creationId xmlns:a16="http://schemas.microsoft.com/office/drawing/2014/main" id="{197A81A2-2E3F-4AD1-AA2D-837056E96063}"/>
              </a:ext>
            </a:extLst>
          </p:cNvPr>
          <p:cNvSpPr>
            <a:spLocks noGrp="1" noChangeArrowheads="1"/>
          </p:cNvSpPr>
          <p:nvPr>
            <p:ph type="sldNum" sz="quarter" idx="4"/>
          </p:nvPr>
        </p:nvSpPr>
        <p:spPr/>
        <p:txBody>
          <a:bodyPr/>
          <a:lstStyle>
            <a:lvl1pPr>
              <a:defRPr/>
            </a:lvl1pPr>
          </a:lstStyle>
          <a:p>
            <a:fld id="{8AE7E157-2D24-47E5-95A0-338FBF5A665B}" type="slidenum">
              <a:rPr lang="en-MY" altLang="en-US"/>
              <a:pPr/>
              <a:t>‹#›</a:t>
            </a:fld>
            <a:endParaRPr lang="en-MY"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D4D3FD-945F-4F28-A7B7-7BA244FFE637}"/>
              </a:ext>
            </a:extLst>
          </p:cNvPr>
          <p:cNvSpPr>
            <a:spLocks noGrp="1"/>
          </p:cNvSpPr>
          <p:nvPr>
            <p:ph type="title"/>
          </p:nvPr>
        </p:nvSpPr>
        <p:spPr/>
        <p:txBody>
          <a:bodyPr/>
          <a:lstStyle/>
          <a:p>
            <a:r>
              <a:rPr lang="en-US"/>
              <a:t>Click to edit Master title style</a:t>
            </a:r>
            <a:endParaRPr lang="en-MY"/>
          </a:p>
        </p:txBody>
      </p:sp>
      <p:sp>
        <p:nvSpPr>
          <p:cNvPr id="3" name="Content Placeholder 2">
            <a:extLst>
              <a:ext uri="{FF2B5EF4-FFF2-40B4-BE49-F238E27FC236}">
                <a16:creationId xmlns:a16="http://schemas.microsoft.com/office/drawing/2014/main" id="{53CD3ADD-7712-4694-AD96-7E6E312097E0}"/>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E9791174-9C88-4ADD-A5F6-A59DF46C4A72}"/>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00867182-CAB4-4FA1-B65E-A8A79472AFD9}"/>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497604F7-EC6A-46C5-983F-9A33F3C6FD3F}"/>
              </a:ext>
            </a:extLst>
          </p:cNvPr>
          <p:cNvSpPr>
            <a:spLocks noGrp="1"/>
          </p:cNvSpPr>
          <p:nvPr>
            <p:ph type="sldNum" sz="quarter" idx="12"/>
          </p:nvPr>
        </p:nvSpPr>
        <p:spPr/>
        <p:txBody>
          <a:bodyPr/>
          <a:lstStyle>
            <a:lvl1pPr>
              <a:defRPr/>
            </a:lvl1pPr>
          </a:lstStyle>
          <a:p>
            <a:fld id="{5FD03B09-2FAE-4F4A-B1F2-475D2AECBCD7}" type="slidenum">
              <a:rPr lang="en-MY" altLang="en-US"/>
              <a:pPr/>
              <a:t>‹#›</a:t>
            </a:fld>
            <a:endParaRPr lang="en-MY" altLang="en-US"/>
          </a:p>
        </p:txBody>
      </p:sp>
    </p:spTree>
    <p:extLst>
      <p:ext uri="{BB962C8B-B14F-4D97-AF65-F5344CB8AC3E}">
        <p14:creationId xmlns:p14="http://schemas.microsoft.com/office/powerpoint/2010/main" val="111269182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627359-26BB-4679-B28D-139294F22C1B}"/>
              </a:ext>
            </a:extLst>
          </p:cNvPr>
          <p:cNvSpPr>
            <a:spLocks noGrp="1"/>
          </p:cNvSpPr>
          <p:nvPr>
            <p:ph type="title"/>
          </p:nvPr>
        </p:nvSpPr>
        <p:spPr>
          <a:xfrm>
            <a:off x="623888" y="1709738"/>
            <a:ext cx="7886700" cy="2852737"/>
          </a:xfrm>
        </p:spPr>
        <p:txBody>
          <a:bodyPr anchor="b"/>
          <a:lstStyle>
            <a:lvl1pPr>
              <a:defRPr sz="6000"/>
            </a:lvl1pPr>
          </a:lstStyle>
          <a:p>
            <a:r>
              <a:rPr lang="en-US"/>
              <a:t>Click to edit Master title style</a:t>
            </a:r>
            <a:endParaRPr lang="en-MY"/>
          </a:p>
        </p:txBody>
      </p:sp>
      <p:sp>
        <p:nvSpPr>
          <p:cNvPr id="3" name="Text Placeholder 2">
            <a:extLst>
              <a:ext uri="{FF2B5EF4-FFF2-40B4-BE49-F238E27FC236}">
                <a16:creationId xmlns:a16="http://schemas.microsoft.com/office/drawing/2014/main" id="{4FB9B2A3-0D0E-4EDC-B116-AA580B78E9DF}"/>
              </a:ext>
            </a:extLst>
          </p:cNvPr>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a:t>Click to edit Master text styles</a:t>
            </a:r>
          </a:p>
        </p:txBody>
      </p:sp>
      <p:sp>
        <p:nvSpPr>
          <p:cNvPr id="4" name="Date Placeholder 3">
            <a:extLst>
              <a:ext uri="{FF2B5EF4-FFF2-40B4-BE49-F238E27FC236}">
                <a16:creationId xmlns:a16="http://schemas.microsoft.com/office/drawing/2014/main" id="{144EE233-82B1-4E6A-A1F4-A88F4B204B88}"/>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B691ECFF-CF2F-4EA9-94E9-BD744CCD1668}"/>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FB7CE33D-6D97-494D-8472-D1C31959ED07}"/>
              </a:ext>
            </a:extLst>
          </p:cNvPr>
          <p:cNvSpPr>
            <a:spLocks noGrp="1"/>
          </p:cNvSpPr>
          <p:nvPr>
            <p:ph type="sldNum" sz="quarter" idx="12"/>
          </p:nvPr>
        </p:nvSpPr>
        <p:spPr/>
        <p:txBody>
          <a:bodyPr/>
          <a:lstStyle>
            <a:lvl1pPr>
              <a:defRPr/>
            </a:lvl1pPr>
          </a:lstStyle>
          <a:p>
            <a:fld id="{06E3386E-6DD8-461E-84B0-934A35F5DF23}" type="slidenum">
              <a:rPr lang="en-MY" altLang="en-US"/>
              <a:pPr/>
              <a:t>‹#›</a:t>
            </a:fld>
            <a:endParaRPr lang="en-MY" altLang="en-US"/>
          </a:p>
        </p:txBody>
      </p:sp>
    </p:spTree>
    <p:extLst>
      <p:ext uri="{BB962C8B-B14F-4D97-AF65-F5344CB8AC3E}">
        <p14:creationId xmlns:p14="http://schemas.microsoft.com/office/powerpoint/2010/main" val="313390111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C2848A-E9A4-4E0B-9C84-EA2059E6E6A2}"/>
              </a:ext>
            </a:extLst>
          </p:cNvPr>
          <p:cNvSpPr>
            <a:spLocks noGrp="1"/>
          </p:cNvSpPr>
          <p:nvPr>
            <p:ph type="title"/>
          </p:nvPr>
        </p:nvSpPr>
        <p:spPr/>
        <p:txBody>
          <a:bodyPr/>
          <a:lstStyle/>
          <a:p>
            <a:r>
              <a:rPr lang="en-US"/>
              <a:t>Click to edit Master title style</a:t>
            </a:r>
            <a:endParaRPr lang="en-MY"/>
          </a:p>
        </p:txBody>
      </p:sp>
      <p:sp>
        <p:nvSpPr>
          <p:cNvPr id="3" name="Content Placeholder 2">
            <a:extLst>
              <a:ext uri="{FF2B5EF4-FFF2-40B4-BE49-F238E27FC236}">
                <a16:creationId xmlns:a16="http://schemas.microsoft.com/office/drawing/2014/main" id="{CA4F2174-B551-402E-96FD-52AD5465376F}"/>
              </a:ext>
            </a:extLst>
          </p:cNvPr>
          <p:cNvSpPr>
            <a:spLocks noGrp="1"/>
          </p:cNvSpPr>
          <p:nvPr>
            <p:ph sz="half" idx="1"/>
          </p:nvPr>
        </p:nvSpPr>
        <p:spPr>
          <a:xfrm>
            <a:off x="914400" y="1600200"/>
            <a:ext cx="3810000" cy="4530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Content Placeholder 3">
            <a:extLst>
              <a:ext uri="{FF2B5EF4-FFF2-40B4-BE49-F238E27FC236}">
                <a16:creationId xmlns:a16="http://schemas.microsoft.com/office/drawing/2014/main" id="{156D050C-402F-449B-80FC-B22AE12880C5}"/>
              </a:ext>
            </a:extLst>
          </p:cNvPr>
          <p:cNvSpPr>
            <a:spLocks noGrp="1"/>
          </p:cNvSpPr>
          <p:nvPr>
            <p:ph sz="half" idx="2"/>
          </p:nvPr>
        </p:nvSpPr>
        <p:spPr>
          <a:xfrm>
            <a:off x="4876800" y="1600200"/>
            <a:ext cx="3810000" cy="4530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5" name="Date Placeholder 4">
            <a:extLst>
              <a:ext uri="{FF2B5EF4-FFF2-40B4-BE49-F238E27FC236}">
                <a16:creationId xmlns:a16="http://schemas.microsoft.com/office/drawing/2014/main" id="{04AB731F-B83B-4D49-ACD8-B28128CF33AD}"/>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94B7D890-E0B7-4F50-957A-CB40D7E6FEC4}"/>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DBDB76DC-95D7-4A2D-8663-6E4F2D8E525B}"/>
              </a:ext>
            </a:extLst>
          </p:cNvPr>
          <p:cNvSpPr>
            <a:spLocks noGrp="1"/>
          </p:cNvSpPr>
          <p:nvPr>
            <p:ph type="sldNum" sz="quarter" idx="12"/>
          </p:nvPr>
        </p:nvSpPr>
        <p:spPr/>
        <p:txBody>
          <a:bodyPr/>
          <a:lstStyle>
            <a:lvl1pPr>
              <a:defRPr/>
            </a:lvl1pPr>
          </a:lstStyle>
          <a:p>
            <a:fld id="{DD5B1549-B84C-458D-82BF-96A8EED31540}" type="slidenum">
              <a:rPr lang="en-MY" altLang="en-US"/>
              <a:pPr/>
              <a:t>‹#›</a:t>
            </a:fld>
            <a:endParaRPr lang="en-MY" altLang="en-US"/>
          </a:p>
        </p:txBody>
      </p:sp>
    </p:spTree>
    <p:extLst>
      <p:ext uri="{BB962C8B-B14F-4D97-AF65-F5344CB8AC3E}">
        <p14:creationId xmlns:p14="http://schemas.microsoft.com/office/powerpoint/2010/main" val="289572955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181973-2EDC-43DE-A663-AAFB711DB1F9}"/>
              </a:ext>
            </a:extLst>
          </p:cNvPr>
          <p:cNvSpPr>
            <a:spLocks noGrp="1"/>
          </p:cNvSpPr>
          <p:nvPr>
            <p:ph type="title"/>
          </p:nvPr>
        </p:nvSpPr>
        <p:spPr>
          <a:xfrm>
            <a:off x="630238" y="365125"/>
            <a:ext cx="7886700" cy="1325563"/>
          </a:xfrm>
        </p:spPr>
        <p:txBody>
          <a:bodyPr/>
          <a:lstStyle/>
          <a:p>
            <a:r>
              <a:rPr lang="en-US"/>
              <a:t>Click to edit Master title style</a:t>
            </a:r>
            <a:endParaRPr lang="en-MY"/>
          </a:p>
        </p:txBody>
      </p:sp>
      <p:sp>
        <p:nvSpPr>
          <p:cNvPr id="3" name="Text Placeholder 2">
            <a:extLst>
              <a:ext uri="{FF2B5EF4-FFF2-40B4-BE49-F238E27FC236}">
                <a16:creationId xmlns:a16="http://schemas.microsoft.com/office/drawing/2014/main" id="{F7DF4A74-7EDA-46D3-85B6-7F5B01B42B57}"/>
              </a:ext>
            </a:extLst>
          </p:cNvPr>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5B218BD-61DF-4451-9B51-4FA6C3842B7B}"/>
              </a:ext>
            </a:extLst>
          </p:cNvPr>
          <p:cNvSpPr>
            <a:spLocks noGrp="1"/>
          </p:cNvSpPr>
          <p:nvPr>
            <p:ph sz="half" idx="2"/>
          </p:nvPr>
        </p:nvSpPr>
        <p:spPr>
          <a:xfrm>
            <a:off x="630238" y="2505075"/>
            <a:ext cx="386873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5" name="Text Placeholder 4">
            <a:extLst>
              <a:ext uri="{FF2B5EF4-FFF2-40B4-BE49-F238E27FC236}">
                <a16:creationId xmlns:a16="http://schemas.microsoft.com/office/drawing/2014/main" id="{597CA3A6-651C-4CB0-BB19-67E7ADC9700E}"/>
              </a:ext>
            </a:extLst>
          </p:cNvPr>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A9E21A7E-9EC1-45E2-8573-1736F3A7CA42}"/>
              </a:ext>
            </a:extLst>
          </p:cNvPr>
          <p:cNvSpPr>
            <a:spLocks noGrp="1"/>
          </p:cNvSpPr>
          <p:nvPr>
            <p:ph sz="quarter" idx="4"/>
          </p:nvPr>
        </p:nvSpPr>
        <p:spPr>
          <a:xfrm>
            <a:off x="4629150" y="2505075"/>
            <a:ext cx="38877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7" name="Date Placeholder 6">
            <a:extLst>
              <a:ext uri="{FF2B5EF4-FFF2-40B4-BE49-F238E27FC236}">
                <a16:creationId xmlns:a16="http://schemas.microsoft.com/office/drawing/2014/main" id="{EB730119-F831-4227-8B3E-C90FB1418D5F}"/>
              </a:ext>
            </a:extLst>
          </p:cNvPr>
          <p:cNvSpPr>
            <a:spLocks noGrp="1"/>
          </p:cNvSpPr>
          <p:nvPr>
            <p:ph type="dt" sz="half" idx="10"/>
          </p:nvPr>
        </p:nvSpPr>
        <p:spPr/>
        <p:txBody>
          <a:bodyPr/>
          <a:lstStyle>
            <a:lvl1pPr>
              <a:defRPr/>
            </a:lvl1pPr>
          </a:lstStyle>
          <a:p>
            <a:endParaRPr lang="en-MY" altLang="en-US"/>
          </a:p>
        </p:txBody>
      </p:sp>
      <p:sp>
        <p:nvSpPr>
          <p:cNvPr id="8" name="Footer Placeholder 7">
            <a:extLst>
              <a:ext uri="{FF2B5EF4-FFF2-40B4-BE49-F238E27FC236}">
                <a16:creationId xmlns:a16="http://schemas.microsoft.com/office/drawing/2014/main" id="{BBE2A844-7355-4D9C-B881-F4120201AA37}"/>
              </a:ext>
            </a:extLst>
          </p:cNvPr>
          <p:cNvSpPr>
            <a:spLocks noGrp="1"/>
          </p:cNvSpPr>
          <p:nvPr>
            <p:ph type="ftr" sz="quarter" idx="11"/>
          </p:nvPr>
        </p:nvSpPr>
        <p:spPr/>
        <p:txBody>
          <a:bodyPr/>
          <a:lstStyle>
            <a:lvl1pPr>
              <a:defRPr/>
            </a:lvl1pPr>
          </a:lstStyle>
          <a:p>
            <a:endParaRPr lang="en-MY" altLang="en-US"/>
          </a:p>
        </p:txBody>
      </p:sp>
      <p:sp>
        <p:nvSpPr>
          <p:cNvPr id="9" name="Slide Number Placeholder 8">
            <a:extLst>
              <a:ext uri="{FF2B5EF4-FFF2-40B4-BE49-F238E27FC236}">
                <a16:creationId xmlns:a16="http://schemas.microsoft.com/office/drawing/2014/main" id="{DE9A9282-951D-4A52-B4B4-BC58E636A723}"/>
              </a:ext>
            </a:extLst>
          </p:cNvPr>
          <p:cNvSpPr>
            <a:spLocks noGrp="1"/>
          </p:cNvSpPr>
          <p:nvPr>
            <p:ph type="sldNum" sz="quarter" idx="12"/>
          </p:nvPr>
        </p:nvSpPr>
        <p:spPr/>
        <p:txBody>
          <a:bodyPr/>
          <a:lstStyle>
            <a:lvl1pPr>
              <a:defRPr/>
            </a:lvl1pPr>
          </a:lstStyle>
          <a:p>
            <a:fld id="{6304C2B2-5332-4584-96F8-BD5E34E84840}" type="slidenum">
              <a:rPr lang="en-MY" altLang="en-US"/>
              <a:pPr/>
              <a:t>‹#›</a:t>
            </a:fld>
            <a:endParaRPr lang="en-MY" altLang="en-US"/>
          </a:p>
        </p:txBody>
      </p:sp>
    </p:spTree>
    <p:extLst>
      <p:ext uri="{BB962C8B-B14F-4D97-AF65-F5344CB8AC3E}">
        <p14:creationId xmlns:p14="http://schemas.microsoft.com/office/powerpoint/2010/main" val="182757132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A1250C-2F5C-4DE9-AA27-AA243EB77BFE}"/>
              </a:ext>
            </a:extLst>
          </p:cNvPr>
          <p:cNvSpPr>
            <a:spLocks noGrp="1"/>
          </p:cNvSpPr>
          <p:nvPr>
            <p:ph type="title"/>
          </p:nvPr>
        </p:nvSpPr>
        <p:spPr/>
        <p:txBody>
          <a:bodyPr/>
          <a:lstStyle/>
          <a:p>
            <a:r>
              <a:rPr lang="en-US"/>
              <a:t>Click to edit Master title style</a:t>
            </a:r>
            <a:endParaRPr lang="en-MY"/>
          </a:p>
        </p:txBody>
      </p:sp>
      <p:sp>
        <p:nvSpPr>
          <p:cNvPr id="3" name="Date Placeholder 2">
            <a:extLst>
              <a:ext uri="{FF2B5EF4-FFF2-40B4-BE49-F238E27FC236}">
                <a16:creationId xmlns:a16="http://schemas.microsoft.com/office/drawing/2014/main" id="{9D577100-1DE8-4095-8793-6AC964255AAB}"/>
              </a:ext>
            </a:extLst>
          </p:cNvPr>
          <p:cNvSpPr>
            <a:spLocks noGrp="1"/>
          </p:cNvSpPr>
          <p:nvPr>
            <p:ph type="dt" sz="half" idx="10"/>
          </p:nvPr>
        </p:nvSpPr>
        <p:spPr/>
        <p:txBody>
          <a:bodyPr/>
          <a:lstStyle>
            <a:lvl1pPr>
              <a:defRPr/>
            </a:lvl1pPr>
          </a:lstStyle>
          <a:p>
            <a:endParaRPr lang="en-MY" altLang="en-US"/>
          </a:p>
        </p:txBody>
      </p:sp>
      <p:sp>
        <p:nvSpPr>
          <p:cNvPr id="4" name="Footer Placeholder 3">
            <a:extLst>
              <a:ext uri="{FF2B5EF4-FFF2-40B4-BE49-F238E27FC236}">
                <a16:creationId xmlns:a16="http://schemas.microsoft.com/office/drawing/2014/main" id="{064E0400-8BDB-4788-BB34-1F23EDCE7973}"/>
              </a:ext>
            </a:extLst>
          </p:cNvPr>
          <p:cNvSpPr>
            <a:spLocks noGrp="1"/>
          </p:cNvSpPr>
          <p:nvPr>
            <p:ph type="ftr" sz="quarter" idx="11"/>
          </p:nvPr>
        </p:nvSpPr>
        <p:spPr/>
        <p:txBody>
          <a:bodyPr/>
          <a:lstStyle>
            <a:lvl1pPr>
              <a:defRPr/>
            </a:lvl1pPr>
          </a:lstStyle>
          <a:p>
            <a:endParaRPr lang="en-MY" altLang="en-US"/>
          </a:p>
        </p:txBody>
      </p:sp>
      <p:sp>
        <p:nvSpPr>
          <p:cNvPr id="5" name="Slide Number Placeholder 4">
            <a:extLst>
              <a:ext uri="{FF2B5EF4-FFF2-40B4-BE49-F238E27FC236}">
                <a16:creationId xmlns:a16="http://schemas.microsoft.com/office/drawing/2014/main" id="{6954CE33-D154-45F2-B9D0-36E44F5E4469}"/>
              </a:ext>
            </a:extLst>
          </p:cNvPr>
          <p:cNvSpPr>
            <a:spLocks noGrp="1"/>
          </p:cNvSpPr>
          <p:nvPr>
            <p:ph type="sldNum" sz="quarter" idx="12"/>
          </p:nvPr>
        </p:nvSpPr>
        <p:spPr/>
        <p:txBody>
          <a:bodyPr/>
          <a:lstStyle>
            <a:lvl1pPr>
              <a:defRPr/>
            </a:lvl1pPr>
          </a:lstStyle>
          <a:p>
            <a:fld id="{80F651BF-149D-47E5-90AA-949720DAA3E3}" type="slidenum">
              <a:rPr lang="en-MY" altLang="en-US"/>
              <a:pPr/>
              <a:t>‹#›</a:t>
            </a:fld>
            <a:endParaRPr lang="en-MY" altLang="en-US"/>
          </a:p>
        </p:txBody>
      </p:sp>
    </p:spTree>
    <p:extLst>
      <p:ext uri="{BB962C8B-B14F-4D97-AF65-F5344CB8AC3E}">
        <p14:creationId xmlns:p14="http://schemas.microsoft.com/office/powerpoint/2010/main" val="380368548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3BC7044-EEFF-43EC-858D-5CDA560BB26D}"/>
              </a:ext>
            </a:extLst>
          </p:cNvPr>
          <p:cNvSpPr>
            <a:spLocks noGrp="1"/>
          </p:cNvSpPr>
          <p:nvPr>
            <p:ph type="dt" sz="half" idx="10"/>
          </p:nvPr>
        </p:nvSpPr>
        <p:spPr/>
        <p:txBody>
          <a:bodyPr/>
          <a:lstStyle>
            <a:lvl1pPr>
              <a:defRPr/>
            </a:lvl1pPr>
          </a:lstStyle>
          <a:p>
            <a:endParaRPr lang="en-MY" altLang="en-US"/>
          </a:p>
        </p:txBody>
      </p:sp>
      <p:sp>
        <p:nvSpPr>
          <p:cNvPr id="3" name="Footer Placeholder 2">
            <a:extLst>
              <a:ext uri="{FF2B5EF4-FFF2-40B4-BE49-F238E27FC236}">
                <a16:creationId xmlns:a16="http://schemas.microsoft.com/office/drawing/2014/main" id="{89435D0D-8D68-4D6C-BD8D-544CD24388AD}"/>
              </a:ext>
            </a:extLst>
          </p:cNvPr>
          <p:cNvSpPr>
            <a:spLocks noGrp="1"/>
          </p:cNvSpPr>
          <p:nvPr>
            <p:ph type="ftr" sz="quarter" idx="11"/>
          </p:nvPr>
        </p:nvSpPr>
        <p:spPr/>
        <p:txBody>
          <a:bodyPr/>
          <a:lstStyle>
            <a:lvl1pPr>
              <a:defRPr/>
            </a:lvl1pPr>
          </a:lstStyle>
          <a:p>
            <a:endParaRPr lang="en-MY" altLang="en-US"/>
          </a:p>
        </p:txBody>
      </p:sp>
      <p:sp>
        <p:nvSpPr>
          <p:cNvPr id="4" name="Slide Number Placeholder 3">
            <a:extLst>
              <a:ext uri="{FF2B5EF4-FFF2-40B4-BE49-F238E27FC236}">
                <a16:creationId xmlns:a16="http://schemas.microsoft.com/office/drawing/2014/main" id="{6B7CFB2E-4C93-408B-B64C-3EDBC17A9808}"/>
              </a:ext>
            </a:extLst>
          </p:cNvPr>
          <p:cNvSpPr>
            <a:spLocks noGrp="1"/>
          </p:cNvSpPr>
          <p:nvPr>
            <p:ph type="sldNum" sz="quarter" idx="12"/>
          </p:nvPr>
        </p:nvSpPr>
        <p:spPr/>
        <p:txBody>
          <a:bodyPr/>
          <a:lstStyle>
            <a:lvl1pPr>
              <a:defRPr/>
            </a:lvl1pPr>
          </a:lstStyle>
          <a:p>
            <a:fld id="{4C1AB570-E4D9-407B-83A6-4A2C0F0BD468}" type="slidenum">
              <a:rPr lang="en-MY" altLang="en-US"/>
              <a:pPr/>
              <a:t>‹#›</a:t>
            </a:fld>
            <a:endParaRPr lang="en-MY" altLang="en-US"/>
          </a:p>
        </p:txBody>
      </p:sp>
    </p:spTree>
    <p:extLst>
      <p:ext uri="{BB962C8B-B14F-4D97-AF65-F5344CB8AC3E}">
        <p14:creationId xmlns:p14="http://schemas.microsoft.com/office/powerpoint/2010/main" val="284722226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7C8888-690E-4CCC-B511-B63AA8043782}"/>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endParaRPr lang="en-MY"/>
          </a:p>
        </p:txBody>
      </p:sp>
      <p:sp>
        <p:nvSpPr>
          <p:cNvPr id="3" name="Content Placeholder 2">
            <a:extLst>
              <a:ext uri="{FF2B5EF4-FFF2-40B4-BE49-F238E27FC236}">
                <a16:creationId xmlns:a16="http://schemas.microsoft.com/office/drawing/2014/main" id="{B380383F-24DE-4488-8F82-4DFF34EAF705}"/>
              </a:ext>
            </a:extLst>
          </p:cNvPr>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Text Placeholder 3">
            <a:extLst>
              <a:ext uri="{FF2B5EF4-FFF2-40B4-BE49-F238E27FC236}">
                <a16:creationId xmlns:a16="http://schemas.microsoft.com/office/drawing/2014/main" id="{063FC0E0-EAFA-4E36-99DD-956AE4DC87C8}"/>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5C12339-B958-4319-9806-ADC5494C6411}"/>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BB54FECD-99C7-4D85-9969-B289AF035C7F}"/>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378E0A93-F831-42EC-BCB0-4F55445BAED4}"/>
              </a:ext>
            </a:extLst>
          </p:cNvPr>
          <p:cNvSpPr>
            <a:spLocks noGrp="1"/>
          </p:cNvSpPr>
          <p:nvPr>
            <p:ph type="sldNum" sz="quarter" idx="12"/>
          </p:nvPr>
        </p:nvSpPr>
        <p:spPr/>
        <p:txBody>
          <a:bodyPr/>
          <a:lstStyle>
            <a:lvl1pPr>
              <a:defRPr/>
            </a:lvl1pPr>
          </a:lstStyle>
          <a:p>
            <a:fld id="{F2F141F0-F36C-4A40-BCC7-91E755E48E59}" type="slidenum">
              <a:rPr lang="en-MY" altLang="en-US"/>
              <a:pPr/>
              <a:t>‹#›</a:t>
            </a:fld>
            <a:endParaRPr lang="en-MY" altLang="en-US"/>
          </a:p>
        </p:txBody>
      </p:sp>
    </p:spTree>
    <p:extLst>
      <p:ext uri="{BB962C8B-B14F-4D97-AF65-F5344CB8AC3E}">
        <p14:creationId xmlns:p14="http://schemas.microsoft.com/office/powerpoint/2010/main" val="326797318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38DAF3-9335-45D4-B1A9-AAB20DB864DA}"/>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endParaRPr lang="en-MY"/>
          </a:p>
        </p:txBody>
      </p:sp>
      <p:sp>
        <p:nvSpPr>
          <p:cNvPr id="3" name="Picture Placeholder 2">
            <a:extLst>
              <a:ext uri="{FF2B5EF4-FFF2-40B4-BE49-F238E27FC236}">
                <a16:creationId xmlns:a16="http://schemas.microsoft.com/office/drawing/2014/main" id="{39528128-520F-4834-BA0E-66CA2EE72E52}"/>
              </a:ext>
            </a:extLst>
          </p:cNvPr>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MY"/>
          </a:p>
        </p:txBody>
      </p:sp>
      <p:sp>
        <p:nvSpPr>
          <p:cNvPr id="4" name="Text Placeholder 3">
            <a:extLst>
              <a:ext uri="{FF2B5EF4-FFF2-40B4-BE49-F238E27FC236}">
                <a16:creationId xmlns:a16="http://schemas.microsoft.com/office/drawing/2014/main" id="{13B11D66-7574-42EF-BF8E-FD15DD56D391}"/>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18D917F-59FF-42AD-9ACD-A53A91177E76}"/>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02730841-A9E1-4FD4-A23E-E9B9E5E39B1B}"/>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CEA85814-7E4B-4EB2-8981-ED13D0266358}"/>
              </a:ext>
            </a:extLst>
          </p:cNvPr>
          <p:cNvSpPr>
            <a:spLocks noGrp="1"/>
          </p:cNvSpPr>
          <p:nvPr>
            <p:ph type="sldNum" sz="quarter" idx="12"/>
          </p:nvPr>
        </p:nvSpPr>
        <p:spPr/>
        <p:txBody>
          <a:bodyPr/>
          <a:lstStyle>
            <a:lvl1pPr>
              <a:defRPr/>
            </a:lvl1pPr>
          </a:lstStyle>
          <a:p>
            <a:fld id="{2621B674-A359-402F-A12E-B0BD184C4F91}" type="slidenum">
              <a:rPr lang="en-MY" altLang="en-US"/>
              <a:pPr/>
              <a:t>‹#›</a:t>
            </a:fld>
            <a:endParaRPr lang="en-MY" altLang="en-US"/>
          </a:p>
        </p:txBody>
      </p:sp>
    </p:spTree>
    <p:extLst>
      <p:ext uri="{BB962C8B-B14F-4D97-AF65-F5344CB8AC3E}">
        <p14:creationId xmlns:p14="http://schemas.microsoft.com/office/powerpoint/2010/main" val="410927822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CECB8D-3CCF-4F88-A80C-E4E317BF6B0E}"/>
              </a:ext>
            </a:extLst>
          </p:cNvPr>
          <p:cNvSpPr>
            <a:spLocks noGrp="1"/>
          </p:cNvSpPr>
          <p:nvPr>
            <p:ph type="title"/>
          </p:nvPr>
        </p:nvSpPr>
        <p:spPr/>
        <p:txBody>
          <a:bodyPr/>
          <a:lstStyle/>
          <a:p>
            <a:r>
              <a:rPr lang="en-US"/>
              <a:t>Click to edit Master title style</a:t>
            </a:r>
            <a:endParaRPr lang="en-MY"/>
          </a:p>
        </p:txBody>
      </p:sp>
      <p:sp>
        <p:nvSpPr>
          <p:cNvPr id="3" name="Vertical Text Placeholder 2">
            <a:extLst>
              <a:ext uri="{FF2B5EF4-FFF2-40B4-BE49-F238E27FC236}">
                <a16:creationId xmlns:a16="http://schemas.microsoft.com/office/drawing/2014/main" id="{120E4D61-64FB-47EF-A235-783098D56CD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7FAC9A9A-55A9-4CE9-A97D-C023A478C727}"/>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E22BF401-9124-4FF9-B2FA-D9BC709BF832}"/>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644F9A71-BFCC-4696-97CC-6968B565E7D1}"/>
              </a:ext>
            </a:extLst>
          </p:cNvPr>
          <p:cNvSpPr>
            <a:spLocks noGrp="1"/>
          </p:cNvSpPr>
          <p:nvPr>
            <p:ph type="sldNum" sz="quarter" idx="12"/>
          </p:nvPr>
        </p:nvSpPr>
        <p:spPr/>
        <p:txBody>
          <a:bodyPr/>
          <a:lstStyle>
            <a:lvl1pPr>
              <a:defRPr/>
            </a:lvl1pPr>
          </a:lstStyle>
          <a:p>
            <a:fld id="{6EB78320-356D-46FB-B4DD-7B32F997E051}" type="slidenum">
              <a:rPr lang="en-MY" altLang="en-US"/>
              <a:pPr/>
              <a:t>‹#›</a:t>
            </a:fld>
            <a:endParaRPr lang="en-MY" altLang="en-US"/>
          </a:p>
        </p:txBody>
      </p:sp>
    </p:spTree>
    <p:extLst>
      <p:ext uri="{BB962C8B-B14F-4D97-AF65-F5344CB8AC3E}">
        <p14:creationId xmlns:p14="http://schemas.microsoft.com/office/powerpoint/2010/main" val="239630168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4CF8453-F631-4A39-A984-FDB8E4A73958}"/>
              </a:ext>
            </a:extLst>
          </p:cNvPr>
          <p:cNvSpPr>
            <a:spLocks noGrp="1"/>
          </p:cNvSpPr>
          <p:nvPr>
            <p:ph type="title" orient="vert"/>
          </p:nvPr>
        </p:nvSpPr>
        <p:spPr>
          <a:xfrm>
            <a:off x="6743700" y="277813"/>
            <a:ext cx="1943100" cy="5853112"/>
          </a:xfrm>
        </p:spPr>
        <p:txBody>
          <a:bodyPr vert="eaVert"/>
          <a:lstStyle/>
          <a:p>
            <a:r>
              <a:rPr lang="en-US"/>
              <a:t>Click to edit Master title style</a:t>
            </a:r>
            <a:endParaRPr lang="en-MY"/>
          </a:p>
        </p:txBody>
      </p:sp>
      <p:sp>
        <p:nvSpPr>
          <p:cNvPr id="3" name="Vertical Text Placeholder 2">
            <a:extLst>
              <a:ext uri="{FF2B5EF4-FFF2-40B4-BE49-F238E27FC236}">
                <a16:creationId xmlns:a16="http://schemas.microsoft.com/office/drawing/2014/main" id="{29282E11-C2A6-42A1-81E7-7889AAFE84D9}"/>
              </a:ext>
            </a:extLst>
          </p:cNvPr>
          <p:cNvSpPr>
            <a:spLocks noGrp="1"/>
          </p:cNvSpPr>
          <p:nvPr>
            <p:ph type="body" orient="vert" idx="1"/>
          </p:nvPr>
        </p:nvSpPr>
        <p:spPr>
          <a:xfrm>
            <a:off x="914400" y="277813"/>
            <a:ext cx="5676900" cy="5853112"/>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757B17E3-3A04-4659-A762-A76013E3B2F2}"/>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D062C327-B2CA-41D0-AE71-A2E99155CAEB}"/>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AB2E1794-0325-411D-A44F-5403185F7F12}"/>
              </a:ext>
            </a:extLst>
          </p:cNvPr>
          <p:cNvSpPr>
            <a:spLocks noGrp="1"/>
          </p:cNvSpPr>
          <p:nvPr>
            <p:ph type="sldNum" sz="quarter" idx="12"/>
          </p:nvPr>
        </p:nvSpPr>
        <p:spPr/>
        <p:txBody>
          <a:bodyPr/>
          <a:lstStyle>
            <a:lvl1pPr>
              <a:defRPr/>
            </a:lvl1pPr>
          </a:lstStyle>
          <a:p>
            <a:fld id="{D12A719B-8C4C-46F0-BF45-FADB735175CA}" type="slidenum">
              <a:rPr lang="en-MY" altLang="en-US"/>
              <a:pPr/>
              <a:t>‹#›</a:t>
            </a:fld>
            <a:endParaRPr lang="en-MY" altLang="en-US"/>
          </a:p>
        </p:txBody>
      </p:sp>
    </p:spTree>
    <p:extLst>
      <p:ext uri="{BB962C8B-B14F-4D97-AF65-F5344CB8AC3E}">
        <p14:creationId xmlns:p14="http://schemas.microsoft.com/office/powerpoint/2010/main" val="242087508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262156" name="Group 12">
            <a:extLst>
              <a:ext uri="{FF2B5EF4-FFF2-40B4-BE49-F238E27FC236}">
                <a16:creationId xmlns:a16="http://schemas.microsoft.com/office/drawing/2014/main" id="{85AECFB5-FA86-48F4-8169-3D8BE10D97FC}"/>
              </a:ext>
            </a:extLst>
          </p:cNvPr>
          <p:cNvGrpSpPr>
            <a:grpSpLocks/>
          </p:cNvGrpSpPr>
          <p:nvPr/>
        </p:nvGrpSpPr>
        <p:grpSpPr bwMode="auto">
          <a:xfrm>
            <a:off x="0" y="0"/>
            <a:ext cx="8686800" cy="4876800"/>
            <a:chOff x="0" y="0"/>
            <a:chExt cx="5472" cy="3072"/>
          </a:xfrm>
        </p:grpSpPr>
        <p:sp>
          <p:nvSpPr>
            <p:cNvPr id="262147" name="Rectangle 3">
              <a:extLst>
                <a:ext uri="{FF2B5EF4-FFF2-40B4-BE49-F238E27FC236}">
                  <a16:creationId xmlns:a16="http://schemas.microsoft.com/office/drawing/2014/main" id="{15115F7A-9803-462B-9D75-8158A7228A46}"/>
                </a:ext>
              </a:extLst>
            </p:cNvPr>
            <p:cNvSpPr>
              <a:spLocks noChangeArrowheads="1"/>
            </p:cNvSpPr>
            <p:nvPr/>
          </p:nvSpPr>
          <p:spPr bwMode="auto">
            <a:xfrm>
              <a:off x="0" y="0"/>
              <a:ext cx="384" cy="3072"/>
            </a:xfrm>
            <a:prstGeom prst="rect">
              <a:avLst/>
            </a:prstGeom>
            <a:solidFill>
              <a:schemeClr val="accent1"/>
            </a:solidFill>
            <a:ln>
              <a:noFill/>
            </a:ln>
            <a:effectLst/>
            <a:extLst>
              <a:ext uri="{91240B29-F687-4F45-9708-019B960494DF}">
                <a14:hiddenLine xmlns:a14="http://schemas.microsoft.com/office/drawing/2010/main" w="9525">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grpSp>
          <p:nvGrpSpPr>
            <p:cNvPr id="262155" name="Group 11">
              <a:extLst>
                <a:ext uri="{FF2B5EF4-FFF2-40B4-BE49-F238E27FC236}">
                  <a16:creationId xmlns:a16="http://schemas.microsoft.com/office/drawing/2014/main" id="{5F9BFE9E-1063-497B-BF05-FD2B6B3C46B9}"/>
                </a:ext>
              </a:extLst>
            </p:cNvPr>
            <p:cNvGrpSpPr>
              <a:grpSpLocks/>
            </p:cNvGrpSpPr>
            <p:nvPr/>
          </p:nvGrpSpPr>
          <p:grpSpPr bwMode="auto">
            <a:xfrm>
              <a:off x="240" y="893"/>
              <a:ext cx="5232" cy="115"/>
              <a:chOff x="240" y="893"/>
              <a:chExt cx="5232" cy="115"/>
            </a:xfrm>
          </p:grpSpPr>
          <p:sp>
            <p:nvSpPr>
              <p:cNvPr id="262146" name="Rectangle 2">
                <a:extLst>
                  <a:ext uri="{FF2B5EF4-FFF2-40B4-BE49-F238E27FC236}">
                    <a16:creationId xmlns:a16="http://schemas.microsoft.com/office/drawing/2014/main" id="{8369DF3D-D8D7-426A-9BB9-8D4837776FFD}"/>
                  </a:ext>
                </a:extLst>
              </p:cNvPr>
              <p:cNvSpPr>
                <a:spLocks noChangeArrowheads="1"/>
              </p:cNvSpPr>
              <p:nvPr/>
            </p:nvSpPr>
            <p:spPr bwMode="auto">
              <a:xfrm>
                <a:off x="4320" y="893"/>
                <a:ext cx="1152" cy="115"/>
              </a:xfrm>
              <a:prstGeom prst="rect">
                <a:avLst/>
              </a:prstGeom>
              <a:solidFill>
                <a:schemeClr val="fo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2148" name="Line 4">
                <a:extLst>
                  <a:ext uri="{FF2B5EF4-FFF2-40B4-BE49-F238E27FC236}">
                    <a16:creationId xmlns:a16="http://schemas.microsoft.com/office/drawing/2014/main" id="{C8B636D1-CA2E-4EDD-BEED-A22FF8D6AF51}"/>
                  </a:ext>
                </a:extLst>
              </p:cNvPr>
              <p:cNvSpPr>
                <a:spLocks noChangeShapeType="1"/>
              </p:cNvSpPr>
              <p:nvPr/>
            </p:nvSpPr>
            <p:spPr bwMode="auto">
              <a:xfrm>
                <a:off x="240" y="941"/>
                <a:ext cx="5232" cy="0"/>
              </a:xfrm>
              <a:prstGeom prst="line">
                <a:avLst/>
              </a:prstGeom>
              <a:noFill/>
              <a:ln w="190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sp>
        <p:nvSpPr>
          <p:cNvPr id="262149" name="Rectangle 5">
            <a:extLst>
              <a:ext uri="{FF2B5EF4-FFF2-40B4-BE49-F238E27FC236}">
                <a16:creationId xmlns:a16="http://schemas.microsoft.com/office/drawing/2014/main" id="{B9F31691-F57E-4EFC-81BB-516A291C866B}"/>
              </a:ext>
            </a:extLst>
          </p:cNvPr>
          <p:cNvSpPr>
            <a:spLocks noGrp="1" noChangeArrowheads="1"/>
          </p:cNvSpPr>
          <p:nvPr>
            <p:ph type="title"/>
          </p:nvPr>
        </p:nvSpPr>
        <p:spPr bwMode="auto">
          <a:xfrm>
            <a:off x="914400" y="277813"/>
            <a:ext cx="77724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endParaRPr lang="en-MY" altLang="en-US"/>
          </a:p>
        </p:txBody>
      </p:sp>
      <p:sp>
        <p:nvSpPr>
          <p:cNvPr id="262150" name="Rectangle 6">
            <a:extLst>
              <a:ext uri="{FF2B5EF4-FFF2-40B4-BE49-F238E27FC236}">
                <a16:creationId xmlns:a16="http://schemas.microsoft.com/office/drawing/2014/main" id="{C9747ECA-CE77-4129-83C8-7AA45332345F}"/>
              </a:ext>
            </a:extLst>
          </p:cNvPr>
          <p:cNvSpPr>
            <a:spLocks noGrp="1" noChangeArrowheads="1"/>
          </p:cNvSpPr>
          <p:nvPr>
            <p:ph type="body" idx="1"/>
          </p:nvPr>
        </p:nvSpPr>
        <p:spPr bwMode="auto">
          <a:xfrm>
            <a:off x="914400" y="1600200"/>
            <a:ext cx="7772400" cy="4530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MY" altLang="en-US"/>
          </a:p>
        </p:txBody>
      </p:sp>
      <p:sp>
        <p:nvSpPr>
          <p:cNvPr id="262151" name="Rectangle 7">
            <a:extLst>
              <a:ext uri="{FF2B5EF4-FFF2-40B4-BE49-F238E27FC236}">
                <a16:creationId xmlns:a16="http://schemas.microsoft.com/office/drawing/2014/main" id="{A47A4E0B-2352-4457-A0C9-117E88F081B4}"/>
              </a:ext>
            </a:extLst>
          </p:cNvPr>
          <p:cNvSpPr>
            <a:spLocks noGrp="1" noChangeArrowheads="1"/>
          </p:cNvSpPr>
          <p:nvPr>
            <p:ph type="dt" sz="half" idx="2"/>
          </p:nvPr>
        </p:nvSpPr>
        <p:spPr bwMode="auto">
          <a:xfrm>
            <a:off x="914400" y="6251575"/>
            <a:ext cx="19812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000"/>
            </a:lvl1pPr>
          </a:lstStyle>
          <a:p>
            <a:endParaRPr lang="en-MY" altLang="en-US"/>
          </a:p>
        </p:txBody>
      </p:sp>
      <p:sp>
        <p:nvSpPr>
          <p:cNvPr id="262152" name="Rectangle 8">
            <a:extLst>
              <a:ext uri="{FF2B5EF4-FFF2-40B4-BE49-F238E27FC236}">
                <a16:creationId xmlns:a16="http://schemas.microsoft.com/office/drawing/2014/main" id="{E05E0549-52F7-4943-84C7-A079282FC95E}"/>
              </a:ext>
            </a:extLst>
          </p:cNvPr>
          <p:cNvSpPr>
            <a:spLocks noGrp="1" noChangeArrowheads="1"/>
          </p:cNvSpPr>
          <p:nvPr>
            <p:ph type="ftr" sz="quarter" idx="3"/>
          </p:nvPr>
        </p:nvSpPr>
        <p:spPr bwMode="auto">
          <a:xfrm>
            <a:off x="3352800" y="62484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000"/>
            </a:lvl1pPr>
          </a:lstStyle>
          <a:p>
            <a:endParaRPr lang="en-MY" altLang="en-US"/>
          </a:p>
        </p:txBody>
      </p:sp>
      <p:sp>
        <p:nvSpPr>
          <p:cNvPr id="262153" name="Rectangle 9">
            <a:extLst>
              <a:ext uri="{FF2B5EF4-FFF2-40B4-BE49-F238E27FC236}">
                <a16:creationId xmlns:a16="http://schemas.microsoft.com/office/drawing/2014/main" id="{84D18305-0ACB-41F6-A6FA-C6FFFD39978A}"/>
              </a:ext>
            </a:extLst>
          </p:cNvPr>
          <p:cNvSpPr>
            <a:spLocks noGrp="1" noChangeArrowheads="1"/>
          </p:cNvSpPr>
          <p:nvPr>
            <p:ph type="sldNum" sz="quarter" idx="4"/>
          </p:nvPr>
        </p:nvSpPr>
        <p:spPr bwMode="auto">
          <a:xfrm>
            <a:off x="67818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000"/>
            </a:lvl1pPr>
          </a:lstStyle>
          <a:p>
            <a:fld id="{71A1CC28-32E2-43F2-AF6F-F9FC88A5E36B}" type="slidenum">
              <a:rPr lang="en-MY" altLang="en-US"/>
              <a:pPr/>
              <a:t>‹#›</a:t>
            </a:fld>
            <a:endParaRPr lang="en-MY" altLang="en-US"/>
          </a:p>
        </p:txBody>
      </p:sp>
      <p:sp>
        <p:nvSpPr>
          <p:cNvPr id="262154" name="Line 10">
            <a:extLst>
              <a:ext uri="{FF2B5EF4-FFF2-40B4-BE49-F238E27FC236}">
                <a16:creationId xmlns:a16="http://schemas.microsoft.com/office/drawing/2014/main" id="{621491F0-5384-4526-AF73-56C6DAA6CF85}"/>
              </a:ext>
            </a:extLst>
          </p:cNvPr>
          <p:cNvSpPr>
            <a:spLocks noChangeShapeType="1"/>
          </p:cNvSpPr>
          <p:nvPr/>
        </p:nvSpPr>
        <p:spPr bwMode="auto">
          <a:xfrm>
            <a:off x="0" y="4876800"/>
            <a:ext cx="609600" cy="0"/>
          </a:xfrm>
          <a:prstGeom prst="line">
            <a:avLst/>
          </a:prstGeom>
          <a:noFill/>
          <a:ln w="444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spTree>
  </p:cSld>
  <p:clrMap bg1="lt1" tx1="dk1" bg2="lt2" tx2="dk2" accent1="accent1" accent2="accent2" accent3="accent3" accent4="accent4" accent5="accent5" accent6="accent6" hlink="hlink" folHlink="folHlink"/>
  <p:sldLayoutIdLst>
    <p:sldLayoutId id="2147483688" r:id="rId1"/>
    <p:sldLayoutId id="2147483689" r:id="rId2"/>
    <p:sldLayoutId id="2147483690" r:id="rId3"/>
    <p:sldLayoutId id="2147483691" r:id="rId4"/>
    <p:sldLayoutId id="2147483692" r:id="rId5"/>
    <p:sldLayoutId id="2147483693" r:id="rId6"/>
    <p:sldLayoutId id="2147483694" r:id="rId7"/>
    <p:sldLayoutId id="2147483695" r:id="rId8"/>
    <p:sldLayoutId id="2147483696" r:id="rId9"/>
    <p:sldLayoutId id="2147483697" r:id="rId10"/>
    <p:sldLayoutId id="2147483698" r:id="rId11"/>
  </p:sldLayoutIdLst>
  <p:txStyles>
    <p:titleStyle>
      <a:lvl1pPr algn="l" rtl="0" eaLnBrk="1" fontAlgn="base" hangingPunct="1">
        <a:spcBef>
          <a:spcPct val="0"/>
        </a:spcBef>
        <a:spcAft>
          <a:spcPct val="0"/>
        </a:spcAft>
        <a:defRPr sz="4200" kern="1200">
          <a:solidFill>
            <a:schemeClr val="tx2"/>
          </a:solidFill>
          <a:latin typeface="+mj-lt"/>
          <a:ea typeface="+mj-ea"/>
          <a:cs typeface="+mj-cs"/>
        </a:defRPr>
      </a:lvl1pPr>
      <a:lvl2pPr algn="l" rtl="0" eaLnBrk="1" fontAlgn="base" hangingPunct="1">
        <a:spcBef>
          <a:spcPct val="0"/>
        </a:spcBef>
        <a:spcAft>
          <a:spcPct val="0"/>
        </a:spcAft>
        <a:defRPr sz="4200">
          <a:solidFill>
            <a:schemeClr val="tx2"/>
          </a:solidFill>
          <a:latin typeface="Times New Roman" panose="02020603050405020304" pitchFamily="18" charset="0"/>
        </a:defRPr>
      </a:lvl2pPr>
      <a:lvl3pPr algn="l" rtl="0" eaLnBrk="1" fontAlgn="base" hangingPunct="1">
        <a:spcBef>
          <a:spcPct val="0"/>
        </a:spcBef>
        <a:spcAft>
          <a:spcPct val="0"/>
        </a:spcAft>
        <a:defRPr sz="4200">
          <a:solidFill>
            <a:schemeClr val="tx2"/>
          </a:solidFill>
          <a:latin typeface="Times New Roman" panose="02020603050405020304" pitchFamily="18" charset="0"/>
        </a:defRPr>
      </a:lvl3pPr>
      <a:lvl4pPr algn="l" rtl="0" eaLnBrk="1" fontAlgn="base" hangingPunct="1">
        <a:spcBef>
          <a:spcPct val="0"/>
        </a:spcBef>
        <a:spcAft>
          <a:spcPct val="0"/>
        </a:spcAft>
        <a:defRPr sz="4200">
          <a:solidFill>
            <a:schemeClr val="tx2"/>
          </a:solidFill>
          <a:latin typeface="Times New Roman" panose="02020603050405020304" pitchFamily="18" charset="0"/>
        </a:defRPr>
      </a:lvl4pPr>
      <a:lvl5pPr algn="l" rtl="0" eaLnBrk="1" fontAlgn="base" hangingPunct="1">
        <a:spcBef>
          <a:spcPct val="0"/>
        </a:spcBef>
        <a:spcAft>
          <a:spcPct val="0"/>
        </a:spcAft>
        <a:defRPr sz="4200">
          <a:solidFill>
            <a:schemeClr val="tx2"/>
          </a:solidFill>
          <a:latin typeface="Times New Roman" panose="02020603050405020304" pitchFamily="18" charset="0"/>
        </a:defRPr>
      </a:lvl5pPr>
      <a:lvl6pPr marL="457200" algn="l" rtl="0" eaLnBrk="1" fontAlgn="base" hangingPunct="1">
        <a:spcBef>
          <a:spcPct val="0"/>
        </a:spcBef>
        <a:spcAft>
          <a:spcPct val="0"/>
        </a:spcAft>
        <a:defRPr sz="4200">
          <a:solidFill>
            <a:schemeClr val="tx2"/>
          </a:solidFill>
          <a:latin typeface="Times New Roman" panose="02020603050405020304" pitchFamily="18" charset="0"/>
        </a:defRPr>
      </a:lvl6pPr>
      <a:lvl7pPr marL="914400" algn="l" rtl="0" eaLnBrk="1" fontAlgn="base" hangingPunct="1">
        <a:spcBef>
          <a:spcPct val="0"/>
        </a:spcBef>
        <a:spcAft>
          <a:spcPct val="0"/>
        </a:spcAft>
        <a:defRPr sz="4200">
          <a:solidFill>
            <a:schemeClr val="tx2"/>
          </a:solidFill>
          <a:latin typeface="Times New Roman" panose="02020603050405020304" pitchFamily="18" charset="0"/>
        </a:defRPr>
      </a:lvl7pPr>
      <a:lvl8pPr marL="1371600" algn="l" rtl="0" eaLnBrk="1" fontAlgn="base" hangingPunct="1">
        <a:spcBef>
          <a:spcPct val="0"/>
        </a:spcBef>
        <a:spcAft>
          <a:spcPct val="0"/>
        </a:spcAft>
        <a:defRPr sz="4200">
          <a:solidFill>
            <a:schemeClr val="tx2"/>
          </a:solidFill>
          <a:latin typeface="Times New Roman" panose="02020603050405020304" pitchFamily="18" charset="0"/>
        </a:defRPr>
      </a:lvl8pPr>
      <a:lvl9pPr marL="1828800" algn="l" rtl="0" eaLnBrk="1" fontAlgn="base" hangingPunct="1">
        <a:spcBef>
          <a:spcPct val="0"/>
        </a:spcBef>
        <a:spcAft>
          <a:spcPct val="0"/>
        </a:spcAft>
        <a:defRPr sz="4200">
          <a:solidFill>
            <a:schemeClr val="tx2"/>
          </a:solidFill>
          <a:latin typeface="Times New Roman" panose="02020603050405020304" pitchFamily="18" charset="0"/>
        </a:defRPr>
      </a:lvl9pPr>
    </p:titleStyle>
    <p:bodyStyle>
      <a:lvl1pPr marL="342900" indent="-342900" algn="l" rtl="0" eaLnBrk="1" fontAlgn="base" hangingPunct="1">
        <a:spcBef>
          <a:spcPct val="20000"/>
        </a:spcBef>
        <a:spcAft>
          <a:spcPct val="0"/>
        </a:spcAft>
        <a:buClr>
          <a:schemeClr val="folHlink"/>
        </a:buClr>
        <a:buSzPct val="90000"/>
        <a:buFont typeface="Wingdings" panose="05000000000000000000" pitchFamily="2" charset="2"/>
        <a:buChar char="n"/>
        <a:defRPr sz="2800" kern="1200">
          <a:solidFill>
            <a:schemeClr val="tx1"/>
          </a:solidFill>
          <a:latin typeface="+mn-lt"/>
          <a:ea typeface="+mn-ea"/>
          <a:cs typeface="+mn-cs"/>
        </a:defRPr>
      </a:lvl1pPr>
      <a:lvl2pPr marL="742950" indent="-285750" algn="l" rtl="0" eaLnBrk="1" fontAlgn="base" hangingPunct="1">
        <a:spcBef>
          <a:spcPct val="20000"/>
        </a:spcBef>
        <a:spcAft>
          <a:spcPct val="0"/>
        </a:spcAft>
        <a:buClr>
          <a:schemeClr val="accent1"/>
        </a:buClr>
        <a:buSzPct val="75000"/>
        <a:buFont typeface="Wingdings" panose="05000000000000000000" pitchFamily="2" charset="2"/>
        <a:buChar char="n"/>
        <a:defRPr sz="2600" kern="1200">
          <a:solidFill>
            <a:schemeClr val="tx1"/>
          </a:solidFill>
          <a:latin typeface="+mn-lt"/>
          <a:ea typeface="+mn-ea"/>
          <a:cs typeface="+mn-cs"/>
        </a:defRPr>
      </a:lvl2pPr>
      <a:lvl3pPr marL="1143000" indent="-228600" algn="l" rtl="0" eaLnBrk="1" fontAlgn="base" hangingPunct="1">
        <a:spcBef>
          <a:spcPct val="20000"/>
        </a:spcBef>
        <a:spcAft>
          <a:spcPct val="0"/>
        </a:spcAft>
        <a:buClr>
          <a:schemeClr val="folHlink"/>
        </a:buClr>
        <a:buSzPct val="55000"/>
        <a:buFont typeface="Wingdings" panose="05000000000000000000" pitchFamily="2" charset="2"/>
        <a:buChar char="n"/>
        <a:defRPr sz="2300" kern="1200">
          <a:solidFill>
            <a:schemeClr val="tx1"/>
          </a:solidFill>
          <a:latin typeface="+mn-lt"/>
          <a:ea typeface="+mn-ea"/>
          <a:cs typeface="+mn-cs"/>
        </a:defRPr>
      </a:lvl3pPr>
      <a:lvl4pPr marL="1600200" indent="-228600" algn="l" rtl="0" eaLnBrk="1" fontAlgn="base" hangingPunct="1">
        <a:spcBef>
          <a:spcPct val="20000"/>
        </a:spcBef>
        <a:spcAft>
          <a:spcPct val="0"/>
        </a:spcAft>
        <a:buClr>
          <a:schemeClr val="accent1"/>
        </a:buClr>
        <a:buFont typeface="Wingdings" panose="05000000000000000000" pitchFamily="2" charset="2"/>
        <a:buChar char="§"/>
        <a:defRPr sz="2000" kern="1200">
          <a:solidFill>
            <a:schemeClr val="tx1"/>
          </a:solidFill>
          <a:latin typeface="+mn-lt"/>
          <a:ea typeface="+mn-ea"/>
          <a:cs typeface="+mn-cs"/>
        </a:defRPr>
      </a:lvl4pPr>
      <a:lvl5pPr marL="2057400" indent="-228600" algn="l" rtl="0" eaLnBrk="1" fontAlgn="base" hangingPunct="1">
        <a:spcBef>
          <a:spcPct val="20000"/>
        </a:spcBef>
        <a:spcAft>
          <a:spcPct val="0"/>
        </a:spcAft>
        <a:buClr>
          <a:schemeClr val="accent1"/>
        </a:buClr>
        <a:buFont typeface="Wingdings" panose="05000000000000000000" pitchFamily="2" charset="2"/>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2.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3" Type="http://schemas.openxmlformats.org/officeDocument/2006/relationships/diagramLayout" Target="../diagrams/layout7.xml"/><Relationship Id="rId2" Type="http://schemas.openxmlformats.org/officeDocument/2006/relationships/diagramData" Target="../diagrams/data7.xml"/><Relationship Id="rId1" Type="http://schemas.openxmlformats.org/officeDocument/2006/relationships/slideLayout" Target="../slideLayouts/slideLayout2.xml"/><Relationship Id="rId6" Type="http://schemas.microsoft.com/office/2007/relationships/diagramDrawing" Target="../diagrams/drawing7.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3" Type="http://schemas.openxmlformats.org/officeDocument/2006/relationships/diagramLayout" Target="../diagrams/layout8.xml"/><Relationship Id="rId2" Type="http://schemas.openxmlformats.org/officeDocument/2006/relationships/diagramData" Target="../diagrams/data8.xml"/><Relationship Id="rId1" Type="http://schemas.openxmlformats.org/officeDocument/2006/relationships/slideLayout" Target="../slideLayouts/slideLayout2.xml"/><Relationship Id="rId6" Type="http://schemas.microsoft.com/office/2007/relationships/diagramDrawing" Target="../diagrams/drawing8.xml"/><Relationship Id="rId5" Type="http://schemas.openxmlformats.org/officeDocument/2006/relationships/diagramColors" Target="../diagrams/colors8.xml"/><Relationship Id="rId4" Type="http://schemas.openxmlformats.org/officeDocument/2006/relationships/diagramQuickStyle" Target="../diagrams/quickStyle8.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1174CD-402F-4B22-AC79-4EBBD3FFA854}"/>
              </a:ext>
            </a:extLst>
          </p:cNvPr>
          <p:cNvSpPr>
            <a:spLocks noGrp="1"/>
          </p:cNvSpPr>
          <p:nvPr>
            <p:ph type="ctrTitle"/>
          </p:nvPr>
        </p:nvSpPr>
        <p:spPr>
          <a:xfrm>
            <a:off x="1763688" y="1204461"/>
            <a:ext cx="7128792" cy="2209800"/>
          </a:xfrm>
        </p:spPr>
        <p:txBody>
          <a:bodyPr/>
          <a:lstStyle/>
          <a:p>
            <a:r>
              <a:rPr lang="en-MY" sz="4400" dirty="0"/>
              <a:t>HR SERVICE DELIVERY - II</a:t>
            </a:r>
          </a:p>
        </p:txBody>
      </p:sp>
      <p:sp>
        <p:nvSpPr>
          <p:cNvPr id="3" name="Subtitle 2">
            <a:extLst>
              <a:ext uri="{FF2B5EF4-FFF2-40B4-BE49-F238E27FC236}">
                <a16:creationId xmlns:a16="http://schemas.microsoft.com/office/drawing/2014/main" id="{DDCD4EA5-C14F-41D1-894D-E0D3BD47E6E5}"/>
              </a:ext>
            </a:extLst>
          </p:cNvPr>
          <p:cNvSpPr>
            <a:spLocks noGrp="1"/>
          </p:cNvSpPr>
          <p:nvPr>
            <p:ph type="subTitle" idx="1"/>
          </p:nvPr>
        </p:nvSpPr>
        <p:spPr/>
        <p:txBody>
          <a:bodyPr/>
          <a:lstStyle/>
          <a:p>
            <a:r>
              <a:rPr lang="en-MY" dirty="0" err="1"/>
              <a:t>SPHRi</a:t>
            </a:r>
            <a:endParaRPr lang="en-MY" dirty="0"/>
          </a:p>
        </p:txBody>
      </p:sp>
    </p:spTree>
    <p:extLst>
      <p:ext uri="{BB962C8B-B14F-4D97-AF65-F5344CB8AC3E}">
        <p14:creationId xmlns:p14="http://schemas.microsoft.com/office/powerpoint/2010/main" val="213334208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nvPr>
        </p:nvGraphicFramePr>
        <p:xfrm>
          <a:off x="914400" y="1600200"/>
          <a:ext cx="6897960" cy="478112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Title 1">
            <a:extLst>
              <a:ext uri="{FF2B5EF4-FFF2-40B4-BE49-F238E27FC236}">
                <a16:creationId xmlns:a16="http://schemas.microsoft.com/office/drawing/2014/main" id="{5874EC8E-F83C-4BDF-B349-0BF69227AF21}"/>
              </a:ext>
            </a:extLst>
          </p:cNvPr>
          <p:cNvSpPr>
            <a:spLocks noGrp="1"/>
          </p:cNvSpPr>
          <p:nvPr>
            <p:ph type="title"/>
          </p:nvPr>
        </p:nvSpPr>
        <p:spPr>
          <a:xfrm>
            <a:off x="914400" y="277813"/>
            <a:ext cx="7772400" cy="1143000"/>
          </a:xfrm>
        </p:spPr>
        <p:txBody>
          <a:bodyPr/>
          <a:lstStyle/>
          <a:p>
            <a:r>
              <a:rPr lang="en-MY" dirty="0"/>
              <a:t>HR Planning and Staffing</a:t>
            </a:r>
          </a:p>
        </p:txBody>
      </p:sp>
    </p:spTree>
    <p:extLst>
      <p:ext uri="{BB962C8B-B14F-4D97-AF65-F5344CB8AC3E}">
        <p14:creationId xmlns:p14="http://schemas.microsoft.com/office/powerpoint/2010/main" val="76048751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C8E0DE-5AFE-4644-AA09-9B870566B24E}"/>
              </a:ext>
            </a:extLst>
          </p:cNvPr>
          <p:cNvSpPr>
            <a:spLocks noGrp="1"/>
          </p:cNvSpPr>
          <p:nvPr>
            <p:ph type="title"/>
          </p:nvPr>
        </p:nvSpPr>
        <p:spPr/>
        <p:txBody>
          <a:bodyPr/>
          <a:lstStyle/>
          <a:p>
            <a:r>
              <a:rPr lang="en-MY" dirty="0"/>
              <a:t>Selection</a:t>
            </a:r>
          </a:p>
        </p:txBody>
      </p:sp>
      <p:sp>
        <p:nvSpPr>
          <p:cNvPr id="3" name="Content Placeholder 2">
            <a:extLst>
              <a:ext uri="{FF2B5EF4-FFF2-40B4-BE49-F238E27FC236}">
                <a16:creationId xmlns:a16="http://schemas.microsoft.com/office/drawing/2014/main" id="{F45342B5-D709-4AD3-B4FE-CBC536F69071}"/>
              </a:ext>
            </a:extLst>
          </p:cNvPr>
          <p:cNvSpPr>
            <a:spLocks noGrp="1"/>
          </p:cNvSpPr>
          <p:nvPr>
            <p:ph idx="1"/>
          </p:nvPr>
        </p:nvSpPr>
        <p:spPr/>
        <p:txBody>
          <a:bodyPr/>
          <a:lstStyle/>
          <a:p>
            <a:pPr marL="0" indent="0">
              <a:buNone/>
            </a:pPr>
            <a:r>
              <a:rPr lang="en-MY" dirty="0"/>
              <a:t>Selecting is the process of choosing from a group of applicants that individual deemed to be best qualified for a particular job opening. An organization’s success in its recruiting activities significantly affects the efficiency and effectiveness of selection. An adequate pool of applicants provides organization greater latitude in choosing employees; an inadequate pool reduces latitude and may result in the employment of marginally qualified candidates.</a:t>
            </a:r>
          </a:p>
        </p:txBody>
      </p:sp>
    </p:spTree>
    <p:extLst>
      <p:ext uri="{BB962C8B-B14F-4D97-AF65-F5344CB8AC3E}">
        <p14:creationId xmlns:p14="http://schemas.microsoft.com/office/powerpoint/2010/main" val="351827831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B9B47A-ED89-45FF-8D5A-6173A8F9CB79}"/>
              </a:ext>
            </a:extLst>
          </p:cNvPr>
          <p:cNvSpPr>
            <a:spLocks noGrp="1"/>
          </p:cNvSpPr>
          <p:nvPr>
            <p:ph type="title"/>
          </p:nvPr>
        </p:nvSpPr>
        <p:spPr/>
        <p:txBody>
          <a:bodyPr/>
          <a:lstStyle/>
          <a:p>
            <a:r>
              <a:rPr lang="en-MY" dirty="0"/>
              <a:t>Selection Risks</a:t>
            </a:r>
          </a:p>
        </p:txBody>
      </p:sp>
      <p:graphicFrame>
        <p:nvGraphicFramePr>
          <p:cNvPr id="4" name="Content Placeholder 3">
            <a:extLst>
              <a:ext uri="{FF2B5EF4-FFF2-40B4-BE49-F238E27FC236}">
                <a16:creationId xmlns:a16="http://schemas.microsoft.com/office/drawing/2014/main" id="{526946C4-A78F-4401-ACAB-EDD19CFDC5AA}"/>
              </a:ext>
            </a:extLst>
          </p:cNvPr>
          <p:cNvGraphicFramePr>
            <a:graphicFrameLocks noGrp="1"/>
          </p:cNvGraphicFramePr>
          <p:nvPr>
            <p:ph idx="1"/>
            <p:extLst>
              <p:ext uri="{D42A27DB-BD31-4B8C-83A1-F6EECF244321}">
                <p14:modId xmlns:p14="http://schemas.microsoft.com/office/powerpoint/2010/main" val="1669191379"/>
              </p:ext>
            </p:extLst>
          </p:nvPr>
        </p:nvGraphicFramePr>
        <p:xfrm>
          <a:off x="914400" y="1628800"/>
          <a:ext cx="7772400" cy="453072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TextBox 4">
            <a:extLst>
              <a:ext uri="{FF2B5EF4-FFF2-40B4-BE49-F238E27FC236}">
                <a16:creationId xmlns:a16="http://schemas.microsoft.com/office/drawing/2014/main" id="{2A4EC733-7E06-4E1B-AE91-4CE6CA04B392}"/>
              </a:ext>
            </a:extLst>
          </p:cNvPr>
          <p:cNvSpPr txBox="1"/>
          <p:nvPr/>
        </p:nvSpPr>
        <p:spPr>
          <a:xfrm>
            <a:off x="1115616" y="2480393"/>
            <a:ext cx="777280" cy="369332"/>
          </a:xfrm>
          <a:prstGeom prst="rect">
            <a:avLst/>
          </a:prstGeom>
          <a:noFill/>
        </p:spPr>
        <p:txBody>
          <a:bodyPr wrap="square" rtlCol="0">
            <a:spAutoFit/>
          </a:bodyPr>
          <a:lstStyle/>
          <a:p>
            <a:r>
              <a:rPr lang="en-MY" dirty="0"/>
              <a:t>High</a:t>
            </a:r>
          </a:p>
        </p:txBody>
      </p:sp>
      <p:sp>
        <p:nvSpPr>
          <p:cNvPr id="6" name="TextBox 5">
            <a:extLst>
              <a:ext uri="{FF2B5EF4-FFF2-40B4-BE49-F238E27FC236}">
                <a16:creationId xmlns:a16="http://schemas.microsoft.com/office/drawing/2014/main" id="{A43D8E3D-BD77-4525-A6EA-3D75F6BBE9F4}"/>
              </a:ext>
            </a:extLst>
          </p:cNvPr>
          <p:cNvSpPr txBox="1"/>
          <p:nvPr/>
        </p:nvSpPr>
        <p:spPr>
          <a:xfrm>
            <a:off x="6510757" y="6116712"/>
            <a:ext cx="777280" cy="369332"/>
          </a:xfrm>
          <a:prstGeom prst="rect">
            <a:avLst/>
          </a:prstGeom>
          <a:noFill/>
        </p:spPr>
        <p:txBody>
          <a:bodyPr wrap="square" rtlCol="0">
            <a:spAutoFit/>
          </a:bodyPr>
          <a:lstStyle/>
          <a:p>
            <a:r>
              <a:rPr lang="en-MY" dirty="0"/>
              <a:t>High</a:t>
            </a:r>
          </a:p>
        </p:txBody>
      </p:sp>
      <p:sp>
        <p:nvSpPr>
          <p:cNvPr id="7" name="TextBox 6">
            <a:extLst>
              <a:ext uri="{FF2B5EF4-FFF2-40B4-BE49-F238E27FC236}">
                <a16:creationId xmlns:a16="http://schemas.microsoft.com/office/drawing/2014/main" id="{B7586D89-16D1-437B-AC09-32FD752AD58E}"/>
              </a:ext>
            </a:extLst>
          </p:cNvPr>
          <p:cNvSpPr txBox="1"/>
          <p:nvPr/>
        </p:nvSpPr>
        <p:spPr>
          <a:xfrm>
            <a:off x="643862" y="3606981"/>
            <a:ext cx="2088232" cy="646331"/>
          </a:xfrm>
          <a:prstGeom prst="rect">
            <a:avLst/>
          </a:prstGeom>
          <a:noFill/>
        </p:spPr>
        <p:txBody>
          <a:bodyPr wrap="square" rtlCol="0">
            <a:spAutoFit/>
          </a:bodyPr>
          <a:lstStyle/>
          <a:p>
            <a:pPr algn="ctr"/>
            <a:r>
              <a:rPr lang="en-MY" b="1" dirty="0"/>
              <a:t>ACTUAL PERFORMANCE</a:t>
            </a:r>
          </a:p>
        </p:txBody>
      </p:sp>
      <p:sp>
        <p:nvSpPr>
          <p:cNvPr id="8" name="TextBox 7">
            <a:extLst>
              <a:ext uri="{FF2B5EF4-FFF2-40B4-BE49-F238E27FC236}">
                <a16:creationId xmlns:a16="http://schemas.microsoft.com/office/drawing/2014/main" id="{FFA55F2B-8743-4EF6-8C68-11EEB4060819}"/>
              </a:ext>
            </a:extLst>
          </p:cNvPr>
          <p:cNvSpPr txBox="1"/>
          <p:nvPr/>
        </p:nvSpPr>
        <p:spPr>
          <a:xfrm>
            <a:off x="1331640" y="4821524"/>
            <a:ext cx="712676" cy="369332"/>
          </a:xfrm>
          <a:prstGeom prst="rect">
            <a:avLst/>
          </a:prstGeom>
          <a:noFill/>
        </p:spPr>
        <p:txBody>
          <a:bodyPr wrap="square" rtlCol="0">
            <a:spAutoFit/>
          </a:bodyPr>
          <a:lstStyle/>
          <a:p>
            <a:r>
              <a:rPr lang="en-MY" dirty="0"/>
              <a:t>Low</a:t>
            </a:r>
          </a:p>
        </p:txBody>
      </p:sp>
      <p:sp>
        <p:nvSpPr>
          <p:cNvPr id="9" name="TextBox 8">
            <a:extLst>
              <a:ext uri="{FF2B5EF4-FFF2-40B4-BE49-F238E27FC236}">
                <a16:creationId xmlns:a16="http://schemas.microsoft.com/office/drawing/2014/main" id="{65CC7F82-C60D-44DE-9CA9-DDBDCA77A71C}"/>
              </a:ext>
            </a:extLst>
          </p:cNvPr>
          <p:cNvSpPr txBox="1"/>
          <p:nvPr/>
        </p:nvSpPr>
        <p:spPr>
          <a:xfrm>
            <a:off x="2762081" y="6182846"/>
            <a:ext cx="712676" cy="369332"/>
          </a:xfrm>
          <a:prstGeom prst="rect">
            <a:avLst/>
          </a:prstGeom>
          <a:noFill/>
        </p:spPr>
        <p:txBody>
          <a:bodyPr wrap="square" rtlCol="0">
            <a:spAutoFit/>
          </a:bodyPr>
          <a:lstStyle/>
          <a:p>
            <a:r>
              <a:rPr lang="en-MY" dirty="0"/>
              <a:t>Low</a:t>
            </a:r>
          </a:p>
        </p:txBody>
      </p:sp>
      <p:sp>
        <p:nvSpPr>
          <p:cNvPr id="10" name="TextBox 9">
            <a:extLst>
              <a:ext uri="{FF2B5EF4-FFF2-40B4-BE49-F238E27FC236}">
                <a16:creationId xmlns:a16="http://schemas.microsoft.com/office/drawing/2014/main" id="{D6FC5E72-B833-4CB6-88BD-B3B245393570}"/>
              </a:ext>
            </a:extLst>
          </p:cNvPr>
          <p:cNvSpPr txBox="1"/>
          <p:nvPr/>
        </p:nvSpPr>
        <p:spPr>
          <a:xfrm>
            <a:off x="4028238" y="6104769"/>
            <a:ext cx="2088232" cy="646331"/>
          </a:xfrm>
          <a:prstGeom prst="rect">
            <a:avLst/>
          </a:prstGeom>
          <a:noFill/>
        </p:spPr>
        <p:txBody>
          <a:bodyPr wrap="square" rtlCol="0">
            <a:spAutoFit/>
          </a:bodyPr>
          <a:lstStyle/>
          <a:p>
            <a:pPr algn="ctr"/>
            <a:r>
              <a:rPr lang="en-MY" b="1" dirty="0"/>
              <a:t>PREDICTED PERFORMANCE</a:t>
            </a:r>
          </a:p>
        </p:txBody>
      </p:sp>
    </p:spTree>
    <p:extLst>
      <p:ext uri="{BB962C8B-B14F-4D97-AF65-F5344CB8AC3E}">
        <p14:creationId xmlns:p14="http://schemas.microsoft.com/office/powerpoint/2010/main" val="424994420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48442B-BDD6-4FEE-9FF0-BA9C9D1B53D1}"/>
              </a:ext>
            </a:extLst>
          </p:cNvPr>
          <p:cNvSpPr>
            <a:spLocks noGrp="1"/>
          </p:cNvSpPr>
          <p:nvPr>
            <p:ph type="title"/>
          </p:nvPr>
        </p:nvSpPr>
        <p:spPr/>
        <p:txBody>
          <a:bodyPr/>
          <a:lstStyle/>
          <a:p>
            <a:r>
              <a:rPr lang="en-MY" dirty="0"/>
              <a:t>Selection Process</a:t>
            </a:r>
          </a:p>
        </p:txBody>
      </p:sp>
      <p:pic>
        <p:nvPicPr>
          <p:cNvPr id="5" name="Picture 4">
            <a:extLst>
              <a:ext uri="{FF2B5EF4-FFF2-40B4-BE49-F238E27FC236}">
                <a16:creationId xmlns:a16="http://schemas.microsoft.com/office/drawing/2014/main" id="{877DA020-7591-4744-8F67-95BFE8D8BB62}"/>
              </a:ext>
            </a:extLst>
          </p:cNvPr>
          <p:cNvPicPr>
            <a:picLocks noChangeAspect="1"/>
          </p:cNvPicPr>
          <p:nvPr/>
        </p:nvPicPr>
        <p:blipFill>
          <a:blip r:embed="rId2"/>
          <a:stretch>
            <a:fillRect/>
          </a:stretch>
        </p:blipFill>
        <p:spPr>
          <a:xfrm>
            <a:off x="986286" y="1628800"/>
            <a:ext cx="7656662" cy="4608512"/>
          </a:xfrm>
          <a:prstGeom prst="rect">
            <a:avLst/>
          </a:prstGeom>
        </p:spPr>
      </p:pic>
    </p:spTree>
    <p:extLst>
      <p:ext uri="{BB962C8B-B14F-4D97-AF65-F5344CB8AC3E}">
        <p14:creationId xmlns:p14="http://schemas.microsoft.com/office/powerpoint/2010/main" val="164114511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088350-F9CB-4864-96A3-EA32AE1E952F}"/>
              </a:ext>
            </a:extLst>
          </p:cNvPr>
          <p:cNvSpPr>
            <a:spLocks noGrp="1"/>
          </p:cNvSpPr>
          <p:nvPr>
            <p:ph type="title"/>
          </p:nvPr>
        </p:nvSpPr>
        <p:spPr/>
        <p:txBody>
          <a:bodyPr/>
          <a:lstStyle/>
          <a:p>
            <a:r>
              <a:rPr lang="en-MY" dirty="0"/>
              <a:t>Selection Process</a:t>
            </a:r>
          </a:p>
        </p:txBody>
      </p:sp>
      <p:sp>
        <p:nvSpPr>
          <p:cNvPr id="3" name="Content Placeholder 2">
            <a:extLst>
              <a:ext uri="{FF2B5EF4-FFF2-40B4-BE49-F238E27FC236}">
                <a16:creationId xmlns:a16="http://schemas.microsoft.com/office/drawing/2014/main" id="{4187D57D-3A36-4A71-850D-45DEB26A0885}"/>
              </a:ext>
            </a:extLst>
          </p:cNvPr>
          <p:cNvSpPr>
            <a:spLocks noGrp="1"/>
          </p:cNvSpPr>
          <p:nvPr>
            <p:ph idx="1"/>
          </p:nvPr>
        </p:nvSpPr>
        <p:spPr/>
        <p:txBody>
          <a:bodyPr/>
          <a:lstStyle/>
          <a:p>
            <a:pPr marL="514350" indent="-514350">
              <a:buFont typeface="+mj-lt"/>
              <a:buAutoNum type="arabicPeriod"/>
            </a:pPr>
            <a:r>
              <a:rPr lang="en-MY" dirty="0"/>
              <a:t>Initial Screening</a:t>
            </a:r>
          </a:p>
          <a:p>
            <a:pPr marL="514350" indent="-514350">
              <a:buFont typeface="+mj-lt"/>
              <a:buAutoNum type="arabicPeriod"/>
            </a:pPr>
            <a:r>
              <a:rPr lang="en-MY" dirty="0"/>
              <a:t>Secondary Screening</a:t>
            </a:r>
          </a:p>
          <a:p>
            <a:pPr marL="514350" indent="-514350">
              <a:buFont typeface="+mj-lt"/>
              <a:buAutoNum type="arabicPeriod"/>
            </a:pPr>
            <a:r>
              <a:rPr lang="en-MY" dirty="0"/>
              <a:t>Candidacy</a:t>
            </a:r>
          </a:p>
          <a:p>
            <a:pPr marL="514350" indent="-514350">
              <a:buFont typeface="+mj-lt"/>
              <a:buAutoNum type="arabicPeriod"/>
            </a:pPr>
            <a:r>
              <a:rPr lang="en-MY" dirty="0"/>
              <a:t>Verification</a:t>
            </a:r>
          </a:p>
          <a:p>
            <a:pPr marL="514350" indent="-514350">
              <a:buFont typeface="+mj-lt"/>
              <a:buAutoNum type="arabicPeriod"/>
            </a:pPr>
            <a:r>
              <a:rPr lang="en-MY" dirty="0"/>
              <a:t>Final Decision</a:t>
            </a:r>
          </a:p>
        </p:txBody>
      </p:sp>
    </p:spTree>
    <p:extLst>
      <p:ext uri="{BB962C8B-B14F-4D97-AF65-F5344CB8AC3E}">
        <p14:creationId xmlns:p14="http://schemas.microsoft.com/office/powerpoint/2010/main" val="113589264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0AA82D-ECDC-4E12-82E2-A6B25D31521A}"/>
              </a:ext>
            </a:extLst>
          </p:cNvPr>
          <p:cNvSpPr>
            <a:spLocks noGrp="1"/>
          </p:cNvSpPr>
          <p:nvPr>
            <p:ph type="title"/>
          </p:nvPr>
        </p:nvSpPr>
        <p:spPr/>
        <p:txBody>
          <a:bodyPr/>
          <a:lstStyle/>
          <a:p>
            <a:r>
              <a:rPr lang="en-MY" dirty="0"/>
              <a:t>Selection Process</a:t>
            </a:r>
          </a:p>
        </p:txBody>
      </p:sp>
      <p:pic>
        <p:nvPicPr>
          <p:cNvPr id="5" name="Picture 4">
            <a:extLst>
              <a:ext uri="{FF2B5EF4-FFF2-40B4-BE49-F238E27FC236}">
                <a16:creationId xmlns:a16="http://schemas.microsoft.com/office/drawing/2014/main" id="{4D34DB87-5DE7-4178-9D48-928BF60D2345}"/>
              </a:ext>
            </a:extLst>
          </p:cNvPr>
          <p:cNvPicPr>
            <a:picLocks noChangeAspect="1"/>
          </p:cNvPicPr>
          <p:nvPr/>
        </p:nvPicPr>
        <p:blipFill>
          <a:blip r:embed="rId2"/>
          <a:stretch>
            <a:fillRect/>
          </a:stretch>
        </p:blipFill>
        <p:spPr>
          <a:xfrm>
            <a:off x="1662137" y="1628800"/>
            <a:ext cx="5819725" cy="5120359"/>
          </a:xfrm>
          <a:prstGeom prst="rect">
            <a:avLst/>
          </a:prstGeom>
        </p:spPr>
      </p:pic>
    </p:spTree>
    <p:extLst>
      <p:ext uri="{BB962C8B-B14F-4D97-AF65-F5344CB8AC3E}">
        <p14:creationId xmlns:p14="http://schemas.microsoft.com/office/powerpoint/2010/main" val="228066094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nvPr>
        </p:nvGraphicFramePr>
        <p:xfrm>
          <a:off x="914400" y="1600200"/>
          <a:ext cx="6897960" cy="478112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Title 1">
            <a:extLst>
              <a:ext uri="{FF2B5EF4-FFF2-40B4-BE49-F238E27FC236}">
                <a16:creationId xmlns:a16="http://schemas.microsoft.com/office/drawing/2014/main" id="{5874EC8E-F83C-4BDF-B349-0BF69227AF21}"/>
              </a:ext>
            </a:extLst>
          </p:cNvPr>
          <p:cNvSpPr>
            <a:spLocks noGrp="1"/>
          </p:cNvSpPr>
          <p:nvPr>
            <p:ph type="title"/>
          </p:nvPr>
        </p:nvSpPr>
        <p:spPr>
          <a:xfrm>
            <a:off x="914400" y="277813"/>
            <a:ext cx="7772400" cy="1143000"/>
          </a:xfrm>
        </p:spPr>
        <p:txBody>
          <a:bodyPr/>
          <a:lstStyle/>
          <a:p>
            <a:r>
              <a:rPr lang="en-MY" dirty="0"/>
              <a:t>HR Planning and Staffing</a:t>
            </a:r>
          </a:p>
        </p:txBody>
      </p:sp>
    </p:spTree>
    <p:extLst>
      <p:ext uri="{BB962C8B-B14F-4D97-AF65-F5344CB8AC3E}">
        <p14:creationId xmlns:p14="http://schemas.microsoft.com/office/powerpoint/2010/main" val="428704221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95AED6-3A6F-4A0A-9565-B50D7FB32D9C}"/>
              </a:ext>
            </a:extLst>
          </p:cNvPr>
          <p:cNvSpPr>
            <a:spLocks noGrp="1"/>
          </p:cNvSpPr>
          <p:nvPr>
            <p:ph type="title"/>
          </p:nvPr>
        </p:nvSpPr>
        <p:spPr/>
        <p:txBody>
          <a:bodyPr/>
          <a:lstStyle/>
          <a:p>
            <a:r>
              <a:rPr lang="en-MY" dirty="0"/>
              <a:t>Reliability and Validity of Selection Tools and Methods</a:t>
            </a:r>
          </a:p>
        </p:txBody>
      </p:sp>
      <p:sp>
        <p:nvSpPr>
          <p:cNvPr id="4" name="TextBox 3">
            <a:extLst>
              <a:ext uri="{FF2B5EF4-FFF2-40B4-BE49-F238E27FC236}">
                <a16:creationId xmlns:a16="http://schemas.microsoft.com/office/drawing/2014/main" id="{B21B8B71-6276-48D5-9536-4E2189266DE1}"/>
              </a:ext>
            </a:extLst>
          </p:cNvPr>
          <p:cNvSpPr txBox="1"/>
          <p:nvPr/>
        </p:nvSpPr>
        <p:spPr>
          <a:xfrm>
            <a:off x="685800" y="2008077"/>
            <a:ext cx="7772400" cy="4832092"/>
          </a:xfrm>
          <a:prstGeom prst="rect">
            <a:avLst/>
          </a:prstGeom>
          <a:noFill/>
        </p:spPr>
        <p:txBody>
          <a:bodyPr wrap="square" rtlCol="0">
            <a:spAutoFit/>
          </a:bodyPr>
          <a:lstStyle/>
          <a:p>
            <a:r>
              <a:rPr lang="en-MY" sz="2800" dirty="0"/>
              <a:t>Hiring the wrong person for the job is a costly mistake. Selection errors can impact the organization’s human capital management plan, employee morale, management time, training budgets, productivity and profitability. Just as reliability and validity were critical parts of the pre-screening process, you must also establish the reliability and validity of the selection tools and methods.</a:t>
            </a:r>
          </a:p>
          <a:p>
            <a:endParaRPr lang="en-MY" sz="2800" dirty="0"/>
          </a:p>
          <a:p>
            <a:endParaRPr lang="en-MY" sz="2800" dirty="0"/>
          </a:p>
        </p:txBody>
      </p:sp>
    </p:spTree>
    <p:extLst>
      <p:ext uri="{BB962C8B-B14F-4D97-AF65-F5344CB8AC3E}">
        <p14:creationId xmlns:p14="http://schemas.microsoft.com/office/powerpoint/2010/main" val="165450997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921EFA-DA99-48C0-A3B1-EDC96331889C}"/>
              </a:ext>
            </a:extLst>
          </p:cNvPr>
          <p:cNvSpPr>
            <a:spLocks noGrp="1"/>
          </p:cNvSpPr>
          <p:nvPr>
            <p:ph type="title"/>
          </p:nvPr>
        </p:nvSpPr>
        <p:spPr/>
        <p:txBody>
          <a:bodyPr/>
          <a:lstStyle/>
          <a:p>
            <a:r>
              <a:rPr lang="en-MY" dirty="0"/>
              <a:t>Reliability and Validity of Selection Tools and Methods</a:t>
            </a:r>
          </a:p>
        </p:txBody>
      </p:sp>
      <p:sp>
        <p:nvSpPr>
          <p:cNvPr id="4" name="TextBox 3">
            <a:extLst>
              <a:ext uri="{FF2B5EF4-FFF2-40B4-BE49-F238E27FC236}">
                <a16:creationId xmlns:a16="http://schemas.microsoft.com/office/drawing/2014/main" id="{F6A16B98-B413-448D-8639-54C10C5506E3}"/>
              </a:ext>
            </a:extLst>
          </p:cNvPr>
          <p:cNvSpPr txBox="1"/>
          <p:nvPr/>
        </p:nvSpPr>
        <p:spPr>
          <a:xfrm>
            <a:off x="914400" y="1628800"/>
            <a:ext cx="7618040" cy="4801314"/>
          </a:xfrm>
          <a:prstGeom prst="rect">
            <a:avLst/>
          </a:prstGeom>
          <a:noFill/>
        </p:spPr>
        <p:txBody>
          <a:bodyPr wrap="square" rtlCol="0">
            <a:spAutoFit/>
          </a:bodyPr>
          <a:lstStyle/>
          <a:p>
            <a:r>
              <a:rPr lang="en-MY" b="1" dirty="0"/>
              <a:t>Establishing Reliability</a:t>
            </a:r>
          </a:p>
          <a:p>
            <a:r>
              <a:rPr lang="en-MY" dirty="0"/>
              <a:t>Reliability is the ability of an instrument to measure consistently. For example, if an applicant takes a motor skills test twice, the scores should be similar (allowing for the effect of practice). If the scores differ significantly, the test may not be reliable.</a:t>
            </a:r>
          </a:p>
          <a:p>
            <a:endParaRPr lang="en-MY" dirty="0"/>
          </a:p>
          <a:p>
            <a:r>
              <a:rPr lang="en-MY" dirty="0"/>
              <a:t>Perfect reliability is difficult to achieve. The following types of errors can lead to inconsistent results:</a:t>
            </a:r>
          </a:p>
          <a:p>
            <a:pPr marL="285750" indent="-285750">
              <a:buFont typeface="Wingdings" panose="05000000000000000000" pitchFamily="2" charset="2"/>
              <a:buChar char="§"/>
            </a:pPr>
            <a:r>
              <a:rPr lang="en-MY" dirty="0"/>
              <a:t>Failure to measure some aspect of an important attribute</a:t>
            </a:r>
          </a:p>
          <a:p>
            <a:pPr marL="285750" indent="-285750">
              <a:buFont typeface="Wingdings" panose="05000000000000000000" pitchFamily="2" charset="2"/>
              <a:buChar char="§"/>
            </a:pPr>
            <a:r>
              <a:rPr lang="en-MY" dirty="0"/>
              <a:t>Irrelevant questions in an interview or on a test</a:t>
            </a:r>
          </a:p>
          <a:p>
            <a:pPr marL="285750" indent="-285750">
              <a:buFont typeface="Wingdings" panose="05000000000000000000" pitchFamily="2" charset="2"/>
              <a:buChar char="§"/>
            </a:pPr>
            <a:r>
              <a:rPr lang="en-MY" dirty="0"/>
              <a:t>Different time limits for candidates in an interview or on a test</a:t>
            </a:r>
          </a:p>
          <a:p>
            <a:endParaRPr lang="en-MY" dirty="0"/>
          </a:p>
          <a:p>
            <a:r>
              <a:rPr lang="en-MY" b="1" dirty="0"/>
              <a:t>Establishing Validity</a:t>
            </a:r>
          </a:p>
          <a:p>
            <a:r>
              <a:rPr lang="en-MY" dirty="0"/>
              <a:t>Validity is the ability of an instrument to measure what it is intended to measure. For example, a typing performance test is probably a valid prerequisite for applicants who will be expected to do typing (such as for a position in an administrative processing </a:t>
            </a:r>
            <a:r>
              <a:rPr lang="en-MY" dirty="0" err="1"/>
              <a:t>center</a:t>
            </a:r>
            <a:r>
              <a:rPr lang="en-MY" dirty="0"/>
              <a:t>).</a:t>
            </a:r>
          </a:p>
        </p:txBody>
      </p:sp>
    </p:spTree>
    <p:extLst>
      <p:ext uri="{BB962C8B-B14F-4D97-AF65-F5344CB8AC3E}">
        <p14:creationId xmlns:p14="http://schemas.microsoft.com/office/powerpoint/2010/main" val="67102800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nvPr>
        </p:nvGraphicFramePr>
        <p:xfrm>
          <a:off x="914400" y="1600200"/>
          <a:ext cx="6897960" cy="478112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Title 1">
            <a:extLst>
              <a:ext uri="{FF2B5EF4-FFF2-40B4-BE49-F238E27FC236}">
                <a16:creationId xmlns:a16="http://schemas.microsoft.com/office/drawing/2014/main" id="{5874EC8E-F83C-4BDF-B349-0BF69227AF21}"/>
              </a:ext>
            </a:extLst>
          </p:cNvPr>
          <p:cNvSpPr>
            <a:spLocks noGrp="1"/>
          </p:cNvSpPr>
          <p:nvPr>
            <p:ph type="title"/>
          </p:nvPr>
        </p:nvSpPr>
        <p:spPr>
          <a:xfrm>
            <a:off x="914400" y="277813"/>
            <a:ext cx="7772400" cy="1143000"/>
          </a:xfrm>
        </p:spPr>
        <p:txBody>
          <a:bodyPr/>
          <a:lstStyle/>
          <a:p>
            <a:r>
              <a:rPr lang="en-MY" dirty="0"/>
              <a:t>HR Planning and Staffing</a:t>
            </a:r>
          </a:p>
        </p:txBody>
      </p:sp>
    </p:spTree>
    <p:extLst>
      <p:ext uri="{BB962C8B-B14F-4D97-AF65-F5344CB8AC3E}">
        <p14:creationId xmlns:p14="http://schemas.microsoft.com/office/powerpoint/2010/main" val="263297256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F27955-C1C2-427E-95EF-14ADE8F274C1}"/>
              </a:ext>
            </a:extLst>
          </p:cNvPr>
          <p:cNvSpPr>
            <a:spLocks noGrp="1"/>
          </p:cNvSpPr>
          <p:nvPr>
            <p:ph type="title"/>
          </p:nvPr>
        </p:nvSpPr>
        <p:spPr/>
        <p:txBody>
          <a:bodyPr/>
          <a:lstStyle/>
          <a:p>
            <a:r>
              <a:rPr lang="en-MY" dirty="0"/>
              <a:t>Selection Tools</a:t>
            </a:r>
          </a:p>
        </p:txBody>
      </p:sp>
      <p:pic>
        <p:nvPicPr>
          <p:cNvPr id="5" name="Picture 4">
            <a:extLst>
              <a:ext uri="{FF2B5EF4-FFF2-40B4-BE49-F238E27FC236}">
                <a16:creationId xmlns:a16="http://schemas.microsoft.com/office/drawing/2014/main" id="{47BA19B5-B0DD-43BF-9B47-EB15CBDB088E}"/>
              </a:ext>
            </a:extLst>
          </p:cNvPr>
          <p:cNvPicPr>
            <a:picLocks noChangeAspect="1"/>
          </p:cNvPicPr>
          <p:nvPr/>
        </p:nvPicPr>
        <p:blipFill>
          <a:blip r:embed="rId2"/>
          <a:stretch>
            <a:fillRect/>
          </a:stretch>
        </p:blipFill>
        <p:spPr>
          <a:xfrm>
            <a:off x="1187624" y="1728787"/>
            <a:ext cx="7584843" cy="4550906"/>
          </a:xfrm>
          <a:prstGeom prst="rect">
            <a:avLst/>
          </a:prstGeom>
        </p:spPr>
      </p:pic>
    </p:spTree>
    <p:extLst>
      <p:ext uri="{BB962C8B-B14F-4D97-AF65-F5344CB8AC3E}">
        <p14:creationId xmlns:p14="http://schemas.microsoft.com/office/powerpoint/2010/main" val="95030420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921EFA-DA99-48C0-A3B1-EDC96331889C}"/>
              </a:ext>
            </a:extLst>
          </p:cNvPr>
          <p:cNvSpPr>
            <a:spLocks noGrp="1"/>
          </p:cNvSpPr>
          <p:nvPr>
            <p:ph type="title"/>
          </p:nvPr>
        </p:nvSpPr>
        <p:spPr/>
        <p:txBody>
          <a:bodyPr/>
          <a:lstStyle/>
          <a:p>
            <a:r>
              <a:rPr lang="en-MY" dirty="0"/>
              <a:t>Step 3: Interview</a:t>
            </a:r>
          </a:p>
        </p:txBody>
      </p:sp>
      <p:sp>
        <p:nvSpPr>
          <p:cNvPr id="4" name="TextBox 3">
            <a:extLst>
              <a:ext uri="{FF2B5EF4-FFF2-40B4-BE49-F238E27FC236}">
                <a16:creationId xmlns:a16="http://schemas.microsoft.com/office/drawing/2014/main" id="{6963FD3A-CD64-4B37-847F-424C919CEB8C}"/>
              </a:ext>
            </a:extLst>
          </p:cNvPr>
          <p:cNvSpPr txBox="1"/>
          <p:nvPr/>
        </p:nvSpPr>
        <p:spPr>
          <a:xfrm>
            <a:off x="611560" y="1582340"/>
            <a:ext cx="8208912" cy="2585323"/>
          </a:xfrm>
          <a:prstGeom prst="rect">
            <a:avLst/>
          </a:prstGeom>
          <a:noFill/>
        </p:spPr>
        <p:txBody>
          <a:bodyPr wrap="square" rtlCol="0">
            <a:spAutoFit/>
          </a:bodyPr>
          <a:lstStyle/>
          <a:p>
            <a:r>
              <a:rPr lang="en-MY" dirty="0"/>
              <a:t>The third step of the selection process is to interview the qualified candidates.</a:t>
            </a:r>
          </a:p>
          <a:p>
            <a:endParaRPr lang="en-MY" dirty="0"/>
          </a:p>
          <a:p>
            <a:r>
              <a:rPr lang="en-MY" b="1" dirty="0"/>
              <a:t>Types of Interviews</a:t>
            </a:r>
          </a:p>
          <a:p>
            <a:r>
              <a:rPr lang="en-MY" dirty="0"/>
              <a:t>Interviews determine how well the candidate meets the needs of the organization. Organizations tend to use interviews for qualifying candidates more than any other procedure in the selection process.</a:t>
            </a:r>
          </a:p>
          <a:p>
            <a:endParaRPr lang="en-MY" dirty="0"/>
          </a:p>
          <a:p>
            <a:r>
              <a:rPr lang="en-MY" dirty="0"/>
              <a:t>Interviews can range from short pre-screening interviews (20 minutes or less) to long in-depth interviews (one hour or more).</a:t>
            </a:r>
          </a:p>
        </p:txBody>
      </p:sp>
      <p:pic>
        <p:nvPicPr>
          <p:cNvPr id="6" name="Picture 5">
            <a:extLst>
              <a:ext uri="{FF2B5EF4-FFF2-40B4-BE49-F238E27FC236}">
                <a16:creationId xmlns:a16="http://schemas.microsoft.com/office/drawing/2014/main" id="{7ED5259C-B204-4DB3-8601-60597420CB88}"/>
              </a:ext>
            </a:extLst>
          </p:cNvPr>
          <p:cNvPicPr>
            <a:picLocks noChangeAspect="1"/>
          </p:cNvPicPr>
          <p:nvPr/>
        </p:nvPicPr>
        <p:blipFill>
          <a:blip r:embed="rId2"/>
          <a:stretch>
            <a:fillRect/>
          </a:stretch>
        </p:blipFill>
        <p:spPr>
          <a:xfrm>
            <a:off x="1934001" y="4168009"/>
            <a:ext cx="5275998" cy="2412178"/>
          </a:xfrm>
          <a:prstGeom prst="rect">
            <a:avLst/>
          </a:prstGeom>
        </p:spPr>
      </p:pic>
    </p:spTree>
    <p:extLst>
      <p:ext uri="{BB962C8B-B14F-4D97-AF65-F5344CB8AC3E}">
        <p14:creationId xmlns:p14="http://schemas.microsoft.com/office/powerpoint/2010/main" val="125456592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BBE315-7975-46AB-9452-F61B4C4436CA}"/>
              </a:ext>
            </a:extLst>
          </p:cNvPr>
          <p:cNvSpPr>
            <a:spLocks noGrp="1"/>
          </p:cNvSpPr>
          <p:nvPr>
            <p:ph type="title"/>
          </p:nvPr>
        </p:nvSpPr>
        <p:spPr/>
        <p:txBody>
          <a:bodyPr/>
          <a:lstStyle/>
          <a:p>
            <a:r>
              <a:rPr lang="en-MY" dirty="0" err="1"/>
              <a:t>Behavioral</a:t>
            </a:r>
            <a:r>
              <a:rPr lang="en-MY" dirty="0"/>
              <a:t> Interview</a:t>
            </a:r>
          </a:p>
        </p:txBody>
      </p:sp>
      <p:sp>
        <p:nvSpPr>
          <p:cNvPr id="4" name="TextBox 3">
            <a:extLst>
              <a:ext uri="{FF2B5EF4-FFF2-40B4-BE49-F238E27FC236}">
                <a16:creationId xmlns:a16="http://schemas.microsoft.com/office/drawing/2014/main" id="{17617639-59C8-4A6A-915A-DB08C7D5A08A}"/>
              </a:ext>
            </a:extLst>
          </p:cNvPr>
          <p:cNvSpPr txBox="1"/>
          <p:nvPr/>
        </p:nvSpPr>
        <p:spPr>
          <a:xfrm>
            <a:off x="755576" y="1700808"/>
            <a:ext cx="7931224" cy="646331"/>
          </a:xfrm>
          <a:prstGeom prst="rect">
            <a:avLst/>
          </a:prstGeom>
          <a:noFill/>
        </p:spPr>
        <p:txBody>
          <a:bodyPr wrap="square" rtlCol="0">
            <a:spAutoFit/>
          </a:bodyPr>
          <a:lstStyle/>
          <a:p>
            <a:r>
              <a:rPr lang="en-MY" dirty="0"/>
              <a:t>There are many styles of in-depth interviews. Three are the </a:t>
            </a:r>
            <a:r>
              <a:rPr lang="en-MY" dirty="0" err="1"/>
              <a:t>behavioral</a:t>
            </a:r>
            <a:r>
              <a:rPr lang="en-MY" dirty="0"/>
              <a:t> interview, the competency-based interview and the structured interview.</a:t>
            </a:r>
          </a:p>
        </p:txBody>
      </p:sp>
      <p:graphicFrame>
        <p:nvGraphicFramePr>
          <p:cNvPr id="5" name="Table 4">
            <a:extLst>
              <a:ext uri="{FF2B5EF4-FFF2-40B4-BE49-F238E27FC236}">
                <a16:creationId xmlns:a16="http://schemas.microsoft.com/office/drawing/2014/main" id="{2DE4CE0E-B4B3-45BB-BF7B-52BE7D2ADEAA}"/>
              </a:ext>
            </a:extLst>
          </p:cNvPr>
          <p:cNvGraphicFramePr>
            <a:graphicFrameLocks noGrp="1"/>
          </p:cNvGraphicFramePr>
          <p:nvPr/>
        </p:nvGraphicFramePr>
        <p:xfrm>
          <a:off x="1259632" y="2386289"/>
          <a:ext cx="6552728" cy="2560320"/>
        </p:xfrm>
        <a:graphic>
          <a:graphicData uri="http://schemas.openxmlformats.org/drawingml/2006/table">
            <a:tbl>
              <a:tblPr firstRow="1" firstCol="1" lastRow="1" lastCol="1" bandRow="1" bandCol="1">
                <a:tableStyleId>{5C22544A-7EE6-4342-B048-85BDC9FD1C3A}</a:tableStyleId>
              </a:tblPr>
              <a:tblGrid>
                <a:gridCol w="3384376">
                  <a:extLst>
                    <a:ext uri="{9D8B030D-6E8A-4147-A177-3AD203B41FA5}">
                      <a16:colId xmlns:a16="http://schemas.microsoft.com/office/drawing/2014/main" val="627334451"/>
                    </a:ext>
                  </a:extLst>
                </a:gridCol>
                <a:gridCol w="3168352">
                  <a:extLst>
                    <a:ext uri="{9D8B030D-6E8A-4147-A177-3AD203B41FA5}">
                      <a16:colId xmlns:a16="http://schemas.microsoft.com/office/drawing/2014/main" val="2352760340"/>
                    </a:ext>
                  </a:extLst>
                </a:gridCol>
              </a:tblGrid>
              <a:tr h="446405">
                <a:tc>
                  <a:txBody>
                    <a:bodyPr/>
                    <a:lstStyle/>
                    <a:p>
                      <a:pPr>
                        <a:spcBef>
                          <a:spcPts val="55"/>
                        </a:spcBef>
                      </a:pPr>
                      <a:r>
                        <a:rPr lang="en-US" sz="1200" dirty="0">
                          <a:solidFill>
                            <a:schemeClr val="tx1"/>
                          </a:solidFill>
                          <a:effectLst/>
                        </a:rPr>
                        <a:t> </a:t>
                      </a:r>
                      <a:endParaRPr lang="en-MY" sz="1100" dirty="0">
                        <a:solidFill>
                          <a:schemeClr val="tx1"/>
                        </a:solidFill>
                        <a:effectLst/>
                      </a:endParaRPr>
                    </a:p>
                    <a:p>
                      <a:pPr marL="466725" marR="467995" algn="ctr">
                        <a:spcAft>
                          <a:spcPts val="0"/>
                        </a:spcAft>
                      </a:pPr>
                      <a:r>
                        <a:rPr lang="en-US" sz="1200" dirty="0">
                          <a:solidFill>
                            <a:schemeClr val="tx1"/>
                          </a:solidFill>
                          <a:effectLst/>
                        </a:rPr>
                        <a:t>Description</a:t>
                      </a:r>
                      <a:endParaRPr lang="en-MY" sz="11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spcBef>
                          <a:spcPts val="55"/>
                        </a:spcBef>
                      </a:pPr>
                      <a:r>
                        <a:rPr lang="en-US" sz="1200" dirty="0">
                          <a:solidFill>
                            <a:schemeClr val="tx1"/>
                          </a:solidFill>
                          <a:effectLst/>
                        </a:rPr>
                        <a:t> </a:t>
                      </a:r>
                      <a:endParaRPr lang="en-MY" sz="1100" dirty="0">
                        <a:solidFill>
                          <a:schemeClr val="tx1"/>
                        </a:solidFill>
                        <a:effectLst/>
                      </a:endParaRPr>
                    </a:p>
                    <a:p>
                      <a:pPr marL="466725" marR="467995" algn="ctr">
                        <a:spcAft>
                          <a:spcPts val="0"/>
                        </a:spcAft>
                      </a:pPr>
                      <a:r>
                        <a:rPr lang="en-US" sz="1200" dirty="0">
                          <a:solidFill>
                            <a:schemeClr val="tx1"/>
                          </a:solidFill>
                          <a:effectLst/>
                        </a:rPr>
                        <a:t>Comments</a:t>
                      </a:r>
                      <a:endParaRPr lang="en-MY" sz="11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629045292"/>
                  </a:ext>
                </a:extLst>
              </a:tr>
              <a:tr h="2113915">
                <a:tc>
                  <a:txBody>
                    <a:bodyPr/>
                    <a:lstStyle/>
                    <a:p>
                      <a:pPr marL="171450" marR="99060" lvl="0" indent="-171450">
                        <a:lnSpc>
                          <a:spcPct val="150000"/>
                        </a:lnSpc>
                        <a:spcAft>
                          <a:spcPts val="0"/>
                        </a:spcAft>
                        <a:buFont typeface="Wingdings" panose="05000000000000000000" pitchFamily="2" charset="2"/>
                        <a:buChar char="§"/>
                        <a:tabLst>
                          <a:tab pos="456565" algn="l"/>
                          <a:tab pos="457200" algn="l"/>
                        </a:tabLst>
                      </a:pPr>
                      <a:r>
                        <a:rPr lang="en-US" sz="1200" dirty="0">
                          <a:solidFill>
                            <a:schemeClr val="tx1"/>
                          </a:solidFill>
                          <a:effectLst/>
                        </a:rPr>
                        <a:t>The interviewer focuses on how the applicant previously </a:t>
                      </a:r>
                      <a:r>
                        <a:rPr lang="en-US" sz="1200" spc="-20" dirty="0">
                          <a:solidFill>
                            <a:schemeClr val="tx1"/>
                          </a:solidFill>
                          <a:effectLst/>
                        </a:rPr>
                        <a:t>handled </a:t>
                      </a:r>
                      <a:r>
                        <a:rPr lang="en-US" sz="1200" dirty="0">
                          <a:solidFill>
                            <a:schemeClr val="tx1"/>
                          </a:solidFill>
                          <a:effectLst/>
                        </a:rPr>
                        <a:t>situations (real experiences, not hypothetical</a:t>
                      </a:r>
                      <a:r>
                        <a:rPr lang="en-US" sz="1200" spc="-5" dirty="0">
                          <a:solidFill>
                            <a:schemeClr val="tx1"/>
                          </a:solidFill>
                          <a:effectLst/>
                        </a:rPr>
                        <a:t> </a:t>
                      </a:r>
                      <a:r>
                        <a:rPr lang="en-US" sz="1200" dirty="0">
                          <a:solidFill>
                            <a:schemeClr val="tx1"/>
                          </a:solidFill>
                          <a:effectLst/>
                        </a:rPr>
                        <a:t>ones).</a:t>
                      </a:r>
                      <a:endParaRPr lang="en-MY" sz="1100" dirty="0">
                        <a:solidFill>
                          <a:schemeClr val="tx1"/>
                        </a:solidFill>
                        <a:effectLst/>
                      </a:endParaRPr>
                    </a:p>
                    <a:p>
                      <a:pPr marL="171450" marR="120015" lvl="0" indent="-171450">
                        <a:lnSpc>
                          <a:spcPct val="147000"/>
                        </a:lnSpc>
                        <a:spcAft>
                          <a:spcPts val="0"/>
                        </a:spcAft>
                        <a:buFont typeface="Wingdings" panose="05000000000000000000" pitchFamily="2" charset="2"/>
                        <a:buChar char="§"/>
                        <a:tabLst>
                          <a:tab pos="456565" algn="l"/>
                          <a:tab pos="457200" algn="l"/>
                        </a:tabLst>
                      </a:pPr>
                      <a:r>
                        <a:rPr lang="en-US" sz="1200" dirty="0">
                          <a:solidFill>
                            <a:schemeClr val="tx1"/>
                          </a:solidFill>
                          <a:effectLst/>
                        </a:rPr>
                        <a:t>The interviewer asks very </a:t>
                      </a:r>
                      <a:r>
                        <a:rPr lang="en-US" sz="1200" spc="-15" dirty="0">
                          <a:solidFill>
                            <a:schemeClr val="tx1"/>
                          </a:solidFill>
                          <a:effectLst/>
                        </a:rPr>
                        <a:t>direct </a:t>
                      </a:r>
                      <a:r>
                        <a:rPr lang="en-US" sz="1200" dirty="0">
                          <a:solidFill>
                            <a:schemeClr val="tx1"/>
                          </a:solidFill>
                          <a:effectLst/>
                        </a:rPr>
                        <a:t>questions to determine if the individual possesses the</a:t>
                      </a:r>
                      <a:r>
                        <a:rPr lang="en-US" sz="1200" spc="-5" dirty="0">
                          <a:solidFill>
                            <a:schemeClr val="tx1"/>
                          </a:solidFill>
                          <a:effectLst/>
                        </a:rPr>
                        <a:t> </a:t>
                      </a:r>
                      <a:r>
                        <a:rPr lang="en-US" sz="1200" dirty="0">
                          <a:solidFill>
                            <a:schemeClr val="tx1"/>
                          </a:solidFill>
                          <a:effectLst/>
                        </a:rPr>
                        <a:t>skills</a:t>
                      </a:r>
                      <a:r>
                        <a:rPr lang="en-MY" sz="1100" dirty="0">
                          <a:solidFill>
                            <a:schemeClr val="tx1"/>
                          </a:solidFill>
                          <a:effectLst/>
                        </a:rPr>
                        <a:t> </a:t>
                      </a:r>
                      <a:r>
                        <a:rPr lang="en-US" sz="1200" dirty="0">
                          <a:solidFill>
                            <a:schemeClr val="tx1"/>
                          </a:solidFill>
                          <a:effectLst/>
                        </a:rPr>
                        <a:t>necessary for the job.</a:t>
                      </a:r>
                      <a:endParaRPr lang="en-MY" sz="11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342900" marR="299720" lvl="0" indent="-342900">
                        <a:lnSpc>
                          <a:spcPct val="147000"/>
                        </a:lnSpc>
                        <a:spcAft>
                          <a:spcPts val="0"/>
                        </a:spcAft>
                        <a:buSzPts val="1200"/>
                        <a:buFont typeface="Symbol" panose="05050102010706020507" pitchFamily="18" charset="2"/>
                        <a:buChar char=""/>
                        <a:tabLst>
                          <a:tab pos="453390" algn="l"/>
                          <a:tab pos="454025" algn="l"/>
                        </a:tabLst>
                      </a:pPr>
                      <a:r>
                        <a:rPr lang="en-US" sz="1200" dirty="0">
                          <a:solidFill>
                            <a:schemeClr val="tx1"/>
                          </a:solidFill>
                          <a:effectLst/>
                        </a:rPr>
                        <a:t>Provides insight into how </a:t>
                      </a:r>
                      <a:r>
                        <a:rPr lang="en-US" sz="1200" spc="-25" dirty="0">
                          <a:solidFill>
                            <a:schemeClr val="tx1"/>
                          </a:solidFill>
                          <a:effectLst/>
                        </a:rPr>
                        <a:t>the </a:t>
                      </a:r>
                      <a:r>
                        <a:rPr lang="en-US" sz="1200" dirty="0">
                          <a:solidFill>
                            <a:schemeClr val="tx1"/>
                          </a:solidFill>
                          <a:effectLst/>
                        </a:rPr>
                        <a:t>candidate handled past job- related</a:t>
                      </a:r>
                      <a:r>
                        <a:rPr lang="en-US" sz="1200" spc="-5" dirty="0">
                          <a:solidFill>
                            <a:schemeClr val="tx1"/>
                          </a:solidFill>
                          <a:effectLst/>
                        </a:rPr>
                        <a:t> </a:t>
                      </a:r>
                      <a:r>
                        <a:rPr lang="en-US" sz="1200" dirty="0">
                          <a:solidFill>
                            <a:schemeClr val="tx1"/>
                          </a:solidFill>
                          <a:effectLst/>
                        </a:rPr>
                        <a:t>situations</a:t>
                      </a:r>
                      <a:endParaRPr lang="en-MY" sz="1100" dirty="0">
                        <a:solidFill>
                          <a:schemeClr val="tx1"/>
                        </a:solidFill>
                        <a:effectLst/>
                      </a:endParaRPr>
                    </a:p>
                    <a:p>
                      <a:pPr marL="342900" marR="148590" lvl="0" indent="-342900">
                        <a:lnSpc>
                          <a:spcPct val="148000"/>
                        </a:lnSpc>
                        <a:spcAft>
                          <a:spcPts val="0"/>
                        </a:spcAft>
                        <a:buSzPts val="1200"/>
                        <a:buFont typeface="Symbol" panose="05050102010706020507" pitchFamily="18" charset="2"/>
                        <a:buChar char=""/>
                        <a:tabLst>
                          <a:tab pos="453390" algn="l"/>
                          <a:tab pos="454025" algn="l"/>
                        </a:tabLst>
                      </a:pPr>
                      <a:r>
                        <a:rPr lang="en-US" sz="1200" dirty="0">
                          <a:solidFill>
                            <a:schemeClr val="tx1"/>
                          </a:solidFill>
                          <a:effectLst/>
                        </a:rPr>
                        <a:t>Allows the interviewer to </a:t>
                      </a:r>
                      <a:r>
                        <a:rPr lang="en-US" sz="1200" spc="-20" dirty="0">
                          <a:solidFill>
                            <a:schemeClr val="tx1"/>
                          </a:solidFill>
                          <a:effectLst/>
                        </a:rPr>
                        <a:t>probe </a:t>
                      </a:r>
                      <a:r>
                        <a:rPr lang="en-US" sz="1200" dirty="0">
                          <a:solidFill>
                            <a:schemeClr val="tx1"/>
                          </a:solidFill>
                          <a:effectLst/>
                        </a:rPr>
                        <a:t>more than with traditional interview</a:t>
                      </a:r>
                      <a:r>
                        <a:rPr lang="en-US" sz="1200" spc="-5" dirty="0">
                          <a:solidFill>
                            <a:schemeClr val="tx1"/>
                          </a:solidFill>
                          <a:effectLst/>
                        </a:rPr>
                        <a:t> </a:t>
                      </a:r>
                      <a:r>
                        <a:rPr lang="en-US" sz="1200" dirty="0">
                          <a:solidFill>
                            <a:schemeClr val="tx1"/>
                          </a:solidFill>
                          <a:effectLst/>
                        </a:rPr>
                        <a:t>questions</a:t>
                      </a:r>
                      <a:endParaRPr lang="en-MY" sz="1100" dirty="0">
                        <a:solidFill>
                          <a:schemeClr val="tx1"/>
                        </a:solidFill>
                        <a:effectLst/>
                        <a:latin typeface="Times New Roman" panose="02020603050405020304" pitchFamily="18" charset="0"/>
                        <a:ea typeface="Symbol" panose="05050102010706020507" pitchFamily="18" charset="2"/>
                        <a:cs typeface="Symbol" panose="05050102010706020507" pitchFamily="18" charset="2"/>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295788537"/>
                  </a:ext>
                </a:extLst>
              </a:tr>
            </a:tbl>
          </a:graphicData>
        </a:graphic>
      </p:graphicFrame>
      <p:sp>
        <p:nvSpPr>
          <p:cNvPr id="6" name="TextBox 5">
            <a:extLst>
              <a:ext uri="{FF2B5EF4-FFF2-40B4-BE49-F238E27FC236}">
                <a16:creationId xmlns:a16="http://schemas.microsoft.com/office/drawing/2014/main" id="{8C066D4D-326D-4A4A-9A36-16CFA6C14D23}"/>
              </a:ext>
            </a:extLst>
          </p:cNvPr>
          <p:cNvSpPr txBox="1"/>
          <p:nvPr/>
        </p:nvSpPr>
        <p:spPr>
          <a:xfrm>
            <a:off x="1115616" y="5229200"/>
            <a:ext cx="7772400" cy="646331"/>
          </a:xfrm>
          <a:prstGeom prst="rect">
            <a:avLst/>
          </a:prstGeom>
          <a:noFill/>
        </p:spPr>
        <p:txBody>
          <a:bodyPr wrap="square" rtlCol="0">
            <a:spAutoFit/>
          </a:bodyPr>
          <a:lstStyle/>
          <a:p>
            <a:r>
              <a:rPr lang="en-MY" dirty="0"/>
              <a:t>The premise of the </a:t>
            </a:r>
            <a:r>
              <a:rPr lang="en-MY" dirty="0" err="1"/>
              <a:t>behavioral</a:t>
            </a:r>
            <a:r>
              <a:rPr lang="en-MY" dirty="0"/>
              <a:t> interview is that past performance is the best predictor of future performance.</a:t>
            </a:r>
          </a:p>
        </p:txBody>
      </p:sp>
    </p:spTree>
    <p:extLst>
      <p:ext uri="{BB962C8B-B14F-4D97-AF65-F5344CB8AC3E}">
        <p14:creationId xmlns:p14="http://schemas.microsoft.com/office/powerpoint/2010/main" val="360698283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A27291-393A-48D2-AE08-9677E496AE88}"/>
              </a:ext>
            </a:extLst>
          </p:cNvPr>
          <p:cNvSpPr>
            <a:spLocks noGrp="1"/>
          </p:cNvSpPr>
          <p:nvPr>
            <p:ph type="title"/>
          </p:nvPr>
        </p:nvSpPr>
        <p:spPr/>
        <p:txBody>
          <a:bodyPr/>
          <a:lstStyle/>
          <a:p>
            <a:r>
              <a:rPr lang="en-MY" dirty="0" err="1"/>
              <a:t>Behavioral</a:t>
            </a:r>
            <a:r>
              <a:rPr lang="en-MY" dirty="0"/>
              <a:t> Interview</a:t>
            </a:r>
          </a:p>
        </p:txBody>
      </p:sp>
      <p:sp>
        <p:nvSpPr>
          <p:cNvPr id="4" name="TextBox 3">
            <a:extLst>
              <a:ext uri="{FF2B5EF4-FFF2-40B4-BE49-F238E27FC236}">
                <a16:creationId xmlns:a16="http://schemas.microsoft.com/office/drawing/2014/main" id="{05CBF76B-E7FA-4BF4-9517-1B1947946EED}"/>
              </a:ext>
            </a:extLst>
          </p:cNvPr>
          <p:cNvSpPr txBox="1"/>
          <p:nvPr/>
        </p:nvSpPr>
        <p:spPr>
          <a:xfrm>
            <a:off x="837928" y="1628800"/>
            <a:ext cx="7848872" cy="2308324"/>
          </a:xfrm>
          <a:prstGeom prst="rect">
            <a:avLst/>
          </a:prstGeom>
          <a:noFill/>
        </p:spPr>
        <p:txBody>
          <a:bodyPr wrap="square" rtlCol="0">
            <a:spAutoFit/>
          </a:bodyPr>
          <a:lstStyle/>
          <a:p>
            <a:r>
              <a:rPr lang="en-MY" dirty="0"/>
              <a:t>An interviewer may ask a candidate for a management position to describe a situation in which the candidate coached a difficult employee. The candidate gives an example that illustrates past performance, while the interviewer looks for the following three key pieces of information:</a:t>
            </a:r>
          </a:p>
          <a:p>
            <a:pPr marL="285750" indent="-285750">
              <a:buFont typeface="Wingdings" panose="05000000000000000000" pitchFamily="2" charset="2"/>
              <a:buChar char="§"/>
            </a:pPr>
            <a:r>
              <a:rPr lang="en-MY" dirty="0"/>
              <a:t>A description of the situation or task</a:t>
            </a:r>
          </a:p>
          <a:p>
            <a:pPr marL="285750" indent="-285750">
              <a:buFont typeface="Wingdings" panose="05000000000000000000" pitchFamily="2" charset="2"/>
              <a:buChar char="§"/>
            </a:pPr>
            <a:r>
              <a:rPr lang="en-MY" dirty="0"/>
              <a:t>The action taken</a:t>
            </a:r>
          </a:p>
          <a:p>
            <a:pPr marL="285750" indent="-285750">
              <a:buFont typeface="Wingdings" panose="05000000000000000000" pitchFamily="2" charset="2"/>
              <a:buChar char="§"/>
            </a:pPr>
            <a:r>
              <a:rPr lang="en-MY" dirty="0"/>
              <a:t>The result or outcome</a:t>
            </a:r>
          </a:p>
          <a:p>
            <a:endParaRPr lang="en-MY" dirty="0"/>
          </a:p>
        </p:txBody>
      </p:sp>
      <p:pic>
        <p:nvPicPr>
          <p:cNvPr id="5" name="image31.jpeg">
            <a:extLst>
              <a:ext uri="{FF2B5EF4-FFF2-40B4-BE49-F238E27FC236}">
                <a16:creationId xmlns:a16="http://schemas.microsoft.com/office/drawing/2014/main" id="{18ED4AB3-CD53-46B0-80A2-83BB459BF7FA}"/>
              </a:ext>
            </a:extLst>
          </p:cNvPr>
          <p:cNvPicPr/>
          <p:nvPr/>
        </p:nvPicPr>
        <p:blipFill>
          <a:blip r:embed="rId2" cstate="print"/>
          <a:stretch>
            <a:fillRect/>
          </a:stretch>
        </p:blipFill>
        <p:spPr>
          <a:xfrm>
            <a:off x="3923928" y="3406654"/>
            <a:ext cx="4505459" cy="2887603"/>
          </a:xfrm>
          <a:prstGeom prst="rect">
            <a:avLst/>
          </a:prstGeom>
        </p:spPr>
      </p:pic>
    </p:spTree>
    <p:extLst>
      <p:ext uri="{BB962C8B-B14F-4D97-AF65-F5344CB8AC3E}">
        <p14:creationId xmlns:p14="http://schemas.microsoft.com/office/powerpoint/2010/main" val="123761553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95AED6-3A6F-4A0A-9565-B50D7FB32D9C}"/>
              </a:ext>
            </a:extLst>
          </p:cNvPr>
          <p:cNvSpPr>
            <a:spLocks noGrp="1"/>
          </p:cNvSpPr>
          <p:nvPr>
            <p:ph type="title"/>
          </p:nvPr>
        </p:nvSpPr>
        <p:spPr/>
        <p:txBody>
          <a:bodyPr/>
          <a:lstStyle/>
          <a:p>
            <a:r>
              <a:rPr lang="en-MY" dirty="0"/>
              <a:t>Competency-Based Interview</a:t>
            </a:r>
          </a:p>
        </p:txBody>
      </p:sp>
      <p:sp>
        <p:nvSpPr>
          <p:cNvPr id="4" name="TextBox 3">
            <a:extLst>
              <a:ext uri="{FF2B5EF4-FFF2-40B4-BE49-F238E27FC236}">
                <a16:creationId xmlns:a16="http://schemas.microsoft.com/office/drawing/2014/main" id="{AED3B626-572C-410D-9CB4-E56EA11866F6}"/>
              </a:ext>
            </a:extLst>
          </p:cNvPr>
          <p:cNvSpPr txBox="1"/>
          <p:nvPr/>
        </p:nvSpPr>
        <p:spPr>
          <a:xfrm>
            <a:off x="914400" y="1772816"/>
            <a:ext cx="7772400" cy="646331"/>
          </a:xfrm>
          <a:prstGeom prst="rect">
            <a:avLst/>
          </a:prstGeom>
          <a:noFill/>
        </p:spPr>
        <p:txBody>
          <a:bodyPr wrap="square" rtlCol="0">
            <a:spAutoFit/>
          </a:bodyPr>
          <a:lstStyle/>
          <a:p>
            <a:r>
              <a:rPr lang="en-MY" dirty="0"/>
              <a:t>Competencies are the skills, </a:t>
            </a:r>
            <a:r>
              <a:rPr lang="en-MY" dirty="0" err="1"/>
              <a:t>behaviors</a:t>
            </a:r>
            <a:r>
              <a:rPr lang="en-MY" dirty="0"/>
              <a:t> and knowledge that are needed to succeed in a specific job. </a:t>
            </a:r>
          </a:p>
        </p:txBody>
      </p:sp>
      <p:graphicFrame>
        <p:nvGraphicFramePr>
          <p:cNvPr id="5" name="Table 4">
            <a:extLst>
              <a:ext uri="{FF2B5EF4-FFF2-40B4-BE49-F238E27FC236}">
                <a16:creationId xmlns:a16="http://schemas.microsoft.com/office/drawing/2014/main" id="{D831865B-BAAD-4E35-84F3-A5B09C9C5E5B}"/>
              </a:ext>
            </a:extLst>
          </p:cNvPr>
          <p:cNvGraphicFramePr>
            <a:graphicFrameLocks noGrp="1"/>
          </p:cNvGraphicFramePr>
          <p:nvPr/>
        </p:nvGraphicFramePr>
        <p:xfrm>
          <a:off x="1259632" y="2564904"/>
          <a:ext cx="5988254" cy="3164840"/>
        </p:xfrm>
        <a:graphic>
          <a:graphicData uri="http://schemas.openxmlformats.org/drawingml/2006/table">
            <a:tbl>
              <a:tblPr firstRow="1" firstCol="1" lastRow="1" lastCol="1" bandRow="1" bandCol="1">
                <a:tableStyleId>{5C22544A-7EE6-4342-B048-85BDC9FD1C3A}</a:tableStyleId>
              </a:tblPr>
              <a:tblGrid>
                <a:gridCol w="2994127">
                  <a:extLst>
                    <a:ext uri="{9D8B030D-6E8A-4147-A177-3AD203B41FA5}">
                      <a16:colId xmlns:a16="http://schemas.microsoft.com/office/drawing/2014/main" val="3831551115"/>
                    </a:ext>
                  </a:extLst>
                </a:gridCol>
                <a:gridCol w="2994127">
                  <a:extLst>
                    <a:ext uri="{9D8B030D-6E8A-4147-A177-3AD203B41FA5}">
                      <a16:colId xmlns:a16="http://schemas.microsoft.com/office/drawing/2014/main" val="670222105"/>
                    </a:ext>
                  </a:extLst>
                </a:gridCol>
              </a:tblGrid>
              <a:tr h="556624">
                <a:tc>
                  <a:txBody>
                    <a:bodyPr/>
                    <a:lstStyle/>
                    <a:p>
                      <a:pPr>
                        <a:spcBef>
                          <a:spcPts val="55"/>
                        </a:spcBef>
                      </a:pPr>
                      <a:r>
                        <a:rPr lang="en-US" sz="1200" dirty="0">
                          <a:solidFill>
                            <a:schemeClr val="tx1"/>
                          </a:solidFill>
                          <a:effectLst/>
                        </a:rPr>
                        <a:t> </a:t>
                      </a:r>
                      <a:endParaRPr lang="en-MY" sz="1100" dirty="0">
                        <a:solidFill>
                          <a:schemeClr val="tx1"/>
                        </a:solidFill>
                        <a:effectLst/>
                      </a:endParaRPr>
                    </a:p>
                    <a:p>
                      <a:pPr marL="466725" marR="467995" algn="ctr">
                        <a:spcAft>
                          <a:spcPts val="0"/>
                        </a:spcAft>
                      </a:pPr>
                      <a:r>
                        <a:rPr lang="en-US" sz="1200" dirty="0">
                          <a:solidFill>
                            <a:schemeClr val="tx1"/>
                          </a:solidFill>
                          <a:effectLst/>
                        </a:rPr>
                        <a:t>Description</a:t>
                      </a:r>
                      <a:endParaRPr lang="en-MY" sz="11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75000"/>
                      </a:schemeClr>
                    </a:solidFill>
                  </a:tcPr>
                </a:tc>
                <a:tc>
                  <a:txBody>
                    <a:bodyPr/>
                    <a:lstStyle/>
                    <a:p>
                      <a:pPr>
                        <a:spcBef>
                          <a:spcPts val="55"/>
                        </a:spcBef>
                      </a:pPr>
                      <a:r>
                        <a:rPr lang="en-US" sz="1200" dirty="0">
                          <a:solidFill>
                            <a:schemeClr val="tx1"/>
                          </a:solidFill>
                          <a:effectLst/>
                        </a:rPr>
                        <a:t> </a:t>
                      </a:r>
                      <a:endParaRPr lang="en-MY" sz="1100" dirty="0">
                        <a:solidFill>
                          <a:schemeClr val="tx1"/>
                        </a:solidFill>
                        <a:effectLst/>
                      </a:endParaRPr>
                    </a:p>
                    <a:p>
                      <a:pPr marL="466725" marR="467995" algn="ctr">
                        <a:spcAft>
                          <a:spcPts val="0"/>
                        </a:spcAft>
                      </a:pPr>
                      <a:r>
                        <a:rPr lang="en-US" sz="1200" dirty="0">
                          <a:solidFill>
                            <a:schemeClr val="tx1"/>
                          </a:solidFill>
                          <a:effectLst/>
                        </a:rPr>
                        <a:t>Comments</a:t>
                      </a:r>
                      <a:endParaRPr lang="en-MY" sz="11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75000"/>
                      </a:schemeClr>
                    </a:solidFill>
                  </a:tcPr>
                </a:tc>
                <a:extLst>
                  <a:ext uri="{0D108BD9-81ED-4DB2-BD59-A6C34878D82A}">
                    <a16:rowId xmlns:a16="http://schemas.microsoft.com/office/drawing/2014/main" val="2603179126"/>
                  </a:ext>
                </a:extLst>
              </a:tr>
              <a:tr h="2608216">
                <a:tc>
                  <a:txBody>
                    <a:bodyPr/>
                    <a:lstStyle/>
                    <a:p>
                      <a:pPr marL="171450" marR="166370" lvl="0" indent="-171450" algn="just">
                        <a:lnSpc>
                          <a:spcPct val="150000"/>
                        </a:lnSpc>
                        <a:spcAft>
                          <a:spcPts val="0"/>
                        </a:spcAft>
                        <a:buFont typeface="Wingdings" panose="05000000000000000000" pitchFamily="2" charset="2"/>
                        <a:buChar char="§"/>
                        <a:tabLst>
                          <a:tab pos="457200" algn="l"/>
                        </a:tabLst>
                      </a:pPr>
                      <a:r>
                        <a:rPr lang="en-US" sz="1200" dirty="0">
                          <a:solidFill>
                            <a:schemeClr val="tx1"/>
                          </a:solidFill>
                          <a:effectLst/>
                        </a:rPr>
                        <a:t>The interviewer asks questions that are based on real </a:t>
                      </a:r>
                      <a:r>
                        <a:rPr lang="en-US" sz="1200" spc="-10" dirty="0">
                          <a:solidFill>
                            <a:schemeClr val="tx1"/>
                          </a:solidFill>
                          <a:effectLst/>
                        </a:rPr>
                        <a:t>situations </a:t>
                      </a:r>
                      <a:r>
                        <a:rPr lang="en-US" sz="1200" dirty="0">
                          <a:solidFill>
                            <a:schemeClr val="tx1"/>
                          </a:solidFill>
                          <a:effectLst/>
                        </a:rPr>
                        <a:t>related to the competencies for the position.</a:t>
                      </a:r>
                    </a:p>
                    <a:p>
                      <a:pPr marL="171450" marR="166370" lvl="0" indent="-171450" algn="just">
                        <a:lnSpc>
                          <a:spcPct val="150000"/>
                        </a:lnSpc>
                        <a:spcAft>
                          <a:spcPts val="0"/>
                        </a:spcAft>
                        <a:buFont typeface="Wingdings" panose="05000000000000000000" pitchFamily="2" charset="2"/>
                        <a:buChar char="§"/>
                        <a:tabLst>
                          <a:tab pos="457200" algn="l"/>
                        </a:tabLst>
                      </a:pPr>
                      <a:endParaRPr lang="en-MY" sz="1100" dirty="0">
                        <a:solidFill>
                          <a:schemeClr val="tx1"/>
                        </a:solidFill>
                        <a:effectLst/>
                      </a:endParaRPr>
                    </a:p>
                    <a:p>
                      <a:pPr marL="171450" marR="93980" lvl="0" indent="-171450">
                        <a:lnSpc>
                          <a:spcPct val="148000"/>
                        </a:lnSpc>
                        <a:spcAft>
                          <a:spcPts val="0"/>
                        </a:spcAft>
                        <a:buFont typeface="Wingdings" panose="05000000000000000000" pitchFamily="2" charset="2"/>
                        <a:buChar char="§"/>
                        <a:tabLst>
                          <a:tab pos="456565" algn="l"/>
                          <a:tab pos="457200" algn="l"/>
                        </a:tabLst>
                      </a:pPr>
                      <a:r>
                        <a:rPr lang="en-US" sz="1200" dirty="0">
                          <a:solidFill>
                            <a:schemeClr val="tx1"/>
                          </a:solidFill>
                          <a:effectLst/>
                        </a:rPr>
                        <a:t>The interviewer asks the candidate to provide an example of a time he or she</a:t>
                      </a:r>
                      <a:r>
                        <a:rPr lang="en-US" sz="1200" spc="-90" dirty="0">
                          <a:solidFill>
                            <a:schemeClr val="tx1"/>
                          </a:solidFill>
                          <a:effectLst/>
                        </a:rPr>
                        <a:t> </a:t>
                      </a:r>
                      <a:r>
                        <a:rPr lang="en-US" sz="1200" dirty="0">
                          <a:solidFill>
                            <a:schemeClr val="tx1"/>
                          </a:solidFill>
                          <a:effectLst/>
                        </a:rPr>
                        <a:t>demonstrated the</a:t>
                      </a:r>
                      <a:r>
                        <a:rPr lang="en-US" sz="1200" spc="-5" dirty="0">
                          <a:solidFill>
                            <a:schemeClr val="tx1"/>
                          </a:solidFill>
                          <a:effectLst/>
                        </a:rPr>
                        <a:t> </a:t>
                      </a:r>
                      <a:r>
                        <a:rPr lang="en-US" sz="1200" dirty="0">
                          <a:solidFill>
                            <a:schemeClr val="tx1"/>
                          </a:solidFill>
                          <a:effectLst/>
                        </a:rPr>
                        <a:t>competency.</a:t>
                      </a:r>
                      <a:endParaRPr lang="en-MY" sz="11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171450" marR="397510" lvl="0" indent="-171450">
                        <a:lnSpc>
                          <a:spcPct val="147000"/>
                        </a:lnSpc>
                        <a:spcAft>
                          <a:spcPts val="0"/>
                        </a:spcAft>
                        <a:buSzPts val="1200"/>
                        <a:buFont typeface="Wingdings" panose="05000000000000000000" pitchFamily="2" charset="2"/>
                        <a:buChar char="§"/>
                        <a:tabLst>
                          <a:tab pos="453390" algn="l"/>
                          <a:tab pos="454025" algn="l"/>
                        </a:tabLst>
                      </a:pPr>
                      <a:r>
                        <a:rPr lang="en-US" sz="1200" dirty="0">
                          <a:solidFill>
                            <a:schemeClr val="tx1"/>
                          </a:solidFill>
                          <a:effectLst/>
                        </a:rPr>
                        <a:t>Provides insight into the candidate’s proficiency in </a:t>
                      </a:r>
                      <a:r>
                        <a:rPr lang="en-US" sz="1200" spc="-70" dirty="0">
                          <a:solidFill>
                            <a:schemeClr val="tx1"/>
                          </a:solidFill>
                          <a:effectLst/>
                        </a:rPr>
                        <a:t>a </a:t>
                      </a:r>
                      <a:r>
                        <a:rPr lang="en-US" sz="1200" dirty="0">
                          <a:solidFill>
                            <a:schemeClr val="tx1"/>
                          </a:solidFill>
                          <a:effectLst/>
                        </a:rPr>
                        <a:t>particular competency</a:t>
                      </a:r>
                    </a:p>
                    <a:p>
                      <a:pPr marL="342900" marR="397510" lvl="0" indent="-342900">
                        <a:lnSpc>
                          <a:spcPct val="147000"/>
                        </a:lnSpc>
                        <a:spcAft>
                          <a:spcPts val="0"/>
                        </a:spcAft>
                        <a:buSzPts val="1200"/>
                        <a:buFont typeface="Symbol" panose="05050102010706020507" pitchFamily="18" charset="2"/>
                        <a:buChar char=""/>
                        <a:tabLst>
                          <a:tab pos="453390" algn="l"/>
                          <a:tab pos="454025" algn="l"/>
                        </a:tabLst>
                      </a:pPr>
                      <a:endParaRPr lang="en-MY" sz="1100" dirty="0">
                        <a:solidFill>
                          <a:schemeClr val="tx1"/>
                        </a:solidFill>
                        <a:effectLst/>
                      </a:endParaRPr>
                    </a:p>
                    <a:p>
                      <a:pPr marL="342900" marR="397510" lvl="0" indent="-342900">
                        <a:lnSpc>
                          <a:spcPct val="147000"/>
                        </a:lnSpc>
                        <a:spcAft>
                          <a:spcPts val="0"/>
                        </a:spcAft>
                        <a:buSzPts val="1200"/>
                        <a:buFont typeface="Symbol" panose="05050102010706020507" pitchFamily="18" charset="2"/>
                        <a:buChar char=""/>
                        <a:tabLst>
                          <a:tab pos="453390" algn="l"/>
                          <a:tab pos="454025" algn="l"/>
                        </a:tabLst>
                      </a:pPr>
                      <a:endParaRPr lang="en-MY" sz="1100" dirty="0">
                        <a:solidFill>
                          <a:schemeClr val="tx1"/>
                        </a:solidFill>
                        <a:effectLst/>
                      </a:endParaRPr>
                    </a:p>
                    <a:p>
                      <a:pPr marL="171450" marR="71120" lvl="0" indent="-171450">
                        <a:lnSpc>
                          <a:spcPct val="148000"/>
                        </a:lnSpc>
                        <a:spcAft>
                          <a:spcPts val="0"/>
                        </a:spcAft>
                        <a:buSzPts val="1200"/>
                        <a:buFont typeface="Wingdings" panose="05000000000000000000" pitchFamily="2" charset="2"/>
                        <a:buChar char="§"/>
                        <a:tabLst>
                          <a:tab pos="453390" algn="l"/>
                          <a:tab pos="454025" algn="l"/>
                        </a:tabLst>
                      </a:pPr>
                      <a:r>
                        <a:rPr lang="en-US" sz="1200" dirty="0">
                          <a:solidFill>
                            <a:schemeClr val="tx1"/>
                          </a:solidFill>
                          <a:effectLst/>
                        </a:rPr>
                        <a:t>Gathers information that is predictive of what the candidate’s behavior and performance is likely to be in</a:t>
                      </a:r>
                      <a:r>
                        <a:rPr lang="en-US" sz="1200" spc="-25" dirty="0">
                          <a:solidFill>
                            <a:schemeClr val="tx1"/>
                          </a:solidFill>
                          <a:effectLst/>
                        </a:rPr>
                        <a:t> </a:t>
                      </a:r>
                      <a:r>
                        <a:rPr lang="en-US" sz="1200" spc="-20" dirty="0">
                          <a:solidFill>
                            <a:schemeClr val="tx1"/>
                          </a:solidFill>
                          <a:effectLst/>
                        </a:rPr>
                        <a:t>the</a:t>
                      </a:r>
                      <a:endParaRPr lang="en-MY" sz="1100" dirty="0">
                        <a:solidFill>
                          <a:schemeClr val="tx1"/>
                        </a:solidFill>
                        <a:effectLst/>
                      </a:endParaRPr>
                    </a:p>
                    <a:p>
                      <a:pPr marL="453390">
                        <a:spcBef>
                          <a:spcPts val="5"/>
                        </a:spcBef>
                        <a:spcAft>
                          <a:spcPts val="0"/>
                        </a:spcAft>
                      </a:pPr>
                      <a:r>
                        <a:rPr lang="en-US" sz="1200" dirty="0">
                          <a:solidFill>
                            <a:schemeClr val="tx1"/>
                          </a:solidFill>
                          <a:effectLst/>
                        </a:rPr>
                        <a:t>position</a:t>
                      </a:r>
                      <a:endParaRPr lang="en-MY" sz="11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548943725"/>
                  </a:ext>
                </a:extLst>
              </a:tr>
            </a:tbl>
          </a:graphicData>
        </a:graphic>
      </p:graphicFrame>
    </p:spTree>
    <p:extLst>
      <p:ext uri="{BB962C8B-B14F-4D97-AF65-F5344CB8AC3E}">
        <p14:creationId xmlns:p14="http://schemas.microsoft.com/office/powerpoint/2010/main" val="403807321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921EFA-DA99-48C0-A3B1-EDC96331889C}"/>
              </a:ext>
            </a:extLst>
          </p:cNvPr>
          <p:cNvSpPr>
            <a:spLocks noGrp="1"/>
          </p:cNvSpPr>
          <p:nvPr>
            <p:ph type="title"/>
          </p:nvPr>
        </p:nvSpPr>
        <p:spPr/>
        <p:txBody>
          <a:bodyPr/>
          <a:lstStyle/>
          <a:p>
            <a:r>
              <a:rPr lang="en-MY" dirty="0"/>
              <a:t>Examples of Questions for Competency-Based Interviews </a:t>
            </a:r>
          </a:p>
        </p:txBody>
      </p:sp>
      <p:pic>
        <p:nvPicPr>
          <p:cNvPr id="4" name="image32.jpeg">
            <a:extLst>
              <a:ext uri="{FF2B5EF4-FFF2-40B4-BE49-F238E27FC236}">
                <a16:creationId xmlns:a16="http://schemas.microsoft.com/office/drawing/2014/main" id="{17100F92-F25D-454B-BCDD-28825A713AD4}"/>
              </a:ext>
            </a:extLst>
          </p:cNvPr>
          <p:cNvPicPr/>
          <p:nvPr/>
        </p:nvPicPr>
        <p:blipFill>
          <a:blip r:embed="rId2" cstate="print"/>
          <a:stretch>
            <a:fillRect/>
          </a:stretch>
        </p:blipFill>
        <p:spPr>
          <a:xfrm>
            <a:off x="1475656" y="1909545"/>
            <a:ext cx="6424369" cy="4680481"/>
          </a:xfrm>
          <a:prstGeom prst="rect">
            <a:avLst/>
          </a:prstGeom>
        </p:spPr>
      </p:pic>
    </p:spTree>
    <p:extLst>
      <p:ext uri="{BB962C8B-B14F-4D97-AF65-F5344CB8AC3E}">
        <p14:creationId xmlns:p14="http://schemas.microsoft.com/office/powerpoint/2010/main" val="105374550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BBE315-7975-46AB-9452-F61B4C4436CA}"/>
              </a:ext>
            </a:extLst>
          </p:cNvPr>
          <p:cNvSpPr>
            <a:spLocks noGrp="1"/>
          </p:cNvSpPr>
          <p:nvPr>
            <p:ph type="title"/>
          </p:nvPr>
        </p:nvSpPr>
        <p:spPr/>
        <p:txBody>
          <a:bodyPr/>
          <a:lstStyle/>
          <a:p>
            <a:r>
              <a:rPr lang="en-MY" dirty="0"/>
              <a:t>Structured Interview</a:t>
            </a:r>
          </a:p>
        </p:txBody>
      </p:sp>
      <p:graphicFrame>
        <p:nvGraphicFramePr>
          <p:cNvPr id="4" name="Table 3">
            <a:extLst>
              <a:ext uri="{FF2B5EF4-FFF2-40B4-BE49-F238E27FC236}">
                <a16:creationId xmlns:a16="http://schemas.microsoft.com/office/drawing/2014/main" id="{521CD5C1-665D-494E-8F5E-A8DEDD3A753B}"/>
              </a:ext>
            </a:extLst>
          </p:cNvPr>
          <p:cNvGraphicFramePr>
            <a:graphicFrameLocks noGrp="1"/>
          </p:cNvGraphicFramePr>
          <p:nvPr/>
        </p:nvGraphicFramePr>
        <p:xfrm>
          <a:off x="914400" y="1844824"/>
          <a:ext cx="7618040" cy="3030538"/>
        </p:xfrm>
        <a:graphic>
          <a:graphicData uri="http://schemas.openxmlformats.org/drawingml/2006/table">
            <a:tbl>
              <a:tblPr firstRow="1" firstCol="1" lastRow="1" lastCol="1" bandRow="1" bandCol="1">
                <a:tableStyleId>{5C22544A-7EE6-4342-B048-85BDC9FD1C3A}</a:tableStyleId>
              </a:tblPr>
              <a:tblGrid>
                <a:gridCol w="4011795">
                  <a:extLst>
                    <a:ext uri="{9D8B030D-6E8A-4147-A177-3AD203B41FA5}">
                      <a16:colId xmlns:a16="http://schemas.microsoft.com/office/drawing/2014/main" val="1624867639"/>
                    </a:ext>
                  </a:extLst>
                </a:gridCol>
                <a:gridCol w="3606245">
                  <a:extLst>
                    <a:ext uri="{9D8B030D-6E8A-4147-A177-3AD203B41FA5}">
                      <a16:colId xmlns:a16="http://schemas.microsoft.com/office/drawing/2014/main" val="837940711"/>
                    </a:ext>
                  </a:extLst>
                </a:gridCol>
              </a:tblGrid>
              <a:tr h="444500">
                <a:tc>
                  <a:txBody>
                    <a:bodyPr/>
                    <a:lstStyle/>
                    <a:p>
                      <a:pPr>
                        <a:spcBef>
                          <a:spcPts val="55"/>
                        </a:spcBef>
                      </a:pPr>
                      <a:r>
                        <a:rPr lang="en-US" sz="1200" dirty="0">
                          <a:solidFill>
                            <a:schemeClr val="tx1"/>
                          </a:solidFill>
                          <a:effectLst/>
                        </a:rPr>
                        <a:t> </a:t>
                      </a:r>
                      <a:endParaRPr lang="en-MY" sz="1100" dirty="0">
                        <a:solidFill>
                          <a:schemeClr val="tx1"/>
                        </a:solidFill>
                        <a:effectLst/>
                      </a:endParaRPr>
                    </a:p>
                    <a:p>
                      <a:pPr marL="466725" marR="467995" algn="ctr">
                        <a:spcAft>
                          <a:spcPts val="0"/>
                        </a:spcAft>
                      </a:pPr>
                      <a:r>
                        <a:rPr lang="en-US" sz="1200" dirty="0">
                          <a:solidFill>
                            <a:schemeClr val="tx1"/>
                          </a:solidFill>
                          <a:effectLst/>
                        </a:rPr>
                        <a:t>Description</a:t>
                      </a:r>
                      <a:endParaRPr lang="en-MY" sz="11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75000"/>
                      </a:schemeClr>
                    </a:solidFill>
                  </a:tcPr>
                </a:tc>
                <a:tc>
                  <a:txBody>
                    <a:bodyPr/>
                    <a:lstStyle/>
                    <a:p>
                      <a:pPr>
                        <a:spcBef>
                          <a:spcPts val="55"/>
                        </a:spcBef>
                      </a:pPr>
                      <a:r>
                        <a:rPr lang="en-US" sz="1200" dirty="0">
                          <a:solidFill>
                            <a:schemeClr val="tx1"/>
                          </a:solidFill>
                          <a:effectLst/>
                        </a:rPr>
                        <a:t> </a:t>
                      </a:r>
                      <a:endParaRPr lang="en-MY" sz="1100" dirty="0">
                        <a:solidFill>
                          <a:schemeClr val="tx1"/>
                        </a:solidFill>
                        <a:effectLst/>
                      </a:endParaRPr>
                    </a:p>
                    <a:p>
                      <a:pPr marL="466725" marR="467995" algn="ctr">
                        <a:spcAft>
                          <a:spcPts val="0"/>
                        </a:spcAft>
                      </a:pPr>
                      <a:r>
                        <a:rPr lang="en-US" sz="1200" dirty="0">
                          <a:solidFill>
                            <a:schemeClr val="tx1"/>
                          </a:solidFill>
                          <a:effectLst/>
                        </a:rPr>
                        <a:t>Comments</a:t>
                      </a:r>
                      <a:endParaRPr lang="en-MY" sz="11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75000"/>
                      </a:schemeClr>
                    </a:solidFill>
                  </a:tcPr>
                </a:tc>
                <a:extLst>
                  <a:ext uri="{0D108BD9-81ED-4DB2-BD59-A6C34878D82A}">
                    <a16:rowId xmlns:a16="http://schemas.microsoft.com/office/drawing/2014/main" val="3568209203"/>
                  </a:ext>
                </a:extLst>
              </a:tr>
              <a:tr h="2398395">
                <a:tc>
                  <a:txBody>
                    <a:bodyPr/>
                    <a:lstStyle/>
                    <a:p>
                      <a:pPr marL="171450" marR="271145" lvl="0" indent="-171450">
                        <a:lnSpc>
                          <a:spcPct val="150000"/>
                        </a:lnSpc>
                        <a:spcAft>
                          <a:spcPts val="0"/>
                        </a:spcAft>
                        <a:buFont typeface="Wingdings" panose="05000000000000000000" pitchFamily="2" charset="2"/>
                        <a:buChar char="§"/>
                        <a:tabLst>
                          <a:tab pos="456565" algn="l"/>
                          <a:tab pos="457200" algn="l"/>
                        </a:tabLst>
                      </a:pPr>
                      <a:r>
                        <a:rPr lang="en-US" sz="1200" dirty="0">
                          <a:solidFill>
                            <a:schemeClr val="tx1"/>
                          </a:solidFill>
                          <a:effectLst/>
                        </a:rPr>
                        <a:t>The interviewer asks every candidate the same questions. Follow-up questions may be different.</a:t>
                      </a:r>
                    </a:p>
                    <a:p>
                      <a:pPr marL="171450" marR="271145" lvl="0" indent="-171450">
                        <a:lnSpc>
                          <a:spcPct val="150000"/>
                        </a:lnSpc>
                        <a:spcAft>
                          <a:spcPts val="0"/>
                        </a:spcAft>
                        <a:buFont typeface="Wingdings" panose="05000000000000000000" pitchFamily="2" charset="2"/>
                        <a:buChar char="§"/>
                        <a:tabLst>
                          <a:tab pos="456565" algn="l"/>
                          <a:tab pos="457200" algn="l"/>
                        </a:tabLst>
                      </a:pPr>
                      <a:endParaRPr lang="en-MY" sz="1100" dirty="0">
                        <a:solidFill>
                          <a:schemeClr val="tx1"/>
                        </a:solidFill>
                        <a:effectLst/>
                      </a:endParaRPr>
                    </a:p>
                    <a:p>
                      <a:pPr marL="171450" marR="144780" lvl="0" indent="-171450">
                        <a:lnSpc>
                          <a:spcPct val="146000"/>
                        </a:lnSpc>
                        <a:spcAft>
                          <a:spcPts val="0"/>
                        </a:spcAft>
                        <a:buFont typeface="Wingdings" panose="05000000000000000000" pitchFamily="2" charset="2"/>
                        <a:buChar char="§"/>
                        <a:tabLst>
                          <a:tab pos="456565" algn="l"/>
                          <a:tab pos="457200" algn="l"/>
                        </a:tabLst>
                      </a:pPr>
                      <a:r>
                        <a:rPr lang="en-US" sz="1200" dirty="0">
                          <a:solidFill>
                            <a:schemeClr val="tx1"/>
                          </a:solidFill>
                          <a:effectLst/>
                        </a:rPr>
                        <a:t>The interviewer stays in </a:t>
                      </a:r>
                      <a:r>
                        <a:rPr lang="en-US" sz="1200" spc="-15" dirty="0">
                          <a:solidFill>
                            <a:schemeClr val="tx1"/>
                          </a:solidFill>
                          <a:effectLst/>
                        </a:rPr>
                        <a:t>control </a:t>
                      </a:r>
                      <a:r>
                        <a:rPr lang="en-US" sz="1200" dirty="0">
                          <a:solidFill>
                            <a:schemeClr val="tx1"/>
                          </a:solidFill>
                          <a:effectLst/>
                        </a:rPr>
                        <a:t>of the</a:t>
                      </a:r>
                      <a:r>
                        <a:rPr lang="en-US" sz="1200" spc="-10" dirty="0">
                          <a:solidFill>
                            <a:schemeClr val="tx1"/>
                          </a:solidFill>
                          <a:effectLst/>
                        </a:rPr>
                        <a:t> </a:t>
                      </a:r>
                      <a:r>
                        <a:rPr lang="en-US" sz="1200" dirty="0">
                          <a:solidFill>
                            <a:schemeClr val="tx1"/>
                          </a:solidFill>
                          <a:effectLst/>
                        </a:rPr>
                        <a:t>interview.</a:t>
                      </a:r>
                      <a:endParaRPr lang="en-MY" sz="11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171450" marR="117475" lvl="0" indent="-171450">
                        <a:lnSpc>
                          <a:spcPct val="146000"/>
                        </a:lnSpc>
                        <a:spcAft>
                          <a:spcPts val="0"/>
                        </a:spcAft>
                        <a:buSzPts val="1200"/>
                        <a:buFont typeface="Wingdings" panose="05000000000000000000" pitchFamily="2" charset="2"/>
                        <a:buChar char="§"/>
                        <a:tabLst>
                          <a:tab pos="453390" algn="l"/>
                          <a:tab pos="454025" algn="l"/>
                        </a:tabLst>
                      </a:pPr>
                      <a:r>
                        <a:rPr lang="en-US" sz="1200" dirty="0">
                          <a:solidFill>
                            <a:schemeClr val="tx1"/>
                          </a:solidFill>
                          <a:effectLst/>
                        </a:rPr>
                        <a:t>Ensures that similar information is gathered from all</a:t>
                      </a:r>
                      <a:r>
                        <a:rPr lang="en-US" sz="1200" spc="-20" dirty="0">
                          <a:solidFill>
                            <a:schemeClr val="tx1"/>
                          </a:solidFill>
                          <a:effectLst/>
                        </a:rPr>
                        <a:t> </a:t>
                      </a:r>
                      <a:r>
                        <a:rPr lang="en-US" sz="1200" dirty="0">
                          <a:solidFill>
                            <a:schemeClr val="tx1"/>
                          </a:solidFill>
                          <a:effectLst/>
                        </a:rPr>
                        <a:t>candidates</a:t>
                      </a:r>
                    </a:p>
                    <a:p>
                      <a:pPr marL="171450" marR="117475" lvl="0" indent="-171450">
                        <a:lnSpc>
                          <a:spcPct val="146000"/>
                        </a:lnSpc>
                        <a:spcAft>
                          <a:spcPts val="0"/>
                        </a:spcAft>
                        <a:buSzPts val="1200"/>
                        <a:buFont typeface="Wingdings" panose="05000000000000000000" pitchFamily="2" charset="2"/>
                        <a:buChar char="§"/>
                        <a:tabLst>
                          <a:tab pos="453390" algn="l"/>
                          <a:tab pos="454025" algn="l"/>
                        </a:tabLst>
                      </a:pPr>
                      <a:endParaRPr lang="en-US" sz="1200" dirty="0">
                        <a:solidFill>
                          <a:schemeClr val="tx1"/>
                        </a:solidFill>
                        <a:effectLst/>
                      </a:endParaRPr>
                    </a:p>
                    <a:p>
                      <a:pPr marL="171450" marR="117475" lvl="0" indent="-171450">
                        <a:lnSpc>
                          <a:spcPct val="146000"/>
                        </a:lnSpc>
                        <a:spcAft>
                          <a:spcPts val="0"/>
                        </a:spcAft>
                        <a:buSzPts val="1200"/>
                        <a:buFont typeface="Wingdings" panose="05000000000000000000" pitchFamily="2" charset="2"/>
                        <a:buChar char="§"/>
                        <a:tabLst>
                          <a:tab pos="453390" algn="l"/>
                          <a:tab pos="454025" algn="l"/>
                        </a:tabLst>
                      </a:pPr>
                      <a:r>
                        <a:rPr lang="en-US" sz="1200" dirty="0">
                          <a:solidFill>
                            <a:schemeClr val="tx1"/>
                          </a:solidFill>
                          <a:effectLst/>
                        </a:rPr>
                        <a:t>Gives each candidate the </a:t>
                      </a:r>
                      <a:r>
                        <a:rPr lang="en-US" sz="1200" spc="-25" dirty="0">
                          <a:solidFill>
                            <a:schemeClr val="tx1"/>
                          </a:solidFill>
                          <a:effectLst/>
                        </a:rPr>
                        <a:t>same </a:t>
                      </a:r>
                      <a:r>
                        <a:rPr lang="en-US" sz="1200" dirty="0">
                          <a:solidFill>
                            <a:schemeClr val="tx1"/>
                          </a:solidFill>
                          <a:effectLst/>
                        </a:rPr>
                        <a:t>opportunity to create a good impression</a:t>
                      </a:r>
                    </a:p>
                    <a:p>
                      <a:pPr marL="171450" marR="117475" lvl="0" indent="-171450">
                        <a:lnSpc>
                          <a:spcPct val="146000"/>
                        </a:lnSpc>
                        <a:spcAft>
                          <a:spcPts val="0"/>
                        </a:spcAft>
                        <a:buSzPts val="1200"/>
                        <a:buFont typeface="Wingdings" panose="05000000000000000000" pitchFamily="2" charset="2"/>
                        <a:buChar char="§"/>
                        <a:tabLst>
                          <a:tab pos="453390" algn="l"/>
                          <a:tab pos="454025" algn="l"/>
                        </a:tabLst>
                      </a:pPr>
                      <a:endParaRPr lang="en-US" sz="1200" dirty="0">
                        <a:solidFill>
                          <a:schemeClr val="tx1"/>
                        </a:solidFill>
                        <a:effectLst/>
                      </a:endParaRPr>
                    </a:p>
                    <a:p>
                      <a:pPr marL="171450" marR="117475" lvl="0" indent="-171450">
                        <a:lnSpc>
                          <a:spcPct val="146000"/>
                        </a:lnSpc>
                        <a:spcAft>
                          <a:spcPts val="0"/>
                        </a:spcAft>
                        <a:buSzPts val="1200"/>
                        <a:buFont typeface="Wingdings" panose="05000000000000000000" pitchFamily="2" charset="2"/>
                        <a:buChar char="§"/>
                        <a:tabLst>
                          <a:tab pos="453390" algn="l"/>
                          <a:tab pos="454025" algn="l"/>
                        </a:tabLst>
                      </a:pPr>
                      <a:r>
                        <a:rPr lang="en-US" sz="1200" dirty="0">
                          <a:solidFill>
                            <a:schemeClr val="tx1"/>
                          </a:solidFill>
                          <a:effectLst/>
                        </a:rPr>
                        <a:t>Works best when the </a:t>
                      </a:r>
                      <a:r>
                        <a:rPr lang="en-US" sz="1200" spc="-15" dirty="0">
                          <a:solidFill>
                            <a:schemeClr val="tx1"/>
                          </a:solidFill>
                          <a:effectLst/>
                        </a:rPr>
                        <a:t>interviewer </a:t>
                      </a:r>
                      <a:r>
                        <a:rPr lang="en-US" sz="1200" dirty="0">
                          <a:solidFill>
                            <a:schemeClr val="tx1"/>
                          </a:solidFill>
                          <a:effectLst/>
                        </a:rPr>
                        <a:t>wants to ensure that the same questions are asked of</a:t>
                      </a:r>
                      <a:r>
                        <a:rPr lang="en-US" sz="1200" spc="-15" dirty="0">
                          <a:solidFill>
                            <a:schemeClr val="tx1"/>
                          </a:solidFill>
                          <a:effectLst/>
                        </a:rPr>
                        <a:t> </a:t>
                      </a:r>
                      <a:r>
                        <a:rPr lang="en-US" sz="1200" dirty="0">
                          <a:solidFill>
                            <a:schemeClr val="tx1"/>
                          </a:solidFill>
                          <a:effectLst/>
                        </a:rPr>
                        <a:t>all</a:t>
                      </a:r>
                      <a:endParaRPr lang="en-MY" sz="1100" dirty="0">
                        <a:solidFill>
                          <a:schemeClr val="tx1"/>
                        </a:solidFill>
                        <a:effectLst/>
                      </a:endParaRPr>
                    </a:p>
                    <a:p>
                      <a:pPr marL="453390">
                        <a:spcBef>
                          <a:spcPts val="40"/>
                        </a:spcBef>
                        <a:spcAft>
                          <a:spcPts val="0"/>
                        </a:spcAft>
                      </a:pPr>
                      <a:r>
                        <a:rPr lang="en-US" sz="1200" dirty="0">
                          <a:solidFill>
                            <a:schemeClr val="tx1"/>
                          </a:solidFill>
                          <a:effectLst/>
                        </a:rPr>
                        <a:t>candidates</a:t>
                      </a:r>
                      <a:endParaRPr lang="en-MY" sz="11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425271561"/>
                  </a:ext>
                </a:extLst>
              </a:tr>
            </a:tbl>
          </a:graphicData>
        </a:graphic>
      </p:graphicFrame>
      <p:sp>
        <p:nvSpPr>
          <p:cNvPr id="5" name="TextBox 4">
            <a:extLst>
              <a:ext uri="{FF2B5EF4-FFF2-40B4-BE49-F238E27FC236}">
                <a16:creationId xmlns:a16="http://schemas.microsoft.com/office/drawing/2014/main" id="{68624226-BF3C-4E49-B9F7-A9654D647D84}"/>
              </a:ext>
            </a:extLst>
          </p:cNvPr>
          <p:cNvSpPr txBox="1"/>
          <p:nvPr/>
        </p:nvSpPr>
        <p:spPr>
          <a:xfrm>
            <a:off x="914400" y="5373216"/>
            <a:ext cx="7330008" cy="923330"/>
          </a:xfrm>
          <a:prstGeom prst="rect">
            <a:avLst/>
          </a:prstGeom>
          <a:noFill/>
        </p:spPr>
        <p:txBody>
          <a:bodyPr wrap="square" rtlCol="0">
            <a:spAutoFit/>
          </a:bodyPr>
          <a:lstStyle/>
          <a:p>
            <a:r>
              <a:rPr lang="en-MY" dirty="0"/>
              <a:t>Different types of questions can be used in the structured interview. The key is that the interviewer asks every candidate the same group of questions.</a:t>
            </a:r>
          </a:p>
        </p:txBody>
      </p:sp>
    </p:spTree>
    <p:extLst>
      <p:ext uri="{BB962C8B-B14F-4D97-AF65-F5344CB8AC3E}">
        <p14:creationId xmlns:p14="http://schemas.microsoft.com/office/powerpoint/2010/main" val="30775691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BBE315-7975-46AB-9452-F61B4C4436CA}"/>
              </a:ext>
            </a:extLst>
          </p:cNvPr>
          <p:cNvSpPr>
            <a:spLocks noGrp="1"/>
          </p:cNvSpPr>
          <p:nvPr>
            <p:ph type="title"/>
          </p:nvPr>
        </p:nvSpPr>
        <p:spPr/>
        <p:txBody>
          <a:bodyPr/>
          <a:lstStyle/>
          <a:p>
            <a:r>
              <a:rPr lang="en-MY" dirty="0"/>
              <a:t>Realistic Job Previews</a:t>
            </a:r>
          </a:p>
        </p:txBody>
      </p:sp>
      <p:sp>
        <p:nvSpPr>
          <p:cNvPr id="4" name="TextBox 3">
            <a:extLst>
              <a:ext uri="{FF2B5EF4-FFF2-40B4-BE49-F238E27FC236}">
                <a16:creationId xmlns:a16="http://schemas.microsoft.com/office/drawing/2014/main" id="{4AFDE3B6-384B-4855-B88C-E68ADA587742}"/>
              </a:ext>
            </a:extLst>
          </p:cNvPr>
          <p:cNvSpPr txBox="1"/>
          <p:nvPr/>
        </p:nvSpPr>
        <p:spPr>
          <a:xfrm>
            <a:off x="827584" y="1772816"/>
            <a:ext cx="7859216" cy="4801314"/>
          </a:xfrm>
          <a:prstGeom prst="rect">
            <a:avLst/>
          </a:prstGeom>
          <a:noFill/>
        </p:spPr>
        <p:txBody>
          <a:bodyPr wrap="square" rtlCol="0">
            <a:spAutoFit/>
          </a:bodyPr>
          <a:lstStyle/>
          <a:p>
            <a:r>
              <a:rPr lang="en-MY" dirty="0"/>
              <a:t>The cost of hiring and training an employee is substantial. Therefore, providing a realistic job preview (RJP) is in the best interest of the candidate and the organization.</a:t>
            </a:r>
          </a:p>
          <a:p>
            <a:endParaRPr lang="en-MY" dirty="0"/>
          </a:p>
          <a:p>
            <a:r>
              <a:rPr lang="en-MY" dirty="0"/>
              <a:t>A realistic job preview informs candidates about all aspects of the job and the work environment. For some candidates, the RJP can occur earlier in the selection process, during the interview.</a:t>
            </a:r>
          </a:p>
          <a:p>
            <a:endParaRPr lang="en-MY" dirty="0"/>
          </a:p>
          <a:p>
            <a:r>
              <a:rPr lang="en-MY" dirty="0"/>
              <a:t>The RJP has three purposes:</a:t>
            </a:r>
          </a:p>
          <a:p>
            <a:endParaRPr lang="en-MY" dirty="0"/>
          </a:p>
          <a:p>
            <a:pPr marL="285750" indent="-285750">
              <a:buFont typeface="Wingdings" panose="05000000000000000000" pitchFamily="2" charset="2"/>
              <a:buChar char="§"/>
            </a:pPr>
            <a:r>
              <a:rPr lang="en-MY" dirty="0"/>
              <a:t>Gives candidates as much information as possible, so they can make an informed decision about their suitability for the job</a:t>
            </a:r>
          </a:p>
          <a:p>
            <a:pPr marL="285750" indent="-285750">
              <a:buFont typeface="Wingdings" panose="05000000000000000000" pitchFamily="2" charset="2"/>
              <a:buChar char="§"/>
            </a:pPr>
            <a:r>
              <a:rPr lang="en-MY" dirty="0"/>
              <a:t>Gives organizations an opportunity to portray the job objectively— including both </a:t>
            </a:r>
            <a:r>
              <a:rPr lang="en-MY" dirty="0" err="1"/>
              <a:t>favorable</a:t>
            </a:r>
            <a:r>
              <a:rPr lang="en-MY" dirty="0"/>
              <a:t> and </a:t>
            </a:r>
            <a:r>
              <a:rPr lang="en-MY" dirty="0" err="1"/>
              <a:t>unfavorable</a:t>
            </a:r>
            <a:r>
              <a:rPr lang="en-MY" dirty="0"/>
              <a:t> factors</a:t>
            </a:r>
          </a:p>
          <a:p>
            <a:pPr marL="285750" indent="-285750">
              <a:buFont typeface="Wingdings" panose="05000000000000000000" pitchFamily="2" charset="2"/>
              <a:buChar char="§"/>
            </a:pPr>
            <a:r>
              <a:rPr lang="en-MY" dirty="0"/>
              <a:t>Increases the possibility of a good match between the candidate and the organization</a:t>
            </a:r>
          </a:p>
          <a:p>
            <a:endParaRPr lang="en-MY" dirty="0"/>
          </a:p>
        </p:txBody>
      </p:sp>
    </p:spTree>
    <p:extLst>
      <p:ext uri="{BB962C8B-B14F-4D97-AF65-F5344CB8AC3E}">
        <p14:creationId xmlns:p14="http://schemas.microsoft.com/office/powerpoint/2010/main" val="258231021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A27291-393A-48D2-AE08-9677E496AE88}"/>
              </a:ext>
            </a:extLst>
          </p:cNvPr>
          <p:cNvSpPr>
            <a:spLocks noGrp="1"/>
          </p:cNvSpPr>
          <p:nvPr>
            <p:ph type="title"/>
          </p:nvPr>
        </p:nvSpPr>
        <p:spPr/>
        <p:txBody>
          <a:bodyPr/>
          <a:lstStyle/>
          <a:p>
            <a:r>
              <a:rPr lang="en-MY" dirty="0"/>
              <a:t>Types of Realistic Job Previews</a:t>
            </a:r>
          </a:p>
        </p:txBody>
      </p:sp>
      <p:sp>
        <p:nvSpPr>
          <p:cNvPr id="4" name="TextBox 3">
            <a:extLst>
              <a:ext uri="{FF2B5EF4-FFF2-40B4-BE49-F238E27FC236}">
                <a16:creationId xmlns:a16="http://schemas.microsoft.com/office/drawing/2014/main" id="{A30E75EA-0DD5-4764-9EE0-88345656A3E3}"/>
              </a:ext>
            </a:extLst>
          </p:cNvPr>
          <p:cNvSpPr txBox="1"/>
          <p:nvPr/>
        </p:nvSpPr>
        <p:spPr>
          <a:xfrm>
            <a:off x="914400" y="1628800"/>
            <a:ext cx="7772400" cy="4801314"/>
          </a:xfrm>
          <a:prstGeom prst="rect">
            <a:avLst/>
          </a:prstGeom>
          <a:noFill/>
        </p:spPr>
        <p:txBody>
          <a:bodyPr wrap="square" rtlCol="0">
            <a:spAutoFit/>
          </a:bodyPr>
          <a:lstStyle/>
          <a:p>
            <a:r>
              <a:rPr lang="en-MY" dirty="0"/>
              <a:t>Organizations can create realistic job previews in a variety of ways, including the following:</a:t>
            </a:r>
          </a:p>
          <a:p>
            <a:endParaRPr lang="en-MY" dirty="0"/>
          </a:p>
          <a:p>
            <a:pPr marL="285750" indent="-285750">
              <a:buFont typeface="Wingdings" panose="05000000000000000000" pitchFamily="2" charset="2"/>
              <a:buChar char="§"/>
            </a:pPr>
            <a:r>
              <a:rPr lang="en-MY" b="1" dirty="0"/>
              <a:t>Tours of the workplace</a:t>
            </a:r>
            <a:r>
              <a:rPr lang="en-MY" dirty="0"/>
              <a:t>. A walk-through of the workplace provides a candidate with an accurate impression of the work environment. Candidates can determine their comfort level with the physical format (for example, cubicles or traditional offices, break areas and cafeterias) and with noise levels.</a:t>
            </a:r>
          </a:p>
          <a:p>
            <a:pPr marL="285750" indent="-285750">
              <a:buFont typeface="Wingdings" panose="05000000000000000000" pitchFamily="2" charset="2"/>
              <a:buChar char="§"/>
            </a:pPr>
            <a:r>
              <a:rPr lang="en-MY" b="1" dirty="0"/>
              <a:t>Job simulations</a:t>
            </a:r>
            <a:r>
              <a:rPr lang="en-MY" dirty="0"/>
              <a:t>. Candidates may experience a simulation of the job in order to determine their suitability. For example, an applicant for a clean- room manufacturing position can wear the clean-room attire that is required several hours a week.</a:t>
            </a:r>
          </a:p>
          <a:p>
            <a:pPr marL="285750" indent="-285750">
              <a:buFont typeface="Wingdings" panose="05000000000000000000" pitchFamily="2" charset="2"/>
              <a:buChar char="§"/>
            </a:pPr>
            <a:r>
              <a:rPr lang="en-MY" b="1" dirty="0"/>
              <a:t>Video presentation</a:t>
            </a:r>
            <a:r>
              <a:rPr lang="en-MY" dirty="0"/>
              <a:t>. A candidate may view a video presentation before starting to work for an organization. The video can portray the history of the company, the organizational culture, and a discussion of benefits and the path of a typical day.</a:t>
            </a:r>
          </a:p>
          <a:p>
            <a:endParaRPr lang="en-MY" dirty="0"/>
          </a:p>
        </p:txBody>
      </p:sp>
    </p:spTree>
    <p:extLst>
      <p:ext uri="{BB962C8B-B14F-4D97-AF65-F5344CB8AC3E}">
        <p14:creationId xmlns:p14="http://schemas.microsoft.com/office/powerpoint/2010/main" val="192733008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nvPr>
        </p:nvGraphicFramePr>
        <p:xfrm>
          <a:off x="914400" y="1600200"/>
          <a:ext cx="6897960" cy="478112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Title 1">
            <a:extLst>
              <a:ext uri="{FF2B5EF4-FFF2-40B4-BE49-F238E27FC236}">
                <a16:creationId xmlns:a16="http://schemas.microsoft.com/office/drawing/2014/main" id="{5874EC8E-F83C-4BDF-B349-0BF69227AF21}"/>
              </a:ext>
            </a:extLst>
          </p:cNvPr>
          <p:cNvSpPr>
            <a:spLocks noGrp="1"/>
          </p:cNvSpPr>
          <p:nvPr>
            <p:ph type="title"/>
          </p:nvPr>
        </p:nvSpPr>
        <p:spPr>
          <a:xfrm>
            <a:off x="914400" y="277813"/>
            <a:ext cx="7772400" cy="1143000"/>
          </a:xfrm>
        </p:spPr>
        <p:txBody>
          <a:bodyPr/>
          <a:lstStyle/>
          <a:p>
            <a:r>
              <a:rPr lang="en-MY" dirty="0"/>
              <a:t>HR Planning and Staffing</a:t>
            </a:r>
          </a:p>
        </p:txBody>
      </p:sp>
    </p:spTree>
    <p:extLst>
      <p:ext uri="{BB962C8B-B14F-4D97-AF65-F5344CB8AC3E}">
        <p14:creationId xmlns:p14="http://schemas.microsoft.com/office/powerpoint/2010/main" val="147243900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BBE315-7975-46AB-9452-F61B4C4436CA}"/>
              </a:ext>
            </a:extLst>
          </p:cNvPr>
          <p:cNvSpPr>
            <a:spLocks noGrp="1"/>
          </p:cNvSpPr>
          <p:nvPr>
            <p:ph type="title"/>
          </p:nvPr>
        </p:nvSpPr>
        <p:spPr/>
        <p:txBody>
          <a:bodyPr/>
          <a:lstStyle/>
          <a:p>
            <a:r>
              <a:rPr lang="en-MY" dirty="0"/>
              <a:t>New Hire Onboarding</a:t>
            </a:r>
          </a:p>
        </p:txBody>
      </p:sp>
      <p:sp>
        <p:nvSpPr>
          <p:cNvPr id="4" name="TextBox 3">
            <a:extLst>
              <a:ext uri="{FF2B5EF4-FFF2-40B4-BE49-F238E27FC236}">
                <a16:creationId xmlns:a16="http://schemas.microsoft.com/office/drawing/2014/main" id="{A114953A-21B8-4067-83AD-8BD8BDA35994}"/>
              </a:ext>
            </a:extLst>
          </p:cNvPr>
          <p:cNvSpPr txBox="1"/>
          <p:nvPr/>
        </p:nvSpPr>
        <p:spPr>
          <a:xfrm>
            <a:off x="755576" y="1764099"/>
            <a:ext cx="7931224" cy="4401205"/>
          </a:xfrm>
          <a:prstGeom prst="rect">
            <a:avLst/>
          </a:prstGeom>
          <a:noFill/>
        </p:spPr>
        <p:txBody>
          <a:bodyPr wrap="square" rtlCol="0">
            <a:spAutoFit/>
          </a:bodyPr>
          <a:lstStyle/>
          <a:p>
            <a:r>
              <a:rPr lang="en-MY" sz="2800" dirty="0">
                <a:latin typeface="+mn-lt"/>
              </a:rPr>
              <a:t>Research on orientation and onboarding shows that a positive start at an organization has the following benefits for employees:</a:t>
            </a:r>
          </a:p>
          <a:p>
            <a:endParaRPr lang="en-MY" sz="2800" dirty="0">
              <a:latin typeface="+mn-lt"/>
            </a:endParaRPr>
          </a:p>
          <a:p>
            <a:pPr marL="285750" indent="-285750">
              <a:buFont typeface="Wingdings" panose="05000000000000000000" pitchFamily="2" charset="2"/>
              <a:buChar char="§"/>
            </a:pPr>
            <a:r>
              <a:rPr lang="en-MY" sz="2800" dirty="0">
                <a:latin typeface="+mn-lt"/>
              </a:rPr>
              <a:t>Creates enthusiasm</a:t>
            </a:r>
          </a:p>
          <a:p>
            <a:pPr marL="285750" indent="-285750">
              <a:buFont typeface="Wingdings" panose="05000000000000000000" pitchFamily="2" charset="2"/>
              <a:buChar char="§"/>
            </a:pPr>
            <a:endParaRPr lang="en-MY" sz="2800" dirty="0">
              <a:latin typeface="+mn-lt"/>
            </a:endParaRPr>
          </a:p>
          <a:p>
            <a:pPr marL="285750" indent="-285750">
              <a:buFont typeface="Wingdings" panose="05000000000000000000" pitchFamily="2" charset="2"/>
              <a:buChar char="§"/>
            </a:pPr>
            <a:r>
              <a:rPr lang="en-MY" sz="2800" dirty="0">
                <a:latin typeface="+mn-lt"/>
              </a:rPr>
              <a:t>Reduces anxiety</a:t>
            </a:r>
          </a:p>
          <a:p>
            <a:pPr marL="285750" indent="-285750">
              <a:buFont typeface="Wingdings" panose="05000000000000000000" pitchFamily="2" charset="2"/>
              <a:buChar char="§"/>
            </a:pPr>
            <a:endParaRPr lang="en-MY" sz="2800" dirty="0">
              <a:latin typeface="+mn-lt"/>
            </a:endParaRPr>
          </a:p>
          <a:p>
            <a:pPr marL="285750" indent="-285750">
              <a:buFont typeface="Wingdings" panose="05000000000000000000" pitchFamily="2" charset="2"/>
              <a:buChar char="§"/>
            </a:pPr>
            <a:r>
              <a:rPr lang="en-MY" sz="2800" dirty="0">
                <a:latin typeface="+mn-lt"/>
              </a:rPr>
              <a:t>Encourages social connections</a:t>
            </a:r>
          </a:p>
          <a:p>
            <a:endParaRPr lang="en-MY" sz="2800" dirty="0">
              <a:latin typeface="+mn-lt"/>
            </a:endParaRPr>
          </a:p>
        </p:txBody>
      </p:sp>
    </p:spTree>
    <p:extLst>
      <p:ext uri="{BB962C8B-B14F-4D97-AF65-F5344CB8AC3E}">
        <p14:creationId xmlns:p14="http://schemas.microsoft.com/office/powerpoint/2010/main" val="365162672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A27291-393A-48D2-AE08-9677E496AE88}"/>
              </a:ext>
            </a:extLst>
          </p:cNvPr>
          <p:cNvSpPr>
            <a:spLocks noGrp="1"/>
          </p:cNvSpPr>
          <p:nvPr>
            <p:ph type="title"/>
          </p:nvPr>
        </p:nvSpPr>
        <p:spPr/>
        <p:txBody>
          <a:bodyPr/>
          <a:lstStyle/>
          <a:p>
            <a:r>
              <a:rPr lang="en-MY" dirty="0"/>
              <a:t>New Employee Orientation</a:t>
            </a:r>
          </a:p>
        </p:txBody>
      </p:sp>
      <p:sp>
        <p:nvSpPr>
          <p:cNvPr id="4" name="TextBox 3">
            <a:extLst>
              <a:ext uri="{FF2B5EF4-FFF2-40B4-BE49-F238E27FC236}">
                <a16:creationId xmlns:a16="http://schemas.microsoft.com/office/drawing/2014/main" id="{202EF787-C65E-41F1-B674-49033F2D6C2E}"/>
              </a:ext>
            </a:extLst>
          </p:cNvPr>
          <p:cNvSpPr txBox="1"/>
          <p:nvPr/>
        </p:nvSpPr>
        <p:spPr>
          <a:xfrm>
            <a:off x="683568" y="1628800"/>
            <a:ext cx="8460432" cy="5016758"/>
          </a:xfrm>
          <a:prstGeom prst="rect">
            <a:avLst/>
          </a:prstGeom>
          <a:noFill/>
        </p:spPr>
        <p:txBody>
          <a:bodyPr wrap="square" rtlCol="0">
            <a:spAutoFit/>
          </a:bodyPr>
          <a:lstStyle/>
          <a:p>
            <a:r>
              <a:rPr lang="en-MY" sz="1600" dirty="0"/>
              <a:t>Before the Employee’s Arrival</a:t>
            </a:r>
          </a:p>
          <a:p>
            <a:r>
              <a:rPr lang="en-MY" sz="1600" dirty="0"/>
              <a:t>Employees play a key role in helping an organization meet its goals and objectives. Many organizations begin to inform new employees about their roles before the employees arrive for their first day of work. Offer letters and new hire welcome packages are the most common methods of communicating information to the new employee before the start date.</a:t>
            </a:r>
          </a:p>
          <a:p>
            <a:endParaRPr lang="en-MY" sz="1600" dirty="0"/>
          </a:p>
          <a:p>
            <a:r>
              <a:rPr lang="en-MY" sz="1600" dirty="0"/>
              <a:t>Typical contents of a new hire welcome package include the following:</a:t>
            </a:r>
          </a:p>
          <a:p>
            <a:pPr marL="285750" indent="-285750">
              <a:buFont typeface="Wingdings" panose="05000000000000000000" pitchFamily="2" charset="2"/>
              <a:buChar char="§"/>
            </a:pPr>
            <a:r>
              <a:rPr lang="en-MY" sz="1600" dirty="0"/>
              <a:t>Welcome letters (for example, from the organization’s CEO, president and human resources department)</a:t>
            </a:r>
          </a:p>
          <a:p>
            <a:pPr marL="285750" indent="-285750">
              <a:buFont typeface="Wingdings" panose="05000000000000000000" pitchFamily="2" charset="2"/>
              <a:buChar char="§"/>
            </a:pPr>
            <a:r>
              <a:rPr lang="en-MY" sz="1600" dirty="0"/>
              <a:t>Payroll information</a:t>
            </a:r>
          </a:p>
          <a:p>
            <a:pPr marL="285750" indent="-285750">
              <a:buFont typeface="Wingdings" panose="05000000000000000000" pitchFamily="2" charset="2"/>
              <a:buChar char="§"/>
            </a:pPr>
            <a:r>
              <a:rPr lang="en-MY" sz="1600" dirty="0"/>
              <a:t>Policies manual</a:t>
            </a:r>
          </a:p>
          <a:p>
            <a:pPr marL="285750" indent="-285750">
              <a:buFont typeface="Wingdings" panose="05000000000000000000" pitchFamily="2" charset="2"/>
              <a:buChar char="§"/>
            </a:pPr>
            <a:r>
              <a:rPr lang="en-MY" sz="1600" dirty="0"/>
              <a:t>Benefits information</a:t>
            </a:r>
          </a:p>
          <a:p>
            <a:pPr marL="285750" indent="-285750">
              <a:buFont typeface="Wingdings" panose="05000000000000000000" pitchFamily="2" charset="2"/>
              <a:buChar char="§"/>
            </a:pPr>
            <a:r>
              <a:rPr lang="en-MY" sz="1600" dirty="0"/>
              <a:t>Benefits </a:t>
            </a:r>
            <a:r>
              <a:rPr lang="en-MY" sz="1600" dirty="0" err="1"/>
              <a:t>enrollment</a:t>
            </a:r>
            <a:r>
              <a:rPr lang="en-MY" sz="1600" dirty="0"/>
              <a:t> forms</a:t>
            </a:r>
          </a:p>
          <a:p>
            <a:pPr marL="285750" indent="-285750">
              <a:buFont typeface="Wingdings" panose="05000000000000000000" pitchFamily="2" charset="2"/>
              <a:buChar char="§"/>
            </a:pPr>
            <a:endParaRPr lang="en-MY" sz="1600" dirty="0"/>
          </a:p>
          <a:p>
            <a:r>
              <a:rPr lang="en-MY" sz="1600" dirty="0"/>
              <a:t>In addition to sending the welcome package, the organization should take the following steps to prepare for the employee’s arrival:</a:t>
            </a:r>
          </a:p>
          <a:p>
            <a:pPr marL="285750" indent="-285750">
              <a:buFont typeface="Wingdings" panose="05000000000000000000" pitchFamily="2" charset="2"/>
              <a:buChar char="§"/>
            </a:pPr>
            <a:r>
              <a:rPr lang="en-MY" sz="1600" dirty="0"/>
              <a:t>Communicate. Contact the employee and provide a personal welcome.</a:t>
            </a:r>
          </a:p>
          <a:p>
            <a:pPr marL="285750" indent="-285750">
              <a:buFont typeface="Wingdings" panose="05000000000000000000" pitchFamily="2" charset="2"/>
              <a:buChar char="§"/>
            </a:pPr>
            <a:r>
              <a:rPr lang="en-MY" sz="1600" dirty="0"/>
              <a:t>Set up the work area. Verify that the employee’s office space is ready and that the computer, telephone and any other necessary equipment are arranged.</a:t>
            </a:r>
          </a:p>
          <a:p>
            <a:pPr marL="285750" indent="-285750">
              <a:buFont typeface="Wingdings" panose="05000000000000000000" pitchFamily="2" charset="2"/>
              <a:buChar char="§"/>
            </a:pPr>
            <a:r>
              <a:rPr lang="en-MY" sz="1600" dirty="0"/>
              <a:t>Schedule ahead. Ensure that an orientation program is in place </a:t>
            </a:r>
          </a:p>
        </p:txBody>
      </p:sp>
    </p:spTree>
    <p:extLst>
      <p:ext uri="{BB962C8B-B14F-4D97-AF65-F5344CB8AC3E}">
        <p14:creationId xmlns:p14="http://schemas.microsoft.com/office/powerpoint/2010/main" val="107383556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95AED6-3A6F-4A0A-9565-B50D7FB32D9C}"/>
              </a:ext>
            </a:extLst>
          </p:cNvPr>
          <p:cNvSpPr>
            <a:spLocks noGrp="1"/>
          </p:cNvSpPr>
          <p:nvPr>
            <p:ph type="title"/>
          </p:nvPr>
        </p:nvSpPr>
        <p:spPr/>
        <p:txBody>
          <a:bodyPr/>
          <a:lstStyle/>
          <a:p>
            <a:r>
              <a:rPr lang="en-MY" dirty="0"/>
              <a:t>Orientation/Induction</a:t>
            </a:r>
          </a:p>
        </p:txBody>
      </p:sp>
      <p:sp>
        <p:nvSpPr>
          <p:cNvPr id="4" name="TextBox 3">
            <a:extLst>
              <a:ext uri="{FF2B5EF4-FFF2-40B4-BE49-F238E27FC236}">
                <a16:creationId xmlns:a16="http://schemas.microsoft.com/office/drawing/2014/main" id="{5AB68107-7944-4F58-BA27-2331C1034541}"/>
              </a:ext>
            </a:extLst>
          </p:cNvPr>
          <p:cNvSpPr txBox="1"/>
          <p:nvPr/>
        </p:nvSpPr>
        <p:spPr>
          <a:xfrm>
            <a:off x="696144" y="1556792"/>
            <a:ext cx="8208912" cy="5509200"/>
          </a:xfrm>
          <a:prstGeom prst="rect">
            <a:avLst/>
          </a:prstGeom>
          <a:noFill/>
        </p:spPr>
        <p:txBody>
          <a:bodyPr wrap="square" rtlCol="0">
            <a:spAutoFit/>
          </a:bodyPr>
          <a:lstStyle/>
          <a:p>
            <a:r>
              <a:rPr lang="en-MY" sz="1600" dirty="0"/>
              <a:t>Orientation, also known as induction, is the first step in the formal process of training employees. Through orientation, employees become familiar with the organization, their department, their </a:t>
            </a:r>
            <a:r>
              <a:rPr lang="en-MY" sz="1600" dirty="0" err="1"/>
              <a:t>coworkers</a:t>
            </a:r>
            <a:r>
              <a:rPr lang="en-MY" sz="1600" dirty="0"/>
              <a:t> and their job.</a:t>
            </a:r>
          </a:p>
          <a:p>
            <a:endParaRPr lang="en-MY" sz="1600" dirty="0"/>
          </a:p>
          <a:p>
            <a:r>
              <a:rPr lang="en-MY" sz="1600" dirty="0"/>
              <a:t>Orientation programs usually span one to two days. The orientation provides new employees with three types of information:</a:t>
            </a:r>
          </a:p>
          <a:p>
            <a:pPr marL="285750" indent="-285750">
              <a:buFont typeface="Wingdings" panose="05000000000000000000" pitchFamily="2" charset="2"/>
              <a:buChar char="§"/>
            </a:pPr>
            <a:r>
              <a:rPr lang="en-MY" sz="1600" dirty="0"/>
              <a:t>Organizational information</a:t>
            </a:r>
          </a:p>
          <a:p>
            <a:pPr marL="285750" indent="-285750">
              <a:buFont typeface="Wingdings" panose="05000000000000000000" pitchFamily="2" charset="2"/>
              <a:buChar char="§"/>
            </a:pPr>
            <a:r>
              <a:rPr lang="en-MY" sz="1600" dirty="0"/>
              <a:t>Policies, procedures and benefits</a:t>
            </a:r>
          </a:p>
          <a:p>
            <a:pPr marL="285750" indent="-285750">
              <a:buFont typeface="Wingdings" panose="05000000000000000000" pitchFamily="2" charset="2"/>
              <a:buChar char="§"/>
            </a:pPr>
            <a:r>
              <a:rPr lang="en-MY" sz="1600" dirty="0"/>
              <a:t>Work context (including job procedures)</a:t>
            </a:r>
          </a:p>
          <a:p>
            <a:endParaRPr lang="en-MY" sz="1600" dirty="0"/>
          </a:p>
          <a:p>
            <a:r>
              <a:rPr lang="en-MY" sz="1600" dirty="0"/>
              <a:t>The purpose of the orientation program is to ease the employee’s transition to a new environment. During the orientation, the employee can establish relationships with </a:t>
            </a:r>
            <a:r>
              <a:rPr lang="en-MY" sz="1600" dirty="0" err="1"/>
              <a:t>coworkers</a:t>
            </a:r>
            <a:r>
              <a:rPr lang="en-MY" sz="1600" dirty="0"/>
              <a:t> and develop a sense of belonging to the organization. The employee also gains a realistic image of the job. An effective orientation program helps the employee quickly become a productive and contributing member of the organization.</a:t>
            </a:r>
          </a:p>
          <a:p>
            <a:endParaRPr lang="en-MY" sz="1600" dirty="0"/>
          </a:p>
          <a:p>
            <a:r>
              <a:rPr lang="en-MY" sz="1600" dirty="0"/>
              <a:t>Orientation programs can be divided into a general orientation and a department orientation. HR is usually responsible for the general orientation and can also provide input to the manager on the department orientation. However, the manager is responsible for ensuring that employees understand how they will contribute to their department and how they fit into the organization structure.</a:t>
            </a:r>
          </a:p>
          <a:p>
            <a:endParaRPr lang="en-MY" sz="1600" dirty="0"/>
          </a:p>
        </p:txBody>
      </p:sp>
    </p:spTree>
    <p:extLst>
      <p:ext uri="{BB962C8B-B14F-4D97-AF65-F5344CB8AC3E}">
        <p14:creationId xmlns:p14="http://schemas.microsoft.com/office/powerpoint/2010/main" val="240998360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B4DB90-7366-4962-9019-B58530CF3A90}"/>
              </a:ext>
            </a:extLst>
          </p:cNvPr>
          <p:cNvSpPr>
            <a:spLocks noGrp="1"/>
          </p:cNvSpPr>
          <p:nvPr>
            <p:ph type="title"/>
          </p:nvPr>
        </p:nvSpPr>
        <p:spPr/>
        <p:txBody>
          <a:bodyPr/>
          <a:lstStyle/>
          <a:p>
            <a:r>
              <a:rPr lang="en-MY" dirty="0"/>
              <a:t>Model of Onboarding</a:t>
            </a:r>
          </a:p>
        </p:txBody>
      </p:sp>
      <p:pic>
        <p:nvPicPr>
          <p:cNvPr id="5" name="Picture 4">
            <a:extLst>
              <a:ext uri="{FF2B5EF4-FFF2-40B4-BE49-F238E27FC236}">
                <a16:creationId xmlns:a16="http://schemas.microsoft.com/office/drawing/2014/main" id="{497C70DE-D982-4ECB-B1FE-FEED940C89BE}"/>
              </a:ext>
            </a:extLst>
          </p:cNvPr>
          <p:cNvPicPr>
            <a:picLocks noChangeAspect="1"/>
          </p:cNvPicPr>
          <p:nvPr/>
        </p:nvPicPr>
        <p:blipFill>
          <a:blip r:embed="rId2"/>
          <a:stretch>
            <a:fillRect/>
          </a:stretch>
        </p:blipFill>
        <p:spPr>
          <a:xfrm>
            <a:off x="1547664" y="1706441"/>
            <a:ext cx="6764982" cy="4849730"/>
          </a:xfrm>
          <a:prstGeom prst="rect">
            <a:avLst/>
          </a:prstGeom>
        </p:spPr>
      </p:pic>
    </p:spTree>
    <p:extLst>
      <p:ext uri="{BB962C8B-B14F-4D97-AF65-F5344CB8AC3E}">
        <p14:creationId xmlns:p14="http://schemas.microsoft.com/office/powerpoint/2010/main" val="239673655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95AED6-3A6F-4A0A-9565-B50D7FB32D9C}"/>
              </a:ext>
            </a:extLst>
          </p:cNvPr>
          <p:cNvSpPr>
            <a:spLocks noGrp="1"/>
          </p:cNvSpPr>
          <p:nvPr>
            <p:ph type="title"/>
          </p:nvPr>
        </p:nvSpPr>
        <p:spPr/>
        <p:txBody>
          <a:bodyPr/>
          <a:lstStyle/>
          <a:p>
            <a:r>
              <a:rPr lang="en-MY" dirty="0"/>
              <a:t>New Employee Onboarding</a:t>
            </a:r>
          </a:p>
        </p:txBody>
      </p:sp>
      <p:sp>
        <p:nvSpPr>
          <p:cNvPr id="4" name="TextBox 3">
            <a:extLst>
              <a:ext uri="{FF2B5EF4-FFF2-40B4-BE49-F238E27FC236}">
                <a16:creationId xmlns:a16="http://schemas.microsoft.com/office/drawing/2014/main" id="{57E0D8B0-FFD8-459E-89D4-1E1E9E724E5C}"/>
              </a:ext>
            </a:extLst>
          </p:cNvPr>
          <p:cNvSpPr txBox="1"/>
          <p:nvPr/>
        </p:nvSpPr>
        <p:spPr>
          <a:xfrm>
            <a:off x="755576" y="1700808"/>
            <a:ext cx="7931224" cy="4524315"/>
          </a:xfrm>
          <a:prstGeom prst="rect">
            <a:avLst/>
          </a:prstGeom>
          <a:noFill/>
        </p:spPr>
        <p:txBody>
          <a:bodyPr wrap="square" rtlCol="0">
            <a:spAutoFit/>
          </a:bodyPr>
          <a:lstStyle/>
          <a:p>
            <a:r>
              <a:rPr lang="en-MY" dirty="0"/>
              <a:t>Onboarding is the process of helping new employees learn the organization’s policies, procedures and culture in addition to their job </a:t>
            </a:r>
            <a:r>
              <a:rPr lang="en-MY" dirty="0" err="1"/>
              <a:t>responsibilities.Onboarding</a:t>
            </a:r>
            <a:r>
              <a:rPr lang="en-MY" dirty="0"/>
              <a:t> includes both the orientation and the first three to twelve months of employment.</a:t>
            </a:r>
          </a:p>
          <a:p>
            <a:endParaRPr lang="en-MY" dirty="0"/>
          </a:p>
          <a:p>
            <a:r>
              <a:rPr lang="en-MY" dirty="0"/>
              <a:t>The purpose of the onboarding process is to provide the employee with a positive start at the organization. This positive start can have many benefits; including increasing the employee’s enthusiasm, helping reduce anxiety and helping the employee connect with </a:t>
            </a:r>
            <a:r>
              <a:rPr lang="en-MY" dirty="0" err="1"/>
              <a:t>coworkers</a:t>
            </a:r>
            <a:r>
              <a:rPr lang="en-MY" dirty="0"/>
              <a:t> .</a:t>
            </a:r>
          </a:p>
          <a:p>
            <a:endParaRPr lang="en-MY" dirty="0"/>
          </a:p>
          <a:p>
            <a:r>
              <a:rPr lang="en-MY" dirty="0"/>
              <a:t>Successful onboarding programs generally include the following factors:</a:t>
            </a:r>
          </a:p>
          <a:p>
            <a:pPr marL="285750" indent="-285750">
              <a:buFont typeface="Wingdings" panose="05000000000000000000" pitchFamily="2" charset="2"/>
              <a:buChar char="§"/>
            </a:pPr>
            <a:r>
              <a:rPr lang="en-MY" dirty="0"/>
              <a:t>Active rather than passive participation by new employees</a:t>
            </a:r>
          </a:p>
          <a:p>
            <a:pPr marL="285750" indent="-285750">
              <a:buFont typeface="Wingdings" panose="05000000000000000000" pitchFamily="2" charset="2"/>
              <a:buChar char="§"/>
            </a:pPr>
            <a:r>
              <a:rPr lang="en-MY" dirty="0"/>
              <a:t>Onboarding spread out over a period of time</a:t>
            </a:r>
          </a:p>
          <a:p>
            <a:pPr marL="285750" indent="-285750">
              <a:buFont typeface="Wingdings" panose="05000000000000000000" pitchFamily="2" charset="2"/>
              <a:buChar char="§"/>
            </a:pPr>
            <a:r>
              <a:rPr lang="en-MY" dirty="0"/>
              <a:t>Use of checklists to ensure that all important material is covered</a:t>
            </a:r>
          </a:p>
          <a:p>
            <a:pPr marL="285750" indent="-285750">
              <a:buFont typeface="Wingdings" panose="05000000000000000000" pitchFamily="2" charset="2"/>
              <a:buChar char="§"/>
            </a:pPr>
            <a:r>
              <a:rPr lang="en-MY" dirty="0"/>
              <a:t>Avoidance of information overload</a:t>
            </a:r>
          </a:p>
          <a:p>
            <a:endParaRPr lang="en-MY" dirty="0"/>
          </a:p>
        </p:txBody>
      </p:sp>
    </p:spTree>
    <p:extLst>
      <p:ext uri="{BB962C8B-B14F-4D97-AF65-F5344CB8AC3E}">
        <p14:creationId xmlns:p14="http://schemas.microsoft.com/office/powerpoint/2010/main" val="328871618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80BE71-BA15-4F78-B6BB-4BFECA929AD5}"/>
              </a:ext>
            </a:extLst>
          </p:cNvPr>
          <p:cNvSpPr>
            <a:spLocks noGrp="1"/>
          </p:cNvSpPr>
          <p:nvPr>
            <p:ph type="title"/>
          </p:nvPr>
        </p:nvSpPr>
        <p:spPr/>
        <p:txBody>
          <a:bodyPr/>
          <a:lstStyle/>
          <a:p>
            <a:r>
              <a:rPr lang="en-MY" dirty="0"/>
              <a:t>Onboarding Roles and Responsibilities</a:t>
            </a:r>
          </a:p>
        </p:txBody>
      </p:sp>
      <p:sp>
        <p:nvSpPr>
          <p:cNvPr id="4" name="TextBox 3">
            <a:extLst>
              <a:ext uri="{FF2B5EF4-FFF2-40B4-BE49-F238E27FC236}">
                <a16:creationId xmlns:a16="http://schemas.microsoft.com/office/drawing/2014/main" id="{A93794FE-6A03-4AE9-9AAA-014024560B68}"/>
              </a:ext>
            </a:extLst>
          </p:cNvPr>
          <p:cNvSpPr txBox="1"/>
          <p:nvPr/>
        </p:nvSpPr>
        <p:spPr>
          <a:xfrm>
            <a:off x="914400" y="1916832"/>
            <a:ext cx="7618040" cy="3693319"/>
          </a:xfrm>
          <a:prstGeom prst="rect">
            <a:avLst/>
          </a:prstGeom>
          <a:noFill/>
        </p:spPr>
        <p:txBody>
          <a:bodyPr wrap="square" rtlCol="0">
            <a:spAutoFit/>
          </a:bodyPr>
          <a:lstStyle/>
          <a:p>
            <a:r>
              <a:rPr lang="en-MY" dirty="0"/>
              <a:t>During onboarding, HR professionals, the hiring manager, </a:t>
            </a:r>
            <a:r>
              <a:rPr lang="en-MY" dirty="0" err="1"/>
              <a:t>coworkers</a:t>
            </a:r>
            <a:r>
              <a:rPr lang="en-MY" dirty="0"/>
              <a:t> and others learn more about the new employees and further integrate them into the organization in the following areas:</a:t>
            </a:r>
          </a:p>
          <a:p>
            <a:endParaRPr lang="en-MY" dirty="0"/>
          </a:p>
          <a:p>
            <a:pPr marL="285750" indent="-285750">
              <a:buFont typeface="Wingdings" panose="05000000000000000000" pitchFamily="2" charset="2"/>
              <a:buChar char="§"/>
            </a:pPr>
            <a:r>
              <a:rPr lang="en-MY" dirty="0"/>
              <a:t>Organizational culture and norms</a:t>
            </a:r>
          </a:p>
          <a:p>
            <a:pPr marL="285750" indent="-285750">
              <a:buFont typeface="Wingdings" panose="05000000000000000000" pitchFamily="2" charset="2"/>
              <a:buChar char="§"/>
            </a:pPr>
            <a:r>
              <a:rPr lang="en-MY" dirty="0"/>
              <a:t>Organizational goals and objectives</a:t>
            </a:r>
          </a:p>
          <a:p>
            <a:pPr marL="285750" indent="-285750">
              <a:buFont typeface="Wingdings" panose="05000000000000000000" pitchFamily="2" charset="2"/>
              <a:buChar char="§"/>
            </a:pPr>
            <a:r>
              <a:rPr lang="en-MY" dirty="0"/>
              <a:t>Specific functional areas in the organization</a:t>
            </a:r>
          </a:p>
          <a:p>
            <a:pPr marL="285750" indent="-285750">
              <a:buFont typeface="Wingdings" panose="05000000000000000000" pitchFamily="2" charset="2"/>
              <a:buChar char="§"/>
            </a:pPr>
            <a:r>
              <a:rPr lang="en-MY" dirty="0"/>
              <a:t>Departmental and job expectations</a:t>
            </a:r>
          </a:p>
          <a:p>
            <a:pPr marL="285750" indent="-285750">
              <a:buFont typeface="Wingdings" panose="05000000000000000000" pitchFamily="2" charset="2"/>
              <a:buChar char="§"/>
            </a:pPr>
            <a:r>
              <a:rPr lang="en-MY" dirty="0"/>
              <a:t>Available work resources and tools</a:t>
            </a:r>
          </a:p>
          <a:p>
            <a:pPr marL="285750" indent="-285750">
              <a:buFont typeface="Wingdings" panose="05000000000000000000" pitchFamily="2" charset="2"/>
              <a:buChar char="§"/>
            </a:pPr>
            <a:r>
              <a:rPr lang="en-MY" dirty="0"/>
              <a:t>Mentor options</a:t>
            </a:r>
          </a:p>
          <a:p>
            <a:pPr marL="285750" indent="-285750">
              <a:buFont typeface="Wingdings" panose="05000000000000000000" pitchFamily="2" charset="2"/>
              <a:buChar char="§"/>
            </a:pPr>
            <a:r>
              <a:rPr lang="en-MY" dirty="0"/>
              <a:t>Performance management systems</a:t>
            </a:r>
          </a:p>
          <a:p>
            <a:pPr marL="285750" indent="-285750">
              <a:buFont typeface="Wingdings" panose="05000000000000000000" pitchFamily="2" charset="2"/>
              <a:buChar char="§"/>
            </a:pPr>
            <a:r>
              <a:rPr lang="en-MY" dirty="0"/>
              <a:t>Work/life balance and support resources</a:t>
            </a:r>
          </a:p>
          <a:p>
            <a:endParaRPr lang="en-MY" dirty="0"/>
          </a:p>
        </p:txBody>
      </p:sp>
    </p:spTree>
    <p:extLst>
      <p:ext uri="{BB962C8B-B14F-4D97-AF65-F5344CB8AC3E}">
        <p14:creationId xmlns:p14="http://schemas.microsoft.com/office/powerpoint/2010/main" val="359730090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CA1DEB-8EB1-48E3-B31F-16C968A98DA6}"/>
              </a:ext>
            </a:extLst>
          </p:cNvPr>
          <p:cNvSpPr>
            <a:spLocks noGrp="1"/>
          </p:cNvSpPr>
          <p:nvPr>
            <p:ph type="title"/>
          </p:nvPr>
        </p:nvSpPr>
        <p:spPr/>
        <p:txBody>
          <a:bodyPr/>
          <a:lstStyle/>
          <a:p>
            <a:r>
              <a:rPr lang="en-MY" dirty="0"/>
              <a:t>Evaluating the Effectiveness of Onboarding</a:t>
            </a:r>
          </a:p>
        </p:txBody>
      </p:sp>
      <p:sp>
        <p:nvSpPr>
          <p:cNvPr id="4" name="TextBox 3">
            <a:extLst>
              <a:ext uri="{FF2B5EF4-FFF2-40B4-BE49-F238E27FC236}">
                <a16:creationId xmlns:a16="http://schemas.microsoft.com/office/drawing/2014/main" id="{0048BF56-9A74-410F-B3E1-B59233F637D6}"/>
              </a:ext>
            </a:extLst>
          </p:cNvPr>
          <p:cNvSpPr txBox="1"/>
          <p:nvPr/>
        </p:nvSpPr>
        <p:spPr>
          <a:xfrm>
            <a:off x="609836" y="1628800"/>
            <a:ext cx="8381528" cy="5262979"/>
          </a:xfrm>
          <a:prstGeom prst="rect">
            <a:avLst/>
          </a:prstGeom>
          <a:noFill/>
        </p:spPr>
        <p:txBody>
          <a:bodyPr wrap="square" rtlCol="0">
            <a:spAutoFit/>
          </a:bodyPr>
          <a:lstStyle/>
          <a:p>
            <a:r>
              <a:rPr lang="en-MY" sz="1600" dirty="0"/>
              <a:t>The effectiveness of the onboarding program can be related to the amount of turnover in the first year of employment. Onboarding programs can help employees adjust to the new environment by introducing them to </a:t>
            </a:r>
            <a:r>
              <a:rPr lang="en-MY" sz="1600" dirty="0" err="1"/>
              <a:t>coworkers,lessening</a:t>
            </a:r>
            <a:r>
              <a:rPr lang="en-MY" sz="1600" dirty="0"/>
              <a:t> feelings of isolation and providing a better understanding of expectations and future opportunities.</a:t>
            </a:r>
          </a:p>
          <a:p>
            <a:endParaRPr lang="en-MY" sz="1600" dirty="0"/>
          </a:p>
          <a:p>
            <a:r>
              <a:rPr lang="en-MY" sz="1600" dirty="0"/>
              <a:t>HR professionals can evaluate their organization’s onboarding initiatives using metrics that include the following:</a:t>
            </a:r>
          </a:p>
          <a:p>
            <a:pPr marL="285750" indent="-285750">
              <a:buFont typeface="Wingdings" panose="05000000000000000000" pitchFamily="2" charset="2"/>
              <a:buChar char="§"/>
            </a:pPr>
            <a:r>
              <a:rPr lang="en-MY" sz="1600" b="1" dirty="0"/>
              <a:t>Turnover/retention rates</a:t>
            </a:r>
            <a:r>
              <a:rPr lang="en-MY" sz="1600" dirty="0"/>
              <a:t>. Compare retention rates for various groups. For example, what is the retention rate for employees who began their employment in 2011 compared to employees who began in 2010?</a:t>
            </a:r>
          </a:p>
          <a:p>
            <a:pPr marL="285750" indent="-285750">
              <a:buFont typeface="Wingdings" panose="05000000000000000000" pitchFamily="2" charset="2"/>
              <a:buChar char="§"/>
            </a:pPr>
            <a:r>
              <a:rPr lang="en-MY" sz="1600" b="1" dirty="0"/>
              <a:t>Retention threshold</a:t>
            </a:r>
            <a:r>
              <a:rPr lang="en-MY" sz="1600" dirty="0"/>
              <a:t>. Track the point at which most new employees tend to exit the organization. For example, if most new employees exit within the first 90 days of employment, the organization can conduct exit interviews to determine the cause of the early exit.</a:t>
            </a:r>
          </a:p>
          <a:p>
            <a:pPr marL="285750" indent="-285750">
              <a:buFont typeface="Wingdings" panose="05000000000000000000" pitchFamily="2" charset="2"/>
              <a:buChar char="§"/>
            </a:pPr>
            <a:r>
              <a:rPr lang="en-MY" sz="1600" b="1" dirty="0"/>
              <a:t>Performance measures</a:t>
            </a:r>
            <a:r>
              <a:rPr lang="en-MY" sz="1600" dirty="0"/>
              <a:t>. Compare the performance of groups provided with different onboarding experiences. For example, one group is provided with one week of onboarding experiences and a second similar group is provided with a full month.</a:t>
            </a:r>
          </a:p>
          <a:p>
            <a:pPr marL="285750" indent="-285750">
              <a:buFont typeface="Wingdings" panose="05000000000000000000" pitchFamily="2" charset="2"/>
              <a:buChar char="§"/>
            </a:pPr>
            <a:r>
              <a:rPr lang="en-MY" sz="1600" b="1" dirty="0"/>
              <a:t>Formal/informal feedback. </a:t>
            </a:r>
            <a:r>
              <a:rPr lang="en-MY" sz="1600" dirty="0"/>
              <a:t>Ask new employees open-ended questions to determine their satisfaction with the onboarding process and the organization.</a:t>
            </a:r>
          </a:p>
          <a:p>
            <a:pPr marL="285750" indent="-285750">
              <a:buFont typeface="Wingdings" panose="05000000000000000000" pitchFamily="2" charset="2"/>
              <a:buChar char="§"/>
            </a:pPr>
            <a:r>
              <a:rPr lang="en-MY" sz="1600" b="1" dirty="0"/>
              <a:t>Flexibility</a:t>
            </a:r>
            <a:r>
              <a:rPr lang="en-MY" sz="1600" dirty="0"/>
              <a:t>. Flexibility and adaptability allow your organization to provide employees with an optimal work environment.</a:t>
            </a:r>
          </a:p>
        </p:txBody>
      </p:sp>
    </p:spTree>
    <p:extLst>
      <p:ext uri="{BB962C8B-B14F-4D97-AF65-F5344CB8AC3E}">
        <p14:creationId xmlns:p14="http://schemas.microsoft.com/office/powerpoint/2010/main" val="350157938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CA1DEB-8EB1-48E3-B31F-16C968A98DA6}"/>
              </a:ext>
            </a:extLst>
          </p:cNvPr>
          <p:cNvSpPr>
            <a:spLocks noGrp="1"/>
          </p:cNvSpPr>
          <p:nvPr>
            <p:ph type="title"/>
          </p:nvPr>
        </p:nvSpPr>
        <p:spPr/>
        <p:txBody>
          <a:bodyPr/>
          <a:lstStyle/>
          <a:p>
            <a:r>
              <a:rPr lang="en-MY" dirty="0"/>
              <a:t>Poll Question # </a:t>
            </a:r>
          </a:p>
        </p:txBody>
      </p:sp>
      <p:sp>
        <p:nvSpPr>
          <p:cNvPr id="4" name="TextBox 3">
            <a:extLst>
              <a:ext uri="{FF2B5EF4-FFF2-40B4-BE49-F238E27FC236}">
                <a16:creationId xmlns:a16="http://schemas.microsoft.com/office/drawing/2014/main" id="{AA995BB7-7278-46A1-B7C6-1893FDFDBF40}"/>
              </a:ext>
            </a:extLst>
          </p:cNvPr>
          <p:cNvSpPr txBox="1"/>
          <p:nvPr/>
        </p:nvSpPr>
        <p:spPr>
          <a:xfrm>
            <a:off x="683568" y="1626782"/>
            <a:ext cx="8208912" cy="4893647"/>
          </a:xfrm>
          <a:prstGeom prst="rect">
            <a:avLst/>
          </a:prstGeom>
          <a:noFill/>
        </p:spPr>
        <p:txBody>
          <a:bodyPr wrap="square" rtlCol="0">
            <a:spAutoFit/>
          </a:bodyPr>
          <a:lstStyle/>
          <a:p>
            <a:r>
              <a:rPr lang="en-MY" sz="2400" dirty="0"/>
              <a:t>Which of the following is a feature of a successful onboarding program?</a:t>
            </a:r>
          </a:p>
          <a:p>
            <a:endParaRPr lang="en-MY" sz="2400" dirty="0"/>
          </a:p>
          <a:p>
            <a:pPr marL="342900" indent="-342900">
              <a:buFont typeface="+mj-lt"/>
              <a:buAutoNum type="alphaUcPeriod"/>
            </a:pPr>
            <a:r>
              <a:rPr lang="en-MY" sz="2400" dirty="0"/>
              <a:t>Passive rather than active participation by new employees</a:t>
            </a:r>
          </a:p>
          <a:p>
            <a:pPr marL="342900" indent="-342900">
              <a:buFont typeface="+mj-lt"/>
              <a:buAutoNum type="alphaUcPeriod"/>
            </a:pPr>
            <a:endParaRPr lang="en-MY" sz="2400" dirty="0"/>
          </a:p>
          <a:p>
            <a:pPr marL="342900" indent="-342900">
              <a:buFont typeface="+mj-lt"/>
              <a:buAutoNum type="alphaUcPeriod"/>
            </a:pPr>
            <a:r>
              <a:rPr lang="en-MY" sz="2400" dirty="0"/>
              <a:t>Onboarding activities completed within a short period of time</a:t>
            </a:r>
          </a:p>
          <a:p>
            <a:pPr marL="342900" indent="-342900">
              <a:buFont typeface="+mj-lt"/>
              <a:buAutoNum type="alphaUcPeriod"/>
            </a:pPr>
            <a:endParaRPr lang="en-MY" sz="2400" dirty="0"/>
          </a:p>
          <a:p>
            <a:pPr marL="342900" indent="-342900">
              <a:buFont typeface="+mj-lt"/>
              <a:buAutoNum type="alphaUcPeriod"/>
            </a:pPr>
            <a:r>
              <a:rPr lang="en-MY" sz="2400" dirty="0"/>
              <a:t>The same program fitting the needs of all new employee groups</a:t>
            </a:r>
          </a:p>
          <a:p>
            <a:pPr marL="342900" indent="-342900">
              <a:buFont typeface="+mj-lt"/>
              <a:buAutoNum type="alphaUcPeriod"/>
            </a:pPr>
            <a:endParaRPr lang="en-MY" sz="2400" dirty="0"/>
          </a:p>
          <a:p>
            <a:pPr marL="342900" indent="-342900">
              <a:buFont typeface="+mj-lt"/>
              <a:buAutoNum type="alphaUcPeriod"/>
            </a:pPr>
            <a:r>
              <a:rPr lang="en-MY" sz="2400" dirty="0"/>
              <a:t>Avoidance of information overload</a:t>
            </a:r>
          </a:p>
        </p:txBody>
      </p:sp>
    </p:spTree>
    <p:extLst>
      <p:ext uri="{BB962C8B-B14F-4D97-AF65-F5344CB8AC3E}">
        <p14:creationId xmlns:p14="http://schemas.microsoft.com/office/powerpoint/2010/main" val="177415045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CA1DEB-8EB1-48E3-B31F-16C968A98DA6}"/>
              </a:ext>
            </a:extLst>
          </p:cNvPr>
          <p:cNvSpPr>
            <a:spLocks noGrp="1"/>
          </p:cNvSpPr>
          <p:nvPr>
            <p:ph type="title"/>
          </p:nvPr>
        </p:nvSpPr>
        <p:spPr/>
        <p:txBody>
          <a:bodyPr/>
          <a:lstStyle/>
          <a:p>
            <a:r>
              <a:rPr lang="en-MY" dirty="0"/>
              <a:t>Answer to Poll Question # </a:t>
            </a:r>
          </a:p>
        </p:txBody>
      </p:sp>
      <p:sp>
        <p:nvSpPr>
          <p:cNvPr id="4" name="TextBox 3">
            <a:extLst>
              <a:ext uri="{FF2B5EF4-FFF2-40B4-BE49-F238E27FC236}">
                <a16:creationId xmlns:a16="http://schemas.microsoft.com/office/drawing/2014/main" id="{386814E7-AE7C-49F3-B757-89B0F98A69F0}"/>
              </a:ext>
            </a:extLst>
          </p:cNvPr>
          <p:cNvSpPr txBox="1"/>
          <p:nvPr/>
        </p:nvSpPr>
        <p:spPr>
          <a:xfrm>
            <a:off x="755576" y="2204864"/>
            <a:ext cx="7488832" cy="523220"/>
          </a:xfrm>
          <a:prstGeom prst="rect">
            <a:avLst/>
          </a:prstGeom>
          <a:noFill/>
        </p:spPr>
        <p:txBody>
          <a:bodyPr wrap="square" rtlCol="0">
            <a:spAutoFit/>
          </a:bodyPr>
          <a:lstStyle/>
          <a:p>
            <a:r>
              <a:rPr lang="en-MY" sz="2800" dirty="0"/>
              <a:t>D.	Avoidance of information overload</a:t>
            </a:r>
          </a:p>
        </p:txBody>
      </p:sp>
    </p:spTree>
    <p:extLst>
      <p:ext uri="{BB962C8B-B14F-4D97-AF65-F5344CB8AC3E}">
        <p14:creationId xmlns:p14="http://schemas.microsoft.com/office/powerpoint/2010/main" val="408328607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CA1DEB-8EB1-48E3-B31F-16C968A98DA6}"/>
              </a:ext>
            </a:extLst>
          </p:cNvPr>
          <p:cNvSpPr>
            <a:spLocks noGrp="1"/>
          </p:cNvSpPr>
          <p:nvPr>
            <p:ph type="title"/>
          </p:nvPr>
        </p:nvSpPr>
        <p:spPr/>
        <p:txBody>
          <a:bodyPr/>
          <a:lstStyle/>
          <a:p>
            <a:r>
              <a:rPr lang="en-MY" dirty="0"/>
              <a:t>Poll Question # </a:t>
            </a:r>
          </a:p>
        </p:txBody>
      </p:sp>
      <p:sp>
        <p:nvSpPr>
          <p:cNvPr id="4" name="TextBox 3">
            <a:extLst>
              <a:ext uri="{FF2B5EF4-FFF2-40B4-BE49-F238E27FC236}">
                <a16:creationId xmlns:a16="http://schemas.microsoft.com/office/drawing/2014/main" id="{3CE22D53-27FC-4CF0-A93C-EABF6834BF56}"/>
              </a:ext>
            </a:extLst>
          </p:cNvPr>
          <p:cNvSpPr txBox="1"/>
          <p:nvPr/>
        </p:nvSpPr>
        <p:spPr>
          <a:xfrm>
            <a:off x="683568" y="1626782"/>
            <a:ext cx="8136904" cy="5262979"/>
          </a:xfrm>
          <a:prstGeom prst="rect">
            <a:avLst/>
          </a:prstGeom>
          <a:noFill/>
        </p:spPr>
        <p:txBody>
          <a:bodyPr wrap="square" rtlCol="0">
            <a:spAutoFit/>
          </a:bodyPr>
          <a:lstStyle/>
          <a:p>
            <a:r>
              <a:rPr lang="en-MY" sz="2800" dirty="0">
                <a:latin typeface="+mn-lt"/>
              </a:rPr>
              <a:t>Which of the following helps track the point at which most new employees tend to exit the organization?</a:t>
            </a:r>
          </a:p>
          <a:p>
            <a:endParaRPr lang="en-MY" sz="2800" dirty="0">
              <a:latin typeface="+mn-lt"/>
            </a:endParaRPr>
          </a:p>
          <a:p>
            <a:pPr marL="342900" indent="-342900">
              <a:buFont typeface="+mj-lt"/>
              <a:buAutoNum type="alphaUcPeriod"/>
            </a:pPr>
            <a:r>
              <a:rPr lang="en-MY" sz="2800" dirty="0">
                <a:latin typeface="+mn-lt"/>
              </a:rPr>
              <a:t>Orientation checklist</a:t>
            </a:r>
          </a:p>
          <a:p>
            <a:pPr marL="342900" indent="-342900">
              <a:buFont typeface="+mj-lt"/>
              <a:buAutoNum type="alphaUcPeriod"/>
            </a:pPr>
            <a:endParaRPr lang="en-MY" sz="2800" dirty="0">
              <a:latin typeface="+mn-lt"/>
            </a:endParaRPr>
          </a:p>
          <a:p>
            <a:pPr marL="342900" indent="-342900">
              <a:buFont typeface="+mj-lt"/>
              <a:buAutoNum type="alphaUcPeriod"/>
            </a:pPr>
            <a:r>
              <a:rPr lang="en-MY" sz="2800" dirty="0">
                <a:latin typeface="+mn-lt"/>
              </a:rPr>
              <a:t>Open-ended questions</a:t>
            </a:r>
          </a:p>
          <a:p>
            <a:pPr marL="342900" indent="-342900">
              <a:buFont typeface="+mj-lt"/>
              <a:buAutoNum type="alphaUcPeriod"/>
            </a:pPr>
            <a:endParaRPr lang="en-MY" sz="2800" dirty="0">
              <a:latin typeface="+mn-lt"/>
            </a:endParaRPr>
          </a:p>
          <a:p>
            <a:pPr marL="342900" indent="-342900">
              <a:buFont typeface="+mj-lt"/>
              <a:buAutoNum type="alphaUcPeriod"/>
            </a:pPr>
            <a:r>
              <a:rPr lang="en-MY" sz="2800" dirty="0">
                <a:latin typeface="+mn-lt"/>
              </a:rPr>
              <a:t>Performance measures</a:t>
            </a:r>
          </a:p>
          <a:p>
            <a:pPr marL="342900" indent="-342900">
              <a:buFont typeface="+mj-lt"/>
              <a:buAutoNum type="alphaUcPeriod"/>
            </a:pPr>
            <a:endParaRPr lang="en-MY" sz="2800" dirty="0">
              <a:latin typeface="+mn-lt"/>
            </a:endParaRPr>
          </a:p>
          <a:p>
            <a:pPr marL="342900" indent="-342900">
              <a:buFont typeface="+mj-lt"/>
              <a:buAutoNum type="alphaUcPeriod"/>
            </a:pPr>
            <a:r>
              <a:rPr lang="en-MY" sz="2800" dirty="0">
                <a:latin typeface="+mn-lt"/>
              </a:rPr>
              <a:t>Retention threshold</a:t>
            </a:r>
          </a:p>
          <a:p>
            <a:endParaRPr lang="en-MY" sz="2800" dirty="0">
              <a:latin typeface="+mn-lt"/>
            </a:endParaRPr>
          </a:p>
        </p:txBody>
      </p:sp>
    </p:spTree>
    <p:extLst>
      <p:ext uri="{BB962C8B-B14F-4D97-AF65-F5344CB8AC3E}">
        <p14:creationId xmlns:p14="http://schemas.microsoft.com/office/powerpoint/2010/main" val="326644645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CA1DEB-8EB1-48E3-B31F-16C968A98DA6}"/>
              </a:ext>
            </a:extLst>
          </p:cNvPr>
          <p:cNvSpPr>
            <a:spLocks noGrp="1"/>
          </p:cNvSpPr>
          <p:nvPr>
            <p:ph type="title"/>
          </p:nvPr>
        </p:nvSpPr>
        <p:spPr/>
        <p:txBody>
          <a:bodyPr/>
          <a:lstStyle/>
          <a:p>
            <a:r>
              <a:rPr lang="en-MY" dirty="0"/>
              <a:t>Answer to Poll Question </a:t>
            </a:r>
            <a:r>
              <a:rPr lang="en-MY"/>
              <a:t># </a:t>
            </a:r>
            <a:endParaRPr lang="en-MY" dirty="0"/>
          </a:p>
        </p:txBody>
      </p:sp>
      <p:sp>
        <p:nvSpPr>
          <p:cNvPr id="3" name="Content Placeholder 2">
            <a:extLst>
              <a:ext uri="{FF2B5EF4-FFF2-40B4-BE49-F238E27FC236}">
                <a16:creationId xmlns:a16="http://schemas.microsoft.com/office/drawing/2014/main" id="{EFBF3AC6-98BF-49C1-8D69-78FDD3B338BA}"/>
              </a:ext>
            </a:extLst>
          </p:cNvPr>
          <p:cNvSpPr>
            <a:spLocks noGrp="1"/>
          </p:cNvSpPr>
          <p:nvPr>
            <p:ph idx="1"/>
          </p:nvPr>
        </p:nvSpPr>
        <p:spPr>
          <a:xfrm>
            <a:off x="1763688" y="2381258"/>
            <a:ext cx="4953744" cy="836425"/>
          </a:xfrm>
        </p:spPr>
        <p:txBody>
          <a:bodyPr/>
          <a:lstStyle/>
          <a:p>
            <a:r>
              <a:rPr lang="en-MY" dirty="0"/>
              <a:t>D.	Retention threshold</a:t>
            </a:r>
          </a:p>
        </p:txBody>
      </p:sp>
    </p:spTree>
    <p:extLst>
      <p:ext uri="{BB962C8B-B14F-4D97-AF65-F5344CB8AC3E}">
        <p14:creationId xmlns:p14="http://schemas.microsoft.com/office/powerpoint/2010/main" val="245348336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nvPr>
        </p:nvGraphicFramePr>
        <p:xfrm>
          <a:off x="914400" y="1600200"/>
          <a:ext cx="6537920" cy="427707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Title 1">
            <a:extLst>
              <a:ext uri="{FF2B5EF4-FFF2-40B4-BE49-F238E27FC236}">
                <a16:creationId xmlns:a16="http://schemas.microsoft.com/office/drawing/2014/main" id="{5874EC8E-F83C-4BDF-B349-0BF69227AF21}"/>
              </a:ext>
            </a:extLst>
          </p:cNvPr>
          <p:cNvSpPr>
            <a:spLocks noGrp="1"/>
          </p:cNvSpPr>
          <p:nvPr>
            <p:ph type="title"/>
          </p:nvPr>
        </p:nvSpPr>
        <p:spPr>
          <a:xfrm>
            <a:off x="914400" y="277813"/>
            <a:ext cx="7772400" cy="1143000"/>
          </a:xfrm>
        </p:spPr>
        <p:txBody>
          <a:bodyPr/>
          <a:lstStyle/>
          <a:p>
            <a:endParaRPr lang="en-MY" dirty="0"/>
          </a:p>
        </p:txBody>
      </p:sp>
    </p:spTree>
    <p:extLst>
      <p:ext uri="{BB962C8B-B14F-4D97-AF65-F5344CB8AC3E}">
        <p14:creationId xmlns:p14="http://schemas.microsoft.com/office/powerpoint/2010/main" val="92786874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F2A37D-973A-4637-8E01-C13AF7CBB5C5}"/>
              </a:ext>
            </a:extLst>
          </p:cNvPr>
          <p:cNvSpPr>
            <a:spLocks noGrp="1"/>
          </p:cNvSpPr>
          <p:nvPr>
            <p:ph type="title"/>
          </p:nvPr>
        </p:nvSpPr>
        <p:spPr/>
        <p:txBody>
          <a:bodyPr/>
          <a:lstStyle/>
          <a:p>
            <a:r>
              <a:rPr lang="en-MY" dirty="0"/>
              <a:t>Introduction</a:t>
            </a:r>
          </a:p>
        </p:txBody>
      </p:sp>
      <p:sp>
        <p:nvSpPr>
          <p:cNvPr id="4" name="TextBox 3">
            <a:extLst>
              <a:ext uri="{FF2B5EF4-FFF2-40B4-BE49-F238E27FC236}">
                <a16:creationId xmlns:a16="http://schemas.microsoft.com/office/drawing/2014/main" id="{BFBEC616-8F10-4170-9638-EE57DCCB4622}"/>
              </a:ext>
            </a:extLst>
          </p:cNvPr>
          <p:cNvSpPr txBox="1"/>
          <p:nvPr/>
        </p:nvSpPr>
        <p:spPr>
          <a:xfrm>
            <a:off x="827584" y="1700808"/>
            <a:ext cx="7772400" cy="4093428"/>
          </a:xfrm>
          <a:prstGeom prst="rect">
            <a:avLst/>
          </a:prstGeom>
          <a:noFill/>
        </p:spPr>
        <p:txBody>
          <a:bodyPr wrap="square" rtlCol="0">
            <a:spAutoFit/>
          </a:bodyPr>
          <a:lstStyle/>
          <a:p>
            <a:r>
              <a:rPr lang="en-MY" sz="2000" dirty="0">
                <a:latin typeface="+mn-lt"/>
              </a:rPr>
              <a:t>An organization’s goals are accomplished through people. </a:t>
            </a:r>
          </a:p>
          <a:p>
            <a:endParaRPr lang="en-MY" sz="2000" dirty="0">
              <a:latin typeface="+mn-lt"/>
            </a:endParaRPr>
          </a:p>
          <a:p>
            <a:r>
              <a:rPr lang="en-MY" sz="2000" dirty="0">
                <a:latin typeface="+mn-lt"/>
              </a:rPr>
              <a:t>The major challenge of any organization is to attract, retain, motivate, and align the types and numbers of people it needs to achieve its goals. </a:t>
            </a:r>
          </a:p>
          <a:p>
            <a:endParaRPr lang="en-MY" sz="2000" dirty="0">
              <a:latin typeface="+mn-lt"/>
            </a:endParaRPr>
          </a:p>
          <a:p>
            <a:r>
              <a:rPr lang="en-MY" sz="2000" dirty="0">
                <a:latin typeface="+mn-lt"/>
              </a:rPr>
              <a:t>This is accomplished through a value exchange—a situation in which the company and the employee give value to the other in exchange for value received to achieve their respective self-interests. </a:t>
            </a:r>
          </a:p>
          <a:p>
            <a:endParaRPr lang="en-MY" sz="2000" dirty="0">
              <a:latin typeface="+mn-lt"/>
            </a:endParaRPr>
          </a:p>
          <a:p>
            <a:r>
              <a:rPr lang="en-MY" sz="2000" dirty="0">
                <a:latin typeface="+mn-lt"/>
              </a:rPr>
              <a:t>This notion can be summarized by the phrase, “</a:t>
            </a:r>
            <a:r>
              <a:rPr lang="en-MY" sz="2000" i="1" dirty="0">
                <a:latin typeface="+mn-lt"/>
              </a:rPr>
              <a:t>Value given for value received</a:t>
            </a:r>
            <a:r>
              <a:rPr lang="en-MY" sz="2000" dirty="0">
                <a:latin typeface="+mn-lt"/>
              </a:rPr>
              <a:t>.”</a:t>
            </a:r>
          </a:p>
        </p:txBody>
      </p:sp>
    </p:spTree>
    <p:extLst>
      <p:ext uri="{BB962C8B-B14F-4D97-AF65-F5344CB8AC3E}">
        <p14:creationId xmlns:p14="http://schemas.microsoft.com/office/powerpoint/2010/main" val="140950227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3756B-83EA-4322-BF65-92DCABE02F53}"/>
              </a:ext>
            </a:extLst>
          </p:cNvPr>
          <p:cNvSpPr>
            <a:spLocks noGrp="1"/>
          </p:cNvSpPr>
          <p:nvPr>
            <p:ph type="title"/>
          </p:nvPr>
        </p:nvSpPr>
        <p:spPr/>
        <p:txBody>
          <a:bodyPr/>
          <a:lstStyle/>
          <a:p>
            <a:r>
              <a:rPr lang="en-MY" dirty="0"/>
              <a:t>Value Exchange - Employee</a:t>
            </a:r>
          </a:p>
        </p:txBody>
      </p:sp>
      <p:pic>
        <p:nvPicPr>
          <p:cNvPr id="5" name="Picture 4">
            <a:extLst>
              <a:ext uri="{FF2B5EF4-FFF2-40B4-BE49-F238E27FC236}">
                <a16:creationId xmlns:a16="http://schemas.microsoft.com/office/drawing/2014/main" id="{EB01F137-B096-4B6D-9B1C-E8E4ED58203C}"/>
              </a:ext>
            </a:extLst>
          </p:cNvPr>
          <p:cNvPicPr>
            <a:picLocks noChangeAspect="1"/>
          </p:cNvPicPr>
          <p:nvPr/>
        </p:nvPicPr>
        <p:blipFill>
          <a:blip r:embed="rId2"/>
          <a:stretch>
            <a:fillRect/>
          </a:stretch>
        </p:blipFill>
        <p:spPr>
          <a:xfrm>
            <a:off x="1187624" y="1772816"/>
            <a:ext cx="6120680" cy="4451404"/>
          </a:xfrm>
          <a:prstGeom prst="rect">
            <a:avLst/>
          </a:prstGeom>
        </p:spPr>
      </p:pic>
    </p:spTree>
    <p:extLst>
      <p:ext uri="{BB962C8B-B14F-4D97-AF65-F5344CB8AC3E}">
        <p14:creationId xmlns:p14="http://schemas.microsoft.com/office/powerpoint/2010/main" val="37901547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3756B-83EA-4322-BF65-92DCABE02F53}"/>
              </a:ext>
            </a:extLst>
          </p:cNvPr>
          <p:cNvSpPr>
            <a:spLocks noGrp="1"/>
          </p:cNvSpPr>
          <p:nvPr>
            <p:ph type="title"/>
          </p:nvPr>
        </p:nvSpPr>
        <p:spPr/>
        <p:txBody>
          <a:bodyPr/>
          <a:lstStyle/>
          <a:p>
            <a:r>
              <a:rPr lang="en-MY" dirty="0"/>
              <a:t>Value Exchange - Employer</a:t>
            </a:r>
          </a:p>
        </p:txBody>
      </p:sp>
      <p:pic>
        <p:nvPicPr>
          <p:cNvPr id="5" name="Picture 4">
            <a:extLst>
              <a:ext uri="{FF2B5EF4-FFF2-40B4-BE49-F238E27FC236}">
                <a16:creationId xmlns:a16="http://schemas.microsoft.com/office/drawing/2014/main" id="{D4960D72-52E4-403B-9057-1C9022B51486}"/>
              </a:ext>
            </a:extLst>
          </p:cNvPr>
          <p:cNvPicPr>
            <a:picLocks noChangeAspect="1"/>
          </p:cNvPicPr>
          <p:nvPr/>
        </p:nvPicPr>
        <p:blipFill>
          <a:blip r:embed="rId2"/>
          <a:stretch>
            <a:fillRect/>
          </a:stretch>
        </p:blipFill>
        <p:spPr>
          <a:xfrm>
            <a:off x="1403648" y="1772816"/>
            <a:ext cx="5976888" cy="4671315"/>
          </a:xfrm>
          <a:prstGeom prst="rect">
            <a:avLst/>
          </a:prstGeom>
        </p:spPr>
      </p:pic>
    </p:spTree>
    <p:extLst>
      <p:ext uri="{BB962C8B-B14F-4D97-AF65-F5344CB8AC3E}">
        <p14:creationId xmlns:p14="http://schemas.microsoft.com/office/powerpoint/2010/main" val="218860320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5D011A-9017-480B-85B6-BAED74374667}"/>
              </a:ext>
            </a:extLst>
          </p:cNvPr>
          <p:cNvSpPr>
            <a:spLocks noGrp="1"/>
          </p:cNvSpPr>
          <p:nvPr>
            <p:ph type="title"/>
          </p:nvPr>
        </p:nvSpPr>
        <p:spPr/>
        <p:txBody>
          <a:bodyPr/>
          <a:lstStyle/>
          <a:p>
            <a:r>
              <a:rPr lang="en-MY" dirty="0"/>
              <a:t>Remuneration</a:t>
            </a:r>
          </a:p>
        </p:txBody>
      </p:sp>
      <p:sp>
        <p:nvSpPr>
          <p:cNvPr id="3" name="Content Placeholder 2">
            <a:extLst>
              <a:ext uri="{FF2B5EF4-FFF2-40B4-BE49-F238E27FC236}">
                <a16:creationId xmlns:a16="http://schemas.microsoft.com/office/drawing/2014/main" id="{B688735D-20F3-48D6-B991-C04BBD53E301}"/>
              </a:ext>
            </a:extLst>
          </p:cNvPr>
          <p:cNvSpPr>
            <a:spLocks noGrp="1"/>
          </p:cNvSpPr>
          <p:nvPr>
            <p:ph idx="1"/>
          </p:nvPr>
        </p:nvSpPr>
        <p:spPr>
          <a:xfrm>
            <a:off x="914400" y="1916832"/>
            <a:ext cx="7772400" cy="3556992"/>
          </a:xfrm>
        </p:spPr>
        <p:txBody>
          <a:bodyPr/>
          <a:lstStyle/>
          <a:p>
            <a:pPr marL="0" indent="0">
              <a:buNone/>
            </a:pPr>
            <a:r>
              <a:rPr lang="en-MY" dirty="0"/>
              <a:t>Remuneration is used to connote something broad, like a package, essentially implying that it is not only a salary, but many other benefits that are included in this “package.” In general, Remuneration is referred to as the payment made to an employee for his/her services or work. Typically, this is the payment of a salary or wage. </a:t>
            </a:r>
          </a:p>
        </p:txBody>
      </p:sp>
    </p:spTree>
    <p:extLst>
      <p:ext uri="{BB962C8B-B14F-4D97-AF65-F5344CB8AC3E}">
        <p14:creationId xmlns:p14="http://schemas.microsoft.com/office/powerpoint/2010/main" val="363511789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D2748F-64E5-48C4-958C-53A5A3519F05}"/>
              </a:ext>
            </a:extLst>
          </p:cNvPr>
          <p:cNvSpPr>
            <a:spLocks noGrp="1"/>
          </p:cNvSpPr>
          <p:nvPr>
            <p:ph type="title"/>
          </p:nvPr>
        </p:nvSpPr>
        <p:spPr/>
        <p:txBody>
          <a:bodyPr/>
          <a:lstStyle/>
          <a:p>
            <a:r>
              <a:rPr lang="en-MY" dirty="0"/>
              <a:t>Difference Remuneration vs Compensation</a:t>
            </a:r>
          </a:p>
        </p:txBody>
      </p:sp>
      <p:sp>
        <p:nvSpPr>
          <p:cNvPr id="3" name="Content Placeholder 2">
            <a:extLst>
              <a:ext uri="{FF2B5EF4-FFF2-40B4-BE49-F238E27FC236}">
                <a16:creationId xmlns:a16="http://schemas.microsoft.com/office/drawing/2014/main" id="{39337D0D-3157-43F9-9CC6-16BC20DB555F}"/>
              </a:ext>
            </a:extLst>
          </p:cNvPr>
          <p:cNvSpPr>
            <a:spLocks noGrp="1"/>
          </p:cNvSpPr>
          <p:nvPr>
            <p:ph idx="1"/>
          </p:nvPr>
        </p:nvSpPr>
        <p:spPr>
          <a:xfrm>
            <a:off x="685800" y="1700808"/>
            <a:ext cx="7772400" cy="4530725"/>
          </a:xfrm>
        </p:spPr>
        <p:txBody>
          <a:bodyPr/>
          <a:lstStyle/>
          <a:p>
            <a:r>
              <a:rPr lang="en-MY" sz="2400" dirty="0"/>
              <a:t>Remuneration is much broader and encompasses not only the periodic payment given to an employee but also other payments and non-monetary benefits. It is the whole package offered to an employee during his/her term of employment with the employer.</a:t>
            </a:r>
          </a:p>
          <a:p>
            <a:endParaRPr lang="en-MY" sz="2400" dirty="0"/>
          </a:p>
          <a:p>
            <a:r>
              <a:rPr lang="en-MY" sz="2400" dirty="0"/>
              <a:t>Compensation refers to all forms of financial returns and tangible services and benefits employees receive as part of an employment relationship. Also, compensation refers to a form of monetary payment provided to a person who has suffered damage, harm, or injury. </a:t>
            </a:r>
          </a:p>
        </p:txBody>
      </p:sp>
    </p:spTree>
    <p:extLst>
      <p:ext uri="{BB962C8B-B14F-4D97-AF65-F5344CB8AC3E}">
        <p14:creationId xmlns:p14="http://schemas.microsoft.com/office/powerpoint/2010/main" val="53178026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FD764A-8616-4F45-8A1C-C10517AB68D4}"/>
              </a:ext>
            </a:extLst>
          </p:cNvPr>
          <p:cNvSpPr>
            <a:spLocks noGrp="1"/>
          </p:cNvSpPr>
          <p:nvPr>
            <p:ph type="title"/>
          </p:nvPr>
        </p:nvSpPr>
        <p:spPr/>
        <p:txBody>
          <a:bodyPr/>
          <a:lstStyle/>
          <a:p>
            <a:r>
              <a:rPr lang="en-MY" dirty="0"/>
              <a:t>Evolution of Rewards</a:t>
            </a:r>
          </a:p>
        </p:txBody>
      </p:sp>
      <p:pic>
        <p:nvPicPr>
          <p:cNvPr id="5" name="Picture 4">
            <a:extLst>
              <a:ext uri="{FF2B5EF4-FFF2-40B4-BE49-F238E27FC236}">
                <a16:creationId xmlns:a16="http://schemas.microsoft.com/office/drawing/2014/main" id="{DCC3BF00-6A75-4099-B8FB-894D533B5668}"/>
              </a:ext>
            </a:extLst>
          </p:cNvPr>
          <p:cNvPicPr>
            <a:picLocks noChangeAspect="1"/>
          </p:cNvPicPr>
          <p:nvPr/>
        </p:nvPicPr>
        <p:blipFill>
          <a:blip r:embed="rId2"/>
          <a:stretch>
            <a:fillRect/>
          </a:stretch>
        </p:blipFill>
        <p:spPr>
          <a:xfrm>
            <a:off x="1115616" y="2060848"/>
            <a:ext cx="6370265" cy="4204878"/>
          </a:xfrm>
          <a:prstGeom prst="rect">
            <a:avLst/>
          </a:prstGeom>
        </p:spPr>
      </p:pic>
    </p:spTree>
    <p:extLst>
      <p:ext uri="{BB962C8B-B14F-4D97-AF65-F5344CB8AC3E}">
        <p14:creationId xmlns:p14="http://schemas.microsoft.com/office/powerpoint/2010/main" val="113383210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3756B-83EA-4322-BF65-92DCABE02F53}"/>
              </a:ext>
            </a:extLst>
          </p:cNvPr>
          <p:cNvSpPr>
            <a:spLocks noGrp="1"/>
          </p:cNvSpPr>
          <p:nvPr>
            <p:ph type="title"/>
          </p:nvPr>
        </p:nvSpPr>
        <p:spPr/>
        <p:txBody>
          <a:bodyPr/>
          <a:lstStyle/>
          <a:p>
            <a:r>
              <a:rPr lang="en-MY" dirty="0"/>
              <a:t>Total Rewards </a:t>
            </a:r>
          </a:p>
        </p:txBody>
      </p:sp>
      <p:sp>
        <p:nvSpPr>
          <p:cNvPr id="4" name="TextBox 3">
            <a:extLst>
              <a:ext uri="{FF2B5EF4-FFF2-40B4-BE49-F238E27FC236}">
                <a16:creationId xmlns:a16="http://schemas.microsoft.com/office/drawing/2014/main" id="{4EB8FA20-781B-4E76-955E-5A75249A1BD0}"/>
              </a:ext>
            </a:extLst>
          </p:cNvPr>
          <p:cNvSpPr txBox="1"/>
          <p:nvPr/>
        </p:nvSpPr>
        <p:spPr>
          <a:xfrm>
            <a:off x="827584" y="2060848"/>
            <a:ext cx="7772400" cy="923330"/>
          </a:xfrm>
          <a:prstGeom prst="rect">
            <a:avLst/>
          </a:prstGeom>
          <a:noFill/>
        </p:spPr>
        <p:txBody>
          <a:bodyPr wrap="square" rtlCol="0">
            <a:spAutoFit/>
          </a:bodyPr>
          <a:lstStyle/>
          <a:p>
            <a:endParaRPr lang="en-MY" dirty="0"/>
          </a:p>
          <a:p>
            <a:endParaRPr lang="en-MY" dirty="0"/>
          </a:p>
          <a:p>
            <a:endParaRPr lang="en-MY" dirty="0"/>
          </a:p>
        </p:txBody>
      </p:sp>
      <p:sp>
        <p:nvSpPr>
          <p:cNvPr id="5" name="TextBox 4">
            <a:extLst>
              <a:ext uri="{FF2B5EF4-FFF2-40B4-BE49-F238E27FC236}">
                <a16:creationId xmlns:a16="http://schemas.microsoft.com/office/drawing/2014/main" id="{64039FB5-CF40-449C-ACED-74784FF8C1E8}"/>
              </a:ext>
            </a:extLst>
          </p:cNvPr>
          <p:cNvSpPr txBox="1"/>
          <p:nvPr/>
        </p:nvSpPr>
        <p:spPr>
          <a:xfrm>
            <a:off x="827584" y="1709642"/>
            <a:ext cx="7859216" cy="4832092"/>
          </a:xfrm>
          <a:prstGeom prst="rect">
            <a:avLst/>
          </a:prstGeom>
          <a:noFill/>
        </p:spPr>
        <p:txBody>
          <a:bodyPr wrap="square" rtlCol="0">
            <a:spAutoFit/>
          </a:bodyPr>
          <a:lstStyle/>
          <a:p>
            <a:r>
              <a:rPr lang="en-MY" sz="2800" dirty="0">
                <a:latin typeface="+mn-lt"/>
              </a:rPr>
              <a:t>Total Reward relates to all aspects of the employment offering, including the remuneration package (base pay, variable pay and benefits) as well as the intangible aspects of the psychological contract such as career development, employment security and working environment.</a:t>
            </a:r>
          </a:p>
          <a:p>
            <a:endParaRPr lang="en-MY" sz="2800" dirty="0">
              <a:latin typeface="+mn-lt"/>
            </a:endParaRPr>
          </a:p>
          <a:p>
            <a:r>
              <a:rPr lang="en-MY" sz="2800" dirty="0">
                <a:latin typeface="+mn-lt"/>
              </a:rPr>
              <a:t>Total rewards include everything the employee perceives to be of value resulting from the employment relationship ~ </a:t>
            </a:r>
            <a:r>
              <a:rPr lang="en-US" sz="2800" dirty="0" err="1">
                <a:latin typeface="+mn-lt"/>
              </a:rPr>
              <a:t>WorldatWork</a:t>
            </a:r>
            <a:endParaRPr lang="en-MY" sz="2800" dirty="0">
              <a:latin typeface="+mn-lt"/>
            </a:endParaRPr>
          </a:p>
        </p:txBody>
      </p:sp>
    </p:spTree>
    <p:extLst>
      <p:ext uri="{BB962C8B-B14F-4D97-AF65-F5344CB8AC3E}">
        <p14:creationId xmlns:p14="http://schemas.microsoft.com/office/powerpoint/2010/main" val="156042106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3756B-83EA-4322-BF65-92DCABE02F53}"/>
              </a:ext>
            </a:extLst>
          </p:cNvPr>
          <p:cNvSpPr>
            <a:spLocks noGrp="1"/>
          </p:cNvSpPr>
          <p:nvPr>
            <p:ph type="title"/>
          </p:nvPr>
        </p:nvSpPr>
        <p:spPr/>
        <p:txBody>
          <a:bodyPr/>
          <a:lstStyle/>
          <a:p>
            <a:r>
              <a:rPr lang="en-MY" dirty="0"/>
              <a:t>Total Rewards</a:t>
            </a:r>
          </a:p>
        </p:txBody>
      </p:sp>
      <p:pic>
        <p:nvPicPr>
          <p:cNvPr id="4" name="image17.jpeg">
            <a:extLst>
              <a:ext uri="{FF2B5EF4-FFF2-40B4-BE49-F238E27FC236}">
                <a16:creationId xmlns:a16="http://schemas.microsoft.com/office/drawing/2014/main" id="{8562E8D9-FE8B-4412-9418-49FFE6FAC53B}"/>
              </a:ext>
            </a:extLst>
          </p:cNvPr>
          <p:cNvPicPr/>
          <p:nvPr/>
        </p:nvPicPr>
        <p:blipFill>
          <a:blip r:embed="rId2" cstate="print"/>
          <a:stretch>
            <a:fillRect/>
          </a:stretch>
        </p:blipFill>
        <p:spPr>
          <a:xfrm>
            <a:off x="1187624" y="1973102"/>
            <a:ext cx="7057454" cy="4464496"/>
          </a:xfrm>
          <a:prstGeom prst="rect">
            <a:avLst/>
          </a:prstGeom>
        </p:spPr>
      </p:pic>
    </p:spTree>
    <p:extLst>
      <p:ext uri="{BB962C8B-B14F-4D97-AF65-F5344CB8AC3E}">
        <p14:creationId xmlns:p14="http://schemas.microsoft.com/office/powerpoint/2010/main" val="325337739"/>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3756B-83EA-4322-BF65-92DCABE02F53}"/>
              </a:ext>
            </a:extLst>
          </p:cNvPr>
          <p:cNvSpPr>
            <a:spLocks noGrp="1"/>
          </p:cNvSpPr>
          <p:nvPr>
            <p:ph type="title"/>
          </p:nvPr>
        </p:nvSpPr>
        <p:spPr/>
        <p:txBody>
          <a:bodyPr/>
          <a:lstStyle/>
          <a:p>
            <a:r>
              <a:rPr lang="en-MY" dirty="0"/>
              <a:t>Steps in the Development of a Total Rewards Strategy</a:t>
            </a:r>
          </a:p>
        </p:txBody>
      </p:sp>
      <p:sp>
        <p:nvSpPr>
          <p:cNvPr id="4" name="TextBox 3">
            <a:extLst>
              <a:ext uri="{FF2B5EF4-FFF2-40B4-BE49-F238E27FC236}">
                <a16:creationId xmlns:a16="http://schemas.microsoft.com/office/drawing/2014/main" id="{BD5167C7-1792-471D-A589-D6AE75865091}"/>
              </a:ext>
            </a:extLst>
          </p:cNvPr>
          <p:cNvSpPr txBox="1"/>
          <p:nvPr/>
        </p:nvSpPr>
        <p:spPr>
          <a:xfrm>
            <a:off x="685800" y="1772816"/>
            <a:ext cx="8350696" cy="4154984"/>
          </a:xfrm>
          <a:prstGeom prst="rect">
            <a:avLst/>
          </a:prstGeom>
          <a:noFill/>
        </p:spPr>
        <p:txBody>
          <a:bodyPr wrap="square" rtlCol="0">
            <a:spAutoFit/>
          </a:bodyPr>
          <a:lstStyle/>
          <a:p>
            <a:pPr marL="342900" indent="-342900">
              <a:buFont typeface="+mj-lt"/>
              <a:buAutoNum type="arabicPeriod"/>
            </a:pPr>
            <a:r>
              <a:rPr lang="en-MY" sz="2400" dirty="0"/>
              <a:t>Define your differentiator</a:t>
            </a:r>
          </a:p>
          <a:p>
            <a:pPr marL="342900" indent="-342900">
              <a:buFont typeface="+mj-lt"/>
              <a:buAutoNum type="arabicPeriod"/>
            </a:pPr>
            <a:endParaRPr lang="en-MY" sz="2400" dirty="0"/>
          </a:p>
          <a:p>
            <a:pPr marL="342900" indent="-342900">
              <a:buFont typeface="+mj-lt"/>
              <a:buAutoNum type="arabicPeriod"/>
            </a:pPr>
            <a:r>
              <a:rPr lang="en-MY" sz="2400" dirty="0"/>
              <a:t>Learn what motivates your employees</a:t>
            </a:r>
          </a:p>
          <a:p>
            <a:pPr marL="342900" indent="-342900">
              <a:buFont typeface="+mj-lt"/>
              <a:buAutoNum type="arabicPeriod"/>
            </a:pPr>
            <a:endParaRPr lang="en-MY" sz="2400" dirty="0"/>
          </a:p>
          <a:p>
            <a:pPr marL="342900" indent="-342900">
              <a:buFont typeface="+mj-lt"/>
              <a:buAutoNum type="arabicPeriod"/>
            </a:pPr>
            <a:r>
              <a:rPr lang="en-MY" sz="2400" dirty="0"/>
              <a:t>Develop a total rewards brand</a:t>
            </a:r>
          </a:p>
          <a:p>
            <a:pPr marL="342900" indent="-342900">
              <a:buFont typeface="+mj-lt"/>
              <a:buAutoNum type="arabicPeriod"/>
            </a:pPr>
            <a:endParaRPr lang="en-MY" sz="2400" dirty="0"/>
          </a:p>
          <a:p>
            <a:pPr marL="342900" indent="-342900">
              <a:buFont typeface="+mj-lt"/>
              <a:buAutoNum type="arabicPeriod"/>
            </a:pPr>
            <a:r>
              <a:rPr lang="en-MY" sz="2400" dirty="0"/>
              <a:t>Personalize the experience</a:t>
            </a:r>
          </a:p>
          <a:p>
            <a:pPr marL="342900" indent="-342900">
              <a:buFont typeface="+mj-lt"/>
              <a:buAutoNum type="arabicPeriod"/>
            </a:pPr>
            <a:endParaRPr lang="en-MY" sz="2400" dirty="0"/>
          </a:p>
          <a:p>
            <a:pPr marL="342900" indent="-342900">
              <a:buFont typeface="+mj-lt"/>
              <a:buAutoNum type="arabicPeriod"/>
            </a:pPr>
            <a:r>
              <a:rPr lang="en-MY" sz="2400" dirty="0"/>
              <a:t>Reach people through multiple communication channels</a:t>
            </a:r>
          </a:p>
          <a:p>
            <a:pPr marL="342900" indent="-342900">
              <a:buFont typeface="+mj-lt"/>
              <a:buAutoNum type="arabicPeriod"/>
            </a:pPr>
            <a:endParaRPr lang="en-MY" sz="2400" dirty="0"/>
          </a:p>
          <a:p>
            <a:pPr marL="342900" indent="-342900">
              <a:buFont typeface="+mj-lt"/>
              <a:buAutoNum type="arabicPeriod"/>
            </a:pPr>
            <a:r>
              <a:rPr lang="en-MY" sz="2400" dirty="0"/>
              <a:t>Project cost and risk profile of rewards</a:t>
            </a:r>
          </a:p>
        </p:txBody>
      </p:sp>
    </p:spTree>
    <p:extLst>
      <p:ext uri="{BB962C8B-B14F-4D97-AF65-F5344CB8AC3E}">
        <p14:creationId xmlns:p14="http://schemas.microsoft.com/office/powerpoint/2010/main" val="458049316"/>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3756B-83EA-4322-BF65-92DCABE02F53}"/>
              </a:ext>
            </a:extLst>
          </p:cNvPr>
          <p:cNvSpPr>
            <a:spLocks noGrp="1"/>
          </p:cNvSpPr>
          <p:nvPr>
            <p:ph type="title"/>
          </p:nvPr>
        </p:nvSpPr>
        <p:spPr/>
        <p:txBody>
          <a:bodyPr/>
          <a:lstStyle/>
          <a:p>
            <a:r>
              <a:rPr lang="en-MY" dirty="0"/>
              <a:t>Compensation Approaches</a:t>
            </a:r>
          </a:p>
        </p:txBody>
      </p:sp>
      <p:sp>
        <p:nvSpPr>
          <p:cNvPr id="4" name="TextBox 3">
            <a:extLst>
              <a:ext uri="{FF2B5EF4-FFF2-40B4-BE49-F238E27FC236}">
                <a16:creationId xmlns:a16="http://schemas.microsoft.com/office/drawing/2014/main" id="{4F375D63-0027-47C6-90CE-E4026B1FCD3A}"/>
              </a:ext>
            </a:extLst>
          </p:cNvPr>
          <p:cNvSpPr txBox="1"/>
          <p:nvPr/>
        </p:nvSpPr>
        <p:spPr>
          <a:xfrm>
            <a:off x="914400" y="1772816"/>
            <a:ext cx="7546032" cy="4524315"/>
          </a:xfrm>
          <a:prstGeom prst="rect">
            <a:avLst/>
          </a:prstGeom>
          <a:noFill/>
        </p:spPr>
        <p:txBody>
          <a:bodyPr wrap="square" rtlCol="0">
            <a:spAutoFit/>
          </a:bodyPr>
          <a:lstStyle/>
          <a:p>
            <a:r>
              <a:rPr lang="en-MY" b="1" dirty="0"/>
              <a:t>Entitlement-oriented approach</a:t>
            </a:r>
            <a:r>
              <a:rPr lang="en-MY" dirty="0"/>
              <a:t>. Some organizations promote a caring, protective feeling and want employees to feel as if they are a part of the family. These organizations feel that employees are entitled to benefits such as health care, employee assistance or disability insurance as a condition of employment.</a:t>
            </a:r>
          </a:p>
          <a:p>
            <a:endParaRPr lang="en-MY" dirty="0"/>
          </a:p>
          <a:p>
            <a:endParaRPr lang="en-MY" dirty="0"/>
          </a:p>
          <a:p>
            <a:r>
              <a:rPr lang="en-MY" b="1" dirty="0"/>
              <a:t>Performance-oriented approach</a:t>
            </a:r>
            <a:r>
              <a:rPr lang="en-MY" dirty="0"/>
              <a:t>. The compensation programs of other organizations are more performance-driven, putting more emphasis on the performance and contributions of individual employees</a:t>
            </a:r>
          </a:p>
          <a:p>
            <a:endParaRPr lang="en-MY" dirty="0"/>
          </a:p>
          <a:p>
            <a:endParaRPr lang="en-MY" dirty="0"/>
          </a:p>
          <a:p>
            <a:r>
              <a:rPr lang="en-MY" dirty="0"/>
              <a:t>In general, as benefits increase, there is less emphasis on individual employee contributions and responsibility and more emphasis on the success of the organization as a whole.</a:t>
            </a:r>
          </a:p>
          <a:p>
            <a:endParaRPr lang="en-MY" dirty="0"/>
          </a:p>
        </p:txBody>
      </p:sp>
    </p:spTree>
    <p:extLst>
      <p:ext uri="{BB962C8B-B14F-4D97-AF65-F5344CB8AC3E}">
        <p14:creationId xmlns:p14="http://schemas.microsoft.com/office/powerpoint/2010/main" val="24741492"/>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3756B-83EA-4322-BF65-92DCABE02F53}"/>
              </a:ext>
            </a:extLst>
          </p:cNvPr>
          <p:cNvSpPr>
            <a:spLocks noGrp="1"/>
          </p:cNvSpPr>
          <p:nvPr>
            <p:ph type="title"/>
          </p:nvPr>
        </p:nvSpPr>
        <p:spPr/>
        <p:txBody>
          <a:bodyPr/>
          <a:lstStyle/>
          <a:p>
            <a:r>
              <a:rPr lang="en-MY" dirty="0"/>
              <a:t>Goals of the Total Rewards System</a:t>
            </a:r>
          </a:p>
        </p:txBody>
      </p:sp>
      <p:sp>
        <p:nvSpPr>
          <p:cNvPr id="4" name="TextBox 3">
            <a:extLst>
              <a:ext uri="{FF2B5EF4-FFF2-40B4-BE49-F238E27FC236}">
                <a16:creationId xmlns:a16="http://schemas.microsoft.com/office/drawing/2014/main" id="{B8779723-DC83-4838-8DEC-91C0E124CAC3}"/>
              </a:ext>
            </a:extLst>
          </p:cNvPr>
          <p:cNvSpPr txBox="1"/>
          <p:nvPr/>
        </p:nvSpPr>
        <p:spPr>
          <a:xfrm>
            <a:off x="683568" y="1772816"/>
            <a:ext cx="8003232" cy="2862322"/>
          </a:xfrm>
          <a:prstGeom prst="rect">
            <a:avLst/>
          </a:prstGeom>
          <a:noFill/>
        </p:spPr>
        <p:txBody>
          <a:bodyPr wrap="square" rtlCol="0">
            <a:spAutoFit/>
          </a:bodyPr>
          <a:lstStyle/>
          <a:p>
            <a:pPr marL="285750" indent="-285750">
              <a:buFont typeface="Wingdings" panose="05000000000000000000" pitchFamily="2" charset="2"/>
              <a:buChar char="§"/>
            </a:pPr>
            <a:r>
              <a:rPr lang="en-MY" sz="2000" dirty="0">
                <a:latin typeface="+mn-lt"/>
              </a:rPr>
              <a:t>Attracts people who can help the organization meet its mission and vision</a:t>
            </a:r>
          </a:p>
          <a:p>
            <a:pPr marL="285750" indent="-285750">
              <a:buFont typeface="Wingdings" panose="05000000000000000000" pitchFamily="2" charset="2"/>
              <a:buChar char="§"/>
            </a:pPr>
            <a:endParaRPr lang="en-MY" sz="2000" dirty="0">
              <a:latin typeface="+mn-lt"/>
            </a:endParaRPr>
          </a:p>
          <a:p>
            <a:pPr marL="285750" indent="-285750">
              <a:buFont typeface="Wingdings" panose="05000000000000000000" pitchFamily="2" charset="2"/>
              <a:buChar char="§"/>
            </a:pPr>
            <a:r>
              <a:rPr lang="en-MY" sz="2000" dirty="0">
                <a:latin typeface="+mn-lt"/>
              </a:rPr>
              <a:t>Retains valuable employees</a:t>
            </a:r>
          </a:p>
          <a:p>
            <a:pPr marL="285750" indent="-285750">
              <a:buFont typeface="Wingdings" panose="05000000000000000000" pitchFamily="2" charset="2"/>
              <a:buChar char="§"/>
            </a:pPr>
            <a:endParaRPr lang="en-MY" sz="2000" dirty="0">
              <a:latin typeface="+mn-lt"/>
            </a:endParaRPr>
          </a:p>
          <a:p>
            <a:pPr marL="285750" indent="-285750">
              <a:buFont typeface="Wingdings" panose="05000000000000000000" pitchFamily="2" charset="2"/>
              <a:buChar char="§"/>
            </a:pPr>
            <a:r>
              <a:rPr lang="en-MY" sz="2000" dirty="0">
                <a:latin typeface="+mn-lt"/>
              </a:rPr>
              <a:t>Motivates and rewards desired performance</a:t>
            </a:r>
          </a:p>
          <a:p>
            <a:pPr marL="285750" indent="-285750">
              <a:buFont typeface="Wingdings" panose="05000000000000000000" pitchFamily="2" charset="2"/>
              <a:buChar char="§"/>
            </a:pPr>
            <a:endParaRPr lang="en-MY" sz="2000" dirty="0">
              <a:latin typeface="+mn-lt"/>
            </a:endParaRPr>
          </a:p>
          <a:p>
            <a:pPr marL="285750" indent="-285750">
              <a:buFont typeface="Wingdings" panose="05000000000000000000" pitchFamily="2" charset="2"/>
              <a:buChar char="§"/>
            </a:pPr>
            <a:r>
              <a:rPr lang="en-MY" sz="2000" dirty="0">
                <a:latin typeface="+mn-lt"/>
              </a:rPr>
              <a:t>Spends compensation money wisely</a:t>
            </a:r>
          </a:p>
          <a:p>
            <a:endParaRPr lang="en-MY" sz="2000" dirty="0">
              <a:latin typeface="+mn-lt"/>
            </a:endParaRPr>
          </a:p>
        </p:txBody>
      </p:sp>
    </p:spTree>
    <p:extLst>
      <p:ext uri="{BB962C8B-B14F-4D97-AF65-F5344CB8AC3E}">
        <p14:creationId xmlns:p14="http://schemas.microsoft.com/office/powerpoint/2010/main" val="2494153628"/>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3756B-83EA-4322-BF65-92DCABE02F53}"/>
              </a:ext>
            </a:extLst>
          </p:cNvPr>
          <p:cNvSpPr>
            <a:spLocks noGrp="1"/>
          </p:cNvSpPr>
          <p:nvPr>
            <p:ph type="title"/>
          </p:nvPr>
        </p:nvSpPr>
        <p:spPr/>
        <p:txBody>
          <a:bodyPr/>
          <a:lstStyle/>
          <a:p>
            <a:r>
              <a:rPr lang="en-MY" dirty="0"/>
              <a:t>Equity</a:t>
            </a:r>
          </a:p>
        </p:txBody>
      </p:sp>
      <p:sp>
        <p:nvSpPr>
          <p:cNvPr id="4" name="TextBox 3">
            <a:extLst>
              <a:ext uri="{FF2B5EF4-FFF2-40B4-BE49-F238E27FC236}">
                <a16:creationId xmlns:a16="http://schemas.microsoft.com/office/drawing/2014/main" id="{16F27E55-FA90-4176-AD14-57C9F5830820}"/>
              </a:ext>
            </a:extLst>
          </p:cNvPr>
          <p:cNvSpPr txBox="1"/>
          <p:nvPr/>
        </p:nvSpPr>
        <p:spPr>
          <a:xfrm>
            <a:off x="750404" y="1628800"/>
            <a:ext cx="8142076" cy="4247317"/>
          </a:xfrm>
          <a:prstGeom prst="rect">
            <a:avLst/>
          </a:prstGeom>
          <a:noFill/>
        </p:spPr>
        <p:txBody>
          <a:bodyPr wrap="square" rtlCol="0">
            <a:spAutoFit/>
          </a:bodyPr>
          <a:lstStyle/>
          <a:p>
            <a:r>
              <a:rPr lang="en-MY" dirty="0"/>
              <a:t>Equity means fair pay treatment for employees. Equity helps to attract, motivate and retain competent employees, making it an important concern</a:t>
            </a:r>
          </a:p>
          <a:p>
            <a:endParaRPr lang="en-MY" dirty="0"/>
          </a:p>
          <a:p>
            <a:r>
              <a:rPr lang="en-MY" b="1" dirty="0"/>
              <a:t>Internal equity </a:t>
            </a:r>
            <a:r>
              <a:rPr lang="en-MY" dirty="0"/>
              <a:t>refers to the pay relationship among different jobs/skills/competencies within a single organization. To achieve internal consistency, the employee must believe that all jobs are paid what they are worth. For the pay rates to be internally consistent, an organization first must determine the overall importance or worth of each job.</a:t>
            </a:r>
          </a:p>
          <a:p>
            <a:endParaRPr lang="en-MY" dirty="0"/>
          </a:p>
          <a:p>
            <a:endParaRPr lang="en-MY" dirty="0"/>
          </a:p>
          <a:p>
            <a:r>
              <a:rPr lang="en-MY" b="1" dirty="0"/>
              <a:t>External Equity </a:t>
            </a:r>
            <a:r>
              <a:rPr lang="en-MY" dirty="0"/>
              <a:t>: A firm achieves external competitiveness when employees perceive that their pay is fair in relation to what their counterparts in other organizations earn. To become externally competitive, organizations must first learn what other employers are paying and then make a decision regarding just how competitive they want to be</a:t>
            </a:r>
          </a:p>
        </p:txBody>
      </p:sp>
    </p:spTree>
    <p:extLst>
      <p:ext uri="{BB962C8B-B14F-4D97-AF65-F5344CB8AC3E}">
        <p14:creationId xmlns:p14="http://schemas.microsoft.com/office/powerpoint/2010/main" val="546333512"/>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3756B-83EA-4322-BF65-92DCABE02F53}"/>
              </a:ext>
            </a:extLst>
          </p:cNvPr>
          <p:cNvSpPr>
            <a:spLocks noGrp="1"/>
          </p:cNvSpPr>
          <p:nvPr>
            <p:ph type="title"/>
          </p:nvPr>
        </p:nvSpPr>
        <p:spPr/>
        <p:txBody>
          <a:bodyPr/>
          <a:lstStyle/>
          <a:p>
            <a:r>
              <a:rPr lang="en-MY" dirty="0"/>
              <a:t>Pay Strategies</a:t>
            </a:r>
          </a:p>
        </p:txBody>
      </p:sp>
      <p:sp>
        <p:nvSpPr>
          <p:cNvPr id="4" name="TextBox 3">
            <a:extLst>
              <a:ext uri="{FF2B5EF4-FFF2-40B4-BE49-F238E27FC236}">
                <a16:creationId xmlns:a16="http://schemas.microsoft.com/office/drawing/2014/main" id="{FE3AABDE-242B-415D-AA3F-8588F1683660}"/>
              </a:ext>
            </a:extLst>
          </p:cNvPr>
          <p:cNvSpPr txBox="1"/>
          <p:nvPr/>
        </p:nvSpPr>
        <p:spPr>
          <a:xfrm>
            <a:off x="1043608" y="1772816"/>
            <a:ext cx="7056784" cy="923330"/>
          </a:xfrm>
          <a:prstGeom prst="rect">
            <a:avLst/>
          </a:prstGeom>
          <a:noFill/>
        </p:spPr>
        <p:txBody>
          <a:bodyPr wrap="square" rtlCol="0">
            <a:spAutoFit/>
          </a:bodyPr>
          <a:lstStyle/>
          <a:p>
            <a:r>
              <a:rPr lang="en-MY" dirty="0"/>
              <a:t>Organizations will compete for employees with other organizations in the same </a:t>
            </a:r>
            <a:r>
              <a:rPr lang="en-MY" dirty="0" err="1"/>
              <a:t>labor</a:t>
            </a:r>
            <a:r>
              <a:rPr lang="en-MY" dirty="0"/>
              <a:t> market. Three factors that define </a:t>
            </a:r>
            <a:r>
              <a:rPr lang="en-MY" dirty="0" err="1"/>
              <a:t>labor</a:t>
            </a:r>
            <a:r>
              <a:rPr lang="en-MY" dirty="0"/>
              <a:t> markets are  :</a:t>
            </a:r>
          </a:p>
        </p:txBody>
      </p:sp>
      <p:pic>
        <p:nvPicPr>
          <p:cNvPr id="7" name="Picture 6">
            <a:extLst>
              <a:ext uri="{FF2B5EF4-FFF2-40B4-BE49-F238E27FC236}">
                <a16:creationId xmlns:a16="http://schemas.microsoft.com/office/drawing/2014/main" id="{DFCF8CAC-EA55-44CF-9B3B-CB4FF3A59234}"/>
              </a:ext>
            </a:extLst>
          </p:cNvPr>
          <p:cNvPicPr>
            <a:picLocks noChangeAspect="1"/>
          </p:cNvPicPr>
          <p:nvPr/>
        </p:nvPicPr>
        <p:blipFill>
          <a:blip r:embed="rId2"/>
          <a:stretch>
            <a:fillRect/>
          </a:stretch>
        </p:blipFill>
        <p:spPr>
          <a:xfrm>
            <a:off x="909638" y="3048149"/>
            <a:ext cx="7181599" cy="3168352"/>
          </a:xfrm>
          <a:prstGeom prst="rect">
            <a:avLst/>
          </a:prstGeom>
        </p:spPr>
      </p:pic>
    </p:spTree>
    <p:extLst>
      <p:ext uri="{BB962C8B-B14F-4D97-AF65-F5344CB8AC3E}">
        <p14:creationId xmlns:p14="http://schemas.microsoft.com/office/powerpoint/2010/main" val="1462368491"/>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3756B-83EA-4322-BF65-92DCABE02F53}"/>
              </a:ext>
            </a:extLst>
          </p:cNvPr>
          <p:cNvSpPr>
            <a:spLocks noGrp="1"/>
          </p:cNvSpPr>
          <p:nvPr>
            <p:ph type="title"/>
          </p:nvPr>
        </p:nvSpPr>
        <p:spPr/>
        <p:txBody>
          <a:bodyPr/>
          <a:lstStyle/>
          <a:p>
            <a:r>
              <a:rPr lang="en-MY" dirty="0"/>
              <a:t>Pay Strategies</a:t>
            </a:r>
          </a:p>
        </p:txBody>
      </p:sp>
      <p:sp>
        <p:nvSpPr>
          <p:cNvPr id="4" name="TextBox 3">
            <a:extLst>
              <a:ext uri="{FF2B5EF4-FFF2-40B4-BE49-F238E27FC236}">
                <a16:creationId xmlns:a16="http://schemas.microsoft.com/office/drawing/2014/main" id="{6BBDA0D3-783C-495C-AB01-634EA3328CE9}"/>
              </a:ext>
            </a:extLst>
          </p:cNvPr>
          <p:cNvSpPr txBox="1"/>
          <p:nvPr/>
        </p:nvSpPr>
        <p:spPr>
          <a:xfrm>
            <a:off x="685800" y="1632818"/>
            <a:ext cx="7772400" cy="923330"/>
          </a:xfrm>
          <a:prstGeom prst="rect">
            <a:avLst/>
          </a:prstGeom>
          <a:noFill/>
        </p:spPr>
        <p:txBody>
          <a:bodyPr wrap="square" rtlCol="0">
            <a:spAutoFit/>
          </a:bodyPr>
          <a:lstStyle/>
          <a:p>
            <a:r>
              <a:rPr lang="en-MY" dirty="0"/>
              <a:t>Based on what is known about those markets and the competition, organizations usually decide on a pay strategy that matches, leads or lags the competition</a:t>
            </a:r>
          </a:p>
        </p:txBody>
      </p:sp>
      <p:pic>
        <p:nvPicPr>
          <p:cNvPr id="6" name="Picture 5">
            <a:extLst>
              <a:ext uri="{FF2B5EF4-FFF2-40B4-BE49-F238E27FC236}">
                <a16:creationId xmlns:a16="http://schemas.microsoft.com/office/drawing/2014/main" id="{37585604-6EFD-469C-9355-1C2D2680F349}"/>
              </a:ext>
            </a:extLst>
          </p:cNvPr>
          <p:cNvPicPr>
            <a:picLocks noChangeAspect="1"/>
          </p:cNvPicPr>
          <p:nvPr/>
        </p:nvPicPr>
        <p:blipFill>
          <a:blip r:embed="rId2"/>
          <a:stretch>
            <a:fillRect/>
          </a:stretch>
        </p:blipFill>
        <p:spPr>
          <a:xfrm>
            <a:off x="2627784" y="2490341"/>
            <a:ext cx="5325223" cy="4089846"/>
          </a:xfrm>
          <a:prstGeom prst="rect">
            <a:avLst/>
          </a:prstGeom>
          <a:ln w="12700">
            <a:solidFill>
              <a:schemeClr val="tx1"/>
            </a:solidFill>
          </a:ln>
        </p:spPr>
      </p:pic>
    </p:spTree>
    <p:extLst>
      <p:ext uri="{BB962C8B-B14F-4D97-AF65-F5344CB8AC3E}">
        <p14:creationId xmlns:p14="http://schemas.microsoft.com/office/powerpoint/2010/main" val="1887621342"/>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3756B-83EA-4322-BF65-92DCABE02F53}"/>
              </a:ext>
            </a:extLst>
          </p:cNvPr>
          <p:cNvSpPr>
            <a:spLocks noGrp="1"/>
          </p:cNvSpPr>
          <p:nvPr>
            <p:ph type="title"/>
          </p:nvPr>
        </p:nvSpPr>
        <p:spPr/>
        <p:txBody>
          <a:bodyPr/>
          <a:lstStyle/>
          <a:p>
            <a:r>
              <a:rPr lang="en-MY" dirty="0"/>
              <a:t>Pay Strategies</a:t>
            </a:r>
          </a:p>
        </p:txBody>
      </p:sp>
      <p:sp>
        <p:nvSpPr>
          <p:cNvPr id="4" name="TextBox 3">
            <a:extLst>
              <a:ext uri="{FF2B5EF4-FFF2-40B4-BE49-F238E27FC236}">
                <a16:creationId xmlns:a16="http://schemas.microsoft.com/office/drawing/2014/main" id="{62759CD5-AD70-499C-B33C-E62B36303AE5}"/>
              </a:ext>
            </a:extLst>
          </p:cNvPr>
          <p:cNvSpPr txBox="1"/>
          <p:nvPr/>
        </p:nvSpPr>
        <p:spPr>
          <a:xfrm>
            <a:off x="914400" y="1844824"/>
            <a:ext cx="7330008" cy="2862322"/>
          </a:xfrm>
          <a:prstGeom prst="rect">
            <a:avLst/>
          </a:prstGeom>
          <a:noFill/>
        </p:spPr>
        <p:txBody>
          <a:bodyPr wrap="square" rtlCol="0">
            <a:spAutoFit/>
          </a:bodyPr>
          <a:lstStyle/>
          <a:p>
            <a:r>
              <a:rPr lang="en-MY" dirty="0"/>
              <a:t>The correct strategy depends on two things:</a:t>
            </a:r>
          </a:p>
          <a:p>
            <a:endParaRPr lang="en-MY" dirty="0"/>
          </a:p>
          <a:p>
            <a:pPr marL="285750" indent="-285750">
              <a:buFont typeface="Wingdings" panose="05000000000000000000" pitchFamily="2" charset="2"/>
              <a:buChar char="§"/>
            </a:pPr>
            <a:r>
              <a:rPr lang="en-MY" dirty="0"/>
              <a:t>How the employees add value to the organization‘s success</a:t>
            </a:r>
          </a:p>
          <a:p>
            <a:pPr marL="285750" indent="-285750">
              <a:buFont typeface="Wingdings" panose="05000000000000000000" pitchFamily="2" charset="2"/>
              <a:buChar char="§"/>
            </a:pPr>
            <a:endParaRPr lang="en-MY" dirty="0"/>
          </a:p>
          <a:p>
            <a:pPr marL="285750" indent="-285750">
              <a:buFont typeface="Wingdings" panose="05000000000000000000" pitchFamily="2" charset="2"/>
              <a:buChar char="§"/>
            </a:pPr>
            <a:r>
              <a:rPr lang="en-MY" dirty="0"/>
              <a:t>The degree to which the organization can afford to pay for a particular strategy</a:t>
            </a:r>
          </a:p>
          <a:p>
            <a:endParaRPr lang="en-MY" dirty="0"/>
          </a:p>
          <a:p>
            <a:r>
              <a:rPr lang="en-MY" dirty="0"/>
              <a:t>An organization will probably use a combination of these strategies. For example, for critical jobs, the organization may decide to lead the competition; in other areas, it may use a match strategy</a:t>
            </a:r>
          </a:p>
        </p:txBody>
      </p:sp>
    </p:spTree>
    <p:extLst>
      <p:ext uri="{BB962C8B-B14F-4D97-AF65-F5344CB8AC3E}">
        <p14:creationId xmlns:p14="http://schemas.microsoft.com/office/powerpoint/2010/main" val="3412912860"/>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3756B-83EA-4322-BF65-92DCABE02F53}"/>
              </a:ext>
            </a:extLst>
          </p:cNvPr>
          <p:cNvSpPr>
            <a:spLocks noGrp="1"/>
          </p:cNvSpPr>
          <p:nvPr>
            <p:ph type="title"/>
          </p:nvPr>
        </p:nvSpPr>
        <p:spPr>
          <a:xfrm>
            <a:off x="683568" y="188640"/>
            <a:ext cx="8229600" cy="1143000"/>
          </a:xfrm>
        </p:spPr>
        <p:txBody>
          <a:bodyPr/>
          <a:lstStyle/>
          <a:p>
            <a:r>
              <a:rPr lang="en-MY" dirty="0"/>
              <a:t>Compensation and Benefits Strategy</a:t>
            </a:r>
          </a:p>
        </p:txBody>
      </p:sp>
      <p:sp>
        <p:nvSpPr>
          <p:cNvPr id="4" name="TextBox 3">
            <a:extLst>
              <a:ext uri="{FF2B5EF4-FFF2-40B4-BE49-F238E27FC236}">
                <a16:creationId xmlns:a16="http://schemas.microsoft.com/office/drawing/2014/main" id="{B7BB4A67-D325-43CA-9A2B-C6F04D79E71A}"/>
              </a:ext>
            </a:extLst>
          </p:cNvPr>
          <p:cNvSpPr txBox="1"/>
          <p:nvPr/>
        </p:nvSpPr>
        <p:spPr>
          <a:xfrm>
            <a:off x="899592" y="1988840"/>
            <a:ext cx="7416824" cy="4247317"/>
          </a:xfrm>
          <a:prstGeom prst="rect">
            <a:avLst/>
          </a:prstGeom>
          <a:noFill/>
        </p:spPr>
        <p:txBody>
          <a:bodyPr wrap="square" rtlCol="0">
            <a:spAutoFit/>
          </a:bodyPr>
          <a:lstStyle/>
          <a:p>
            <a:r>
              <a:rPr lang="en-MY" dirty="0"/>
              <a:t>Business success depends heavily on developing a total rewards strategy that enables the organization to compete cost- effectively for talent.</a:t>
            </a:r>
          </a:p>
          <a:p>
            <a:endParaRPr lang="en-MY" dirty="0"/>
          </a:p>
          <a:p>
            <a:r>
              <a:rPr lang="en-MY" dirty="0"/>
              <a:t>Elements in a total rewards system that  vary from year to year:</a:t>
            </a:r>
          </a:p>
          <a:p>
            <a:endParaRPr lang="en-MY" dirty="0"/>
          </a:p>
          <a:p>
            <a:pPr marL="285750" indent="-285750">
              <a:buFont typeface="Wingdings" panose="05000000000000000000" pitchFamily="2" charset="2"/>
              <a:buChar char="§"/>
            </a:pPr>
            <a:r>
              <a:rPr lang="en-MY" dirty="0"/>
              <a:t>Employment costs and conditions</a:t>
            </a:r>
          </a:p>
          <a:p>
            <a:pPr marL="285750" indent="-285750">
              <a:buFont typeface="Wingdings" panose="05000000000000000000" pitchFamily="2" charset="2"/>
              <a:buChar char="§"/>
            </a:pPr>
            <a:endParaRPr lang="en-MY" dirty="0"/>
          </a:p>
          <a:p>
            <a:pPr marL="285750" indent="-285750">
              <a:buFont typeface="Wingdings" panose="05000000000000000000" pitchFamily="2" charset="2"/>
              <a:buChar char="§"/>
            </a:pPr>
            <a:r>
              <a:rPr lang="en-MY" dirty="0"/>
              <a:t>Supply and demand for talent</a:t>
            </a:r>
          </a:p>
          <a:p>
            <a:pPr marL="285750" indent="-285750">
              <a:buFont typeface="Wingdings" panose="05000000000000000000" pitchFamily="2" charset="2"/>
              <a:buChar char="§"/>
            </a:pPr>
            <a:endParaRPr lang="en-MY" dirty="0"/>
          </a:p>
          <a:p>
            <a:pPr marL="285750" indent="-285750">
              <a:buFont typeface="Wingdings" panose="05000000000000000000" pitchFamily="2" charset="2"/>
              <a:buChar char="§"/>
            </a:pPr>
            <a:r>
              <a:rPr lang="en-MY" dirty="0"/>
              <a:t>Laws that affect business and employment</a:t>
            </a:r>
          </a:p>
          <a:p>
            <a:pPr marL="285750" indent="-285750">
              <a:buFont typeface="Wingdings" panose="05000000000000000000" pitchFamily="2" charset="2"/>
              <a:buChar char="§"/>
            </a:pPr>
            <a:endParaRPr lang="en-MY" dirty="0"/>
          </a:p>
          <a:p>
            <a:pPr marL="285750" indent="-285750">
              <a:buFont typeface="Wingdings" panose="05000000000000000000" pitchFamily="2" charset="2"/>
              <a:buChar char="§"/>
            </a:pPr>
            <a:r>
              <a:rPr lang="en-MY" dirty="0"/>
              <a:t>Employees‘ perceived value of rewards</a:t>
            </a:r>
          </a:p>
          <a:p>
            <a:endParaRPr lang="en-MY" dirty="0"/>
          </a:p>
          <a:p>
            <a:endParaRPr lang="en-MY" dirty="0"/>
          </a:p>
        </p:txBody>
      </p:sp>
    </p:spTree>
    <p:extLst>
      <p:ext uri="{BB962C8B-B14F-4D97-AF65-F5344CB8AC3E}">
        <p14:creationId xmlns:p14="http://schemas.microsoft.com/office/powerpoint/2010/main" val="1032493550"/>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3756B-83EA-4322-BF65-92DCABE02F53}"/>
              </a:ext>
            </a:extLst>
          </p:cNvPr>
          <p:cNvSpPr>
            <a:spLocks noGrp="1"/>
          </p:cNvSpPr>
          <p:nvPr>
            <p:ph type="title"/>
          </p:nvPr>
        </p:nvSpPr>
        <p:spPr/>
        <p:txBody>
          <a:bodyPr/>
          <a:lstStyle/>
          <a:p>
            <a:r>
              <a:rPr lang="en-MY" dirty="0"/>
              <a:t>Job Evaluation</a:t>
            </a:r>
          </a:p>
        </p:txBody>
      </p:sp>
      <p:sp>
        <p:nvSpPr>
          <p:cNvPr id="4" name="TextBox 3">
            <a:extLst>
              <a:ext uri="{FF2B5EF4-FFF2-40B4-BE49-F238E27FC236}">
                <a16:creationId xmlns:a16="http://schemas.microsoft.com/office/drawing/2014/main" id="{C37EA98E-C5BA-45C7-9E7E-01A14CE13654}"/>
              </a:ext>
            </a:extLst>
          </p:cNvPr>
          <p:cNvSpPr txBox="1"/>
          <p:nvPr/>
        </p:nvSpPr>
        <p:spPr>
          <a:xfrm>
            <a:off x="755576" y="1916832"/>
            <a:ext cx="7772400" cy="3416320"/>
          </a:xfrm>
          <a:prstGeom prst="rect">
            <a:avLst/>
          </a:prstGeom>
          <a:noFill/>
        </p:spPr>
        <p:txBody>
          <a:bodyPr wrap="square" rtlCol="0">
            <a:spAutoFit/>
          </a:bodyPr>
          <a:lstStyle/>
          <a:p>
            <a:r>
              <a:rPr lang="en-MY" b="1" dirty="0"/>
              <a:t>Job-Content-Based (Internal) Job Evaluation</a:t>
            </a:r>
          </a:p>
          <a:p>
            <a:endParaRPr lang="en-MY" dirty="0"/>
          </a:p>
          <a:p>
            <a:r>
              <a:rPr lang="en-MY" dirty="0"/>
              <a:t>In job-content-based job evaluation, the worth and pay opportunities of different jobs are based on an appraisal of their responsibilities and requirements and their relationship to other jobs within the organization.</a:t>
            </a:r>
          </a:p>
          <a:p>
            <a:endParaRPr lang="en-MY" dirty="0"/>
          </a:p>
          <a:p>
            <a:endParaRPr lang="en-MY" dirty="0"/>
          </a:p>
          <a:p>
            <a:r>
              <a:rPr lang="en-MY" b="1" dirty="0"/>
              <a:t>Market-Based (External) Job Evaluation</a:t>
            </a:r>
          </a:p>
          <a:p>
            <a:endParaRPr lang="en-MY" dirty="0"/>
          </a:p>
          <a:p>
            <a:r>
              <a:rPr lang="en-MY" dirty="0"/>
              <a:t>Market-based job evaluation is sometimes referred to as market pricing because this method bases the worth and pay opportunities of different jobs on their market value or the going rate in the marketplace. </a:t>
            </a:r>
          </a:p>
        </p:txBody>
      </p:sp>
    </p:spTree>
    <p:extLst>
      <p:ext uri="{BB962C8B-B14F-4D97-AF65-F5344CB8AC3E}">
        <p14:creationId xmlns:p14="http://schemas.microsoft.com/office/powerpoint/2010/main" val="1804607670"/>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3756B-83EA-4322-BF65-92DCABE02F53}"/>
              </a:ext>
            </a:extLst>
          </p:cNvPr>
          <p:cNvSpPr>
            <a:spLocks noGrp="1"/>
          </p:cNvSpPr>
          <p:nvPr>
            <p:ph type="title"/>
          </p:nvPr>
        </p:nvSpPr>
        <p:spPr/>
        <p:txBody>
          <a:bodyPr/>
          <a:lstStyle/>
          <a:p>
            <a:r>
              <a:rPr lang="en-MY" dirty="0"/>
              <a:t>Salary Surveys</a:t>
            </a:r>
          </a:p>
        </p:txBody>
      </p:sp>
      <p:sp>
        <p:nvSpPr>
          <p:cNvPr id="4" name="TextBox 3">
            <a:extLst>
              <a:ext uri="{FF2B5EF4-FFF2-40B4-BE49-F238E27FC236}">
                <a16:creationId xmlns:a16="http://schemas.microsoft.com/office/drawing/2014/main" id="{97A89926-1658-4752-B890-3D1F13CD3551}"/>
              </a:ext>
            </a:extLst>
          </p:cNvPr>
          <p:cNvSpPr txBox="1"/>
          <p:nvPr/>
        </p:nvSpPr>
        <p:spPr>
          <a:xfrm>
            <a:off x="914400" y="1772816"/>
            <a:ext cx="7772400" cy="4247317"/>
          </a:xfrm>
          <a:prstGeom prst="rect">
            <a:avLst/>
          </a:prstGeom>
          <a:noFill/>
        </p:spPr>
        <p:txBody>
          <a:bodyPr wrap="square" rtlCol="0">
            <a:spAutoFit/>
          </a:bodyPr>
          <a:lstStyle/>
          <a:p>
            <a:r>
              <a:rPr lang="en-MY" dirty="0"/>
              <a:t>To be competitive and affordable, an organization‘s pay structure must be designed and priced properly. Many organizations use surveys to collect the information that will help them evaluate positions, adjust pay range structures to remain competitive and present salary information to top management. Pay surveys collect information on current market rates and may include the following topics:</a:t>
            </a:r>
          </a:p>
          <a:p>
            <a:endParaRPr lang="en-MY" dirty="0"/>
          </a:p>
          <a:p>
            <a:pPr marL="285750" indent="-285750">
              <a:buFont typeface="Wingdings" panose="05000000000000000000" pitchFamily="2" charset="2"/>
              <a:buChar char="§"/>
            </a:pPr>
            <a:r>
              <a:rPr lang="en-MY" dirty="0"/>
              <a:t>Starting wage rates</a:t>
            </a:r>
          </a:p>
          <a:p>
            <a:pPr marL="285750" indent="-285750">
              <a:buFont typeface="Wingdings" panose="05000000000000000000" pitchFamily="2" charset="2"/>
              <a:buChar char="§"/>
            </a:pPr>
            <a:r>
              <a:rPr lang="en-MY" dirty="0"/>
              <a:t>Base pay</a:t>
            </a:r>
          </a:p>
          <a:p>
            <a:pPr marL="285750" indent="-285750">
              <a:buFont typeface="Wingdings" panose="05000000000000000000" pitchFamily="2" charset="2"/>
              <a:buChar char="§"/>
            </a:pPr>
            <a:r>
              <a:rPr lang="en-MY" dirty="0"/>
              <a:t>Pay ranges</a:t>
            </a:r>
          </a:p>
          <a:p>
            <a:pPr marL="285750" indent="-285750">
              <a:buFont typeface="Wingdings" panose="05000000000000000000" pitchFamily="2" charset="2"/>
              <a:buChar char="§"/>
            </a:pPr>
            <a:r>
              <a:rPr lang="en-MY" dirty="0"/>
              <a:t>Incentive plans</a:t>
            </a:r>
          </a:p>
          <a:p>
            <a:pPr marL="285750" indent="-285750">
              <a:buFont typeface="Wingdings" panose="05000000000000000000" pitchFamily="2" charset="2"/>
              <a:buChar char="§"/>
            </a:pPr>
            <a:r>
              <a:rPr lang="en-MY" dirty="0"/>
              <a:t>Overtime pay</a:t>
            </a:r>
          </a:p>
          <a:p>
            <a:pPr marL="285750" indent="-285750">
              <a:buFont typeface="Wingdings" panose="05000000000000000000" pitchFamily="2" charset="2"/>
              <a:buChar char="§"/>
            </a:pPr>
            <a:r>
              <a:rPr lang="en-MY" dirty="0"/>
              <a:t>Shift differentials</a:t>
            </a:r>
          </a:p>
          <a:p>
            <a:pPr marL="285750" indent="-285750">
              <a:buFont typeface="Wingdings" panose="05000000000000000000" pitchFamily="2" charset="2"/>
              <a:buChar char="§"/>
            </a:pPr>
            <a:r>
              <a:rPr lang="en-MY" dirty="0"/>
              <a:t>Vacation and holiday practices</a:t>
            </a:r>
          </a:p>
          <a:p>
            <a:endParaRPr lang="en-MY" dirty="0"/>
          </a:p>
        </p:txBody>
      </p:sp>
    </p:spTree>
    <p:extLst>
      <p:ext uri="{BB962C8B-B14F-4D97-AF65-F5344CB8AC3E}">
        <p14:creationId xmlns:p14="http://schemas.microsoft.com/office/powerpoint/2010/main" val="229773646"/>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3756B-83EA-4322-BF65-92DCABE02F53}"/>
              </a:ext>
            </a:extLst>
          </p:cNvPr>
          <p:cNvSpPr>
            <a:spLocks noGrp="1"/>
          </p:cNvSpPr>
          <p:nvPr>
            <p:ph type="title"/>
          </p:nvPr>
        </p:nvSpPr>
        <p:spPr/>
        <p:txBody>
          <a:bodyPr/>
          <a:lstStyle/>
          <a:p>
            <a:r>
              <a:rPr lang="en-MY" dirty="0"/>
              <a:t>Types of Survey</a:t>
            </a:r>
          </a:p>
        </p:txBody>
      </p:sp>
      <p:sp>
        <p:nvSpPr>
          <p:cNvPr id="5" name="TextBox 4">
            <a:extLst>
              <a:ext uri="{FF2B5EF4-FFF2-40B4-BE49-F238E27FC236}">
                <a16:creationId xmlns:a16="http://schemas.microsoft.com/office/drawing/2014/main" id="{AB8ED9DE-FB78-4350-877E-EC300D27EC78}"/>
              </a:ext>
            </a:extLst>
          </p:cNvPr>
          <p:cNvSpPr txBox="1"/>
          <p:nvPr/>
        </p:nvSpPr>
        <p:spPr>
          <a:xfrm>
            <a:off x="624136" y="1700808"/>
            <a:ext cx="8352928" cy="5078313"/>
          </a:xfrm>
          <a:prstGeom prst="rect">
            <a:avLst/>
          </a:prstGeom>
          <a:noFill/>
        </p:spPr>
        <p:txBody>
          <a:bodyPr wrap="square" rtlCol="0">
            <a:spAutoFit/>
          </a:bodyPr>
          <a:lstStyle/>
          <a:p>
            <a:r>
              <a:rPr lang="en-MY" dirty="0"/>
              <a:t>Internal Surveys :</a:t>
            </a:r>
          </a:p>
          <a:p>
            <a:r>
              <a:rPr lang="en-MY" dirty="0"/>
              <a:t>Organizations that have available resources and expertise may choose to develop their own internal survey to allow for more control over the survey technique and data analysis. The advantage of an internal survey is having the ability to shape the design, administration, data analysis and reporting as needed by the organization. </a:t>
            </a:r>
          </a:p>
          <a:p>
            <a:endParaRPr lang="en-MY" dirty="0"/>
          </a:p>
          <a:p>
            <a:r>
              <a:rPr lang="en-MY" dirty="0"/>
              <a:t>External Surveys :</a:t>
            </a:r>
          </a:p>
          <a:p>
            <a:r>
              <a:rPr lang="en-MY" dirty="0"/>
              <a:t>Organizations have different options available if they choose an external pay survey. If an organization uses externally published data, it must be sure it knows how the data were generated and when.</a:t>
            </a:r>
          </a:p>
          <a:p>
            <a:endParaRPr lang="en-MY" dirty="0"/>
          </a:p>
          <a:p>
            <a:r>
              <a:rPr lang="en-MY" dirty="0"/>
              <a:t>Factors may be considered when an organization is deciding between an internal or external pay survey:</a:t>
            </a:r>
          </a:p>
          <a:p>
            <a:pPr marL="285750" indent="-285750">
              <a:buFont typeface="Wingdings" panose="05000000000000000000" pitchFamily="2" charset="2"/>
              <a:buChar char="§"/>
            </a:pPr>
            <a:r>
              <a:rPr lang="en-MY" dirty="0"/>
              <a:t>Internal time and expertise required</a:t>
            </a:r>
          </a:p>
          <a:p>
            <a:pPr marL="285750" indent="-285750">
              <a:buFont typeface="Wingdings" panose="05000000000000000000" pitchFamily="2" charset="2"/>
              <a:buChar char="§"/>
            </a:pPr>
            <a:r>
              <a:rPr lang="en-MY" dirty="0"/>
              <a:t>Relevance/match of external surveyed jobs to the organization‘s jobs</a:t>
            </a:r>
          </a:p>
          <a:p>
            <a:pPr marL="285750" indent="-285750">
              <a:buFont typeface="Wingdings" panose="05000000000000000000" pitchFamily="2" charset="2"/>
              <a:buChar char="§"/>
            </a:pPr>
            <a:r>
              <a:rPr lang="en-MY" dirty="0"/>
              <a:t>How current the external survey data are</a:t>
            </a:r>
          </a:p>
          <a:p>
            <a:pPr marL="285750" indent="-285750">
              <a:buFont typeface="Wingdings" panose="05000000000000000000" pitchFamily="2" charset="2"/>
              <a:buChar char="§"/>
            </a:pPr>
            <a:r>
              <a:rPr lang="en-MY" dirty="0"/>
              <a:t>Expense associated with the type of survey</a:t>
            </a:r>
          </a:p>
        </p:txBody>
      </p:sp>
    </p:spTree>
    <p:extLst>
      <p:ext uri="{BB962C8B-B14F-4D97-AF65-F5344CB8AC3E}">
        <p14:creationId xmlns:p14="http://schemas.microsoft.com/office/powerpoint/2010/main" val="827573434"/>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3756B-83EA-4322-BF65-92DCABE02F53}"/>
              </a:ext>
            </a:extLst>
          </p:cNvPr>
          <p:cNvSpPr>
            <a:spLocks noGrp="1"/>
          </p:cNvSpPr>
          <p:nvPr>
            <p:ph type="title"/>
          </p:nvPr>
        </p:nvSpPr>
        <p:spPr/>
        <p:txBody>
          <a:bodyPr/>
          <a:lstStyle/>
          <a:p>
            <a:r>
              <a:rPr lang="en-MY" dirty="0"/>
              <a:t>Communicating to Employees</a:t>
            </a:r>
          </a:p>
        </p:txBody>
      </p:sp>
      <p:sp>
        <p:nvSpPr>
          <p:cNvPr id="4" name="TextBox 3">
            <a:extLst>
              <a:ext uri="{FF2B5EF4-FFF2-40B4-BE49-F238E27FC236}">
                <a16:creationId xmlns:a16="http://schemas.microsoft.com/office/drawing/2014/main" id="{26AA6978-ED48-463F-AC49-3F7E49AEFD80}"/>
              </a:ext>
            </a:extLst>
          </p:cNvPr>
          <p:cNvSpPr txBox="1"/>
          <p:nvPr/>
        </p:nvSpPr>
        <p:spPr>
          <a:xfrm>
            <a:off x="688032" y="1844824"/>
            <a:ext cx="7998768" cy="3416320"/>
          </a:xfrm>
          <a:prstGeom prst="rect">
            <a:avLst/>
          </a:prstGeom>
          <a:noFill/>
        </p:spPr>
        <p:txBody>
          <a:bodyPr wrap="square" rtlCol="0">
            <a:spAutoFit/>
          </a:bodyPr>
          <a:lstStyle/>
          <a:p>
            <a:r>
              <a:rPr lang="en-MY" dirty="0"/>
              <a:t>The key to a successful total rewards program is employee communication. The more complex the system and the more choices it provides, the greater the need for a communication plan.</a:t>
            </a:r>
          </a:p>
          <a:p>
            <a:endParaRPr lang="en-MY" dirty="0"/>
          </a:p>
          <a:p>
            <a:r>
              <a:rPr lang="en-MY" dirty="0"/>
              <a:t>Communication is important for three reasons:</a:t>
            </a:r>
          </a:p>
          <a:p>
            <a:endParaRPr lang="en-MY" dirty="0"/>
          </a:p>
          <a:p>
            <a:pPr marL="285750" indent="-285750">
              <a:buFont typeface="Wingdings" panose="05000000000000000000" pitchFamily="2" charset="2"/>
              <a:buChar char="§"/>
            </a:pPr>
            <a:r>
              <a:rPr lang="en-MY" dirty="0"/>
              <a:t>Educating employees about the organization‘s total rewards practices</a:t>
            </a:r>
          </a:p>
          <a:p>
            <a:pPr marL="285750" indent="-285750">
              <a:buFont typeface="Wingdings" panose="05000000000000000000" pitchFamily="2" charset="2"/>
              <a:buChar char="§"/>
            </a:pPr>
            <a:endParaRPr lang="en-MY" dirty="0"/>
          </a:p>
          <a:p>
            <a:pPr marL="285750" indent="-285750">
              <a:buFont typeface="Wingdings" panose="05000000000000000000" pitchFamily="2" charset="2"/>
              <a:buChar char="§"/>
            </a:pPr>
            <a:r>
              <a:rPr lang="en-MY" dirty="0"/>
              <a:t>Achieving employees‘ buy-in</a:t>
            </a:r>
          </a:p>
          <a:p>
            <a:pPr marL="285750" indent="-285750">
              <a:buFont typeface="Wingdings" panose="05000000000000000000" pitchFamily="2" charset="2"/>
              <a:buChar char="§"/>
            </a:pPr>
            <a:endParaRPr lang="en-MY" dirty="0"/>
          </a:p>
          <a:p>
            <a:pPr marL="285750" indent="-285750">
              <a:buFont typeface="Wingdings" panose="05000000000000000000" pitchFamily="2" charset="2"/>
              <a:buChar char="§"/>
            </a:pPr>
            <a:r>
              <a:rPr lang="en-MY" dirty="0"/>
              <a:t>Supporting the organization‘s goals for performance management</a:t>
            </a:r>
          </a:p>
          <a:p>
            <a:endParaRPr lang="en-MY" dirty="0"/>
          </a:p>
        </p:txBody>
      </p:sp>
    </p:spTree>
    <p:extLst>
      <p:ext uri="{BB962C8B-B14F-4D97-AF65-F5344CB8AC3E}">
        <p14:creationId xmlns:p14="http://schemas.microsoft.com/office/powerpoint/2010/main" val="3402916175"/>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3756B-83EA-4322-BF65-92DCABE02F53}"/>
              </a:ext>
            </a:extLst>
          </p:cNvPr>
          <p:cNvSpPr>
            <a:spLocks noGrp="1"/>
          </p:cNvSpPr>
          <p:nvPr>
            <p:ph type="title"/>
          </p:nvPr>
        </p:nvSpPr>
        <p:spPr/>
        <p:txBody>
          <a:bodyPr/>
          <a:lstStyle/>
          <a:p>
            <a:r>
              <a:rPr lang="en-MY" dirty="0"/>
              <a:t>Direct Communication</a:t>
            </a:r>
          </a:p>
        </p:txBody>
      </p:sp>
      <p:sp>
        <p:nvSpPr>
          <p:cNvPr id="4" name="TextBox 3">
            <a:extLst>
              <a:ext uri="{FF2B5EF4-FFF2-40B4-BE49-F238E27FC236}">
                <a16:creationId xmlns:a16="http://schemas.microsoft.com/office/drawing/2014/main" id="{170FFFCE-FF11-4D4B-83BB-7801A7034627}"/>
              </a:ext>
            </a:extLst>
          </p:cNvPr>
          <p:cNvSpPr txBox="1"/>
          <p:nvPr/>
        </p:nvSpPr>
        <p:spPr>
          <a:xfrm>
            <a:off x="914400" y="1844824"/>
            <a:ext cx="7906072" cy="4801314"/>
          </a:xfrm>
          <a:prstGeom prst="rect">
            <a:avLst/>
          </a:prstGeom>
          <a:noFill/>
        </p:spPr>
        <p:txBody>
          <a:bodyPr wrap="square" rtlCol="0">
            <a:spAutoFit/>
          </a:bodyPr>
          <a:lstStyle/>
          <a:p>
            <a:endParaRPr lang="en-MY" dirty="0"/>
          </a:p>
          <a:p>
            <a:r>
              <a:rPr lang="en-MY" dirty="0"/>
              <a:t>Having a written communication plan is the first step toward communicating the compensation plan to employees. However, direct communication is still the preferred method in many instances. Either HR or the employee‘s manager must meet with individual employees in a confidential setting to communicate the following compensation and benefits issues:</a:t>
            </a:r>
          </a:p>
          <a:p>
            <a:endParaRPr lang="en-MY" dirty="0"/>
          </a:p>
          <a:p>
            <a:pPr marL="285750" indent="-285750">
              <a:buFont typeface="Wingdings" panose="05000000000000000000" pitchFamily="2" charset="2"/>
              <a:buChar char="§"/>
            </a:pPr>
            <a:r>
              <a:rPr lang="en-MY" dirty="0"/>
              <a:t>Job grade changes</a:t>
            </a:r>
          </a:p>
          <a:p>
            <a:pPr marL="285750" indent="-285750">
              <a:buFont typeface="Wingdings" panose="05000000000000000000" pitchFamily="2" charset="2"/>
              <a:buChar char="§"/>
            </a:pPr>
            <a:endParaRPr lang="en-MY" dirty="0"/>
          </a:p>
          <a:p>
            <a:pPr marL="285750" indent="-285750">
              <a:buFont typeface="Wingdings" panose="05000000000000000000" pitchFamily="2" charset="2"/>
              <a:buChar char="§"/>
            </a:pPr>
            <a:r>
              <a:rPr lang="en-MY" dirty="0"/>
              <a:t>Raises</a:t>
            </a:r>
          </a:p>
          <a:p>
            <a:pPr marL="285750" indent="-285750">
              <a:buFont typeface="Wingdings" panose="05000000000000000000" pitchFamily="2" charset="2"/>
              <a:buChar char="§"/>
            </a:pPr>
            <a:endParaRPr lang="en-MY" dirty="0"/>
          </a:p>
          <a:p>
            <a:pPr marL="285750" indent="-285750">
              <a:buFont typeface="Wingdings" panose="05000000000000000000" pitchFamily="2" charset="2"/>
              <a:buChar char="§"/>
            </a:pPr>
            <a:r>
              <a:rPr lang="en-MY" dirty="0"/>
              <a:t>Individual benefit issues</a:t>
            </a:r>
          </a:p>
          <a:p>
            <a:pPr marL="285750" indent="-285750">
              <a:buFont typeface="Wingdings" panose="05000000000000000000" pitchFamily="2" charset="2"/>
              <a:buChar char="§"/>
            </a:pPr>
            <a:endParaRPr lang="en-MY" dirty="0"/>
          </a:p>
          <a:p>
            <a:pPr marL="285750" indent="-285750">
              <a:buFont typeface="Wingdings" panose="05000000000000000000" pitchFamily="2" charset="2"/>
              <a:buChar char="§"/>
            </a:pPr>
            <a:r>
              <a:rPr lang="en-MY" dirty="0"/>
              <a:t>New policies or procedures that directly affect that employee</a:t>
            </a:r>
          </a:p>
          <a:p>
            <a:pPr marL="285750" indent="-285750">
              <a:buFont typeface="Wingdings" panose="05000000000000000000" pitchFamily="2" charset="2"/>
              <a:buChar char="§"/>
            </a:pPr>
            <a:endParaRPr lang="en-MY" dirty="0"/>
          </a:p>
          <a:p>
            <a:pPr marL="285750" indent="-285750">
              <a:buFont typeface="Wingdings" panose="05000000000000000000" pitchFamily="2" charset="2"/>
              <a:buChar char="§"/>
            </a:pPr>
            <a:r>
              <a:rPr lang="en-MY" dirty="0"/>
              <a:t>Policy infractions (for example, incorrect reporting of overtime)</a:t>
            </a:r>
          </a:p>
          <a:p>
            <a:endParaRPr lang="en-MY" dirty="0"/>
          </a:p>
        </p:txBody>
      </p:sp>
    </p:spTree>
    <p:extLst>
      <p:ext uri="{BB962C8B-B14F-4D97-AF65-F5344CB8AC3E}">
        <p14:creationId xmlns:p14="http://schemas.microsoft.com/office/powerpoint/2010/main" val="2962254508"/>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3756B-83EA-4322-BF65-92DCABE02F53}"/>
              </a:ext>
            </a:extLst>
          </p:cNvPr>
          <p:cNvSpPr>
            <a:spLocks noGrp="1"/>
          </p:cNvSpPr>
          <p:nvPr>
            <p:ph type="title"/>
          </p:nvPr>
        </p:nvSpPr>
        <p:spPr/>
        <p:txBody>
          <a:bodyPr/>
          <a:lstStyle/>
          <a:p>
            <a:r>
              <a:rPr lang="en-MY" dirty="0"/>
              <a:t>Effectiveness of the Total Rewards Strategy</a:t>
            </a:r>
          </a:p>
        </p:txBody>
      </p:sp>
      <p:sp>
        <p:nvSpPr>
          <p:cNvPr id="4" name="TextBox 3">
            <a:extLst>
              <a:ext uri="{FF2B5EF4-FFF2-40B4-BE49-F238E27FC236}">
                <a16:creationId xmlns:a16="http://schemas.microsoft.com/office/drawing/2014/main" id="{C144C31E-EC01-42C1-9721-5AC4A1DA9846}"/>
              </a:ext>
            </a:extLst>
          </p:cNvPr>
          <p:cNvSpPr txBox="1"/>
          <p:nvPr/>
        </p:nvSpPr>
        <p:spPr>
          <a:xfrm>
            <a:off x="755576" y="1700808"/>
            <a:ext cx="7772400" cy="3970318"/>
          </a:xfrm>
          <a:prstGeom prst="rect">
            <a:avLst/>
          </a:prstGeom>
          <a:noFill/>
        </p:spPr>
        <p:txBody>
          <a:bodyPr wrap="square" rtlCol="0">
            <a:spAutoFit/>
          </a:bodyPr>
          <a:lstStyle/>
          <a:p>
            <a:r>
              <a:rPr lang="en-MY" dirty="0"/>
              <a:t>The basic objective of the total rewards system is to offer employees a system that encompasses the following:</a:t>
            </a:r>
          </a:p>
          <a:p>
            <a:endParaRPr lang="en-MY" dirty="0"/>
          </a:p>
          <a:p>
            <a:pPr marL="285750" indent="-285750">
              <a:buFont typeface="Wingdings" panose="05000000000000000000" pitchFamily="2" charset="2"/>
              <a:buChar char="§"/>
            </a:pPr>
            <a:r>
              <a:rPr lang="en-MY" dirty="0"/>
              <a:t>Compatible with the organization‘s mission and strategy</a:t>
            </a:r>
          </a:p>
          <a:p>
            <a:pPr marL="285750" indent="-285750">
              <a:buFont typeface="Wingdings" panose="05000000000000000000" pitchFamily="2" charset="2"/>
              <a:buChar char="§"/>
            </a:pPr>
            <a:r>
              <a:rPr lang="en-MY" dirty="0"/>
              <a:t>Matched with the corporate culture</a:t>
            </a:r>
          </a:p>
          <a:p>
            <a:pPr marL="285750" indent="-285750">
              <a:buFont typeface="Wingdings" panose="05000000000000000000" pitchFamily="2" charset="2"/>
              <a:buChar char="§"/>
            </a:pPr>
            <a:r>
              <a:rPr lang="en-MY" dirty="0"/>
              <a:t>Appropriate for the workforce</a:t>
            </a:r>
          </a:p>
          <a:p>
            <a:pPr marL="285750" indent="-285750">
              <a:buFont typeface="Wingdings" panose="05000000000000000000" pitchFamily="2" charset="2"/>
              <a:buChar char="§"/>
            </a:pPr>
            <a:r>
              <a:rPr lang="en-MY" dirty="0"/>
              <a:t>Externally and internally equitable</a:t>
            </a:r>
          </a:p>
          <a:p>
            <a:endParaRPr lang="en-MY" dirty="0"/>
          </a:p>
          <a:p>
            <a:r>
              <a:rPr lang="en-MY" dirty="0"/>
              <a:t>Consistently monitoring the system will pay off in the following ways:</a:t>
            </a:r>
          </a:p>
          <a:p>
            <a:endParaRPr lang="en-MY" dirty="0"/>
          </a:p>
          <a:p>
            <a:pPr marL="285750" indent="-285750">
              <a:buFont typeface="Wingdings" panose="05000000000000000000" pitchFamily="2" charset="2"/>
              <a:buChar char="§"/>
            </a:pPr>
            <a:r>
              <a:rPr lang="en-MY" dirty="0"/>
              <a:t>More cost-effective system</a:t>
            </a:r>
          </a:p>
          <a:p>
            <a:pPr marL="285750" indent="-285750">
              <a:buFont typeface="Wingdings" panose="05000000000000000000" pitchFamily="2" charset="2"/>
              <a:buChar char="§"/>
            </a:pPr>
            <a:r>
              <a:rPr lang="en-MY" dirty="0"/>
              <a:t>More satisfied employees</a:t>
            </a:r>
          </a:p>
          <a:p>
            <a:pPr marL="285750" indent="-285750">
              <a:buFont typeface="Wingdings" panose="05000000000000000000" pitchFamily="2" charset="2"/>
              <a:buChar char="§"/>
            </a:pPr>
            <a:r>
              <a:rPr lang="en-MY" dirty="0"/>
              <a:t>Fewer legal complications</a:t>
            </a:r>
          </a:p>
          <a:p>
            <a:endParaRPr lang="en-MY" dirty="0"/>
          </a:p>
        </p:txBody>
      </p:sp>
    </p:spTree>
    <p:extLst>
      <p:ext uri="{BB962C8B-B14F-4D97-AF65-F5344CB8AC3E}">
        <p14:creationId xmlns:p14="http://schemas.microsoft.com/office/powerpoint/2010/main" val="1665180477"/>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3756B-83EA-4322-BF65-92DCABE02F53}"/>
              </a:ext>
            </a:extLst>
          </p:cNvPr>
          <p:cNvSpPr>
            <a:spLocks noGrp="1"/>
          </p:cNvSpPr>
          <p:nvPr>
            <p:ph type="title"/>
          </p:nvPr>
        </p:nvSpPr>
        <p:spPr/>
        <p:txBody>
          <a:bodyPr/>
          <a:lstStyle/>
          <a:p>
            <a:r>
              <a:rPr lang="en-MY" dirty="0"/>
              <a:t>Pay Range</a:t>
            </a:r>
          </a:p>
        </p:txBody>
      </p:sp>
      <p:sp>
        <p:nvSpPr>
          <p:cNvPr id="3" name="Content Placeholder 2">
            <a:extLst>
              <a:ext uri="{FF2B5EF4-FFF2-40B4-BE49-F238E27FC236}">
                <a16:creationId xmlns:a16="http://schemas.microsoft.com/office/drawing/2014/main" id="{839C2EFC-F07D-4475-BD84-C42889C5E61A}"/>
              </a:ext>
            </a:extLst>
          </p:cNvPr>
          <p:cNvSpPr>
            <a:spLocks noGrp="1"/>
          </p:cNvSpPr>
          <p:nvPr>
            <p:ph idx="1"/>
          </p:nvPr>
        </p:nvSpPr>
        <p:spPr/>
        <p:txBody>
          <a:bodyPr/>
          <a:lstStyle/>
          <a:p>
            <a:r>
              <a:rPr lang="en-MY" dirty="0"/>
              <a:t>Pay range typically means high to low or minimum to maximum pay for a certain job grade. The range midpoints, minimums, and maximums reflect career paths, promotions, and other management systems and philosophy within the organization. The differential must be large enough to induce employees to seek and/or accept the promotion or to undertake the necessary training required.</a:t>
            </a:r>
          </a:p>
        </p:txBody>
      </p:sp>
    </p:spTree>
    <p:extLst>
      <p:ext uri="{BB962C8B-B14F-4D97-AF65-F5344CB8AC3E}">
        <p14:creationId xmlns:p14="http://schemas.microsoft.com/office/powerpoint/2010/main" val="1160148006"/>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4462F9-947B-4E45-A098-3A2C4DEE1D0E}"/>
              </a:ext>
            </a:extLst>
          </p:cNvPr>
          <p:cNvSpPr>
            <a:spLocks noGrp="1"/>
          </p:cNvSpPr>
          <p:nvPr>
            <p:ph type="title"/>
          </p:nvPr>
        </p:nvSpPr>
        <p:spPr/>
        <p:txBody>
          <a:bodyPr/>
          <a:lstStyle/>
          <a:p>
            <a:r>
              <a:rPr lang="en-MY" dirty="0" err="1"/>
              <a:t>Compa</a:t>
            </a:r>
            <a:r>
              <a:rPr lang="en-MY" dirty="0"/>
              <a:t>-ratios (CP)</a:t>
            </a:r>
          </a:p>
        </p:txBody>
      </p:sp>
      <p:sp>
        <p:nvSpPr>
          <p:cNvPr id="3" name="Content Placeholder 2">
            <a:extLst>
              <a:ext uri="{FF2B5EF4-FFF2-40B4-BE49-F238E27FC236}">
                <a16:creationId xmlns:a16="http://schemas.microsoft.com/office/drawing/2014/main" id="{BF44F86A-8F74-4970-BCEE-3A50A2EEB823}"/>
              </a:ext>
            </a:extLst>
          </p:cNvPr>
          <p:cNvSpPr>
            <a:spLocks noGrp="1"/>
          </p:cNvSpPr>
          <p:nvPr>
            <p:ph idx="1"/>
          </p:nvPr>
        </p:nvSpPr>
        <p:spPr/>
        <p:txBody>
          <a:bodyPr/>
          <a:lstStyle/>
          <a:p>
            <a:r>
              <a:rPr lang="en-MY" dirty="0" err="1"/>
              <a:t>Compa</a:t>
            </a:r>
            <a:r>
              <a:rPr lang="en-MY" dirty="0"/>
              <a:t>-ratios (CP) is a salary expressed as a percentage of or indexed to the salary range midpoint/market rate (salary/midpoint or market rate = CP). The CP may be used as an indicator of how an individual is doing against plan.</a:t>
            </a:r>
          </a:p>
        </p:txBody>
      </p:sp>
    </p:spTree>
    <p:extLst>
      <p:ext uri="{BB962C8B-B14F-4D97-AF65-F5344CB8AC3E}">
        <p14:creationId xmlns:p14="http://schemas.microsoft.com/office/powerpoint/2010/main" val="2252542219"/>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2FE7BE-A54D-402E-9496-42D29F50B6C6}"/>
              </a:ext>
            </a:extLst>
          </p:cNvPr>
          <p:cNvSpPr>
            <a:spLocks noGrp="1"/>
          </p:cNvSpPr>
          <p:nvPr>
            <p:ph type="title"/>
          </p:nvPr>
        </p:nvSpPr>
        <p:spPr/>
        <p:txBody>
          <a:bodyPr/>
          <a:lstStyle/>
          <a:p>
            <a:r>
              <a:rPr lang="en-MY" dirty="0" err="1"/>
              <a:t>Broadbanding</a:t>
            </a:r>
            <a:endParaRPr lang="en-MY" dirty="0"/>
          </a:p>
        </p:txBody>
      </p:sp>
      <p:sp>
        <p:nvSpPr>
          <p:cNvPr id="3" name="Content Placeholder 2">
            <a:extLst>
              <a:ext uri="{FF2B5EF4-FFF2-40B4-BE49-F238E27FC236}">
                <a16:creationId xmlns:a16="http://schemas.microsoft.com/office/drawing/2014/main" id="{4C395DCF-3A0C-4782-ABDA-CD4E53332FF4}"/>
              </a:ext>
            </a:extLst>
          </p:cNvPr>
          <p:cNvSpPr>
            <a:spLocks noGrp="1"/>
          </p:cNvSpPr>
          <p:nvPr>
            <p:ph idx="1"/>
          </p:nvPr>
        </p:nvSpPr>
        <p:spPr>
          <a:xfrm>
            <a:off x="755576" y="1600200"/>
            <a:ext cx="8280920" cy="4530725"/>
          </a:xfrm>
        </p:spPr>
        <p:txBody>
          <a:bodyPr/>
          <a:lstStyle/>
          <a:p>
            <a:pPr marL="0" indent="0">
              <a:buNone/>
            </a:pPr>
            <a:r>
              <a:rPr lang="en-MY" dirty="0"/>
              <a:t>Broad banding, called fat grades, means collapsing pay grades and ranges into just a few wide levels or a band, which includes one minimum and one maximum range, while midpoint often not used. The purposes of using broad banding as follow:</a:t>
            </a:r>
          </a:p>
          <a:p>
            <a:pPr marL="0" indent="0">
              <a:buNone/>
            </a:pPr>
            <a:endParaRPr lang="en-MY" dirty="0"/>
          </a:p>
          <a:p>
            <a:pPr marL="0" indent="0">
              <a:buNone/>
            </a:pPr>
            <a:r>
              <a:rPr lang="en-MY" dirty="0"/>
              <a:t>• Provide flexibility to define job responsibilities more broadly.</a:t>
            </a:r>
          </a:p>
          <a:p>
            <a:pPr marL="0" indent="0">
              <a:buNone/>
            </a:pPr>
            <a:r>
              <a:rPr lang="en-MY" dirty="0"/>
              <a:t>• Foster cross-functional growth and development.</a:t>
            </a:r>
          </a:p>
          <a:p>
            <a:pPr marL="0" indent="0">
              <a:buNone/>
            </a:pPr>
            <a:r>
              <a:rPr lang="en-MY" dirty="0"/>
              <a:t>• Ease mergers and acquisitions</a:t>
            </a:r>
          </a:p>
        </p:txBody>
      </p:sp>
    </p:spTree>
    <p:extLst>
      <p:ext uri="{BB962C8B-B14F-4D97-AF65-F5344CB8AC3E}">
        <p14:creationId xmlns:p14="http://schemas.microsoft.com/office/powerpoint/2010/main" val="3856197966"/>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3756B-83EA-4322-BF65-92DCABE02F53}"/>
              </a:ext>
            </a:extLst>
          </p:cNvPr>
          <p:cNvSpPr>
            <a:spLocks noGrp="1"/>
          </p:cNvSpPr>
          <p:nvPr>
            <p:ph type="title"/>
          </p:nvPr>
        </p:nvSpPr>
        <p:spPr/>
        <p:txBody>
          <a:bodyPr/>
          <a:lstStyle/>
          <a:p>
            <a:r>
              <a:rPr lang="en-MY" dirty="0"/>
              <a:t>Global Pay Structure</a:t>
            </a:r>
          </a:p>
        </p:txBody>
      </p:sp>
      <p:pic>
        <p:nvPicPr>
          <p:cNvPr id="5" name="Picture 4">
            <a:extLst>
              <a:ext uri="{FF2B5EF4-FFF2-40B4-BE49-F238E27FC236}">
                <a16:creationId xmlns:a16="http://schemas.microsoft.com/office/drawing/2014/main" id="{CC515961-8228-4691-BDE4-C428CC734F29}"/>
              </a:ext>
            </a:extLst>
          </p:cNvPr>
          <p:cNvPicPr>
            <a:picLocks noChangeAspect="1"/>
          </p:cNvPicPr>
          <p:nvPr/>
        </p:nvPicPr>
        <p:blipFill>
          <a:blip r:embed="rId2"/>
          <a:stretch>
            <a:fillRect/>
          </a:stretch>
        </p:blipFill>
        <p:spPr>
          <a:xfrm>
            <a:off x="1187624" y="1828753"/>
            <a:ext cx="6997402" cy="4717154"/>
          </a:xfrm>
          <a:prstGeom prst="rect">
            <a:avLst/>
          </a:prstGeom>
        </p:spPr>
      </p:pic>
    </p:spTree>
    <p:extLst>
      <p:ext uri="{BB962C8B-B14F-4D97-AF65-F5344CB8AC3E}">
        <p14:creationId xmlns:p14="http://schemas.microsoft.com/office/powerpoint/2010/main" val="780790617"/>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3756B-83EA-4322-BF65-92DCABE02F53}"/>
              </a:ext>
            </a:extLst>
          </p:cNvPr>
          <p:cNvSpPr>
            <a:spLocks noGrp="1"/>
          </p:cNvSpPr>
          <p:nvPr>
            <p:ph type="title"/>
          </p:nvPr>
        </p:nvSpPr>
        <p:spPr/>
        <p:txBody>
          <a:bodyPr/>
          <a:lstStyle/>
          <a:p>
            <a:r>
              <a:rPr lang="en-MY" dirty="0"/>
              <a:t>Poll Question # 1</a:t>
            </a:r>
          </a:p>
        </p:txBody>
      </p:sp>
      <p:sp>
        <p:nvSpPr>
          <p:cNvPr id="4" name="TextBox 3">
            <a:extLst>
              <a:ext uri="{FF2B5EF4-FFF2-40B4-BE49-F238E27FC236}">
                <a16:creationId xmlns:a16="http://schemas.microsoft.com/office/drawing/2014/main" id="{529647F9-58EB-4189-A8BC-C2826B526452}"/>
              </a:ext>
            </a:extLst>
          </p:cNvPr>
          <p:cNvSpPr txBox="1"/>
          <p:nvPr/>
        </p:nvSpPr>
        <p:spPr>
          <a:xfrm>
            <a:off x="914400" y="1988840"/>
            <a:ext cx="7772400" cy="3785652"/>
          </a:xfrm>
          <a:prstGeom prst="rect">
            <a:avLst/>
          </a:prstGeom>
          <a:noFill/>
        </p:spPr>
        <p:txBody>
          <a:bodyPr wrap="square" rtlCol="0">
            <a:spAutoFit/>
          </a:bodyPr>
          <a:lstStyle/>
          <a:p>
            <a:r>
              <a:rPr lang="en-MY" sz="2400" dirty="0">
                <a:latin typeface="+mn-lt"/>
              </a:rPr>
              <a:t>What are the two main categories of financial rewards?</a:t>
            </a:r>
          </a:p>
          <a:p>
            <a:endParaRPr lang="en-MY" sz="2400" dirty="0">
              <a:latin typeface="+mn-lt"/>
            </a:endParaRPr>
          </a:p>
          <a:p>
            <a:pPr marL="342900" indent="-342900">
              <a:buFont typeface="+mj-lt"/>
              <a:buAutoNum type="alphaUcPeriod"/>
            </a:pPr>
            <a:r>
              <a:rPr lang="en-MY" sz="2400" dirty="0">
                <a:latin typeface="+mn-lt"/>
              </a:rPr>
              <a:t>Compensation and work/life balance</a:t>
            </a:r>
          </a:p>
          <a:p>
            <a:pPr marL="342900" indent="-342900">
              <a:buFont typeface="+mj-lt"/>
              <a:buAutoNum type="alphaUcPeriod"/>
            </a:pPr>
            <a:endParaRPr lang="en-MY" sz="2400" dirty="0">
              <a:latin typeface="+mn-lt"/>
            </a:endParaRPr>
          </a:p>
          <a:p>
            <a:pPr marL="342900" indent="-342900">
              <a:buFont typeface="+mj-lt"/>
              <a:buAutoNum type="alphaUcPeriod"/>
            </a:pPr>
            <a:r>
              <a:rPr lang="en-MY" sz="2400" dirty="0">
                <a:latin typeface="+mn-lt"/>
              </a:rPr>
              <a:t>Employee benefits and career development</a:t>
            </a:r>
          </a:p>
          <a:p>
            <a:pPr marL="342900" indent="-342900">
              <a:buFont typeface="+mj-lt"/>
              <a:buAutoNum type="alphaUcPeriod"/>
            </a:pPr>
            <a:endParaRPr lang="en-MY" sz="2400" dirty="0">
              <a:latin typeface="+mn-lt"/>
            </a:endParaRPr>
          </a:p>
          <a:p>
            <a:pPr marL="342900" indent="-342900">
              <a:buFont typeface="+mj-lt"/>
              <a:buAutoNum type="alphaUcPeriod"/>
            </a:pPr>
            <a:r>
              <a:rPr lang="en-MY" sz="2400" dirty="0">
                <a:latin typeface="+mn-lt"/>
              </a:rPr>
              <a:t>Direct (monetary) and indirect (benefits)</a:t>
            </a:r>
          </a:p>
          <a:p>
            <a:pPr marL="342900" indent="-342900">
              <a:buFont typeface="+mj-lt"/>
              <a:buAutoNum type="alphaUcPeriod"/>
            </a:pPr>
            <a:endParaRPr lang="en-MY" sz="2400" dirty="0">
              <a:latin typeface="+mn-lt"/>
            </a:endParaRPr>
          </a:p>
          <a:p>
            <a:pPr marL="342900" indent="-342900">
              <a:buFont typeface="+mj-lt"/>
              <a:buAutoNum type="alphaUcPeriod"/>
            </a:pPr>
            <a:r>
              <a:rPr lang="en-MY" sz="2400" dirty="0">
                <a:latin typeface="+mn-lt"/>
              </a:rPr>
              <a:t>Training and employee benefits</a:t>
            </a:r>
          </a:p>
          <a:p>
            <a:endParaRPr lang="en-MY" sz="2400" dirty="0">
              <a:latin typeface="+mn-lt"/>
            </a:endParaRPr>
          </a:p>
        </p:txBody>
      </p:sp>
    </p:spTree>
    <p:extLst>
      <p:ext uri="{BB962C8B-B14F-4D97-AF65-F5344CB8AC3E}">
        <p14:creationId xmlns:p14="http://schemas.microsoft.com/office/powerpoint/2010/main" val="3153226409"/>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3756B-83EA-4322-BF65-92DCABE02F53}"/>
              </a:ext>
            </a:extLst>
          </p:cNvPr>
          <p:cNvSpPr>
            <a:spLocks noGrp="1"/>
          </p:cNvSpPr>
          <p:nvPr>
            <p:ph type="title"/>
          </p:nvPr>
        </p:nvSpPr>
        <p:spPr/>
        <p:txBody>
          <a:bodyPr/>
          <a:lstStyle/>
          <a:p>
            <a:r>
              <a:rPr lang="en-MY" dirty="0"/>
              <a:t>Answer to Poll Question # 1</a:t>
            </a:r>
          </a:p>
        </p:txBody>
      </p:sp>
      <p:sp>
        <p:nvSpPr>
          <p:cNvPr id="3" name="Content Placeholder 2">
            <a:extLst>
              <a:ext uri="{FF2B5EF4-FFF2-40B4-BE49-F238E27FC236}">
                <a16:creationId xmlns:a16="http://schemas.microsoft.com/office/drawing/2014/main" id="{839C2EFC-F07D-4475-BD84-C42889C5E61A}"/>
              </a:ext>
            </a:extLst>
          </p:cNvPr>
          <p:cNvSpPr>
            <a:spLocks noGrp="1"/>
          </p:cNvSpPr>
          <p:nvPr>
            <p:ph idx="1"/>
          </p:nvPr>
        </p:nvSpPr>
        <p:spPr>
          <a:xfrm>
            <a:off x="1115616" y="2060848"/>
            <a:ext cx="7772400" cy="1468760"/>
          </a:xfrm>
        </p:spPr>
        <p:txBody>
          <a:bodyPr/>
          <a:lstStyle/>
          <a:p>
            <a:r>
              <a:rPr lang="en-MY" dirty="0"/>
              <a:t>Option C -  Direct (monetary) and indirect (benefits)</a:t>
            </a:r>
          </a:p>
        </p:txBody>
      </p:sp>
    </p:spTree>
    <p:extLst>
      <p:ext uri="{BB962C8B-B14F-4D97-AF65-F5344CB8AC3E}">
        <p14:creationId xmlns:p14="http://schemas.microsoft.com/office/powerpoint/2010/main" val="1401675516"/>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3756B-83EA-4322-BF65-92DCABE02F53}"/>
              </a:ext>
            </a:extLst>
          </p:cNvPr>
          <p:cNvSpPr>
            <a:spLocks noGrp="1"/>
          </p:cNvSpPr>
          <p:nvPr>
            <p:ph type="title"/>
          </p:nvPr>
        </p:nvSpPr>
        <p:spPr/>
        <p:txBody>
          <a:bodyPr/>
          <a:lstStyle/>
          <a:p>
            <a:r>
              <a:rPr lang="en-MY" dirty="0"/>
              <a:t>Poll Question # 2</a:t>
            </a:r>
          </a:p>
        </p:txBody>
      </p:sp>
      <p:sp>
        <p:nvSpPr>
          <p:cNvPr id="3" name="Content Placeholder 2">
            <a:extLst>
              <a:ext uri="{FF2B5EF4-FFF2-40B4-BE49-F238E27FC236}">
                <a16:creationId xmlns:a16="http://schemas.microsoft.com/office/drawing/2014/main" id="{839C2EFC-F07D-4475-BD84-C42889C5E61A}"/>
              </a:ext>
            </a:extLst>
          </p:cNvPr>
          <p:cNvSpPr>
            <a:spLocks noGrp="1"/>
          </p:cNvSpPr>
          <p:nvPr>
            <p:ph idx="1"/>
          </p:nvPr>
        </p:nvSpPr>
        <p:spPr/>
        <p:txBody>
          <a:bodyPr/>
          <a:lstStyle/>
          <a:p>
            <a:pPr marL="0" indent="0">
              <a:buNone/>
            </a:pPr>
            <a:r>
              <a:rPr lang="en-MY" dirty="0"/>
              <a:t>Which compensation approach puts more emphasis on the performance and contributions of individual employees?</a:t>
            </a:r>
          </a:p>
          <a:p>
            <a:pPr marL="0" indent="0">
              <a:buNone/>
            </a:pPr>
            <a:endParaRPr lang="en-MY" dirty="0"/>
          </a:p>
          <a:p>
            <a:pPr marL="514350" indent="-514350">
              <a:buAutoNum type="alphaUcPeriod"/>
            </a:pPr>
            <a:r>
              <a:rPr lang="en-MY" dirty="0"/>
              <a:t>Internal equity</a:t>
            </a:r>
          </a:p>
          <a:p>
            <a:pPr marL="514350" indent="-514350">
              <a:buAutoNum type="alphaUcPeriod"/>
            </a:pPr>
            <a:r>
              <a:rPr lang="en-MY" dirty="0"/>
              <a:t>External equity</a:t>
            </a:r>
          </a:p>
          <a:p>
            <a:pPr marL="514350" indent="-514350">
              <a:buFont typeface="+mj-lt"/>
              <a:buAutoNum type="alphaUcPeriod"/>
            </a:pPr>
            <a:r>
              <a:rPr lang="en-MY" dirty="0"/>
              <a:t>Entitlement-oriented</a:t>
            </a:r>
          </a:p>
          <a:p>
            <a:pPr marL="514350" indent="-514350">
              <a:buFont typeface="+mj-lt"/>
              <a:buAutoNum type="alphaUcPeriod"/>
            </a:pPr>
            <a:r>
              <a:rPr lang="en-MY" dirty="0"/>
              <a:t>Performance-oriented</a:t>
            </a:r>
          </a:p>
          <a:p>
            <a:pPr marL="0" indent="0">
              <a:buNone/>
            </a:pPr>
            <a:endParaRPr lang="en-MY" dirty="0"/>
          </a:p>
        </p:txBody>
      </p:sp>
    </p:spTree>
    <p:extLst>
      <p:ext uri="{BB962C8B-B14F-4D97-AF65-F5344CB8AC3E}">
        <p14:creationId xmlns:p14="http://schemas.microsoft.com/office/powerpoint/2010/main" val="2043452508"/>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3756B-83EA-4322-BF65-92DCABE02F53}"/>
              </a:ext>
            </a:extLst>
          </p:cNvPr>
          <p:cNvSpPr>
            <a:spLocks noGrp="1"/>
          </p:cNvSpPr>
          <p:nvPr>
            <p:ph type="title"/>
          </p:nvPr>
        </p:nvSpPr>
        <p:spPr/>
        <p:txBody>
          <a:bodyPr/>
          <a:lstStyle/>
          <a:p>
            <a:r>
              <a:rPr lang="en-MY" dirty="0"/>
              <a:t>Answer to Poll Question # 2</a:t>
            </a:r>
          </a:p>
        </p:txBody>
      </p:sp>
      <p:sp>
        <p:nvSpPr>
          <p:cNvPr id="3" name="Content Placeholder 2">
            <a:extLst>
              <a:ext uri="{FF2B5EF4-FFF2-40B4-BE49-F238E27FC236}">
                <a16:creationId xmlns:a16="http://schemas.microsoft.com/office/drawing/2014/main" id="{839C2EFC-F07D-4475-BD84-C42889C5E61A}"/>
              </a:ext>
            </a:extLst>
          </p:cNvPr>
          <p:cNvSpPr>
            <a:spLocks noGrp="1"/>
          </p:cNvSpPr>
          <p:nvPr>
            <p:ph idx="1"/>
          </p:nvPr>
        </p:nvSpPr>
        <p:spPr>
          <a:xfrm>
            <a:off x="887687" y="2285999"/>
            <a:ext cx="6537920" cy="1143001"/>
          </a:xfrm>
        </p:spPr>
        <p:txBody>
          <a:bodyPr/>
          <a:lstStyle/>
          <a:p>
            <a:r>
              <a:rPr lang="en-MY" dirty="0"/>
              <a:t>Option D -  Performance-oriented</a:t>
            </a:r>
          </a:p>
        </p:txBody>
      </p:sp>
    </p:spTree>
    <p:extLst>
      <p:ext uri="{BB962C8B-B14F-4D97-AF65-F5344CB8AC3E}">
        <p14:creationId xmlns:p14="http://schemas.microsoft.com/office/powerpoint/2010/main" val="4036710921"/>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3756B-83EA-4322-BF65-92DCABE02F53}"/>
              </a:ext>
            </a:extLst>
          </p:cNvPr>
          <p:cNvSpPr>
            <a:spLocks noGrp="1"/>
          </p:cNvSpPr>
          <p:nvPr>
            <p:ph type="title"/>
          </p:nvPr>
        </p:nvSpPr>
        <p:spPr/>
        <p:txBody>
          <a:bodyPr/>
          <a:lstStyle/>
          <a:p>
            <a:r>
              <a:rPr lang="en-MY" dirty="0"/>
              <a:t>Poll Question # 3</a:t>
            </a:r>
          </a:p>
        </p:txBody>
      </p:sp>
      <p:sp>
        <p:nvSpPr>
          <p:cNvPr id="3" name="Content Placeholder 2">
            <a:extLst>
              <a:ext uri="{FF2B5EF4-FFF2-40B4-BE49-F238E27FC236}">
                <a16:creationId xmlns:a16="http://schemas.microsoft.com/office/drawing/2014/main" id="{839C2EFC-F07D-4475-BD84-C42889C5E61A}"/>
              </a:ext>
            </a:extLst>
          </p:cNvPr>
          <p:cNvSpPr>
            <a:spLocks noGrp="1"/>
          </p:cNvSpPr>
          <p:nvPr>
            <p:ph idx="1"/>
          </p:nvPr>
        </p:nvSpPr>
        <p:spPr/>
        <p:txBody>
          <a:bodyPr/>
          <a:lstStyle/>
          <a:p>
            <a:pPr marL="0" indent="0">
              <a:buNone/>
            </a:pPr>
            <a:r>
              <a:rPr lang="en-MY" dirty="0"/>
              <a:t>Which pay strategy offers wage rates and benefits packages similar to that of the competition and is the most common approach?</a:t>
            </a:r>
          </a:p>
          <a:p>
            <a:pPr marL="0" indent="0">
              <a:buNone/>
            </a:pPr>
            <a:endParaRPr lang="en-MY" dirty="0"/>
          </a:p>
          <a:p>
            <a:pPr marL="0" indent="0">
              <a:buNone/>
            </a:pPr>
            <a:r>
              <a:rPr lang="en-MY" dirty="0"/>
              <a:t>a.	Lag competition</a:t>
            </a:r>
          </a:p>
          <a:p>
            <a:pPr marL="0" indent="0">
              <a:buNone/>
            </a:pPr>
            <a:r>
              <a:rPr lang="en-MY" dirty="0"/>
              <a:t>b	Match competition</a:t>
            </a:r>
          </a:p>
          <a:p>
            <a:pPr marL="0" indent="0">
              <a:buNone/>
            </a:pPr>
            <a:r>
              <a:rPr lang="en-MY" dirty="0"/>
              <a:t>c.	Lead competition</a:t>
            </a:r>
          </a:p>
          <a:p>
            <a:pPr marL="0" indent="0">
              <a:buNone/>
            </a:pPr>
            <a:r>
              <a:rPr lang="en-MY" dirty="0"/>
              <a:t>d.	External equity</a:t>
            </a:r>
          </a:p>
          <a:p>
            <a:pPr marL="0" indent="0">
              <a:buNone/>
            </a:pPr>
            <a:endParaRPr lang="en-MY" dirty="0"/>
          </a:p>
        </p:txBody>
      </p:sp>
    </p:spTree>
    <p:extLst>
      <p:ext uri="{BB962C8B-B14F-4D97-AF65-F5344CB8AC3E}">
        <p14:creationId xmlns:p14="http://schemas.microsoft.com/office/powerpoint/2010/main" val="1458092029"/>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3756B-83EA-4322-BF65-92DCABE02F53}"/>
              </a:ext>
            </a:extLst>
          </p:cNvPr>
          <p:cNvSpPr>
            <a:spLocks noGrp="1"/>
          </p:cNvSpPr>
          <p:nvPr>
            <p:ph type="title"/>
          </p:nvPr>
        </p:nvSpPr>
        <p:spPr/>
        <p:txBody>
          <a:bodyPr/>
          <a:lstStyle/>
          <a:p>
            <a:r>
              <a:rPr lang="en-MY" dirty="0"/>
              <a:t>Answer to Poll Question # 3</a:t>
            </a:r>
          </a:p>
        </p:txBody>
      </p:sp>
      <p:sp>
        <p:nvSpPr>
          <p:cNvPr id="3" name="Content Placeholder 2">
            <a:extLst>
              <a:ext uri="{FF2B5EF4-FFF2-40B4-BE49-F238E27FC236}">
                <a16:creationId xmlns:a16="http://schemas.microsoft.com/office/drawing/2014/main" id="{839C2EFC-F07D-4475-BD84-C42889C5E61A}"/>
              </a:ext>
            </a:extLst>
          </p:cNvPr>
          <p:cNvSpPr>
            <a:spLocks noGrp="1"/>
          </p:cNvSpPr>
          <p:nvPr>
            <p:ph idx="1"/>
          </p:nvPr>
        </p:nvSpPr>
        <p:spPr>
          <a:xfrm>
            <a:off x="914400" y="2440869"/>
            <a:ext cx="5889848" cy="604664"/>
          </a:xfrm>
        </p:spPr>
        <p:txBody>
          <a:bodyPr/>
          <a:lstStyle/>
          <a:p>
            <a:r>
              <a:rPr lang="en-MY" dirty="0"/>
              <a:t>Option B -  Match competition</a:t>
            </a:r>
          </a:p>
        </p:txBody>
      </p:sp>
    </p:spTree>
    <p:extLst>
      <p:ext uri="{BB962C8B-B14F-4D97-AF65-F5344CB8AC3E}">
        <p14:creationId xmlns:p14="http://schemas.microsoft.com/office/powerpoint/2010/main" val="565856285"/>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3756B-83EA-4322-BF65-92DCABE02F53}"/>
              </a:ext>
            </a:extLst>
          </p:cNvPr>
          <p:cNvSpPr>
            <a:spLocks noGrp="1"/>
          </p:cNvSpPr>
          <p:nvPr>
            <p:ph type="title"/>
          </p:nvPr>
        </p:nvSpPr>
        <p:spPr/>
        <p:txBody>
          <a:bodyPr/>
          <a:lstStyle/>
          <a:p>
            <a:r>
              <a:rPr lang="en-MY" dirty="0"/>
              <a:t>Poll Question # 4</a:t>
            </a:r>
          </a:p>
        </p:txBody>
      </p:sp>
      <p:sp>
        <p:nvSpPr>
          <p:cNvPr id="3" name="Content Placeholder 2">
            <a:extLst>
              <a:ext uri="{FF2B5EF4-FFF2-40B4-BE49-F238E27FC236}">
                <a16:creationId xmlns:a16="http://schemas.microsoft.com/office/drawing/2014/main" id="{839C2EFC-F07D-4475-BD84-C42889C5E61A}"/>
              </a:ext>
            </a:extLst>
          </p:cNvPr>
          <p:cNvSpPr>
            <a:spLocks noGrp="1"/>
          </p:cNvSpPr>
          <p:nvPr>
            <p:ph idx="1"/>
          </p:nvPr>
        </p:nvSpPr>
        <p:spPr>
          <a:xfrm>
            <a:off x="914400" y="1600200"/>
            <a:ext cx="7772400" cy="3628999"/>
          </a:xfrm>
        </p:spPr>
        <p:txBody>
          <a:bodyPr/>
          <a:lstStyle/>
          <a:p>
            <a:pPr marL="0" indent="0">
              <a:buNone/>
            </a:pPr>
            <a:r>
              <a:rPr lang="en-MY" dirty="0"/>
              <a:t>What is the preferred method of communicating the compensation plan to employees?</a:t>
            </a:r>
          </a:p>
          <a:p>
            <a:pPr marL="0" indent="0">
              <a:buNone/>
            </a:pPr>
            <a:endParaRPr lang="en-MY" dirty="0"/>
          </a:p>
          <a:p>
            <a:pPr marL="0" indent="0">
              <a:buNone/>
            </a:pPr>
            <a:r>
              <a:rPr lang="en-MY" dirty="0"/>
              <a:t>a.	Annual </a:t>
            </a:r>
            <a:r>
              <a:rPr lang="en-MY" dirty="0" err="1"/>
              <a:t>enrollment</a:t>
            </a:r>
            <a:r>
              <a:rPr lang="en-MY" dirty="0"/>
              <a:t> period meeting</a:t>
            </a:r>
          </a:p>
          <a:p>
            <a:pPr marL="0" indent="0">
              <a:buNone/>
            </a:pPr>
            <a:r>
              <a:rPr lang="en-MY" dirty="0"/>
              <a:t>b.	Pay surveys</a:t>
            </a:r>
          </a:p>
          <a:p>
            <a:pPr marL="0" indent="0">
              <a:buNone/>
            </a:pPr>
            <a:r>
              <a:rPr lang="en-MY" dirty="0"/>
              <a:t>c.	Written communication</a:t>
            </a:r>
          </a:p>
          <a:p>
            <a:pPr marL="0" indent="0">
              <a:buNone/>
            </a:pPr>
            <a:r>
              <a:rPr lang="en-MY" dirty="0"/>
              <a:t>d.	Direct communication</a:t>
            </a:r>
          </a:p>
          <a:p>
            <a:pPr marL="0" indent="0">
              <a:buNone/>
            </a:pPr>
            <a:endParaRPr lang="en-MY" dirty="0"/>
          </a:p>
        </p:txBody>
      </p:sp>
    </p:spTree>
    <p:extLst>
      <p:ext uri="{BB962C8B-B14F-4D97-AF65-F5344CB8AC3E}">
        <p14:creationId xmlns:p14="http://schemas.microsoft.com/office/powerpoint/2010/main" val="1440926795"/>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3756B-83EA-4322-BF65-92DCABE02F53}"/>
              </a:ext>
            </a:extLst>
          </p:cNvPr>
          <p:cNvSpPr>
            <a:spLocks noGrp="1"/>
          </p:cNvSpPr>
          <p:nvPr>
            <p:ph type="title"/>
          </p:nvPr>
        </p:nvSpPr>
        <p:spPr/>
        <p:txBody>
          <a:bodyPr/>
          <a:lstStyle/>
          <a:p>
            <a:r>
              <a:rPr lang="en-MY" dirty="0"/>
              <a:t>Answer to Poll Question # 4</a:t>
            </a:r>
          </a:p>
        </p:txBody>
      </p:sp>
      <p:sp>
        <p:nvSpPr>
          <p:cNvPr id="3" name="Content Placeholder 2">
            <a:extLst>
              <a:ext uri="{FF2B5EF4-FFF2-40B4-BE49-F238E27FC236}">
                <a16:creationId xmlns:a16="http://schemas.microsoft.com/office/drawing/2014/main" id="{839C2EFC-F07D-4475-BD84-C42889C5E61A}"/>
              </a:ext>
            </a:extLst>
          </p:cNvPr>
          <p:cNvSpPr>
            <a:spLocks noGrp="1"/>
          </p:cNvSpPr>
          <p:nvPr>
            <p:ph idx="1"/>
          </p:nvPr>
        </p:nvSpPr>
        <p:spPr>
          <a:xfrm>
            <a:off x="914400" y="2204864"/>
            <a:ext cx="6465912" cy="648072"/>
          </a:xfrm>
        </p:spPr>
        <p:txBody>
          <a:bodyPr/>
          <a:lstStyle/>
          <a:p>
            <a:r>
              <a:rPr lang="en-MY" dirty="0"/>
              <a:t>Option D - Direct communication</a:t>
            </a:r>
          </a:p>
        </p:txBody>
      </p:sp>
    </p:spTree>
    <p:extLst>
      <p:ext uri="{BB962C8B-B14F-4D97-AF65-F5344CB8AC3E}">
        <p14:creationId xmlns:p14="http://schemas.microsoft.com/office/powerpoint/2010/main" val="1604404205"/>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nvPr>
        </p:nvGraphicFramePr>
        <p:xfrm>
          <a:off x="914400" y="1600200"/>
          <a:ext cx="6537920" cy="427707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779301105"/>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D01CBE-9BC3-4950-B7C9-93A86EEB6902}"/>
              </a:ext>
            </a:extLst>
          </p:cNvPr>
          <p:cNvSpPr>
            <a:spLocks noGrp="1"/>
          </p:cNvSpPr>
          <p:nvPr>
            <p:ph type="title"/>
          </p:nvPr>
        </p:nvSpPr>
        <p:spPr/>
        <p:txBody>
          <a:bodyPr/>
          <a:lstStyle/>
          <a:p>
            <a:r>
              <a:rPr lang="en-MY" dirty="0"/>
              <a:t>Human Resource Information System (HRIS)</a:t>
            </a:r>
          </a:p>
        </p:txBody>
      </p:sp>
      <p:sp>
        <p:nvSpPr>
          <p:cNvPr id="3" name="Content Placeholder 2">
            <a:extLst>
              <a:ext uri="{FF2B5EF4-FFF2-40B4-BE49-F238E27FC236}">
                <a16:creationId xmlns:a16="http://schemas.microsoft.com/office/drawing/2014/main" id="{081F3FCA-5F96-4CCB-89EB-385BC0A994DF}"/>
              </a:ext>
            </a:extLst>
          </p:cNvPr>
          <p:cNvSpPr>
            <a:spLocks noGrp="1"/>
          </p:cNvSpPr>
          <p:nvPr>
            <p:ph idx="1"/>
          </p:nvPr>
        </p:nvSpPr>
        <p:spPr>
          <a:xfrm>
            <a:off x="564704" y="1556792"/>
            <a:ext cx="8255768" cy="5023395"/>
          </a:xfrm>
        </p:spPr>
        <p:txBody>
          <a:bodyPr/>
          <a:lstStyle/>
          <a:p>
            <a:pPr marL="0" indent="0">
              <a:buNone/>
            </a:pPr>
            <a:r>
              <a:rPr lang="en-MY" dirty="0"/>
              <a:t>Human Resource Information System (HRIS) can be briefly defined as integrated systems used to gather, store, and </a:t>
            </a:r>
            <a:r>
              <a:rPr lang="en-MY" dirty="0" err="1"/>
              <a:t>analyze</a:t>
            </a:r>
            <a:r>
              <a:rPr lang="en-MY" dirty="0"/>
              <a:t> information regarding an organization’s human resources.</a:t>
            </a:r>
          </a:p>
          <a:p>
            <a:pPr marL="0" indent="0">
              <a:buNone/>
            </a:pPr>
            <a:endParaRPr lang="en-MY" dirty="0"/>
          </a:p>
          <a:p>
            <a:pPr marL="0" indent="0">
              <a:buNone/>
            </a:pPr>
            <a:r>
              <a:rPr lang="en-MY" dirty="0"/>
              <a:t>HRIS is an information system (IS) used to acquire, store, </a:t>
            </a:r>
            <a:r>
              <a:rPr lang="en-MY" dirty="0" err="1"/>
              <a:t>analyze</a:t>
            </a:r>
            <a:r>
              <a:rPr lang="en-MY" dirty="0"/>
              <a:t>, retrieve, and distribute information regarding an organization’s human resources. The purpose of the HRIS is to provide service, in the form of accurate and timely information, to the “clients” of the system.</a:t>
            </a:r>
          </a:p>
        </p:txBody>
      </p:sp>
    </p:spTree>
    <p:extLst>
      <p:ext uri="{BB962C8B-B14F-4D97-AF65-F5344CB8AC3E}">
        <p14:creationId xmlns:p14="http://schemas.microsoft.com/office/powerpoint/2010/main" val="1256548086"/>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4554AC-12D7-471B-ADCF-9FCCE2CC4476}"/>
              </a:ext>
            </a:extLst>
          </p:cNvPr>
          <p:cNvSpPr>
            <a:spLocks noGrp="1"/>
          </p:cNvSpPr>
          <p:nvPr>
            <p:ph type="title"/>
          </p:nvPr>
        </p:nvSpPr>
        <p:spPr/>
        <p:txBody>
          <a:bodyPr/>
          <a:lstStyle/>
          <a:p>
            <a:r>
              <a:rPr lang="en-MY" dirty="0"/>
              <a:t>HR Systems</a:t>
            </a:r>
          </a:p>
        </p:txBody>
      </p:sp>
      <p:pic>
        <p:nvPicPr>
          <p:cNvPr id="5" name="Picture 4">
            <a:extLst>
              <a:ext uri="{FF2B5EF4-FFF2-40B4-BE49-F238E27FC236}">
                <a16:creationId xmlns:a16="http://schemas.microsoft.com/office/drawing/2014/main" id="{4C42FFA1-3513-4F01-B93C-0A67974BDAFE}"/>
              </a:ext>
            </a:extLst>
          </p:cNvPr>
          <p:cNvPicPr>
            <a:picLocks noChangeAspect="1"/>
          </p:cNvPicPr>
          <p:nvPr/>
        </p:nvPicPr>
        <p:blipFill>
          <a:blip r:embed="rId2"/>
          <a:stretch>
            <a:fillRect/>
          </a:stretch>
        </p:blipFill>
        <p:spPr>
          <a:xfrm>
            <a:off x="1475656" y="1772816"/>
            <a:ext cx="6813117" cy="4464496"/>
          </a:xfrm>
          <a:prstGeom prst="rect">
            <a:avLst/>
          </a:prstGeom>
        </p:spPr>
      </p:pic>
    </p:spTree>
    <p:extLst>
      <p:ext uri="{BB962C8B-B14F-4D97-AF65-F5344CB8AC3E}">
        <p14:creationId xmlns:p14="http://schemas.microsoft.com/office/powerpoint/2010/main" val="3825422516"/>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FAF6BB-0B65-48C3-8A41-DC5FDCD3A046}"/>
              </a:ext>
            </a:extLst>
          </p:cNvPr>
          <p:cNvSpPr>
            <a:spLocks noGrp="1"/>
          </p:cNvSpPr>
          <p:nvPr>
            <p:ph type="title"/>
          </p:nvPr>
        </p:nvSpPr>
        <p:spPr/>
        <p:txBody>
          <a:bodyPr/>
          <a:lstStyle/>
          <a:p>
            <a:r>
              <a:rPr lang="en-MY" dirty="0"/>
              <a:t>HR Transformation through Information Technology (IT)</a:t>
            </a:r>
          </a:p>
        </p:txBody>
      </p:sp>
      <p:pic>
        <p:nvPicPr>
          <p:cNvPr id="5" name="Picture 4">
            <a:extLst>
              <a:ext uri="{FF2B5EF4-FFF2-40B4-BE49-F238E27FC236}">
                <a16:creationId xmlns:a16="http://schemas.microsoft.com/office/drawing/2014/main" id="{083DB136-FC23-43B7-B24F-13C59167524D}"/>
              </a:ext>
            </a:extLst>
          </p:cNvPr>
          <p:cNvPicPr>
            <a:picLocks noChangeAspect="1"/>
          </p:cNvPicPr>
          <p:nvPr/>
        </p:nvPicPr>
        <p:blipFill>
          <a:blip r:embed="rId2"/>
          <a:stretch>
            <a:fillRect/>
          </a:stretch>
        </p:blipFill>
        <p:spPr>
          <a:xfrm>
            <a:off x="1114425" y="1959074"/>
            <a:ext cx="7629328" cy="3846190"/>
          </a:xfrm>
          <a:prstGeom prst="rect">
            <a:avLst/>
          </a:prstGeom>
        </p:spPr>
      </p:pic>
    </p:spTree>
    <p:extLst>
      <p:ext uri="{BB962C8B-B14F-4D97-AF65-F5344CB8AC3E}">
        <p14:creationId xmlns:p14="http://schemas.microsoft.com/office/powerpoint/2010/main" val="3577935877"/>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422819-11F2-4925-BFF1-2B4E4CEE606C}"/>
              </a:ext>
            </a:extLst>
          </p:cNvPr>
          <p:cNvSpPr>
            <a:spLocks noGrp="1"/>
          </p:cNvSpPr>
          <p:nvPr>
            <p:ph type="title"/>
          </p:nvPr>
        </p:nvSpPr>
        <p:spPr/>
        <p:txBody>
          <a:bodyPr/>
          <a:lstStyle/>
          <a:p>
            <a:r>
              <a:rPr lang="en-MY" dirty="0"/>
              <a:t>Benefits of HRIS</a:t>
            </a:r>
          </a:p>
        </p:txBody>
      </p:sp>
      <p:sp>
        <p:nvSpPr>
          <p:cNvPr id="3" name="Content Placeholder 2">
            <a:extLst>
              <a:ext uri="{FF2B5EF4-FFF2-40B4-BE49-F238E27FC236}">
                <a16:creationId xmlns:a16="http://schemas.microsoft.com/office/drawing/2014/main" id="{04526F09-0CC3-4D82-A5C6-E646A326CEF2}"/>
              </a:ext>
            </a:extLst>
          </p:cNvPr>
          <p:cNvSpPr>
            <a:spLocks noGrp="1"/>
          </p:cNvSpPr>
          <p:nvPr>
            <p:ph idx="1"/>
          </p:nvPr>
        </p:nvSpPr>
        <p:spPr/>
        <p:txBody>
          <a:bodyPr/>
          <a:lstStyle/>
          <a:p>
            <a:r>
              <a:rPr lang="en-MY" dirty="0"/>
              <a:t>Producing a greater number and variety of accurate and real-time HR-related reports</a:t>
            </a:r>
          </a:p>
          <a:p>
            <a:r>
              <a:rPr lang="en-MY" dirty="0"/>
              <a:t>Streamlining and enhancing the efficiency and effectiveness of HR administrative functions</a:t>
            </a:r>
          </a:p>
          <a:p>
            <a:r>
              <a:rPr lang="en-MY" dirty="0"/>
              <a:t>Shifting the focus of HR from the processing of transactions to strategic HRM</a:t>
            </a:r>
          </a:p>
          <a:p>
            <a:r>
              <a:rPr lang="en-MY" dirty="0"/>
              <a:t>Reengineering HR processes and functions</a:t>
            </a:r>
          </a:p>
          <a:p>
            <a:r>
              <a:rPr lang="en-MY" dirty="0"/>
              <a:t>Improving employee satisfaction by delivering HR services more quickly and accurately to them</a:t>
            </a:r>
          </a:p>
        </p:txBody>
      </p:sp>
    </p:spTree>
    <p:extLst>
      <p:ext uri="{BB962C8B-B14F-4D97-AF65-F5344CB8AC3E}">
        <p14:creationId xmlns:p14="http://schemas.microsoft.com/office/powerpoint/2010/main" val="852048585"/>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C784E2-62E4-4B4B-8132-3FE37B84CC18}"/>
              </a:ext>
            </a:extLst>
          </p:cNvPr>
          <p:cNvSpPr>
            <a:spLocks noGrp="1"/>
          </p:cNvSpPr>
          <p:nvPr>
            <p:ph type="title"/>
          </p:nvPr>
        </p:nvSpPr>
        <p:spPr/>
        <p:txBody>
          <a:bodyPr/>
          <a:lstStyle/>
          <a:p>
            <a:r>
              <a:rPr lang="en-MY" dirty="0"/>
              <a:t>Factors affecting HRIS</a:t>
            </a:r>
          </a:p>
        </p:txBody>
      </p:sp>
      <p:sp>
        <p:nvSpPr>
          <p:cNvPr id="3" name="Content Placeholder 2">
            <a:extLst>
              <a:ext uri="{FF2B5EF4-FFF2-40B4-BE49-F238E27FC236}">
                <a16:creationId xmlns:a16="http://schemas.microsoft.com/office/drawing/2014/main" id="{5E84D958-EF5C-474D-802D-52BECA0CF4A2}"/>
              </a:ext>
            </a:extLst>
          </p:cNvPr>
          <p:cNvSpPr>
            <a:spLocks noGrp="1"/>
          </p:cNvSpPr>
          <p:nvPr>
            <p:ph idx="1"/>
          </p:nvPr>
        </p:nvSpPr>
        <p:spPr/>
        <p:txBody>
          <a:bodyPr/>
          <a:lstStyle/>
          <a:p>
            <a:r>
              <a:rPr lang="en-MY" sz="2400" dirty="0"/>
              <a:t>The size of the organization, with large firms generally reaping greater benefits;</a:t>
            </a:r>
          </a:p>
          <a:p>
            <a:r>
              <a:rPr lang="en-MY" sz="2400" dirty="0"/>
              <a:t>The amount of top management support and commitment;</a:t>
            </a:r>
          </a:p>
          <a:p>
            <a:r>
              <a:rPr lang="en-MY" sz="2400" dirty="0"/>
              <a:t>The availability of resources (time, money, and personnel);</a:t>
            </a:r>
          </a:p>
          <a:p>
            <a:r>
              <a:rPr lang="en-MY" sz="2400" dirty="0"/>
              <a:t>The HR philosophy of the company as well as its vision, organizational culture, structure, and systems; managerial competence in cross-functional decision making, employee involvement, and coaching; and</a:t>
            </a:r>
          </a:p>
          <a:p>
            <a:r>
              <a:rPr lang="en-MY" sz="2400" dirty="0"/>
              <a:t>The ability and motivation of employees in adopting change, such as increased automation across and between functions</a:t>
            </a:r>
          </a:p>
        </p:txBody>
      </p:sp>
    </p:spTree>
    <p:extLst>
      <p:ext uri="{BB962C8B-B14F-4D97-AF65-F5344CB8AC3E}">
        <p14:creationId xmlns:p14="http://schemas.microsoft.com/office/powerpoint/2010/main" val="3301754923"/>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6684D4-DA83-46E9-9790-4DCBEF23E1C7}"/>
              </a:ext>
            </a:extLst>
          </p:cNvPr>
          <p:cNvSpPr>
            <a:spLocks noGrp="1"/>
          </p:cNvSpPr>
          <p:nvPr>
            <p:ph type="title"/>
          </p:nvPr>
        </p:nvSpPr>
        <p:spPr/>
        <p:txBody>
          <a:bodyPr/>
          <a:lstStyle/>
          <a:p>
            <a:r>
              <a:rPr lang="en-MY" dirty="0"/>
              <a:t>HRIS Modules</a:t>
            </a:r>
          </a:p>
        </p:txBody>
      </p:sp>
      <p:pic>
        <p:nvPicPr>
          <p:cNvPr id="5" name="Picture 4">
            <a:extLst>
              <a:ext uri="{FF2B5EF4-FFF2-40B4-BE49-F238E27FC236}">
                <a16:creationId xmlns:a16="http://schemas.microsoft.com/office/drawing/2014/main" id="{02A36068-3606-4B91-994E-0F73713B7C10}"/>
              </a:ext>
            </a:extLst>
          </p:cNvPr>
          <p:cNvPicPr>
            <a:picLocks noChangeAspect="1"/>
          </p:cNvPicPr>
          <p:nvPr/>
        </p:nvPicPr>
        <p:blipFill>
          <a:blip r:embed="rId2"/>
          <a:stretch>
            <a:fillRect/>
          </a:stretch>
        </p:blipFill>
        <p:spPr>
          <a:xfrm>
            <a:off x="899592" y="1700808"/>
            <a:ext cx="7075875" cy="4911689"/>
          </a:xfrm>
          <a:prstGeom prst="rect">
            <a:avLst/>
          </a:prstGeom>
        </p:spPr>
      </p:pic>
    </p:spTree>
    <p:extLst>
      <p:ext uri="{BB962C8B-B14F-4D97-AF65-F5344CB8AC3E}">
        <p14:creationId xmlns:p14="http://schemas.microsoft.com/office/powerpoint/2010/main" val="2973505210"/>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EEDABB-111C-45AA-B964-9603117228F7}"/>
              </a:ext>
            </a:extLst>
          </p:cNvPr>
          <p:cNvSpPr>
            <a:spLocks noGrp="1"/>
          </p:cNvSpPr>
          <p:nvPr>
            <p:ph type="title"/>
          </p:nvPr>
        </p:nvSpPr>
        <p:spPr/>
        <p:txBody>
          <a:bodyPr/>
          <a:lstStyle/>
          <a:p>
            <a:r>
              <a:rPr lang="en-MY" dirty="0"/>
              <a:t>Types of HRIS</a:t>
            </a:r>
          </a:p>
        </p:txBody>
      </p:sp>
      <p:sp>
        <p:nvSpPr>
          <p:cNvPr id="3" name="Content Placeholder 2">
            <a:extLst>
              <a:ext uri="{FF2B5EF4-FFF2-40B4-BE49-F238E27FC236}">
                <a16:creationId xmlns:a16="http://schemas.microsoft.com/office/drawing/2014/main" id="{69D9026B-388B-46AA-94B4-6ED164DC677D}"/>
              </a:ext>
            </a:extLst>
          </p:cNvPr>
          <p:cNvSpPr>
            <a:spLocks noGrp="1"/>
          </p:cNvSpPr>
          <p:nvPr>
            <p:ph idx="1"/>
          </p:nvPr>
        </p:nvSpPr>
        <p:spPr/>
        <p:txBody>
          <a:bodyPr/>
          <a:lstStyle/>
          <a:p>
            <a:r>
              <a:rPr lang="en-MY" dirty="0"/>
              <a:t>Electronic Data Processing (EDP)</a:t>
            </a:r>
          </a:p>
          <a:p>
            <a:r>
              <a:rPr lang="en-MY" dirty="0"/>
              <a:t>Management Information Systems (MIS)</a:t>
            </a:r>
          </a:p>
          <a:p>
            <a:r>
              <a:rPr lang="en-MY" dirty="0"/>
              <a:t>Decision Support Systems (DSS).</a:t>
            </a:r>
          </a:p>
        </p:txBody>
      </p:sp>
    </p:spTree>
    <p:extLst>
      <p:ext uri="{BB962C8B-B14F-4D97-AF65-F5344CB8AC3E}">
        <p14:creationId xmlns:p14="http://schemas.microsoft.com/office/powerpoint/2010/main" val="119850478"/>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4AF454-A4F0-4324-91D4-A9643B9D0187}"/>
              </a:ext>
            </a:extLst>
          </p:cNvPr>
          <p:cNvSpPr>
            <a:spLocks noGrp="1"/>
          </p:cNvSpPr>
          <p:nvPr>
            <p:ph type="title"/>
          </p:nvPr>
        </p:nvSpPr>
        <p:spPr/>
        <p:txBody>
          <a:bodyPr/>
          <a:lstStyle/>
          <a:p>
            <a:r>
              <a:rPr lang="en-MY" dirty="0"/>
              <a:t>Electronic Data Processing (EDP)</a:t>
            </a:r>
          </a:p>
        </p:txBody>
      </p:sp>
      <p:sp>
        <p:nvSpPr>
          <p:cNvPr id="3" name="Content Placeholder 2">
            <a:extLst>
              <a:ext uri="{FF2B5EF4-FFF2-40B4-BE49-F238E27FC236}">
                <a16:creationId xmlns:a16="http://schemas.microsoft.com/office/drawing/2014/main" id="{B22EDED3-085C-4EB9-B5A3-6199FB40CDB5}"/>
              </a:ext>
            </a:extLst>
          </p:cNvPr>
          <p:cNvSpPr>
            <a:spLocks noGrp="1"/>
          </p:cNvSpPr>
          <p:nvPr>
            <p:ph idx="1"/>
          </p:nvPr>
        </p:nvSpPr>
        <p:spPr>
          <a:xfrm>
            <a:off x="755576" y="1600200"/>
            <a:ext cx="7931224" cy="5141168"/>
          </a:xfrm>
        </p:spPr>
        <p:txBody>
          <a:bodyPr/>
          <a:lstStyle/>
          <a:p>
            <a:pPr marL="0" indent="0">
              <a:buNone/>
            </a:pPr>
            <a:r>
              <a:rPr lang="en-MY" sz="2400" dirty="0"/>
              <a:t>EDP is primarily electronic storage of information and was first applied to automate paperwork. The EDP category of HRIS was the earliest form introduced in the HR field and fits in with the transactional level of HR activities. </a:t>
            </a:r>
          </a:p>
          <a:p>
            <a:pPr marL="0" indent="0">
              <a:buNone/>
            </a:pPr>
            <a:r>
              <a:rPr lang="en-MY" sz="2400" dirty="0"/>
              <a:t>The EDP’s basic characteristics include:</a:t>
            </a:r>
          </a:p>
          <a:p>
            <a:r>
              <a:rPr lang="en-MY" sz="2400" dirty="0"/>
              <a:t>A focus on data, storage, processing, and flows at the operational level.</a:t>
            </a:r>
          </a:p>
          <a:p>
            <a:r>
              <a:rPr lang="en-MY" sz="2400" dirty="0"/>
              <a:t>Efficient transaction processing</a:t>
            </a:r>
          </a:p>
          <a:p>
            <a:r>
              <a:rPr lang="en-MY" sz="2400" dirty="0"/>
              <a:t>Scheduled and optimized computer runs</a:t>
            </a:r>
          </a:p>
          <a:p>
            <a:r>
              <a:rPr lang="en-MY" sz="2400" dirty="0"/>
              <a:t>Integrated files for related jobs</a:t>
            </a:r>
          </a:p>
          <a:p>
            <a:r>
              <a:rPr lang="en-MY" sz="2400" dirty="0"/>
              <a:t>Summary reports for management</a:t>
            </a:r>
          </a:p>
        </p:txBody>
      </p:sp>
    </p:spTree>
    <p:extLst>
      <p:ext uri="{BB962C8B-B14F-4D97-AF65-F5344CB8AC3E}">
        <p14:creationId xmlns:p14="http://schemas.microsoft.com/office/powerpoint/2010/main" val="2329947447"/>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279FF9-4F2B-4348-96A6-F9DE943054F8}"/>
              </a:ext>
            </a:extLst>
          </p:cNvPr>
          <p:cNvSpPr>
            <a:spLocks noGrp="1"/>
          </p:cNvSpPr>
          <p:nvPr>
            <p:ph type="title"/>
          </p:nvPr>
        </p:nvSpPr>
        <p:spPr>
          <a:xfrm>
            <a:off x="914400" y="277813"/>
            <a:ext cx="7772400" cy="1143000"/>
          </a:xfrm>
        </p:spPr>
        <p:txBody>
          <a:bodyPr/>
          <a:lstStyle/>
          <a:p>
            <a:r>
              <a:rPr lang="en-MY" sz="3600" dirty="0"/>
              <a:t>Management Information Systems (MIS)</a:t>
            </a:r>
          </a:p>
        </p:txBody>
      </p:sp>
      <p:sp>
        <p:nvSpPr>
          <p:cNvPr id="3" name="Content Placeholder 2">
            <a:extLst>
              <a:ext uri="{FF2B5EF4-FFF2-40B4-BE49-F238E27FC236}">
                <a16:creationId xmlns:a16="http://schemas.microsoft.com/office/drawing/2014/main" id="{CDFC71BB-5986-4B2C-84B4-9FA37AF19C39}"/>
              </a:ext>
            </a:extLst>
          </p:cNvPr>
          <p:cNvSpPr>
            <a:spLocks noGrp="1"/>
          </p:cNvSpPr>
          <p:nvPr>
            <p:ph idx="1"/>
          </p:nvPr>
        </p:nvSpPr>
        <p:spPr>
          <a:xfrm>
            <a:off x="755576" y="1600200"/>
            <a:ext cx="7931224" cy="4530725"/>
          </a:xfrm>
        </p:spPr>
        <p:txBody>
          <a:bodyPr/>
          <a:lstStyle/>
          <a:p>
            <a:pPr marL="0" indent="0">
              <a:buNone/>
            </a:pPr>
            <a:r>
              <a:rPr lang="en-MY" sz="2400" dirty="0"/>
              <a:t>The MIS type of HRIS emerged as technology improved over time, and it fits the traditional level of HR activities, such as recruitment, selection, and compensation. The characteristics of MIS include:</a:t>
            </a:r>
          </a:p>
          <a:p>
            <a:r>
              <a:rPr lang="en-MY" sz="2400" dirty="0"/>
              <a:t> An information focus, aimed at middle managers</a:t>
            </a:r>
          </a:p>
          <a:p>
            <a:r>
              <a:rPr lang="en-MY" sz="2400" dirty="0"/>
              <a:t> Structured information flows</a:t>
            </a:r>
          </a:p>
          <a:p>
            <a:r>
              <a:rPr lang="en-MY" sz="2400" dirty="0"/>
              <a:t>Integration of EDP jobs by business function Inquiry and report generation (usually with a database - a collection of information that is organized so that it can easily be accessed, managed, and updated. In one view, databases can be classified according to types of content: bibliographic, full -text, numeric, and images.)</a:t>
            </a:r>
          </a:p>
        </p:txBody>
      </p:sp>
    </p:spTree>
    <p:extLst>
      <p:ext uri="{BB962C8B-B14F-4D97-AF65-F5344CB8AC3E}">
        <p14:creationId xmlns:p14="http://schemas.microsoft.com/office/powerpoint/2010/main" val="3638028154"/>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422819-11F2-4925-BFF1-2B4E4CEE606C}"/>
              </a:ext>
            </a:extLst>
          </p:cNvPr>
          <p:cNvSpPr>
            <a:spLocks noGrp="1"/>
          </p:cNvSpPr>
          <p:nvPr>
            <p:ph type="title"/>
          </p:nvPr>
        </p:nvSpPr>
        <p:spPr/>
        <p:txBody>
          <a:bodyPr/>
          <a:lstStyle/>
          <a:p>
            <a:r>
              <a:rPr lang="en-MY" dirty="0"/>
              <a:t>Decision Support Systems (DSS)</a:t>
            </a:r>
          </a:p>
        </p:txBody>
      </p:sp>
      <p:sp>
        <p:nvSpPr>
          <p:cNvPr id="3" name="Content Placeholder 2">
            <a:extLst>
              <a:ext uri="{FF2B5EF4-FFF2-40B4-BE49-F238E27FC236}">
                <a16:creationId xmlns:a16="http://schemas.microsoft.com/office/drawing/2014/main" id="{04526F09-0CC3-4D82-A5C6-E646A326CEF2}"/>
              </a:ext>
            </a:extLst>
          </p:cNvPr>
          <p:cNvSpPr>
            <a:spLocks noGrp="1"/>
          </p:cNvSpPr>
          <p:nvPr>
            <p:ph idx="1"/>
          </p:nvPr>
        </p:nvSpPr>
        <p:spPr/>
        <p:txBody>
          <a:bodyPr/>
          <a:lstStyle/>
          <a:p>
            <a:pPr marL="0" indent="0">
              <a:buNone/>
            </a:pPr>
            <a:r>
              <a:rPr lang="en-MY" sz="2400" dirty="0"/>
              <a:t>HRIS at DSS level began to emerge in the cost-effectiveness era of HRM development, and it fits the transformational level of HR activities—adding value to organizational processes. DSS are focused still higher in the organization, with an emphasis on the following characteristics:</a:t>
            </a:r>
          </a:p>
          <a:p>
            <a:r>
              <a:rPr lang="en-MY" sz="2400" dirty="0"/>
              <a:t>Decision focused, aimed at top managers and executive decision makers</a:t>
            </a:r>
          </a:p>
          <a:p>
            <a:r>
              <a:rPr lang="en-MY" sz="2400" dirty="0"/>
              <a:t>Emphasis on flexibility, adaptability, and quick response</a:t>
            </a:r>
          </a:p>
          <a:p>
            <a:r>
              <a:rPr lang="en-MY" sz="2400" dirty="0"/>
              <a:t>User initiated and controlled</a:t>
            </a:r>
          </a:p>
          <a:p>
            <a:r>
              <a:rPr lang="en-MY" sz="2400" dirty="0"/>
              <a:t>Support for the personal decision-making styles of individual managers</a:t>
            </a:r>
          </a:p>
        </p:txBody>
      </p:sp>
    </p:spTree>
    <p:extLst>
      <p:ext uri="{BB962C8B-B14F-4D97-AF65-F5344CB8AC3E}">
        <p14:creationId xmlns:p14="http://schemas.microsoft.com/office/powerpoint/2010/main" val="3273242226"/>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C784E2-62E4-4B4B-8132-3FE37B84CC18}"/>
              </a:ext>
            </a:extLst>
          </p:cNvPr>
          <p:cNvSpPr>
            <a:spLocks noGrp="1"/>
          </p:cNvSpPr>
          <p:nvPr>
            <p:ph type="title"/>
          </p:nvPr>
        </p:nvSpPr>
        <p:spPr/>
        <p:txBody>
          <a:bodyPr/>
          <a:lstStyle/>
          <a:p>
            <a:r>
              <a:rPr lang="en-MY" dirty="0"/>
              <a:t>Core HR</a:t>
            </a:r>
          </a:p>
        </p:txBody>
      </p:sp>
      <p:sp>
        <p:nvSpPr>
          <p:cNvPr id="3" name="Content Placeholder 2">
            <a:extLst>
              <a:ext uri="{FF2B5EF4-FFF2-40B4-BE49-F238E27FC236}">
                <a16:creationId xmlns:a16="http://schemas.microsoft.com/office/drawing/2014/main" id="{5E84D958-EF5C-474D-802D-52BECA0CF4A2}"/>
              </a:ext>
            </a:extLst>
          </p:cNvPr>
          <p:cNvSpPr>
            <a:spLocks noGrp="1"/>
          </p:cNvSpPr>
          <p:nvPr>
            <p:ph idx="1"/>
          </p:nvPr>
        </p:nvSpPr>
        <p:spPr>
          <a:xfrm>
            <a:off x="755576" y="1600200"/>
            <a:ext cx="7931224" cy="4979987"/>
          </a:xfrm>
        </p:spPr>
        <p:txBody>
          <a:bodyPr/>
          <a:lstStyle/>
          <a:p>
            <a:pPr marL="0" indent="0">
              <a:buNone/>
            </a:pPr>
            <a:r>
              <a:rPr lang="en-MY" sz="1800" dirty="0"/>
              <a:t>There are at least thirteen common human resource information subsystems</a:t>
            </a:r>
          </a:p>
          <a:p>
            <a:pPr marL="0" indent="0">
              <a:buNone/>
            </a:pPr>
            <a:endParaRPr lang="en-MY" sz="1800" dirty="0"/>
          </a:p>
          <a:p>
            <a:pPr marL="514350" indent="-514350">
              <a:buFont typeface="+mj-lt"/>
              <a:buAutoNum type="arabicPeriod"/>
            </a:pPr>
            <a:r>
              <a:rPr lang="en-MY" sz="1800" dirty="0"/>
              <a:t>Recruitment and Selection</a:t>
            </a:r>
          </a:p>
          <a:p>
            <a:pPr marL="514350" indent="-514350">
              <a:buFont typeface="+mj-lt"/>
              <a:buAutoNum type="arabicPeriod"/>
            </a:pPr>
            <a:r>
              <a:rPr lang="en-MY" sz="1800" dirty="0"/>
              <a:t>Personnel Administration</a:t>
            </a:r>
          </a:p>
          <a:p>
            <a:pPr marL="514350" indent="-514350">
              <a:buFont typeface="+mj-lt"/>
              <a:buAutoNum type="arabicPeriod"/>
            </a:pPr>
            <a:r>
              <a:rPr lang="en-MY" sz="1800" dirty="0"/>
              <a:t>Time, </a:t>
            </a:r>
            <a:r>
              <a:rPr lang="en-MY" sz="1800" dirty="0" err="1"/>
              <a:t>Labor</a:t>
            </a:r>
            <a:r>
              <a:rPr lang="en-MY" sz="1800" dirty="0"/>
              <a:t>, and Knowledge Management</a:t>
            </a:r>
          </a:p>
          <a:p>
            <a:pPr marL="514350" indent="-514350">
              <a:buFont typeface="+mj-lt"/>
              <a:buAutoNum type="arabicPeriod"/>
            </a:pPr>
            <a:r>
              <a:rPr lang="en-MY" sz="1800" dirty="0"/>
              <a:t>Training and Development</a:t>
            </a:r>
          </a:p>
          <a:p>
            <a:pPr marL="514350" indent="-514350">
              <a:buFont typeface="+mj-lt"/>
              <a:buAutoNum type="arabicPeriod"/>
            </a:pPr>
            <a:r>
              <a:rPr lang="en-MY" sz="1800" dirty="0"/>
              <a:t>Pension Administration</a:t>
            </a:r>
          </a:p>
          <a:p>
            <a:pPr marL="514350" indent="-514350">
              <a:buFont typeface="+mj-lt"/>
              <a:buAutoNum type="arabicPeriod"/>
            </a:pPr>
            <a:r>
              <a:rPr lang="en-MY" sz="1800" dirty="0"/>
              <a:t>Compensation and Benefits Administration</a:t>
            </a:r>
          </a:p>
          <a:p>
            <a:pPr marL="514350" indent="-514350">
              <a:buFont typeface="+mj-lt"/>
              <a:buAutoNum type="arabicPeriod"/>
            </a:pPr>
            <a:r>
              <a:rPr lang="en-MY" sz="1800" dirty="0"/>
              <a:t>Payroll Interface</a:t>
            </a:r>
          </a:p>
          <a:p>
            <a:pPr marL="514350" indent="-514350">
              <a:buFont typeface="+mj-lt"/>
              <a:buAutoNum type="arabicPeriod"/>
            </a:pPr>
            <a:r>
              <a:rPr lang="en-MY" sz="1800" dirty="0"/>
              <a:t>Performance Evaluation</a:t>
            </a:r>
          </a:p>
          <a:p>
            <a:pPr marL="514350" indent="-514350">
              <a:buFont typeface="+mj-lt"/>
              <a:buAutoNum type="arabicPeriod"/>
            </a:pPr>
            <a:r>
              <a:rPr lang="en-MY" sz="1800" dirty="0"/>
              <a:t>Outplacement</a:t>
            </a:r>
          </a:p>
          <a:p>
            <a:pPr marL="514350" indent="-514350">
              <a:buFont typeface="+mj-lt"/>
              <a:buAutoNum type="arabicPeriod"/>
            </a:pPr>
            <a:r>
              <a:rPr lang="en-MY" sz="1800" dirty="0" err="1"/>
              <a:t>Labor</a:t>
            </a:r>
            <a:r>
              <a:rPr lang="en-MY" sz="1800" dirty="0"/>
              <a:t> Relations</a:t>
            </a:r>
          </a:p>
          <a:p>
            <a:pPr marL="514350" indent="-514350">
              <a:buFont typeface="+mj-lt"/>
              <a:buAutoNum type="arabicPeriod"/>
            </a:pPr>
            <a:r>
              <a:rPr lang="en-MY" sz="1800" dirty="0"/>
              <a:t>Expense and Travel Administration</a:t>
            </a:r>
          </a:p>
          <a:p>
            <a:pPr marL="514350" indent="-514350">
              <a:buFont typeface="+mj-lt"/>
              <a:buAutoNum type="arabicPeriod"/>
            </a:pPr>
            <a:r>
              <a:rPr lang="en-MY" sz="1800" dirty="0"/>
              <a:t>Organizational Management</a:t>
            </a:r>
          </a:p>
          <a:p>
            <a:pPr marL="514350" indent="-514350">
              <a:buFont typeface="+mj-lt"/>
              <a:buAutoNum type="arabicPeriod"/>
            </a:pPr>
            <a:r>
              <a:rPr lang="en-MY" sz="1800" dirty="0"/>
              <a:t>Health and Safety</a:t>
            </a:r>
          </a:p>
        </p:txBody>
      </p:sp>
    </p:spTree>
    <p:extLst>
      <p:ext uri="{BB962C8B-B14F-4D97-AF65-F5344CB8AC3E}">
        <p14:creationId xmlns:p14="http://schemas.microsoft.com/office/powerpoint/2010/main" val="2986919779"/>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6684D4-DA83-46E9-9790-4DCBEF23E1C7}"/>
              </a:ext>
            </a:extLst>
          </p:cNvPr>
          <p:cNvSpPr>
            <a:spLocks noGrp="1"/>
          </p:cNvSpPr>
          <p:nvPr>
            <p:ph type="title"/>
          </p:nvPr>
        </p:nvSpPr>
        <p:spPr/>
        <p:txBody>
          <a:bodyPr/>
          <a:lstStyle/>
          <a:p>
            <a:r>
              <a:rPr lang="en-MY" dirty="0"/>
              <a:t>Self-Services</a:t>
            </a:r>
          </a:p>
        </p:txBody>
      </p:sp>
      <p:sp>
        <p:nvSpPr>
          <p:cNvPr id="3" name="Content Placeholder 2">
            <a:extLst>
              <a:ext uri="{FF2B5EF4-FFF2-40B4-BE49-F238E27FC236}">
                <a16:creationId xmlns:a16="http://schemas.microsoft.com/office/drawing/2014/main" id="{983B946B-79A9-4A1B-8C86-1B00D820917E}"/>
              </a:ext>
            </a:extLst>
          </p:cNvPr>
          <p:cNvSpPr>
            <a:spLocks noGrp="1"/>
          </p:cNvSpPr>
          <p:nvPr>
            <p:ph idx="1"/>
          </p:nvPr>
        </p:nvSpPr>
        <p:spPr/>
        <p:txBody>
          <a:bodyPr/>
          <a:lstStyle/>
          <a:p>
            <a:pPr marL="0" indent="0">
              <a:buNone/>
            </a:pPr>
            <a:r>
              <a:rPr lang="en-MY" dirty="0"/>
              <a:t>The use of technology to offer services that would be performed by an HR representative. commonly called : </a:t>
            </a:r>
          </a:p>
          <a:p>
            <a:r>
              <a:rPr lang="en-MY" dirty="0"/>
              <a:t>Manager Self-Service (MSS)</a:t>
            </a:r>
          </a:p>
          <a:p>
            <a:r>
              <a:rPr lang="en-MY" dirty="0"/>
              <a:t>Employee Self- Service (ESS)</a:t>
            </a:r>
          </a:p>
        </p:txBody>
      </p:sp>
    </p:spTree>
    <p:extLst>
      <p:ext uri="{BB962C8B-B14F-4D97-AF65-F5344CB8AC3E}">
        <p14:creationId xmlns:p14="http://schemas.microsoft.com/office/powerpoint/2010/main" val="349435061"/>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EEDABB-111C-45AA-B964-9603117228F7}"/>
              </a:ext>
            </a:extLst>
          </p:cNvPr>
          <p:cNvSpPr>
            <a:spLocks noGrp="1"/>
          </p:cNvSpPr>
          <p:nvPr>
            <p:ph type="title"/>
          </p:nvPr>
        </p:nvSpPr>
        <p:spPr/>
        <p:txBody>
          <a:bodyPr/>
          <a:lstStyle/>
          <a:p>
            <a:r>
              <a:rPr lang="en-MY" dirty="0"/>
              <a:t>Informational Self-Service</a:t>
            </a:r>
          </a:p>
        </p:txBody>
      </p:sp>
      <p:sp>
        <p:nvSpPr>
          <p:cNvPr id="3" name="Content Placeholder 2">
            <a:extLst>
              <a:ext uri="{FF2B5EF4-FFF2-40B4-BE49-F238E27FC236}">
                <a16:creationId xmlns:a16="http://schemas.microsoft.com/office/drawing/2014/main" id="{69D9026B-388B-46AA-94B4-6ED164DC677D}"/>
              </a:ext>
            </a:extLst>
          </p:cNvPr>
          <p:cNvSpPr>
            <a:spLocks noGrp="1"/>
          </p:cNvSpPr>
          <p:nvPr>
            <p:ph idx="1"/>
          </p:nvPr>
        </p:nvSpPr>
        <p:spPr/>
        <p:txBody>
          <a:bodyPr/>
          <a:lstStyle/>
          <a:p>
            <a:pPr marL="0" indent="0">
              <a:buNone/>
            </a:pPr>
            <a:r>
              <a:rPr lang="en-MY" sz="2400" dirty="0"/>
              <a:t>Informational Self-Service refers to tools that are offered to provide information to employees. These tools are commonly referred to as “Knowledge Management” systems. They contain information about HR policies, processes and can include benefits and compensation information. They are informational in that employees cannot perform a transaction within these systems; they are used for reference purposes only. These can be present in either centralize d or decentralized service delivery models and are almost always found when HR services are outsourced.</a:t>
            </a:r>
          </a:p>
        </p:txBody>
      </p:sp>
    </p:spTree>
    <p:extLst>
      <p:ext uri="{BB962C8B-B14F-4D97-AF65-F5344CB8AC3E}">
        <p14:creationId xmlns:p14="http://schemas.microsoft.com/office/powerpoint/2010/main" val="711589853"/>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4AF454-A4F0-4324-91D4-A9643B9D0187}"/>
              </a:ext>
            </a:extLst>
          </p:cNvPr>
          <p:cNvSpPr>
            <a:spLocks noGrp="1"/>
          </p:cNvSpPr>
          <p:nvPr>
            <p:ph type="title"/>
          </p:nvPr>
        </p:nvSpPr>
        <p:spPr/>
        <p:txBody>
          <a:bodyPr/>
          <a:lstStyle/>
          <a:p>
            <a:r>
              <a:rPr lang="en-MY" dirty="0"/>
              <a:t>Transactional Self Service</a:t>
            </a:r>
          </a:p>
        </p:txBody>
      </p:sp>
      <p:sp>
        <p:nvSpPr>
          <p:cNvPr id="3" name="Content Placeholder 2">
            <a:extLst>
              <a:ext uri="{FF2B5EF4-FFF2-40B4-BE49-F238E27FC236}">
                <a16:creationId xmlns:a16="http://schemas.microsoft.com/office/drawing/2014/main" id="{B22EDED3-085C-4EB9-B5A3-6199FB40CDB5}"/>
              </a:ext>
            </a:extLst>
          </p:cNvPr>
          <p:cNvSpPr>
            <a:spLocks noGrp="1"/>
          </p:cNvSpPr>
          <p:nvPr>
            <p:ph idx="1"/>
          </p:nvPr>
        </p:nvSpPr>
        <p:spPr/>
        <p:txBody>
          <a:bodyPr/>
          <a:lstStyle/>
          <a:p>
            <a:pPr marL="0" indent="0">
              <a:buNone/>
            </a:pPr>
            <a:r>
              <a:rPr lang="en-MY" dirty="0"/>
              <a:t>These tools are offered for managers and employees to change information captured in HRIS. Employee Self-Service applications include information that the employee changes, which is typically personal in nature. Common changes that occur in an ESS system are employee address, emergency contact, tax withholdings and benefit elections. Manager Self-Service applications include information that a manager changes, which is related to the employees they manage.</a:t>
            </a:r>
          </a:p>
        </p:txBody>
      </p:sp>
    </p:spTree>
    <p:extLst>
      <p:ext uri="{BB962C8B-B14F-4D97-AF65-F5344CB8AC3E}">
        <p14:creationId xmlns:p14="http://schemas.microsoft.com/office/powerpoint/2010/main" val="643006467"/>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279FF9-4F2B-4348-96A6-F9DE943054F8}"/>
              </a:ext>
            </a:extLst>
          </p:cNvPr>
          <p:cNvSpPr>
            <a:spLocks noGrp="1"/>
          </p:cNvSpPr>
          <p:nvPr>
            <p:ph type="title"/>
          </p:nvPr>
        </p:nvSpPr>
        <p:spPr/>
        <p:txBody>
          <a:bodyPr/>
          <a:lstStyle/>
          <a:p>
            <a:r>
              <a:rPr lang="en-MY" dirty="0"/>
              <a:t>HR Portals in Self-Service</a:t>
            </a:r>
          </a:p>
        </p:txBody>
      </p:sp>
      <p:sp>
        <p:nvSpPr>
          <p:cNvPr id="3" name="Content Placeholder 2">
            <a:extLst>
              <a:ext uri="{FF2B5EF4-FFF2-40B4-BE49-F238E27FC236}">
                <a16:creationId xmlns:a16="http://schemas.microsoft.com/office/drawing/2014/main" id="{CDFC71BB-5986-4B2C-84B4-9FA37AF19C39}"/>
              </a:ext>
            </a:extLst>
          </p:cNvPr>
          <p:cNvSpPr>
            <a:spLocks noGrp="1"/>
          </p:cNvSpPr>
          <p:nvPr>
            <p:ph idx="1"/>
          </p:nvPr>
        </p:nvSpPr>
        <p:spPr>
          <a:xfrm>
            <a:off x="755576" y="1600200"/>
            <a:ext cx="7931224" cy="4530725"/>
          </a:xfrm>
        </p:spPr>
        <p:txBody>
          <a:bodyPr/>
          <a:lstStyle/>
          <a:p>
            <a:pPr marL="0" indent="0">
              <a:buNone/>
            </a:pPr>
            <a:r>
              <a:rPr lang="en-MY" sz="2000" dirty="0"/>
              <a:t>A portal is a Web application that resides on the intranet (internally) or Internet (externally) that is designed to aggregate and personalize information for access from a single source. The HR portal in an intranet application is used to perform informational or transactional self-service. Based on an employee’s role in the organization as defined within their security authorizations, the HR portal will present the applications and information the person is allowed to access. </a:t>
            </a:r>
          </a:p>
          <a:p>
            <a:r>
              <a:rPr lang="en-MY" sz="2000" dirty="0"/>
              <a:t>Through the use of single sign on technology, an employee can access an HR application through the portal without having to log into that application, thereby simplifying the process for the employee and eliminating the need for multiple passwords. </a:t>
            </a:r>
          </a:p>
          <a:p>
            <a:r>
              <a:rPr lang="en-MY" sz="2000" dirty="0"/>
              <a:t>The other benefit of an HR Portal is that information can be distributed throughout the organization while being centrally maintained. Policy information and corporate communications can be accessed by all employees regardless of location even though the actual information is stored centrally.</a:t>
            </a:r>
          </a:p>
        </p:txBody>
      </p:sp>
    </p:spTree>
    <p:extLst>
      <p:ext uri="{BB962C8B-B14F-4D97-AF65-F5344CB8AC3E}">
        <p14:creationId xmlns:p14="http://schemas.microsoft.com/office/powerpoint/2010/main" val="4122392705"/>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422819-11F2-4925-BFF1-2B4E4CEE606C}"/>
              </a:ext>
            </a:extLst>
          </p:cNvPr>
          <p:cNvSpPr>
            <a:spLocks noGrp="1"/>
          </p:cNvSpPr>
          <p:nvPr>
            <p:ph type="title"/>
          </p:nvPr>
        </p:nvSpPr>
        <p:spPr/>
        <p:txBody>
          <a:bodyPr/>
          <a:lstStyle/>
          <a:p>
            <a:r>
              <a:rPr lang="en-MY" dirty="0"/>
              <a:t>Knowledge Management (KM)</a:t>
            </a:r>
          </a:p>
        </p:txBody>
      </p:sp>
      <p:sp>
        <p:nvSpPr>
          <p:cNvPr id="3" name="Content Placeholder 2">
            <a:extLst>
              <a:ext uri="{FF2B5EF4-FFF2-40B4-BE49-F238E27FC236}">
                <a16:creationId xmlns:a16="http://schemas.microsoft.com/office/drawing/2014/main" id="{04526F09-0CC3-4D82-A5C6-E646A326CEF2}"/>
              </a:ext>
            </a:extLst>
          </p:cNvPr>
          <p:cNvSpPr>
            <a:spLocks noGrp="1"/>
          </p:cNvSpPr>
          <p:nvPr>
            <p:ph idx="1"/>
          </p:nvPr>
        </p:nvSpPr>
        <p:spPr>
          <a:xfrm>
            <a:off x="611560" y="1600200"/>
            <a:ext cx="8424936" cy="4530725"/>
          </a:xfrm>
        </p:spPr>
        <p:txBody>
          <a:bodyPr/>
          <a:lstStyle/>
          <a:p>
            <a:pPr marL="0" indent="0">
              <a:buNone/>
            </a:pPr>
            <a:r>
              <a:rPr lang="en-MY" sz="2200" dirty="0"/>
              <a:t>Knowledge Management (KM) is the umbrella term for the management of unstructured information - that is, all kinds of documents. KM can be defined as the process of capturing, distributing and using knowledge effectively. In order to effectively share an organization’s information assets (think: policies, procedures but also expertise and experiences), that knowledge needs to be identified, captured, evaluated and easily retrieved. There are three main approaches to knowledge management:</a:t>
            </a:r>
          </a:p>
          <a:p>
            <a:r>
              <a:rPr lang="en-MY" sz="2200" dirty="0"/>
              <a:t> Technocentric: Focuses on technology, especially software that boosts knowledge sharing and creation.</a:t>
            </a:r>
          </a:p>
          <a:p>
            <a:r>
              <a:rPr lang="en-MY" sz="2200" dirty="0"/>
              <a:t> Organizational: Looks at how to design an organization to best promote knowledge processes.</a:t>
            </a:r>
          </a:p>
          <a:p>
            <a:r>
              <a:rPr lang="en-MY" sz="2200" dirty="0"/>
              <a:t>Ecological: Encourages a knowledge exchange through collaborative networks, rather than through direct management.</a:t>
            </a:r>
          </a:p>
        </p:txBody>
      </p:sp>
    </p:spTree>
    <p:extLst>
      <p:ext uri="{BB962C8B-B14F-4D97-AF65-F5344CB8AC3E}">
        <p14:creationId xmlns:p14="http://schemas.microsoft.com/office/powerpoint/2010/main" val="2544795336"/>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C784E2-62E4-4B4B-8132-3FE37B84CC18}"/>
              </a:ext>
            </a:extLst>
          </p:cNvPr>
          <p:cNvSpPr>
            <a:spLocks noGrp="1"/>
          </p:cNvSpPr>
          <p:nvPr>
            <p:ph type="title"/>
          </p:nvPr>
        </p:nvSpPr>
        <p:spPr/>
        <p:txBody>
          <a:bodyPr/>
          <a:lstStyle/>
          <a:p>
            <a:r>
              <a:rPr lang="en-MY" dirty="0"/>
              <a:t>Talent Management Systems</a:t>
            </a:r>
          </a:p>
        </p:txBody>
      </p:sp>
      <p:sp>
        <p:nvSpPr>
          <p:cNvPr id="3" name="Content Placeholder 2">
            <a:extLst>
              <a:ext uri="{FF2B5EF4-FFF2-40B4-BE49-F238E27FC236}">
                <a16:creationId xmlns:a16="http://schemas.microsoft.com/office/drawing/2014/main" id="{5E84D958-EF5C-474D-802D-52BECA0CF4A2}"/>
              </a:ext>
            </a:extLst>
          </p:cNvPr>
          <p:cNvSpPr>
            <a:spLocks noGrp="1"/>
          </p:cNvSpPr>
          <p:nvPr>
            <p:ph idx="1"/>
          </p:nvPr>
        </p:nvSpPr>
        <p:spPr/>
        <p:txBody>
          <a:bodyPr/>
          <a:lstStyle/>
          <a:p>
            <a:pPr marL="0" indent="0">
              <a:buNone/>
            </a:pPr>
            <a:r>
              <a:rPr lang="en-MY" sz="2400" dirty="0"/>
              <a:t>The systems that support the processes of onboarding, recruiting, performance management, compensation management, succession planning and learning management are commonly referred to as Talent Management Applications.</a:t>
            </a:r>
          </a:p>
          <a:p>
            <a:pPr marL="514350" indent="-514350">
              <a:buFont typeface="+mj-lt"/>
              <a:buAutoNum type="arabicPeriod"/>
            </a:pPr>
            <a:r>
              <a:rPr lang="en-MY" sz="2400" dirty="0"/>
              <a:t>ATS</a:t>
            </a:r>
          </a:p>
          <a:p>
            <a:pPr marL="514350" indent="-514350">
              <a:buFont typeface="+mj-lt"/>
              <a:buAutoNum type="arabicPeriod"/>
            </a:pPr>
            <a:r>
              <a:rPr lang="en-MY" sz="2400" dirty="0"/>
              <a:t>Onboarding</a:t>
            </a:r>
          </a:p>
          <a:p>
            <a:pPr marL="514350" indent="-514350">
              <a:buFont typeface="+mj-lt"/>
              <a:buAutoNum type="arabicPeriod"/>
            </a:pPr>
            <a:r>
              <a:rPr lang="en-MY" sz="2400" dirty="0"/>
              <a:t>Performance Management</a:t>
            </a:r>
          </a:p>
          <a:p>
            <a:pPr marL="514350" indent="-514350">
              <a:buFont typeface="+mj-lt"/>
              <a:buAutoNum type="arabicPeriod"/>
            </a:pPr>
            <a:r>
              <a:rPr lang="en-MY" sz="2400" dirty="0"/>
              <a:t>Competency Management</a:t>
            </a:r>
          </a:p>
          <a:p>
            <a:pPr marL="514350" indent="-514350">
              <a:buFont typeface="+mj-lt"/>
              <a:buAutoNum type="arabicPeriod"/>
            </a:pPr>
            <a:r>
              <a:rPr lang="en-MY" sz="2400" dirty="0"/>
              <a:t>Learning Management</a:t>
            </a:r>
          </a:p>
          <a:p>
            <a:pPr marL="514350" indent="-514350">
              <a:buFont typeface="+mj-lt"/>
              <a:buAutoNum type="arabicPeriod"/>
            </a:pPr>
            <a:r>
              <a:rPr lang="en-MY" sz="2400" dirty="0"/>
              <a:t>Succession Planning</a:t>
            </a:r>
          </a:p>
          <a:p>
            <a:pPr marL="514350" indent="-514350">
              <a:buFont typeface="+mj-lt"/>
              <a:buAutoNum type="arabicPeriod"/>
            </a:pPr>
            <a:r>
              <a:rPr lang="en-MY" sz="2400" dirty="0"/>
              <a:t>Compensation Management</a:t>
            </a:r>
          </a:p>
        </p:txBody>
      </p:sp>
    </p:spTree>
    <p:extLst>
      <p:ext uri="{BB962C8B-B14F-4D97-AF65-F5344CB8AC3E}">
        <p14:creationId xmlns:p14="http://schemas.microsoft.com/office/powerpoint/2010/main" val="1663727293"/>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6684D4-DA83-46E9-9790-4DCBEF23E1C7}"/>
              </a:ext>
            </a:extLst>
          </p:cNvPr>
          <p:cNvSpPr>
            <a:spLocks noGrp="1"/>
          </p:cNvSpPr>
          <p:nvPr>
            <p:ph type="title"/>
          </p:nvPr>
        </p:nvSpPr>
        <p:spPr/>
        <p:txBody>
          <a:bodyPr/>
          <a:lstStyle/>
          <a:p>
            <a:r>
              <a:rPr lang="en-MY" dirty="0"/>
              <a:t>Applicant Tracking Systems (ATS)</a:t>
            </a:r>
          </a:p>
        </p:txBody>
      </p:sp>
      <p:sp>
        <p:nvSpPr>
          <p:cNvPr id="3" name="Content Placeholder 2">
            <a:extLst>
              <a:ext uri="{FF2B5EF4-FFF2-40B4-BE49-F238E27FC236}">
                <a16:creationId xmlns:a16="http://schemas.microsoft.com/office/drawing/2014/main" id="{983B946B-79A9-4A1B-8C86-1B00D820917E}"/>
              </a:ext>
            </a:extLst>
          </p:cNvPr>
          <p:cNvSpPr>
            <a:spLocks noGrp="1"/>
          </p:cNvSpPr>
          <p:nvPr>
            <p:ph idx="1"/>
          </p:nvPr>
        </p:nvSpPr>
        <p:spPr/>
        <p:txBody>
          <a:bodyPr/>
          <a:lstStyle/>
          <a:p>
            <a:pPr marL="0" indent="0">
              <a:buNone/>
            </a:pPr>
            <a:r>
              <a:rPr lang="en-MY" sz="2000" dirty="0"/>
              <a:t>Recruiting Applications, also known as Applicant Tracking Systems (ATS) or talent acquisition systems, support the process of sourcing and selecting candidates for open jobs. They include the creation of requisitions for the recruitment of a particular job and storing and tracking the résumés of applicants and can include screening of candidates via assessments. Recruiters can use search tools and queries to weed through the mountain of applications for a particular job. Hiring managers are presented candidates for their positions electronically. </a:t>
            </a:r>
          </a:p>
          <a:p>
            <a:pPr marL="0" indent="0">
              <a:buNone/>
            </a:pPr>
            <a:endParaRPr lang="en-MY" sz="2000" dirty="0"/>
          </a:p>
          <a:p>
            <a:pPr marL="0" indent="0">
              <a:buNone/>
            </a:pPr>
            <a:r>
              <a:rPr lang="en-MY" sz="2000" dirty="0"/>
              <a:t>Recruiting applications provide benefits on the compliance side as well. Tracking for Affirmative action purposes becomes streamlined. The total cost of sourcing and selecting candidates can be reduced with a recruitment management system. HRIS job and organizational information can be interfaced to the recruitment systems for consistency purposes.</a:t>
            </a:r>
          </a:p>
        </p:txBody>
      </p:sp>
    </p:spTree>
    <p:extLst>
      <p:ext uri="{BB962C8B-B14F-4D97-AF65-F5344CB8AC3E}">
        <p14:creationId xmlns:p14="http://schemas.microsoft.com/office/powerpoint/2010/main" val="1594338410"/>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EEDABB-111C-45AA-B964-9603117228F7}"/>
              </a:ext>
            </a:extLst>
          </p:cNvPr>
          <p:cNvSpPr>
            <a:spLocks noGrp="1"/>
          </p:cNvSpPr>
          <p:nvPr>
            <p:ph type="title"/>
          </p:nvPr>
        </p:nvSpPr>
        <p:spPr/>
        <p:txBody>
          <a:bodyPr/>
          <a:lstStyle/>
          <a:p>
            <a:r>
              <a:rPr lang="en-MY" dirty="0"/>
              <a:t>Data Mining and “Big” data</a:t>
            </a:r>
          </a:p>
        </p:txBody>
      </p:sp>
      <p:sp>
        <p:nvSpPr>
          <p:cNvPr id="3" name="Content Placeholder 2">
            <a:extLst>
              <a:ext uri="{FF2B5EF4-FFF2-40B4-BE49-F238E27FC236}">
                <a16:creationId xmlns:a16="http://schemas.microsoft.com/office/drawing/2014/main" id="{69D9026B-388B-46AA-94B4-6ED164DC677D}"/>
              </a:ext>
            </a:extLst>
          </p:cNvPr>
          <p:cNvSpPr>
            <a:spLocks noGrp="1"/>
          </p:cNvSpPr>
          <p:nvPr>
            <p:ph idx="1"/>
          </p:nvPr>
        </p:nvSpPr>
        <p:spPr/>
        <p:txBody>
          <a:bodyPr/>
          <a:lstStyle/>
          <a:p>
            <a:pPr marL="0" indent="0">
              <a:buNone/>
            </a:pPr>
            <a:r>
              <a:rPr lang="en-MY" dirty="0"/>
              <a:t>Data mining refers to efforts to identify patterns that exist within data and that may identify unrecognized causal mechanisms that can be used to enhance decision making. To identify these causal mechanisms, data mining uses correlation and multiple regression methods to identify patterns of relationships in extremely large datasets.</a:t>
            </a:r>
          </a:p>
        </p:txBody>
      </p:sp>
    </p:spTree>
    <p:extLst>
      <p:ext uri="{BB962C8B-B14F-4D97-AF65-F5344CB8AC3E}">
        <p14:creationId xmlns:p14="http://schemas.microsoft.com/office/powerpoint/2010/main" val="2657397467"/>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4AF454-A4F0-4324-91D4-A9643B9D0187}"/>
              </a:ext>
            </a:extLst>
          </p:cNvPr>
          <p:cNvSpPr>
            <a:spLocks noGrp="1"/>
          </p:cNvSpPr>
          <p:nvPr>
            <p:ph type="title"/>
          </p:nvPr>
        </p:nvSpPr>
        <p:spPr/>
        <p:txBody>
          <a:bodyPr/>
          <a:lstStyle/>
          <a:p>
            <a:r>
              <a:rPr lang="en-MY" dirty="0"/>
              <a:t>Predictive Analysis</a:t>
            </a:r>
          </a:p>
        </p:txBody>
      </p:sp>
      <p:sp>
        <p:nvSpPr>
          <p:cNvPr id="3" name="Content Placeholder 2">
            <a:extLst>
              <a:ext uri="{FF2B5EF4-FFF2-40B4-BE49-F238E27FC236}">
                <a16:creationId xmlns:a16="http://schemas.microsoft.com/office/drawing/2014/main" id="{B22EDED3-085C-4EB9-B5A3-6199FB40CDB5}"/>
              </a:ext>
            </a:extLst>
          </p:cNvPr>
          <p:cNvSpPr>
            <a:spLocks noGrp="1"/>
          </p:cNvSpPr>
          <p:nvPr>
            <p:ph idx="1"/>
          </p:nvPr>
        </p:nvSpPr>
        <p:spPr/>
        <p:txBody>
          <a:bodyPr/>
          <a:lstStyle/>
          <a:p>
            <a:pPr marL="0" indent="0">
              <a:buNone/>
            </a:pPr>
            <a:r>
              <a:rPr lang="en-MY" dirty="0"/>
              <a:t>Predictive analysis involves attempts to develop models of organizational systems that can be used to predict future outcomes and understand the consequences of hypothetical changes in organizations For example, if the organization discovered a correlation between employee job satisfaction and turnover, HR could use this data to suggest modifications to the employees’ work situation or their benefits.</a:t>
            </a:r>
          </a:p>
        </p:txBody>
      </p:sp>
    </p:spTree>
    <p:extLst>
      <p:ext uri="{BB962C8B-B14F-4D97-AF65-F5344CB8AC3E}">
        <p14:creationId xmlns:p14="http://schemas.microsoft.com/office/powerpoint/2010/main" val="279988379"/>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279FF9-4F2B-4348-96A6-F9DE943054F8}"/>
              </a:ext>
            </a:extLst>
          </p:cNvPr>
          <p:cNvSpPr>
            <a:spLocks noGrp="1"/>
          </p:cNvSpPr>
          <p:nvPr>
            <p:ph type="title"/>
          </p:nvPr>
        </p:nvSpPr>
        <p:spPr/>
        <p:txBody>
          <a:bodyPr/>
          <a:lstStyle/>
          <a:p>
            <a:r>
              <a:rPr lang="en-MY" dirty="0"/>
              <a:t>Workforce </a:t>
            </a:r>
            <a:r>
              <a:rPr lang="en-MY" dirty="0" err="1"/>
              <a:t>Modeling</a:t>
            </a:r>
            <a:endParaRPr lang="en-MY" dirty="0"/>
          </a:p>
        </p:txBody>
      </p:sp>
      <p:sp>
        <p:nvSpPr>
          <p:cNvPr id="3" name="Content Placeholder 2">
            <a:extLst>
              <a:ext uri="{FF2B5EF4-FFF2-40B4-BE49-F238E27FC236}">
                <a16:creationId xmlns:a16="http://schemas.microsoft.com/office/drawing/2014/main" id="{CDFC71BB-5986-4B2C-84B4-9FA37AF19C39}"/>
              </a:ext>
            </a:extLst>
          </p:cNvPr>
          <p:cNvSpPr>
            <a:spLocks noGrp="1"/>
          </p:cNvSpPr>
          <p:nvPr>
            <p:ph idx="1"/>
          </p:nvPr>
        </p:nvSpPr>
        <p:spPr/>
        <p:txBody>
          <a:bodyPr/>
          <a:lstStyle/>
          <a:p>
            <a:pPr marL="0" indent="0">
              <a:buNone/>
            </a:pPr>
            <a:r>
              <a:rPr lang="en-MY" dirty="0"/>
              <a:t>Workforce </a:t>
            </a:r>
            <a:r>
              <a:rPr lang="en-MY" dirty="0" err="1"/>
              <a:t>modeling</a:t>
            </a:r>
            <a:r>
              <a:rPr lang="en-MY" dirty="0"/>
              <a:t> attempts to understand how an organization’s human capital needs would change as a function of some expected change in the organization ’s environment. This change may be a shift in the demand for the organization’s product, entry into a new market, divestiture of one of the organization’s businesses, or a pending acquisition of or merger with another organization. This process involves establishing a human resource planning program.</a:t>
            </a:r>
          </a:p>
        </p:txBody>
      </p:sp>
    </p:spTree>
    <p:extLst>
      <p:ext uri="{BB962C8B-B14F-4D97-AF65-F5344CB8AC3E}">
        <p14:creationId xmlns:p14="http://schemas.microsoft.com/office/powerpoint/2010/main" val="1366092439"/>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nvPr>
        </p:nvGraphicFramePr>
        <p:xfrm>
          <a:off x="914400" y="1600200"/>
          <a:ext cx="6537920" cy="427707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379085984"/>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5D78D8-1F51-437F-ACF2-9F16DBB08A95}"/>
              </a:ext>
            </a:extLst>
          </p:cNvPr>
          <p:cNvSpPr>
            <a:spLocks noGrp="1"/>
          </p:cNvSpPr>
          <p:nvPr>
            <p:ph type="title"/>
          </p:nvPr>
        </p:nvSpPr>
        <p:spPr/>
        <p:txBody>
          <a:bodyPr/>
          <a:lstStyle/>
          <a:p>
            <a:r>
              <a:rPr lang="en-MY" dirty="0"/>
              <a:t>Global Workforce</a:t>
            </a:r>
          </a:p>
        </p:txBody>
      </p:sp>
      <p:sp>
        <p:nvSpPr>
          <p:cNvPr id="3" name="Content Placeholder 2">
            <a:extLst>
              <a:ext uri="{FF2B5EF4-FFF2-40B4-BE49-F238E27FC236}">
                <a16:creationId xmlns:a16="http://schemas.microsoft.com/office/drawing/2014/main" id="{8389F205-EF07-4E69-BC54-4FE43D8841B1}"/>
              </a:ext>
            </a:extLst>
          </p:cNvPr>
          <p:cNvSpPr>
            <a:spLocks noGrp="1"/>
          </p:cNvSpPr>
          <p:nvPr>
            <p:ph idx="1"/>
          </p:nvPr>
        </p:nvSpPr>
        <p:spPr/>
        <p:txBody>
          <a:bodyPr/>
          <a:lstStyle/>
          <a:p>
            <a:pPr marL="0" indent="0">
              <a:buNone/>
            </a:pPr>
            <a:r>
              <a:rPr lang="en-MY" dirty="0"/>
              <a:t>The extent of the firm’s internationalization and its degree of centralization or decentralization affects its philosophy regarding the nationality of its international managers. In General, there are three types of global workforce as Parent-country nationals (PCNs), Third-country nationals (TCNs) and Host-country nationals (HCNs) classified by their source (Where to find).</a:t>
            </a:r>
          </a:p>
        </p:txBody>
      </p:sp>
    </p:spTree>
    <p:extLst>
      <p:ext uri="{BB962C8B-B14F-4D97-AF65-F5344CB8AC3E}">
        <p14:creationId xmlns:p14="http://schemas.microsoft.com/office/powerpoint/2010/main" val="161345354"/>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80EF06-D982-4875-BB1A-294DF144E085}"/>
              </a:ext>
            </a:extLst>
          </p:cNvPr>
          <p:cNvSpPr>
            <a:spLocks noGrp="1"/>
          </p:cNvSpPr>
          <p:nvPr>
            <p:ph type="title"/>
          </p:nvPr>
        </p:nvSpPr>
        <p:spPr/>
        <p:txBody>
          <a:bodyPr/>
          <a:lstStyle/>
          <a:p>
            <a:r>
              <a:rPr lang="en-MY" dirty="0"/>
              <a:t>Global Workforce</a:t>
            </a:r>
          </a:p>
        </p:txBody>
      </p:sp>
      <p:pic>
        <p:nvPicPr>
          <p:cNvPr id="5" name="Picture 4">
            <a:extLst>
              <a:ext uri="{FF2B5EF4-FFF2-40B4-BE49-F238E27FC236}">
                <a16:creationId xmlns:a16="http://schemas.microsoft.com/office/drawing/2014/main" id="{9965C2D8-F1C5-4439-8B1A-3784538E011D}"/>
              </a:ext>
            </a:extLst>
          </p:cNvPr>
          <p:cNvPicPr>
            <a:picLocks noChangeAspect="1"/>
          </p:cNvPicPr>
          <p:nvPr/>
        </p:nvPicPr>
        <p:blipFill>
          <a:blip r:embed="rId3"/>
          <a:stretch>
            <a:fillRect/>
          </a:stretch>
        </p:blipFill>
        <p:spPr>
          <a:xfrm>
            <a:off x="1282914" y="1916832"/>
            <a:ext cx="6578171" cy="3996085"/>
          </a:xfrm>
          <a:prstGeom prst="rect">
            <a:avLst/>
          </a:prstGeom>
        </p:spPr>
      </p:pic>
    </p:spTree>
    <p:extLst>
      <p:ext uri="{BB962C8B-B14F-4D97-AF65-F5344CB8AC3E}">
        <p14:creationId xmlns:p14="http://schemas.microsoft.com/office/powerpoint/2010/main" val="1218219140"/>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DB1EC9-DE0B-4FF4-AD93-0023D7DD4617}"/>
              </a:ext>
            </a:extLst>
          </p:cNvPr>
          <p:cNvSpPr>
            <a:spLocks noGrp="1"/>
          </p:cNvSpPr>
          <p:nvPr>
            <p:ph type="title"/>
          </p:nvPr>
        </p:nvSpPr>
        <p:spPr/>
        <p:txBody>
          <a:bodyPr/>
          <a:lstStyle/>
          <a:p>
            <a:r>
              <a:rPr lang="en-MY" dirty="0"/>
              <a:t>Different Dimensions of IHRM</a:t>
            </a:r>
          </a:p>
        </p:txBody>
      </p:sp>
      <p:pic>
        <p:nvPicPr>
          <p:cNvPr id="5" name="Picture 4">
            <a:extLst>
              <a:ext uri="{FF2B5EF4-FFF2-40B4-BE49-F238E27FC236}">
                <a16:creationId xmlns:a16="http://schemas.microsoft.com/office/drawing/2014/main" id="{DD34274A-D8AC-4E5A-8E71-75315FF9B14D}"/>
              </a:ext>
            </a:extLst>
          </p:cNvPr>
          <p:cNvPicPr>
            <a:picLocks noChangeAspect="1"/>
          </p:cNvPicPr>
          <p:nvPr/>
        </p:nvPicPr>
        <p:blipFill>
          <a:blip r:embed="rId2"/>
          <a:stretch>
            <a:fillRect/>
          </a:stretch>
        </p:blipFill>
        <p:spPr>
          <a:xfrm>
            <a:off x="1331640" y="1813721"/>
            <a:ext cx="6207001" cy="4740780"/>
          </a:xfrm>
          <a:prstGeom prst="rect">
            <a:avLst/>
          </a:prstGeom>
        </p:spPr>
      </p:pic>
    </p:spTree>
    <p:extLst>
      <p:ext uri="{BB962C8B-B14F-4D97-AF65-F5344CB8AC3E}">
        <p14:creationId xmlns:p14="http://schemas.microsoft.com/office/powerpoint/2010/main" val="4284736067"/>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E0AF88-6925-46E1-BED3-D3D47F8D2B2E}"/>
              </a:ext>
            </a:extLst>
          </p:cNvPr>
          <p:cNvSpPr>
            <a:spLocks noGrp="1"/>
          </p:cNvSpPr>
          <p:nvPr>
            <p:ph type="title"/>
          </p:nvPr>
        </p:nvSpPr>
        <p:spPr/>
        <p:txBody>
          <a:bodyPr/>
          <a:lstStyle/>
          <a:p>
            <a:r>
              <a:rPr lang="en-MY" dirty="0" err="1"/>
              <a:t>P.V.Morgan</a:t>
            </a:r>
            <a:r>
              <a:rPr lang="en-MY" dirty="0"/>
              <a:t> Model of IHRM</a:t>
            </a:r>
          </a:p>
        </p:txBody>
      </p:sp>
      <p:sp>
        <p:nvSpPr>
          <p:cNvPr id="3" name="Content Placeholder 2">
            <a:extLst>
              <a:ext uri="{FF2B5EF4-FFF2-40B4-BE49-F238E27FC236}">
                <a16:creationId xmlns:a16="http://schemas.microsoft.com/office/drawing/2014/main" id="{47612A91-F0F6-4D03-8CAC-FC2FA4C0144D}"/>
              </a:ext>
            </a:extLst>
          </p:cNvPr>
          <p:cNvSpPr>
            <a:spLocks noGrp="1"/>
          </p:cNvSpPr>
          <p:nvPr>
            <p:ph idx="1"/>
          </p:nvPr>
        </p:nvSpPr>
        <p:spPr>
          <a:xfrm>
            <a:off x="914400" y="1600201"/>
            <a:ext cx="7772400" cy="1143000"/>
          </a:xfrm>
        </p:spPr>
        <p:txBody>
          <a:bodyPr/>
          <a:lstStyle/>
          <a:p>
            <a:pPr marL="0" indent="0">
              <a:buNone/>
            </a:pPr>
            <a:r>
              <a:rPr lang="en-MY" sz="2400" dirty="0"/>
              <a:t>P.V. Morgan explained the three-dimensional model of IHRM, it includes human resource activities, types of employees, and countries.</a:t>
            </a:r>
          </a:p>
        </p:txBody>
      </p:sp>
      <p:pic>
        <p:nvPicPr>
          <p:cNvPr id="5" name="Picture 4">
            <a:extLst>
              <a:ext uri="{FF2B5EF4-FFF2-40B4-BE49-F238E27FC236}">
                <a16:creationId xmlns:a16="http://schemas.microsoft.com/office/drawing/2014/main" id="{80950D32-3C79-4E64-87EE-99C576FAD283}"/>
              </a:ext>
            </a:extLst>
          </p:cNvPr>
          <p:cNvPicPr>
            <a:picLocks noChangeAspect="1"/>
          </p:cNvPicPr>
          <p:nvPr/>
        </p:nvPicPr>
        <p:blipFill>
          <a:blip r:embed="rId2"/>
          <a:stretch>
            <a:fillRect/>
          </a:stretch>
        </p:blipFill>
        <p:spPr>
          <a:xfrm>
            <a:off x="1043608" y="2922589"/>
            <a:ext cx="4636537" cy="3466703"/>
          </a:xfrm>
          <a:prstGeom prst="rect">
            <a:avLst/>
          </a:prstGeom>
        </p:spPr>
      </p:pic>
    </p:spTree>
    <p:extLst>
      <p:ext uri="{BB962C8B-B14F-4D97-AF65-F5344CB8AC3E}">
        <p14:creationId xmlns:p14="http://schemas.microsoft.com/office/powerpoint/2010/main" val="215784867"/>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B3B526-92B4-4A97-815B-9C82E26AFC8B}"/>
              </a:ext>
            </a:extLst>
          </p:cNvPr>
          <p:cNvSpPr>
            <a:spLocks noGrp="1"/>
          </p:cNvSpPr>
          <p:nvPr>
            <p:ph type="title"/>
          </p:nvPr>
        </p:nvSpPr>
        <p:spPr/>
        <p:txBody>
          <a:bodyPr/>
          <a:lstStyle/>
          <a:p>
            <a:r>
              <a:rPr lang="en-MY" dirty="0"/>
              <a:t>HR Activities</a:t>
            </a:r>
          </a:p>
        </p:txBody>
      </p:sp>
      <p:sp>
        <p:nvSpPr>
          <p:cNvPr id="3" name="Content Placeholder 2">
            <a:extLst>
              <a:ext uri="{FF2B5EF4-FFF2-40B4-BE49-F238E27FC236}">
                <a16:creationId xmlns:a16="http://schemas.microsoft.com/office/drawing/2014/main" id="{A9BC219C-35C9-4413-8527-FB438D1B8B3A}"/>
              </a:ext>
            </a:extLst>
          </p:cNvPr>
          <p:cNvSpPr>
            <a:spLocks noGrp="1"/>
          </p:cNvSpPr>
          <p:nvPr>
            <p:ph idx="1"/>
          </p:nvPr>
        </p:nvSpPr>
        <p:spPr>
          <a:xfrm>
            <a:off x="685800" y="1628800"/>
            <a:ext cx="8229600" cy="4530725"/>
          </a:xfrm>
        </p:spPr>
        <p:txBody>
          <a:bodyPr/>
          <a:lstStyle/>
          <a:p>
            <a:r>
              <a:rPr lang="en-MY" sz="2400" dirty="0"/>
              <a:t>International human resource activities include major operative human resource functions such as </a:t>
            </a:r>
            <a:r>
              <a:rPr lang="en-MY" sz="2400" b="1" dirty="0"/>
              <a:t>procurement</a:t>
            </a:r>
            <a:r>
              <a:rPr lang="en-MY" sz="2400" dirty="0"/>
              <a:t>, which involves human resource planning and induction.</a:t>
            </a:r>
          </a:p>
          <a:p>
            <a:endParaRPr lang="en-MY" sz="2400" dirty="0"/>
          </a:p>
          <a:p>
            <a:r>
              <a:rPr lang="en-MY" sz="2400" dirty="0"/>
              <a:t> The second major activity is</a:t>
            </a:r>
            <a:r>
              <a:rPr lang="en-MY" sz="2400" b="1" dirty="0"/>
              <a:t> allocation</a:t>
            </a:r>
            <a:r>
              <a:rPr lang="en-MY" sz="2400" dirty="0"/>
              <a:t>; it involves the plan for using human resources among various subsidiaries or projects. </a:t>
            </a:r>
          </a:p>
          <a:p>
            <a:endParaRPr lang="en-MY" sz="2400" dirty="0"/>
          </a:p>
          <a:p>
            <a:r>
              <a:rPr lang="en-MY" sz="2400" dirty="0"/>
              <a:t>Effective </a:t>
            </a:r>
            <a:r>
              <a:rPr lang="en-MY" sz="2400" b="1" dirty="0"/>
              <a:t>utilization</a:t>
            </a:r>
            <a:r>
              <a:rPr lang="en-MY" sz="2400" dirty="0"/>
              <a:t> of human resources is the third human resource activity and helps in maximizing the skills and efficiency of the human resources and productivity</a:t>
            </a:r>
          </a:p>
        </p:txBody>
      </p:sp>
    </p:spTree>
    <p:extLst>
      <p:ext uri="{BB962C8B-B14F-4D97-AF65-F5344CB8AC3E}">
        <p14:creationId xmlns:p14="http://schemas.microsoft.com/office/powerpoint/2010/main" val="2209081457"/>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54FC34-035D-46CD-A4DD-59B8C06E8837}"/>
              </a:ext>
            </a:extLst>
          </p:cNvPr>
          <p:cNvSpPr>
            <a:spLocks noGrp="1"/>
          </p:cNvSpPr>
          <p:nvPr>
            <p:ph type="title"/>
          </p:nvPr>
        </p:nvSpPr>
        <p:spPr/>
        <p:txBody>
          <a:bodyPr/>
          <a:lstStyle/>
          <a:p>
            <a:r>
              <a:rPr lang="en-MY" dirty="0"/>
              <a:t>Types of Employees</a:t>
            </a:r>
          </a:p>
        </p:txBody>
      </p:sp>
      <p:sp>
        <p:nvSpPr>
          <p:cNvPr id="3" name="Content Placeholder 2">
            <a:extLst>
              <a:ext uri="{FF2B5EF4-FFF2-40B4-BE49-F238E27FC236}">
                <a16:creationId xmlns:a16="http://schemas.microsoft.com/office/drawing/2014/main" id="{B5EF191C-7033-46BF-94BC-B7BE3D22DF29}"/>
              </a:ext>
            </a:extLst>
          </p:cNvPr>
          <p:cNvSpPr>
            <a:spLocks noGrp="1"/>
          </p:cNvSpPr>
          <p:nvPr>
            <p:ph idx="1"/>
          </p:nvPr>
        </p:nvSpPr>
        <p:spPr/>
        <p:txBody>
          <a:bodyPr/>
          <a:lstStyle/>
          <a:p>
            <a:pPr marL="514350" indent="-514350">
              <a:buFont typeface="+mj-lt"/>
              <a:buAutoNum type="arabicPeriod"/>
            </a:pPr>
            <a:r>
              <a:rPr lang="en-MY" b="1" dirty="0"/>
              <a:t>Parent-country nationals </a:t>
            </a:r>
            <a:r>
              <a:rPr lang="en-MY" dirty="0"/>
              <a:t>(PCNs) - Citizens of the organization's headquarters country who reside and work abroad with the intent of returning to the home country.</a:t>
            </a:r>
          </a:p>
          <a:p>
            <a:pPr marL="514350" indent="-514350">
              <a:buFont typeface="+mj-lt"/>
              <a:buAutoNum type="arabicPeriod"/>
            </a:pPr>
            <a:r>
              <a:rPr lang="en-MY" b="1" dirty="0"/>
              <a:t>Third-country nationals </a:t>
            </a:r>
            <a:r>
              <a:rPr lang="en-MY" dirty="0"/>
              <a:t>(TCNs) - Employees who are citizens of countries other than where they work or where the organization’s headquarters resides.</a:t>
            </a:r>
          </a:p>
          <a:p>
            <a:pPr marL="514350" indent="-514350">
              <a:buFont typeface="+mj-lt"/>
              <a:buAutoNum type="arabicPeriod"/>
            </a:pPr>
            <a:r>
              <a:rPr lang="en-MY" b="1" dirty="0"/>
              <a:t>Host-country nationals </a:t>
            </a:r>
            <a:r>
              <a:rPr lang="en-MY" dirty="0"/>
              <a:t>(HCNs) or local nationals Employees working in their own country.</a:t>
            </a:r>
          </a:p>
        </p:txBody>
      </p:sp>
    </p:spTree>
    <p:extLst>
      <p:ext uri="{BB962C8B-B14F-4D97-AF65-F5344CB8AC3E}">
        <p14:creationId xmlns:p14="http://schemas.microsoft.com/office/powerpoint/2010/main" val="433140239"/>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B39B26-3058-47F8-B13A-05916E802168}"/>
              </a:ext>
            </a:extLst>
          </p:cNvPr>
          <p:cNvSpPr>
            <a:spLocks noGrp="1"/>
          </p:cNvSpPr>
          <p:nvPr>
            <p:ph type="title"/>
          </p:nvPr>
        </p:nvSpPr>
        <p:spPr/>
        <p:txBody>
          <a:bodyPr/>
          <a:lstStyle/>
          <a:p>
            <a:r>
              <a:rPr lang="en-MY" dirty="0"/>
              <a:t>Parent Country National (PCN)</a:t>
            </a:r>
          </a:p>
        </p:txBody>
      </p:sp>
      <p:pic>
        <p:nvPicPr>
          <p:cNvPr id="5" name="Picture 4">
            <a:extLst>
              <a:ext uri="{FF2B5EF4-FFF2-40B4-BE49-F238E27FC236}">
                <a16:creationId xmlns:a16="http://schemas.microsoft.com/office/drawing/2014/main" id="{CEAB59AB-4F94-45D4-AA6E-182AEB3995EF}"/>
              </a:ext>
            </a:extLst>
          </p:cNvPr>
          <p:cNvPicPr>
            <a:picLocks noChangeAspect="1"/>
          </p:cNvPicPr>
          <p:nvPr/>
        </p:nvPicPr>
        <p:blipFill>
          <a:blip r:embed="rId2"/>
          <a:stretch>
            <a:fillRect/>
          </a:stretch>
        </p:blipFill>
        <p:spPr>
          <a:xfrm>
            <a:off x="1043608" y="1628800"/>
            <a:ext cx="6534150" cy="4800600"/>
          </a:xfrm>
          <a:prstGeom prst="rect">
            <a:avLst/>
          </a:prstGeom>
        </p:spPr>
      </p:pic>
    </p:spTree>
    <p:extLst>
      <p:ext uri="{BB962C8B-B14F-4D97-AF65-F5344CB8AC3E}">
        <p14:creationId xmlns:p14="http://schemas.microsoft.com/office/powerpoint/2010/main" val="3917846999"/>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A47F49-5360-4407-8E31-C0801DE289BB}"/>
              </a:ext>
            </a:extLst>
          </p:cNvPr>
          <p:cNvSpPr>
            <a:spLocks noGrp="1"/>
          </p:cNvSpPr>
          <p:nvPr>
            <p:ph type="title"/>
          </p:nvPr>
        </p:nvSpPr>
        <p:spPr/>
        <p:txBody>
          <a:bodyPr/>
          <a:lstStyle/>
          <a:p>
            <a:r>
              <a:rPr lang="en-MY" dirty="0"/>
              <a:t>Host Country National</a:t>
            </a:r>
          </a:p>
        </p:txBody>
      </p:sp>
      <p:pic>
        <p:nvPicPr>
          <p:cNvPr id="5" name="Picture 4">
            <a:extLst>
              <a:ext uri="{FF2B5EF4-FFF2-40B4-BE49-F238E27FC236}">
                <a16:creationId xmlns:a16="http://schemas.microsoft.com/office/drawing/2014/main" id="{9BB4547C-4E64-4DB6-B5DA-A616AE1A0CEE}"/>
              </a:ext>
            </a:extLst>
          </p:cNvPr>
          <p:cNvPicPr>
            <a:picLocks noChangeAspect="1"/>
          </p:cNvPicPr>
          <p:nvPr/>
        </p:nvPicPr>
        <p:blipFill>
          <a:blip r:embed="rId2"/>
          <a:stretch>
            <a:fillRect/>
          </a:stretch>
        </p:blipFill>
        <p:spPr>
          <a:xfrm>
            <a:off x="1020002" y="2532112"/>
            <a:ext cx="7666798" cy="3540224"/>
          </a:xfrm>
          <a:prstGeom prst="rect">
            <a:avLst/>
          </a:prstGeom>
        </p:spPr>
      </p:pic>
      <p:sp>
        <p:nvSpPr>
          <p:cNvPr id="6" name="TextBox 5">
            <a:extLst>
              <a:ext uri="{FF2B5EF4-FFF2-40B4-BE49-F238E27FC236}">
                <a16:creationId xmlns:a16="http://schemas.microsoft.com/office/drawing/2014/main" id="{52B6FE11-BFDE-40C6-8262-71C79F231ED9}"/>
              </a:ext>
            </a:extLst>
          </p:cNvPr>
          <p:cNvSpPr txBox="1"/>
          <p:nvPr/>
        </p:nvSpPr>
        <p:spPr>
          <a:xfrm>
            <a:off x="2123728" y="1844824"/>
            <a:ext cx="2808312" cy="369332"/>
          </a:xfrm>
          <a:prstGeom prst="rect">
            <a:avLst/>
          </a:prstGeom>
          <a:noFill/>
        </p:spPr>
        <p:txBody>
          <a:bodyPr wrap="square" rtlCol="0">
            <a:spAutoFit/>
          </a:bodyPr>
          <a:lstStyle/>
          <a:p>
            <a:pPr algn="ctr"/>
            <a:r>
              <a:rPr lang="en-MY" b="1" dirty="0"/>
              <a:t>Advantages</a:t>
            </a:r>
          </a:p>
        </p:txBody>
      </p:sp>
      <p:sp>
        <p:nvSpPr>
          <p:cNvPr id="7" name="TextBox 6">
            <a:extLst>
              <a:ext uri="{FF2B5EF4-FFF2-40B4-BE49-F238E27FC236}">
                <a16:creationId xmlns:a16="http://schemas.microsoft.com/office/drawing/2014/main" id="{D8768E62-A129-494C-8E40-30657B3F827A}"/>
              </a:ext>
            </a:extLst>
          </p:cNvPr>
          <p:cNvSpPr txBox="1"/>
          <p:nvPr/>
        </p:nvSpPr>
        <p:spPr>
          <a:xfrm>
            <a:off x="5508104" y="1844824"/>
            <a:ext cx="2808312" cy="369332"/>
          </a:xfrm>
          <a:prstGeom prst="rect">
            <a:avLst/>
          </a:prstGeom>
          <a:noFill/>
        </p:spPr>
        <p:txBody>
          <a:bodyPr wrap="square" rtlCol="0">
            <a:spAutoFit/>
          </a:bodyPr>
          <a:lstStyle/>
          <a:p>
            <a:pPr algn="ctr"/>
            <a:r>
              <a:rPr lang="en-MY" b="1" dirty="0"/>
              <a:t>Disadvantages</a:t>
            </a:r>
          </a:p>
        </p:txBody>
      </p:sp>
    </p:spTree>
    <p:extLst>
      <p:ext uri="{BB962C8B-B14F-4D97-AF65-F5344CB8AC3E}">
        <p14:creationId xmlns:p14="http://schemas.microsoft.com/office/powerpoint/2010/main" val="3716550181"/>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C9535B-8B6C-41CF-9490-D63B2E0328EF}"/>
              </a:ext>
            </a:extLst>
          </p:cNvPr>
          <p:cNvSpPr>
            <a:spLocks noGrp="1"/>
          </p:cNvSpPr>
          <p:nvPr>
            <p:ph type="title"/>
          </p:nvPr>
        </p:nvSpPr>
        <p:spPr/>
        <p:txBody>
          <a:bodyPr/>
          <a:lstStyle/>
          <a:p>
            <a:r>
              <a:rPr lang="en-MY" dirty="0"/>
              <a:t>Third Country Nationals</a:t>
            </a:r>
          </a:p>
        </p:txBody>
      </p:sp>
      <p:pic>
        <p:nvPicPr>
          <p:cNvPr id="5" name="Picture 4">
            <a:extLst>
              <a:ext uri="{FF2B5EF4-FFF2-40B4-BE49-F238E27FC236}">
                <a16:creationId xmlns:a16="http://schemas.microsoft.com/office/drawing/2014/main" id="{29363732-2EE7-4831-B4AE-B14BDB0F5ED3}"/>
              </a:ext>
            </a:extLst>
          </p:cNvPr>
          <p:cNvPicPr>
            <a:picLocks noChangeAspect="1"/>
          </p:cNvPicPr>
          <p:nvPr/>
        </p:nvPicPr>
        <p:blipFill>
          <a:blip r:embed="rId2"/>
          <a:stretch>
            <a:fillRect/>
          </a:stretch>
        </p:blipFill>
        <p:spPr>
          <a:xfrm>
            <a:off x="928003" y="2348880"/>
            <a:ext cx="8044264" cy="4104456"/>
          </a:xfrm>
          <a:prstGeom prst="rect">
            <a:avLst/>
          </a:prstGeom>
        </p:spPr>
      </p:pic>
      <p:sp>
        <p:nvSpPr>
          <p:cNvPr id="6" name="TextBox 5">
            <a:extLst>
              <a:ext uri="{FF2B5EF4-FFF2-40B4-BE49-F238E27FC236}">
                <a16:creationId xmlns:a16="http://schemas.microsoft.com/office/drawing/2014/main" id="{2FCA9294-ABF1-4FB9-9199-2CBC27CFEE0C}"/>
              </a:ext>
            </a:extLst>
          </p:cNvPr>
          <p:cNvSpPr txBox="1"/>
          <p:nvPr/>
        </p:nvSpPr>
        <p:spPr>
          <a:xfrm>
            <a:off x="2123728" y="1844824"/>
            <a:ext cx="2808312" cy="369332"/>
          </a:xfrm>
          <a:prstGeom prst="rect">
            <a:avLst/>
          </a:prstGeom>
          <a:noFill/>
        </p:spPr>
        <p:txBody>
          <a:bodyPr wrap="square" rtlCol="0">
            <a:spAutoFit/>
          </a:bodyPr>
          <a:lstStyle/>
          <a:p>
            <a:pPr algn="ctr"/>
            <a:r>
              <a:rPr lang="en-MY" b="1" dirty="0"/>
              <a:t>Advantages</a:t>
            </a:r>
          </a:p>
        </p:txBody>
      </p:sp>
      <p:sp>
        <p:nvSpPr>
          <p:cNvPr id="7" name="TextBox 6">
            <a:extLst>
              <a:ext uri="{FF2B5EF4-FFF2-40B4-BE49-F238E27FC236}">
                <a16:creationId xmlns:a16="http://schemas.microsoft.com/office/drawing/2014/main" id="{6E19A5EF-B18F-4CE1-96F6-64B24977E01E}"/>
              </a:ext>
            </a:extLst>
          </p:cNvPr>
          <p:cNvSpPr txBox="1"/>
          <p:nvPr/>
        </p:nvSpPr>
        <p:spPr>
          <a:xfrm>
            <a:off x="5508104" y="1844824"/>
            <a:ext cx="2808312" cy="369332"/>
          </a:xfrm>
          <a:prstGeom prst="rect">
            <a:avLst/>
          </a:prstGeom>
          <a:noFill/>
        </p:spPr>
        <p:txBody>
          <a:bodyPr wrap="square" rtlCol="0">
            <a:spAutoFit/>
          </a:bodyPr>
          <a:lstStyle/>
          <a:p>
            <a:pPr algn="ctr"/>
            <a:r>
              <a:rPr lang="en-MY" b="1" dirty="0"/>
              <a:t>Disadvantages</a:t>
            </a:r>
          </a:p>
        </p:txBody>
      </p:sp>
    </p:spTree>
    <p:extLst>
      <p:ext uri="{BB962C8B-B14F-4D97-AF65-F5344CB8AC3E}">
        <p14:creationId xmlns:p14="http://schemas.microsoft.com/office/powerpoint/2010/main" val="4113791784"/>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3756B-83EA-4322-BF65-92DCABE02F53}"/>
              </a:ext>
            </a:extLst>
          </p:cNvPr>
          <p:cNvSpPr>
            <a:spLocks noGrp="1"/>
          </p:cNvSpPr>
          <p:nvPr>
            <p:ph type="title"/>
          </p:nvPr>
        </p:nvSpPr>
        <p:spPr/>
        <p:txBody>
          <a:bodyPr/>
          <a:lstStyle/>
          <a:p>
            <a:r>
              <a:rPr lang="en-MY" dirty="0"/>
              <a:t>Staffing Approaches</a:t>
            </a:r>
          </a:p>
        </p:txBody>
      </p:sp>
      <p:sp>
        <p:nvSpPr>
          <p:cNvPr id="3" name="Content Placeholder 2">
            <a:extLst>
              <a:ext uri="{FF2B5EF4-FFF2-40B4-BE49-F238E27FC236}">
                <a16:creationId xmlns:a16="http://schemas.microsoft.com/office/drawing/2014/main" id="{839C2EFC-F07D-4475-BD84-C42889C5E61A}"/>
              </a:ext>
            </a:extLst>
          </p:cNvPr>
          <p:cNvSpPr>
            <a:spLocks noGrp="1"/>
          </p:cNvSpPr>
          <p:nvPr>
            <p:ph idx="1"/>
          </p:nvPr>
        </p:nvSpPr>
        <p:spPr/>
        <p:txBody>
          <a:bodyPr/>
          <a:lstStyle/>
          <a:p>
            <a:r>
              <a:rPr lang="en-MY" dirty="0"/>
              <a:t>MNCs following a polycentric staffing policy would prefer to appoint host country nationals (HCNs).</a:t>
            </a:r>
          </a:p>
          <a:p>
            <a:r>
              <a:rPr lang="en-MY"/>
              <a:t>Firms </a:t>
            </a:r>
            <a:r>
              <a:rPr lang="en-MY" dirty="0"/>
              <a:t>with a geocentric staffing policy would simply appoint the best person; regardless of his/her nationality and that could include third country nationals (TCNs).</a:t>
            </a:r>
          </a:p>
        </p:txBody>
      </p:sp>
    </p:spTree>
    <p:extLst>
      <p:ext uri="{BB962C8B-B14F-4D97-AF65-F5344CB8AC3E}">
        <p14:creationId xmlns:p14="http://schemas.microsoft.com/office/powerpoint/2010/main" val="2394190451"/>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ABA7F4-3B50-426E-9D0C-1746A8F07267}"/>
              </a:ext>
            </a:extLst>
          </p:cNvPr>
          <p:cNvSpPr>
            <a:spLocks noGrp="1"/>
          </p:cNvSpPr>
          <p:nvPr>
            <p:ph type="title"/>
          </p:nvPr>
        </p:nvSpPr>
        <p:spPr/>
        <p:txBody>
          <a:bodyPr/>
          <a:lstStyle/>
          <a:p>
            <a:r>
              <a:rPr lang="en-MY" dirty="0"/>
              <a:t>Other Global Workforces</a:t>
            </a:r>
          </a:p>
        </p:txBody>
      </p:sp>
      <p:sp>
        <p:nvSpPr>
          <p:cNvPr id="3" name="Content Placeholder 2">
            <a:extLst>
              <a:ext uri="{FF2B5EF4-FFF2-40B4-BE49-F238E27FC236}">
                <a16:creationId xmlns:a16="http://schemas.microsoft.com/office/drawing/2014/main" id="{47216DDE-F21F-4A23-9983-8338DDF36808}"/>
              </a:ext>
            </a:extLst>
          </p:cNvPr>
          <p:cNvSpPr>
            <a:spLocks noGrp="1"/>
          </p:cNvSpPr>
          <p:nvPr>
            <p:ph idx="1"/>
          </p:nvPr>
        </p:nvSpPr>
        <p:spPr>
          <a:xfrm>
            <a:off x="685800" y="1556792"/>
            <a:ext cx="8001000" cy="4530725"/>
          </a:xfrm>
        </p:spPr>
        <p:txBody>
          <a:bodyPr/>
          <a:lstStyle/>
          <a:p>
            <a:r>
              <a:rPr lang="en-MY" sz="2400" b="1" dirty="0"/>
              <a:t>Expatriates of host country origin / returnees </a:t>
            </a:r>
            <a:r>
              <a:rPr lang="en-MY" sz="2400" dirty="0"/>
              <a:t>– Permanent resident of the parent country but belongs to ethnicity of the host country and is hired and/or transferred by the parent country organization to the host location on a temporary assignment or permanent transfer.</a:t>
            </a:r>
          </a:p>
          <a:p>
            <a:r>
              <a:rPr lang="en-MY" sz="2400" b="1" dirty="0"/>
              <a:t>Foreign executives in local organizations </a:t>
            </a:r>
            <a:r>
              <a:rPr lang="en-MY" sz="2400" dirty="0"/>
              <a:t>– Foreign individuals at the executive level who hold local managerial positions supervising HCNs in local organizations where these organizations have their headquarters.</a:t>
            </a:r>
          </a:p>
          <a:p>
            <a:r>
              <a:rPr lang="en-MY" sz="2400" b="1" dirty="0"/>
              <a:t>Localized expatriates </a:t>
            </a:r>
            <a:r>
              <a:rPr lang="en-MY" sz="2400" dirty="0"/>
              <a:t>– Expatriates that originate from a home-country and are localized in the host-country.</a:t>
            </a:r>
          </a:p>
        </p:txBody>
      </p:sp>
    </p:spTree>
    <p:extLst>
      <p:ext uri="{BB962C8B-B14F-4D97-AF65-F5344CB8AC3E}">
        <p14:creationId xmlns:p14="http://schemas.microsoft.com/office/powerpoint/2010/main" val="1099449108"/>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598F7B-5145-4DA0-999E-3654EFFAF662}"/>
              </a:ext>
            </a:extLst>
          </p:cNvPr>
          <p:cNvSpPr>
            <a:spLocks noGrp="1"/>
          </p:cNvSpPr>
          <p:nvPr>
            <p:ph type="title"/>
          </p:nvPr>
        </p:nvSpPr>
        <p:spPr/>
        <p:txBody>
          <a:bodyPr/>
          <a:lstStyle/>
          <a:p>
            <a:r>
              <a:rPr lang="en-MY" dirty="0"/>
              <a:t>Poll Question # 1</a:t>
            </a:r>
          </a:p>
        </p:txBody>
      </p:sp>
      <p:sp>
        <p:nvSpPr>
          <p:cNvPr id="3" name="Content Placeholder 2">
            <a:extLst>
              <a:ext uri="{FF2B5EF4-FFF2-40B4-BE49-F238E27FC236}">
                <a16:creationId xmlns:a16="http://schemas.microsoft.com/office/drawing/2014/main" id="{9D43694D-BECC-4E6F-ADD3-AB3CF2C61764}"/>
              </a:ext>
            </a:extLst>
          </p:cNvPr>
          <p:cNvSpPr>
            <a:spLocks noGrp="1"/>
          </p:cNvSpPr>
          <p:nvPr>
            <p:ph idx="1"/>
          </p:nvPr>
        </p:nvSpPr>
        <p:spPr/>
        <p:txBody>
          <a:bodyPr/>
          <a:lstStyle/>
          <a:p>
            <a:pPr marL="0" indent="0">
              <a:buNone/>
            </a:pPr>
            <a:r>
              <a:rPr lang="en-MY" dirty="0"/>
              <a:t>What is the preferred term for local nationals (not working in the headquarters country) who go on international assignments to other than headquarters?</a:t>
            </a:r>
          </a:p>
          <a:p>
            <a:pPr marL="514350" indent="-514350">
              <a:buFont typeface="+mj-lt"/>
              <a:buAutoNum type="alphaUcPeriod"/>
            </a:pPr>
            <a:r>
              <a:rPr lang="en-MY" dirty="0"/>
              <a:t>Local-country nationals	</a:t>
            </a:r>
          </a:p>
          <a:p>
            <a:pPr marL="514350" indent="-514350">
              <a:buFont typeface="+mj-lt"/>
              <a:buAutoNum type="alphaUcPeriod"/>
            </a:pPr>
            <a:r>
              <a:rPr lang="en-MY" dirty="0"/>
              <a:t>Third-country nationals	</a:t>
            </a:r>
          </a:p>
          <a:p>
            <a:pPr marL="514350" indent="-514350">
              <a:buFont typeface="+mj-lt"/>
              <a:buAutoNum type="alphaUcPeriod"/>
            </a:pPr>
            <a:r>
              <a:rPr lang="en-MY" dirty="0"/>
              <a:t>Home-country nationals</a:t>
            </a:r>
          </a:p>
          <a:p>
            <a:pPr marL="514350" indent="-514350">
              <a:buFont typeface="+mj-lt"/>
              <a:buAutoNum type="alphaUcPeriod"/>
            </a:pPr>
            <a:r>
              <a:rPr lang="en-MY" dirty="0"/>
              <a:t>Headquarters assignees</a:t>
            </a:r>
          </a:p>
          <a:p>
            <a:pPr marL="0" indent="0">
              <a:buNone/>
            </a:pPr>
            <a:endParaRPr lang="en-MY" dirty="0"/>
          </a:p>
        </p:txBody>
      </p:sp>
    </p:spTree>
    <p:extLst>
      <p:ext uri="{BB962C8B-B14F-4D97-AF65-F5344CB8AC3E}">
        <p14:creationId xmlns:p14="http://schemas.microsoft.com/office/powerpoint/2010/main" val="526247198"/>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ABA7F4-3B50-426E-9D0C-1746A8F07267}"/>
              </a:ext>
            </a:extLst>
          </p:cNvPr>
          <p:cNvSpPr>
            <a:spLocks noGrp="1"/>
          </p:cNvSpPr>
          <p:nvPr>
            <p:ph type="title"/>
          </p:nvPr>
        </p:nvSpPr>
        <p:spPr/>
        <p:txBody>
          <a:bodyPr/>
          <a:lstStyle/>
          <a:p>
            <a:r>
              <a:rPr lang="en-MY" dirty="0"/>
              <a:t>Poll Answer # 1</a:t>
            </a:r>
          </a:p>
        </p:txBody>
      </p:sp>
      <p:sp>
        <p:nvSpPr>
          <p:cNvPr id="3" name="Content Placeholder 2">
            <a:extLst>
              <a:ext uri="{FF2B5EF4-FFF2-40B4-BE49-F238E27FC236}">
                <a16:creationId xmlns:a16="http://schemas.microsoft.com/office/drawing/2014/main" id="{47216DDE-F21F-4A23-9983-8338DDF36808}"/>
              </a:ext>
            </a:extLst>
          </p:cNvPr>
          <p:cNvSpPr>
            <a:spLocks noGrp="1"/>
          </p:cNvSpPr>
          <p:nvPr>
            <p:ph idx="1"/>
          </p:nvPr>
        </p:nvSpPr>
        <p:spPr/>
        <p:txBody>
          <a:bodyPr/>
          <a:lstStyle/>
          <a:p>
            <a:r>
              <a:rPr lang="en-MY" dirty="0"/>
              <a:t>Option B</a:t>
            </a:r>
          </a:p>
        </p:txBody>
      </p:sp>
    </p:spTree>
    <p:extLst>
      <p:ext uri="{BB962C8B-B14F-4D97-AF65-F5344CB8AC3E}">
        <p14:creationId xmlns:p14="http://schemas.microsoft.com/office/powerpoint/2010/main" val="2628574326"/>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934666-BAD5-4D9E-AC7C-B5D20E6CF445}"/>
              </a:ext>
            </a:extLst>
          </p:cNvPr>
          <p:cNvSpPr>
            <a:spLocks noGrp="1"/>
          </p:cNvSpPr>
          <p:nvPr>
            <p:ph type="title"/>
          </p:nvPr>
        </p:nvSpPr>
        <p:spPr/>
        <p:txBody>
          <a:bodyPr/>
          <a:lstStyle/>
          <a:p>
            <a:r>
              <a:rPr lang="en-MY" dirty="0"/>
              <a:t>Purpose of Global Assignment</a:t>
            </a:r>
          </a:p>
        </p:txBody>
      </p:sp>
      <p:pic>
        <p:nvPicPr>
          <p:cNvPr id="5" name="Picture 4">
            <a:extLst>
              <a:ext uri="{FF2B5EF4-FFF2-40B4-BE49-F238E27FC236}">
                <a16:creationId xmlns:a16="http://schemas.microsoft.com/office/drawing/2014/main" id="{9850FBF5-F1B7-41ED-940F-2A21540466B3}"/>
              </a:ext>
            </a:extLst>
          </p:cNvPr>
          <p:cNvPicPr>
            <a:picLocks noChangeAspect="1"/>
          </p:cNvPicPr>
          <p:nvPr/>
        </p:nvPicPr>
        <p:blipFill>
          <a:blip r:embed="rId2"/>
          <a:stretch>
            <a:fillRect/>
          </a:stretch>
        </p:blipFill>
        <p:spPr>
          <a:xfrm>
            <a:off x="914400" y="1844824"/>
            <a:ext cx="6996167" cy="3899694"/>
          </a:xfrm>
          <a:prstGeom prst="rect">
            <a:avLst/>
          </a:prstGeom>
        </p:spPr>
      </p:pic>
    </p:spTree>
    <p:extLst>
      <p:ext uri="{BB962C8B-B14F-4D97-AF65-F5344CB8AC3E}">
        <p14:creationId xmlns:p14="http://schemas.microsoft.com/office/powerpoint/2010/main" val="1018127955"/>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CAFFCE3-1A91-4B4E-A517-EE90C0DE52D1}"/>
              </a:ext>
            </a:extLst>
          </p:cNvPr>
          <p:cNvSpPr>
            <a:spLocks noGrp="1"/>
          </p:cNvSpPr>
          <p:nvPr>
            <p:ph idx="1"/>
          </p:nvPr>
        </p:nvSpPr>
        <p:spPr/>
        <p:txBody>
          <a:bodyPr/>
          <a:lstStyle/>
          <a:p>
            <a:pPr marL="0" indent="0">
              <a:buNone/>
            </a:pPr>
            <a:r>
              <a:rPr lang="en-MY" dirty="0"/>
              <a:t>Questions</a:t>
            </a:r>
          </a:p>
        </p:txBody>
      </p:sp>
    </p:spTree>
    <p:extLst>
      <p:ext uri="{BB962C8B-B14F-4D97-AF65-F5344CB8AC3E}">
        <p14:creationId xmlns:p14="http://schemas.microsoft.com/office/powerpoint/2010/main" val="2644029371"/>
      </p:ext>
    </p:extLst>
  </p:cSld>
  <p:clrMapOvr>
    <a:masterClrMapping/>
  </p:clrMapOvr>
</p:sld>
</file>

<file path=ppt/theme/theme1.xml><?xml version="1.0" encoding="utf-8"?>
<a:theme xmlns:a="http://schemas.openxmlformats.org/drawingml/2006/main" name="Office Theme">
  <a:themeElements>
    <a:clrScheme name="Office Theme 6">
      <a:dk1>
        <a:srgbClr val="000000"/>
      </a:dk1>
      <a:lt1>
        <a:srgbClr val="FFFFE1"/>
      </a:lt1>
      <a:dk2>
        <a:srgbClr val="330033"/>
      </a:dk2>
      <a:lt2>
        <a:srgbClr val="330033"/>
      </a:lt2>
      <a:accent1>
        <a:srgbClr val="CCCC99"/>
      </a:accent1>
      <a:accent2>
        <a:srgbClr val="FF0000"/>
      </a:accent2>
      <a:accent3>
        <a:srgbClr val="FFFFEE"/>
      </a:accent3>
      <a:accent4>
        <a:srgbClr val="000000"/>
      </a:accent4>
      <a:accent5>
        <a:srgbClr val="E2E2CA"/>
      </a:accent5>
      <a:accent6>
        <a:srgbClr val="E70000"/>
      </a:accent6>
      <a:hlink>
        <a:srgbClr val="990033"/>
      </a:hlink>
      <a:folHlink>
        <a:srgbClr val="B2B2B2"/>
      </a:folHlink>
    </a:clrScheme>
    <a:fontScheme name="Office Theme">
      <a:majorFont>
        <a:latin typeface="Times New Roman"/>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Office Theme 1">
        <a:dk1>
          <a:srgbClr val="993300"/>
        </a:dk1>
        <a:lt1>
          <a:srgbClr val="CCCCCC"/>
        </a:lt1>
        <a:dk2>
          <a:srgbClr val="000000"/>
        </a:dk2>
        <a:lt2>
          <a:srgbClr val="FFFFFF"/>
        </a:lt2>
        <a:accent1>
          <a:srgbClr val="576F2B"/>
        </a:accent1>
        <a:accent2>
          <a:srgbClr val="666699"/>
        </a:accent2>
        <a:accent3>
          <a:srgbClr val="AAAAAA"/>
        </a:accent3>
        <a:accent4>
          <a:srgbClr val="AEAEAE"/>
        </a:accent4>
        <a:accent5>
          <a:srgbClr val="B4BBAC"/>
        </a:accent5>
        <a:accent6>
          <a:srgbClr val="5C5C8A"/>
        </a:accent6>
        <a:hlink>
          <a:srgbClr val="993300"/>
        </a:hlink>
        <a:folHlink>
          <a:srgbClr val="CC9900"/>
        </a:folHlink>
      </a:clrScheme>
      <a:clrMap bg1="dk2" tx1="lt1" bg2="dk1" tx2="lt2" accent1="accent1" accent2="accent2" accent3="accent3" accent4="accent4" accent5="accent5" accent6="accent6" hlink="hlink" folHlink="folHlink"/>
    </a:extraClrScheme>
    <a:extraClrScheme>
      <a:clrScheme name="Office Theme 2">
        <a:dk1>
          <a:srgbClr val="993300"/>
        </a:dk1>
        <a:lt1>
          <a:srgbClr val="CCCCCC"/>
        </a:lt1>
        <a:dk2>
          <a:srgbClr val="330000"/>
        </a:dk2>
        <a:lt2>
          <a:srgbClr val="FFFFFF"/>
        </a:lt2>
        <a:accent1>
          <a:srgbClr val="996633"/>
        </a:accent1>
        <a:accent2>
          <a:srgbClr val="FF0000"/>
        </a:accent2>
        <a:accent3>
          <a:srgbClr val="ADAAAA"/>
        </a:accent3>
        <a:accent4>
          <a:srgbClr val="AEAEAE"/>
        </a:accent4>
        <a:accent5>
          <a:srgbClr val="CAB8AD"/>
        </a:accent5>
        <a:accent6>
          <a:srgbClr val="E70000"/>
        </a:accent6>
        <a:hlink>
          <a:srgbClr val="FF3300"/>
        </a:hlink>
        <a:folHlink>
          <a:srgbClr val="CC9933"/>
        </a:folHlink>
      </a:clrScheme>
      <a:clrMap bg1="dk2" tx1="lt1" bg2="dk1" tx2="lt2" accent1="accent1" accent2="accent2" accent3="accent3" accent4="accent4" accent5="accent5" accent6="accent6" hlink="hlink" folHlink="folHlink"/>
    </a:extraClrScheme>
    <a:extraClrScheme>
      <a:clrScheme name="Office Theme 3">
        <a:dk1>
          <a:srgbClr val="79788A"/>
        </a:dk1>
        <a:lt1>
          <a:srgbClr val="FFFFFF"/>
        </a:lt1>
        <a:dk2>
          <a:srgbClr val="21203C"/>
        </a:dk2>
        <a:lt2>
          <a:srgbClr val="FFFFCC"/>
        </a:lt2>
        <a:accent1>
          <a:srgbClr val="476077"/>
        </a:accent1>
        <a:accent2>
          <a:srgbClr val="676C5A"/>
        </a:accent2>
        <a:accent3>
          <a:srgbClr val="ABABAF"/>
        </a:accent3>
        <a:accent4>
          <a:srgbClr val="DADADA"/>
        </a:accent4>
        <a:accent5>
          <a:srgbClr val="B1B6BD"/>
        </a:accent5>
        <a:accent6>
          <a:srgbClr val="5D6151"/>
        </a:accent6>
        <a:hlink>
          <a:srgbClr val="666699"/>
        </a:hlink>
        <a:folHlink>
          <a:srgbClr val="8CB0A2"/>
        </a:folHlink>
      </a:clrScheme>
      <a:clrMap bg1="dk2" tx1="lt1" bg2="dk1" tx2="lt2" accent1="accent1" accent2="accent2" accent3="accent3" accent4="accent4" accent5="accent5" accent6="accent6" hlink="hlink" folHlink="folHlink"/>
    </a:extraClrScheme>
    <a:extraClrScheme>
      <a:clrScheme name="Office Theme 4">
        <a:dk1>
          <a:srgbClr val="455B41"/>
        </a:dk1>
        <a:lt1>
          <a:srgbClr val="FFFFCC"/>
        </a:lt1>
        <a:dk2>
          <a:srgbClr val="79A994"/>
        </a:dk2>
        <a:lt2>
          <a:srgbClr val="FFFFCC"/>
        </a:lt2>
        <a:accent1>
          <a:srgbClr val="517087"/>
        </a:accent1>
        <a:accent2>
          <a:srgbClr val="666699"/>
        </a:accent2>
        <a:accent3>
          <a:srgbClr val="BED1C8"/>
        </a:accent3>
        <a:accent4>
          <a:srgbClr val="DADAAE"/>
        </a:accent4>
        <a:accent5>
          <a:srgbClr val="B3BBC3"/>
        </a:accent5>
        <a:accent6>
          <a:srgbClr val="5C5C8A"/>
        </a:accent6>
        <a:hlink>
          <a:srgbClr val="993300"/>
        </a:hlink>
        <a:folHlink>
          <a:srgbClr val="A4AF6B"/>
        </a:folHlink>
      </a:clrScheme>
      <a:clrMap bg1="dk2" tx1="lt1" bg2="dk1" tx2="lt2" accent1="accent1" accent2="accent2" accent3="accent3" accent4="accent4" accent5="accent5" accent6="accent6" hlink="hlink" folHlink="folHlink"/>
    </a:extraClrScheme>
    <a:extraClrScheme>
      <a:clrScheme name="Office Theme 5">
        <a:dk1>
          <a:srgbClr val="330000"/>
        </a:dk1>
        <a:lt1>
          <a:srgbClr val="FF9900"/>
        </a:lt1>
        <a:dk2>
          <a:srgbClr val="FFFFFF"/>
        </a:dk2>
        <a:lt2>
          <a:srgbClr val="8B3111"/>
        </a:lt2>
        <a:accent1>
          <a:srgbClr val="DD6D07"/>
        </a:accent1>
        <a:accent2>
          <a:srgbClr val="CC9900"/>
        </a:accent2>
        <a:accent3>
          <a:srgbClr val="FFCAAA"/>
        </a:accent3>
        <a:accent4>
          <a:srgbClr val="2A0000"/>
        </a:accent4>
        <a:accent5>
          <a:srgbClr val="EBBAAA"/>
        </a:accent5>
        <a:accent6>
          <a:srgbClr val="B98A00"/>
        </a:accent6>
        <a:hlink>
          <a:srgbClr val="CC3300"/>
        </a:hlink>
        <a:folHlink>
          <a:srgbClr val="CCCC66"/>
        </a:folHlink>
      </a:clrScheme>
      <a:clrMap bg1="lt1" tx1="dk1" bg2="lt2" tx2="dk2" accent1="accent1" accent2="accent2" accent3="accent3" accent4="accent4" accent5="accent5" accent6="accent6" hlink="hlink" folHlink="folHlink"/>
    </a:extraClrScheme>
    <a:extraClrScheme>
      <a:clrScheme name="Office Theme 6">
        <a:dk1>
          <a:srgbClr val="000000"/>
        </a:dk1>
        <a:lt1>
          <a:srgbClr val="FFFFE1"/>
        </a:lt1>
        <a:dk2>
          <a:srgbClr val="330033"/>
        </a:dk2>
        <a:lt2>
          <a:srgbClr val="330033"/>
        </a:lt2>
        <a:accent1>
          <a:srgbClr val="CCCC99"/>
        </a:accent1>
        <a:accent2>
          <a:srgbClr val="FF0000"/>
        </a:accent2>
        <a:accent3>
          <a:srgbClr val="FFFFEE"/>
        </a:accent3>
        <a:accent4>
          <a:srgbClr val="000000"/>
        </a:accent4>
        <a:accent5>
          <a:srgbClr val="E2E2CA"/>
        </a:accent5>
        <a:accent6>
          <a:srgbClr val="E70000"/>
        </a:accent6>
        <a:hlink>
          <a:srgbClr val="990033"/>
        </a:hlink>
        <a:folHlink>
          <a:srgbClr val="B2B2B2"/>
        </a:folHlink>
      </a:clrScheme>
      <a:clrMap bg1="lt1" tx1="dk1" bg2="lt2" tx2="dk2" accent1="accent1" accent2="accent2" accent3="accent3" accent4="accent4" accent5="accent5" accent6="accent6" hlink="hlink" folHlink="folHlink"/>
    </a:extraClrScheme>
    <a:extraClrScheme>
      <a:clrScheme name="Office Theme 7">
        <a:dk1>
          <a:srgbClr val="000000"/>
        </a:dk1>
        <a:lt1>
          <a:srgbClr val="FFFFFF"/>
        </a:lt1>
        <a:dk2>
          <a:srgbClr val="000000"/>
        </a:dk2>
        <a:lt2>
          <a:srgbClr val="891411"/>
        </a:lt2>
        <a:accent1>
          <a:srgbClr val="4F917E"/>
        </a:accent1>
        <a:accent2>
          <a:srgbClr val="CC9900"/>
        </a:accent2>
        <a:accent3>
          <a:srgbClr val="FFFFFF"/>
        </a:accent3>
        <a:accent4>
          <a:srgbClr val="000000"/>
        </a:accent4>
        <a:accent5>
          <a:srgbClr val="B2C7C0"/>
        </a:accent5>
        <a:accent6>
          <a:srgbClr val="B98A00"/>
        </a:accent6>
        <a:hlink>
          <a:srgbClr val="5A84D8"/>
        </a:hlink>
        <a:folHlink>
          <a:srgbClr val="A0C6BA"/>
        </a:folHlink>
      </a:clrScheme>
      <a:clrMap bg1="lt1" tx1="dk1" bg2="lt2" tx2="dk2" accent1="accent1" accent2="accent2" accent3="accent3" accent4="accent4" accent5="accent5" accent6="accent6" hlink="hlink" folHlink="folHlink"/>
    </a:extraClrScheme>
    <a:extraClrScheme>
      <a:clrScheme name="Office Theme 8">
        <a:dk1>
          <a:srgbClr val="000000"/>
        </a:dk1>
        <a:lt1>
          <a:srgbClr val="FFFFFF"/>
        </a:lt1>
        <a:dk2>
          <a:srgbClr val="CC0000"/>
        </a:dk2>
        <a:lt2>
          <a:srgbClr val="999966"/>
        </a:lt2>
        <a:accent1>
          <a:srgbClr val="CCCCCC"/>
        </a:accent1>
        <a:accent2>
          <a:srgbClr val="CCCC66"/>
        </a:accent2>
        <a:accent3>
          <a:srgbClr val="FFFFFF"/>
        </a:accent3>
        <a:accent4>
          <a:srgbClr val="000000"/>
        </a:accent4>
        <a:accent5>
          <a:srgbClr val="E2E2E2"/>
        </a:accent5>
        <a:accent6>
          <a:srgbClr val="B9B95C"/>
        </a:accent6>
        <a:hlink>
          <a:srgbClr val="666699"/>
        </a:hlink>
        <a:folHlink>
          <a:srgbClr val="CCCC99"/>
        </a:folHlink>
      </a:clrScheme>
      <a:clrMap bg1="lt1" tx1="dk1" bg2="lt2" tx2="dk2" accent1="accent1" accent2="accent2" accent3="accent3" accent4="accent4" accent5="accent5" accent6="accent6" hlink="hlink" folHlink="folHlink"/>
    </a:extraClrScheme>
    <a:extraClrScheme>
      <a:clrScheme name="Office Theme 9">
        <a:dk1>
          <a:srgbClr val="000000"/>
        </a:dk1>
        <a:lt1>
          <a:srgbClr val="FFFFFF"/>
        </a:lt1>
        <a:dk2>
          <a:srgbClr val="FF0000"/>
        </a:dk2>
        <a:lt2>
          <a:srgbClr val="009999"/>
        </a:lt2>
        <a:accent1>
          <a:srgbClr val="C7B505"/>
        </a:accent1>
        <a:accent2>
          <a:srgbClr val="FFFF66"/>
        </a:accent2>
        <a:accent3>
          <a:srgbClr val="FFFFFF"/>
        </a:accent3>
        <a:accent4>
          <a:srgbClr val="000000"/>
        </a:accent4>
        <a:accent5>
          <a:srgbClr val="E0D7AA"/>
        </a:accent5>
        <a:accent6>
          <a:srgbClr val="E7E75C"/>
        </a:accent6>
        <a:hlink>
          <a:srgbClr val="5A84D8"/>
        </a:hlink>
        <a:folHlink>
          <a:srgbClr val="A0C6BA"/>
        </a:folHlink>
      </a:clrScheme>
      <a:clrMap bg1="lt1" tx1="dk1" bg2="lt2" tx2="dk2" accent1="accent1" accent2="accent2" accent3="accent3" accent4="accent4" accent5="accent5" accent6="accent6" hlink="hlink" folHlink="folHlink"/>
    </a:extraClrScheme>
    <a:extraClrScheme>
      <a:clrScheme name="Office Theme 10">
        <a:dk1>
          <a:srgbClr val="000000"/>
        </a:dk1>
        <a:lt1>
          <a:srgbClr val="FFFFFF"/>
        </a:lt1>
        <a:dk2>
          <a:srgbClr val="660033"/>
        </a:dk2>
        <a:lt2>
          <a:srgbClr val="666699"/>
        </a:lt2>
        <a:accent1>
          <a:srgbClr val="95A3D1"/>
        </a:accent1>
        <a:accent2>
          <a:srgbClr val="FFFF66"/>
        </a:accent2>
        <a:accent3>
          <a:srgbClr val="FFFFFF"/>
        </a:accent3>
        <a:accent4>
          <a:srgbClr val="000000"/>
        </a:accent4>
        <a:accent5>
          <a:srgbClr val="C8CEE5"/>
        </a:accent5>
        <a:accent6>
          <a:srgbClr val="E7E75C"/>
        </a:accent6>
        <a:hlink>
          <a:srgbClr val="5A84D8"/>
        </a:hlink>
        <a:folHlink>
          <a:srgbClr val="CCCC99"/>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tf10203777</Template>
  <TotalTime>1926</TotalTime>
  <Words>5787</Words>
  <Application>Microsoft Office PowerPoint</Application>
  <PresentationFormat>On-screen Show (4:3)</PresentationFormat>
  <Paragraphs>563</Paragraphs>
  <Slides>105</Slides>
  <Notes>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105</vt:i4>
      </vt:variant>
    </vt:vector>
  </HeadingPairs>
  <TitlesOfParts>
    <vt:vector size="110" baseType="lpstr">
      <vt:lpstr>Arial</vt:lpstr>
      <vt:lpstr>Symbol</vt:lpstr>
      <vt:lpstr>Times New Roman</vt:lpstr>
      <vt:lpstr>Wingdings</vt:lpstr>
      <vt:lpstr>Office Theme</vt:lpstr>
      <vt:lpstr>HR SERVICE DELIVERY - II</vt:lpstr>
      <vt:lpstr>HR Planning and Staffing</vt:lpstr>
      <vt:lpstr>Selection</vt:lpstr>
      <vt:lpstr>Selection Risks</vt:lpstr>
      <vt:lpstr>Selection Process</vt:lpstr>
      <vt:lpstr>Selection Process</vt:lpstr>
      <vt:lpstr>Selection Process</vt:lpstr>
      <vt:lpstr>HR Planning and Staffing</vt:lpstr>
      <vt:lpstr>Reliability and Validity of Selection Tools and Methods</vt:lpstr>
      <vt:lpstr>Reliability and Validity of Selection Tools and Methods</vt:lpstr>
      <vt:lpstr>HR Planning and Staffing</vt:lpstr>
      <vt:lpstr>Selection Tools</vt:lpstr>
      <vt:lpstr>Step 3: Interview</vt:lpstr>
      <vt:lpstr>Behavioral Interview</vt:lpstr>
      <vt:lpstr>Behavioral Interview</vt:lpstr>
      <vt:lpstr>Competency-Based Interview</vt:lpstr>
      <vt:lpstr>Examples of Questions for Competency-Based Interviews </vt:lpstr>
      <vt:lpstr>Structured Interview</vt:lpstr>
      <vt:lpstr>Realistic Job Previews</vt:lpstr>
      <vt:lpstr>Types of Realistic Job Previews</vt:lpstr>
      <vt:lpstr>HR Planning and Staffing</vt:lpstr>
      <vt:lpstr>New Hire Onboarding</vt:lpstr>
      <vt:lpstr>New Employee Orientation</vt:lpstr>
      <vt:lpstr>Orientation/Induction</vt:lpstr>
      <vt:lpstr>Model of Onboarding</vt:lpstr>
      <vt:lpstr>New Employee Onboarding</vt:lpstr>
      <vt:lpstr>Onboarding Roles and Responsibilities</vt:lpstr>
      <vt:lpstr>Evaluating the Effectiveness of Onboarding</vt:lpstr>
      <vt:lpstr>Poll Question # </vt:lpstr>
      <vt:lpstr>Answer to Poll Question # </vt:lpstr>
      <vt:lpstr>Poll Question # </vt:lpstr>
      <vt:lpstr>Answer to Poll Question # </vt:lpstr>
      <vt:lpstr>PowerPoint Presentation</vt:lpstr>
      <vt:lpstr>Introduction</vt:lpstr>
      <vt:lpstr>Value Exchange - Employee</vt:lpstr>
      <vt:lpstr>Value Exchange - Employer</vt:lpstr>
      <vt:lpstr>Remuneration</vt:lpstr>
      <vt:lpstr>Difference Remuneration vs Compensation</vt:lpstr>
      <vt:lpstr>Evolution of Rewards</vt:lpstr>
      <vt:lpstr>Total Rewards </vt:lpstr>
      <vt:lpstr>Total Rewards</vt:lpstr>
      <vt:lpstr>Steps in the Development of a Total Rewards Strategy</vt:lpstr>
      <vt:lpstr>Compensation Approaches</vt:lpstr>
      <vt:lpstr>Goals of the Total Rewards System</vt:lpstr>
      <vt:lpstr>Equity</vt:lpstr>
      <vt:lpstr>Pay Strategies</vt:lpstr>
      <vt:lpstr>Pay Strategies</vt:lpstr>
      <vt:lpstr>Pay Strategies</vt:lpstr>
      <vt:lpstr>Compensation and Benefits Strategy</vt:lpstr>
      <vt:lpstr>Job Evaluation</vt:lpstr>
      <vt:lpstr>Salary Surveys</vt:lpstr>
      <vt:lpstr>Types of Survey</vt:lpstr>
      <vt:lpstr>Communicating to Employees</vt:lpstr>
      <vt:lpstr>Direct Communication</vt:lpstr>
      <vt:lpstr>Effectiveness of the Total Rewards Strategy</vt:lpstr>
      <vt:lpstr>Pay Range</vt:lpstr>
      <vt:lpstr>Compa-ratios (CP)</vt:lpstr>
      <vt:lpstr>Broadbanding</vt:lpstr>
      <vt:lpstr>Global Pay Structure</vt:lpstr>
      <vt:lpstr>Poll Question # 1</vt:lpstr>
      <vt:lpstr>Answer to Poll Question # 1</vt:lpstr>
      <vt:lpstr>Poll Question # 2</vt:lpstr>
      <vt:lpstr>Answer to Poll Question # 2</vt:lpstr>
      <vt:lpstr>Poll Question # 3</vt:lpstr>
      <vt:lpstr>Answer to Poll Question # 3</vt:lpstr>
      <vt:lpstr>Poll Question # 4</vt:lpstr>
      <vt:lpstr>Answer to Poll Question # 4</vt:lpstr>
      <vt:lpstr>PowerPoint Presentation</vt:lpstr>
      <vt:lpstr>Human Resource Information System (HRIS)</vt:lpstr>
      <vt:lpstr>HR Systems</vt:lpstr>
      <vt:lpstr>HR Transformation through Information Technology (IT)</vt:lpstr>
      <vt:lpstr>Benefits of HRIS</vt:lpstr>
      <vt:lpstr>Factors affecting HRIS</vt:lpstr>
      <vt:lpstr>HRIS Modules</vt:lpstr>
      <vt:lpstr>Types of HRIS</vt:lpstr>
      <vt:lpstr>Electronic Data Processing (EDP)</vt:lpstr>
      <vt:lpstr>Management Information Systems (MIS)</vt:lpstr>
      <vt:lpstr>Decision Support Systems (DSS)</vt:lpstr>
      <vt:lpstr>Core HR</vt:lpstr>
      <vt:lpstr>Self-Services</vt:lpstr>
      <vt:lpstr>Informational Self-Service</vt:lpstr>
      <vt:lpstr>Transactional Self Service</vt:lpstr>
      <vt:lpstr>HR Portals in Self-Service</vt:lpstr>
      <vt:lpstr>Knowledge Management (KM)</vt:lpstr>
      <vt:lpstr>Talent Management Systems</vt:lpstr>
      <vt:lpstr>Applicant Tracking Systems (ATS)</vt:lpstr>
      <vt:lpstr>Data Mining and “Big” data</vt:lpstr>
      <vt:lpstr>Predictive Analysis</vt:lpstr>
      <vt:lpstr>Workforce Modeling</vt:lpstr>
      <vt:lpstr>PowerPoint Presentation</vt:lpstr>
      <vt:lpstr>Global Workforce</vt:lpstr>
      <vt:lpstr>Global Workforce</vt:lpstr>
      <vt:lpstr>Different Dimensions of IHRM</vt:lpstr>
      <vt:lpstr>P.V.Morgan Model of IHRM</vt:lpstr>
      <vt:lpstr>HR Activities</vt:lpstr>
      <vt:lpstr>Types of Employees</vt:lpstr>
      <vt:lpstr>Parent Country National (PCN)</vt:lpstr>
      <vt:lpstr>Host Country National</vt:lpstr>
      <vt:lpstr>Third Country Nationals</vt:lpstr>
      <vt:lpstr>Staffing Approaches</vt:lpstr>
      <vt:lpstr>Other Global Workforces</vt:lpstr>
      <vt:lpstr>Poll Question # 1</vt:lpstr>
      <vt:lpstr>Poll Answer # 1</vt:lpstr>
      <vt:lpstr>Purpose of Global Assignment</vt:lpstr>
      <vt:lpstr>PowerPoint Presentation</vt:lpstr>
    </vt:vector>
  </TitlesOfParts>
  <Manager/>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
  <dc:creator>Venkatesan Muraledharan</dc:creator>
  <cp:keywords/>
  <dc:description/>
  <cp:lastModifiedBy>Venkatesan Muraledharan</cp:lastModifiedBy>
  <cp:revision>45</cp:revision>
  <cp:lastPrinted>1601-01-01T00:00:00Z</cp:lastPrinted>
  <dcterms:created xsi:type="dcterms:W3CDTF">2020-07-09T15:12:46Z</dcterms:created>
  <dcterms:modified xsi:type="dcterms:W3CDTF">2022-02-06T03:22:57Z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TC102037771033</vt:lpwstr>
  </property>
</Properties>
</file>