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1"/>
  </p:notesMasterIdLst>
  <p:handoutMasterIdLst>
    <p:handoutMasterId r:id="rId52"/>
  </p:handoutMasterIdLst>
  <p:sldIdLst>
    <p:sldId id="256" r:id="rId2"/>
    <p:sldId id="505" r:id="rId3"/>
    <p:sldId id="263" r:id="rId4"/>
    <p:sldId id="264" r:id="rId5"/>
    <p:sldId id="265" r:id="rId6"/>
    <p:sldId id="504" r:id="rId7"/>
    <p:sldId id="266" r:id="rId8"/>
    <p:sldId id="267" r:id="rId9"/>
    <p:sldId id="507" r:id="rId10"/>
    <p:sldId id="268" r:id="rId11"/>
    <p:sldId id="275" r:id="rId12"/>
    <p:sldId id="276" r:id="rId13"/>
    <p:sldId id="277" r:id="rId14"/>
    <p:sldId id="278" r:id="rId15"/>
    <p:sldId id="279" r:id="rId16"/>
    <p:sldId id="280" r:id="rId17"/>
    <p:sldId id="281" r:id="rId18"/>
    <p:sldId id="282" r:id="rId19"/>
    <p:sldId id="508" r:id="rId20"/>
    <p:sldId id="509" r:id="rId21"/>
    <p:sldId id="510" r:id="rId22"/>
    <p:sldId id="511" r:id="rId23"/>
    <p:sldId id="512" r:id="rId24"/>
    <p:sldId id="514" r:id="rId25"/>
    <p:sldId id="347" r:id="rId26"/>
    <p:sldId id="348" r:id="rId27"/>
    <p:sldId id="515" r:id="rId28"/>
    <p:sldId id="513" r:id="rId29"/>
    <p:sldId id="336" r:id="rId30"/>
    <p:sldId id="337" r:id="rId31"/>
    <p:sldId id="338" r:id="rId32"/>
    <p:sldId id="339" r:id="rId33"/>
    <p:sldId id="340" r:id="rId34"/>
    <p:sldId id="341" r:id="rId35"/>
    <p:sldId id="349" r:id="rId36"/>
    <p:sldId id="350" r:id="rId37"/>
    <p:sldId id="516" r:id="rId38"/>
    <p:sldId id="369" r:id="rId39"/>
    <p:sldId id="370" r:id="rId40"/>
    <p:sldId id="371" r:id="rId41"/>
    <p:sldId id="517" r:id="rId42"/>
    <p:sldId id="375" r:id="rId43"/>
    <p:sldId id="377" r:id="rId44"/>
    <p:sldId id="379" r:id="rId45"/>
    <p:sldId id="387" r:id="rId46"/>
    <p:sldId id="388" r:id="rId47"/>
    <p:sldId id="389" r:id="rId48"/>
    <p:sldId id="390" r:id="rId49"/>
    <p:sldId id="327" r:id="rId5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28439"/>
          <a:ext cx="8122096" cy="9126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90288"/>
          <a:ext cx="6897960" cy="89962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32073"/>
          <a:ext cx="6897960" cy="8996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sp:txBody>
      <dsp:txXfrm>
        <a:off x="43916" y="75989"/>
        <a:ext cx="6810128" cy="811788"/>
      </dsp:txXfrm>
    </dsp:sp>
    <dsp:sp modelId="{47F42535-DFC2-4D29-B920-1C40FFE6B1E7}">
      <dsp:nvSpPr>
        <dsp:cNvPr id="0" name=""/>
        <dsp:cNvSpPr/>
      </dsp:nvSpPr>
      <dsp:spPr>
        <a:xfrm>
          <a:off x="0" y="1090288"/>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3916" y="1134204"/>
        <a:ext cx="6810128" cy="811788"/>
      </dsp:txXfrm>
    </dsp:sp>
    <dsp:sp modelId="{E0E1F7FC-C1DE-4EA7-994D-37AD03907CC6}">
      <dsp:nvSpPr>
        <dsp:cNvPr id="0" name=""/>
        <dsp:cNvSpPr/>
      </dsp:nvSpPr>
      <dsp:spPr>
        <a:xfrm>
          <a:off x="0" y="1995887"/>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3916" y="2039803"/>
        <a:ext cx="6810128" cy="811788"/>
      </dsp:txXfrm>
    </dsp:sp>
    <dsp:sp modelId="{5DC88683-B470-4890-B11A-2192BBAE432B}">
      <dsp:nvSpPr>
        <dsp:cNvPr id="0" name=""/>
        <dsp:cNvSpPr/>
      </dsp:nvSpPr>
      <dsp:spPr>
        <a:xfrm>
          <a:off x="0" y="2895094"/>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3916" y="2939010"/>
        <a:ext cx="6810128" cy="811788"/>
      </dsp:txXfrm>
    </dsp:sp>
    <dsp:sp modelId="{F7B2C6EC-1BD4-4AE5-AB5A-E687F0A0AC0C}">
      <dsp:nvSpPr>
        <dsp:cNvPr id="0" name=""/>
        <dsp:cNvSpPr/>
      </dsp:nvSpPr>
      <dsp:spPr>
        <a:xfrm>
          <a:off x="0" y="3849434"/>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3916" y="3893350"/>
        <a:ext cx="6810128" cy="8117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5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47041"/>
        <a:ext cx="6808976" cy="822446"/>
      </dsp:txXfrm>
    </dsp:sp>
    <dsp:sp modelId="{47F42535-DFC2-4D29-B920-1C40FFE6B1E7}">
      <dsp:nvSpPr>
        <dsp:cNvPr id="0" name=""/>
        <dsp:cNvSpPr/>
      </dsp:nvSpPr>
      <dsp:spPr>
        <a:xfrm>
          <a:off x="0" y="107321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sp:txBody>
      <dsp:txXfrm>
        <a:off x="44492" y="1117711"/>
        <a:ext cx="6808976" cy="822446"/>
      </dsp:txXfrm>
    </dsp:sp>
    <dsp:sp modelId="{E0E1F7FC-C1DE-4EA7-994D-37AD03907CC6}">
      <dsp:nvSpPr>
        <dsp:cNvPr id="0" name=""/>
        <dsp:cNvSpPr/>
      </dsp:nvSpPr>
      <dsp:spPr>
        <a:xfrm>
          <a:off x="0" y="1989988"/>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7321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17711"/>
        <a:ext cx="6808976" cy="822446"/>
      </dsp:txXfrm>
    </dsp:sp>
    <dsp:sp modelId="{E0E1F7FC-C1DE-4EA7-994D-37AD03907CC6}">
      <dsp:nvSpPr>
        <dsp:cNvPr id="0" name=""/>
        <dsp:cNvSpPr/>
      </dsp:nvSpPr>
      <dsp:spPr>
        <a:xfrm>
          <a:off x="0" y="1989988"/>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6138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05881"/>
        <a:ext cx="6808976" cy="822446"/>
      </dsp:txXfrm>
    </dsp:sp>
    <dsp:sp modelId="{E0E1F7FC-C1DE-4EA7-994D-37AD03907CC6}">
      <dsp:nvSpPr>
        <dsp:cNvPr id="0" name=""/>
        <dsp:cNvSpPr/>
      </dsp:nvSpPr>
      <dsp:spPr>
        <a:xfrm>
          <a:off x="0" y="1989988"/>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6138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05881"/>
        <a:ext cx="6808976" cy="822446"/>
      </dsp:txXfrm>
    </dsp:sp>
    <dsp:sp modelId="{E0E1F7FC-C1DE-4EA7-994D-37AD03907CC6}">
      <dsp:nvSpPr>
        <dsp:cNvPr id="0" name=""/>
        <dsp:cNvSpPr/>
      </dsp:nvSpPr>
      <dsp:spPr>
        <a:xfrm>
          <a:off x="0" y="1972816"/>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17308"/>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sp:txBody>
      <dsp:txXfrm>
        <a:off x="44492" y="3911641"/>
        <a:ext cx="6808976" cy="8224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Service Delivery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38274681"/>
              </p:ext>
            </p:extLst>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2458064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1A52C-5537-46CD-A74C-ECA472ABDE65}"/>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id="{8606A412-9E8A-48B0-9578-CD05D4746208}"/>
              </a:ext>
            </a:extLst>
          </p:cNvPr>
          <p:cNvPicPr>
            <a:picLocks noChangeAspect="1"/>
          </p:cNvPicPr>
          <p:nvPr/>
        </p:nvPicPr>
        <p:blipFill>
          <a:blip r:embed="rId2"/>
          <a:stretch>
            <a:fillRect/>
          </a:stretch>
        </p:blipFill>
        <p:spPr>
          <a:xfrm>
            <a:off x="865750" y="1776412"/>
            <a:ext cx="8082138" cy="4388892"/>
          </a:xfrm>
          <a:prstGeom prst="rect">
            <a:avLst/>
          </a:prstGeom>
        </p:spPr>
      </p:pic>
    </p:spTree>
    <p:extLst>
      <p:ext uri="{BB962C8B-B14F-4D97-AF65-F5344CB8AC3E}">
        <p14:creationId xmlns:p14="http://schemas.microsoft.com/office/powerpoint/2010/main" val="1298301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7618040" cy="1143000"/>
          </a:xfrm>
        </p:spPr>
        <p:txBody>
          <a:bodyPr/>
          <a:lstStyle/>
          <a:p>
            <a:r>
              <a:rPr lang="en-MY" dirty="0"/>
              <a:t>Diversity and Inclusion Considerations</a:t>
            </a:r>
          </a:p>
        </p:txBody>
      </p:sp>
      <p:sp>
        <p:nvSpPr>
          <p:cNvPr id="4" name="TextBox 3">
            <a:extLst>
              <a:ext uri="{FF2B5EF4-FFF2-40B4-BE49-F238E27FC236}">
                <a16:creationId xmlns:a16="http://schemas.microsoft.com/office/drawing/2014/main" id="{A0B889DB-C27A-40B9-855B-82BFD29DF260}"/>
              </a:ext>
            </a:extLst>
          </p:cNvPr>
          <p:cNvSpPr txBox="1"/>
          <p:nvPr/>
        </p:nvSpPr>
        <p:spPr>
          <a:xfrm>
            <a:off x="914400" y="1772816"/>
            <a:ext cx="7315200" cy="4247317"/>
          </a:xfrm>
          <a:prstGeom prst="rect">
            <a:avLst/>
          </a:prstGeom>
          <a:noFill/>
        </p:spPr>
        <p:txBody>
          <a:bodyPr wrap="square" rtlCol="0">
            <a:spAutoFit/>
          </a:bodyPr>
          <a:lstStyle/>
          <a:p>
            <a:r>
              <a:rPr lang="en-MY" dirty="0"/>
              <a:t>HR professionals should take the following actions to integrate diversity and inclusion into the organization:</a:t>
            </a:r>
          </a:p>
          <a:p>
            <a:endParaRPr lang="en-MY" dirty="0"/>
          </a:p>
          <a:p>
            <a:pPr marL="285750" indent="-285750">
              <a:buFont typeface="Wingdings" panose="05000000000000000000" pitchFamily="2" charset="2"/>
              <a:buChar char="§"/>
            </a:pPr>
            <a:r>
              <a:rPr lang="en-MY" dirty="0"/>
              <a:t>Use social networking to help create a workforce that can navigate different cultures, countries and companies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Connect diversity and inclusion to strategic business outcomes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 diversity practitioners to develop strong business skills and global 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Help mitigate division between different groups and cultures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 the credibility of diversity and inclusion initiatives in the organization by dealing with difficult issues </a:t>
            </a:r>
          </a:p>
        </p:txBody>
      </p:sp>
    </p:spTree>
    <p:extLst>
      <p:ext uri="{BB962C8B-B14F-4D97-AF65-F5344CB8AC3E}">
        <p14:creationId xmlns:p14="http://schemas.microsoft.com/office/powerpoint/2010/main" val="3746169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C7560FF0-56CD-44EC-9B33-8A861F6BD86C}"/>
              </a:ext>
            </a:extLst>
          </p:cNvPr>
          <p:cNvSpPr txBox="1"/>
          <p:nvPr/>
        </p:nvSpPr>
        <p:spPr>
          <a:xfrm>
            <a:off x="914400" y="1844824"/>
            <a:ext cx="7474024" cy="3139321"/>
          </a:xfrm>
          <a:prstGeom prst="rect">
            <a:avLst/>
          </a:prstGeom>
          <a:noFill/>
        </p:spPr>
        <p:txBody>
          <a:bodyPr wrap="square" rtlCol="0">
            <a:spAutoFit/>
          </a:bodyPr>
          <a:lstStyle/>
          <a:p>
            <a:r>
              <a:rPr lang="en-MY" dirty="0"/>
              <a:t>Which of the following is a key organizational trait needed to define staffing plans?</a:t>
            </a:r>
          </a:p>
          <a:p>
            <a:endParaRPr lang="en-MY" dirty="0"/>
          </a:p>
          <a:p>
            <a:pPr marL="342900" indent="-342900">
              <a:buAutoNum type="alphaUcPeriod"/>
            </a:pPr>
            <a:r>
              <a:rPr lang="en-MY" dirty="0"/>
              <a:t>Being reactive</a:t>
            </a:r>
          </a:p>
          <a:p>
            <a:pPr marL="342900" indent="-342900">
              <a:buAutoNum type="alphaUcPeriod"/>
            </a:pPr>
            <a:endParaRPr lang="en-MY" dirty="0"/>
          </a:p>
          <a:p>
            <a:r>
              <a:rPr lang="en-MY" dirty="0"/>
              <a:t>B. Being unpredictable</a:t>
            </a:r>
          </a:p>
          <a:p>
            <a:endParaRPr lang="en-MY" dirty="0"/>
          </a:p>
          <a:p>
            <a:r>
              <a:rPr lang="en-MY" dirty="0"/>
              <a:t>C. Being flexible</a:t>
            </a:r>
          </a:p>
          <a:p>
            <a:endParaRPr lang="en-MY" dirty="0"/>
          </a:p>
          <a:p>
            <a:r>
              <a:rPr lang="en-MY" dirty="0"/>
              <a:t>D. Resisting sudden change</a:t>
            </a:r>
          </a:p>
          <a:p>
            <a:endParaRPr lang="en-MY" dirty="0"/>
          </a:p>
        </p:txBody>
      </p:sp>
    </p:spTree>
    <p:extLst>
      <p:ext uri="{BB962C8B-B14F-4D97-AF65-F5344CB8AC3E}">
        <p14:creationId xmlns:p14="http://schemas.microsoft.com/office/powerpoint/2010/main" val="2211537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A6025F97-DC60-4EEC-952F-E04D0E9DD341}"/>
              </a:ext>
            </a:extLst>
          </p:cNvPr>
          <p:cNvSpPr txBox="1"/>
          <p:nvPr/>
        </p:nvSpPr>
        <p:spPr>
          <a:xfrm>
            <a:off x="945381" y="1772816"/>
            <a:ext cx="5184576" cy="461665"/>
          </a:xfrm>
          <a:prstGeom prst="rect">
            <a:avLst/>
          </a:prstGeom>
          <a:noFill/>
        </p:spPr>
        <p:txBody>
          <a:bodyPr wrap="square" rtlCol="0">
            <a:spAutoFit/>
          </a:bodyPr>
          <a:lstStyle/>
          <a:p>
            <a:r>
              <a:rPr lang="en-MY" sz="2400" dirty="0">
                <a:latin typeface="+mn-lt"/>
              </a:rPr>
              <a:t>Option - C	 Being flexible 	</a:t>
            </a:r>
          </a:p>
        </p:txBody>
      </p:sp>
    </p:spTree>
    <p:extLst>
      <p:ext uri="{BB962C8B-B14F-4D97-AF65-F5344CB8AC3E}">
        <p14:creationId xmlns:p14="http://schemas.microsoft.com/office/powerpoint/2010/main" val="1841639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5BE9E36-2F8D-4386-ABAB-24E98B9F93E5}"/>
              </a:ext>
            </a:extLst>
          </p:cNvPr>
          <p:cNvSpPr txBox="1"/>
          <p:nvPr/>
        </p:nvSpPr>
        <p:spPr>
          <a:xfrm>
            <a:off x="1115616" y="1844824"/>
            <a:ext cx="7344816" cy="3693319"/>
          </a:xfrm>
          <a:prstGeom prst="rect">
            <a:avLst/>
          </a:prstGeom>
          <a:noFill/>
        </p:spPr>
        <p:txBody>
          <a:bodyPr wrap="square" rtlCol="0">
            <a:spAutoFit/>
          </a:bodyPr>
          <a:lstStyle/>
          <a:p>
            <a:r>
              <a:rPr lang="en-MY" dirty="0"/>
              <a:t>What staffing issue typically occurs when an organization undergoes restructuring?</a:t>
            </a:r>
          </a:p>
          <a:p>
            <a:pPr marL="342900" indent="-342900">
              <a:buAutoNum type="arabicPeriod" startAt="2"/>
            </a:pPr>
            <a:endParaRPr lang="en-MY" dirty="0"/>
          </a:p>
          <a:p>
            <a:endParaRPr lang="en-MY" dirty="0"/>
          </a:p>
          <a:p>
            <a:pPr marL="342900" indent="-342900">
              <a:buAutoNum type="alphaUcPeriod"/>
            </a:pPr>
            <a:r>
              <a:rPr lang="en-MY" dirty="0"/>
              <a:t>Increase in applicant pool</a:t>
            </a:r>
          </a:p>
          <a:p>
            <a:pPr marL="342900" indent="-342900">
              <a:buAutoNum type="alphaUcPeriod"/>
            </a:pPr>
            <a:endParaRPr lang="en-MY" dirty="0"/>
          </a:p>
          <a:p>
            <a:pPr marL="342900" indent="-342900">
              <a:buAutoNum type="alphaUcPeriod" startAt="2"/>
            </a:pPr>
            <a:r>
              <a:rPr lang="en-MY" dirty="0"/>
              <a:t>Persistent shortage of people</a:t>
            </a:r>
          </a:p>
          <a:p>
            <a:pPr marL="342900" indent="-342900">
              <a:buAutoNum type="alphaUcPeriod" startAt="2"/>
            </a:pPr>
            <a:endParaRPr lang="en-MY" dirty="0"/>
          </a:p>
          <a:p>
            <a:pPr marL="342900" indent="-342900">
              <a:buAutoNum type="alphaUcPeriod" startAt="3"/>
            </a:pPr>
            <a:r>
              <a:rPr lang="en-MY" dirty="0"/>
              <a:t>Permanent reduction in staff</a:t>
            </a:r>
          </a:p>
          <a:p>
            <a:pPr marL="342900" indent="-342900">
              <a:buAutoNum type="alphaUcPeriod" startAt="3"/>
            </a:pPr>
            <a:endParaRPr lang="en-MY" dirty="0"/>
          </a:p>
          <a:p>
            <a:pPr marL="342900" indent="-342900">
              <a:buAutoNum type="alphaUcPeriod" startAt="4"/>
            </a:pPr>
            <a:r>
              <a:rPr lang="en-MY" dirty="0"/>
              <a:t>Temporary reduction in staff</a:t>
            </a:r>
          </a:p>
          <a:p>
            <a:pPr marL="342900" indent="-342900">
              <a:buAutoNum type="alphaUcPeriod" startAt="4"/>
            </a:pPr>
            <a:endParaRPr lang="en-MY" dirty="0"/>
          </a:p>
          <a:p>
            <a:endParaRPr lang="en-MY" dirty="0"/>
          </a:p>
        </p:txBody>
      </p:sp>
    </p:spTree>
    <p:extLst>
      <p:ext uri="{BB962C8B-B14F-4D97-AF65-F5344CB8AC3E}">
        <p14:creationId xmlns:p14="http://schemas.microsoft.com/office/powerpoint/2010/main" val="3820027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4" name="TextBox 3">
            <a:extLst>
              <a:ext uri="{FF2B5EF4-FFF2-40B4-BE49-F238E27FC236}">
                <a16:creationId xmlns:a16="http://schemas.microsoft.com/office/drawing/2014/main" id="{5E6DF56A-794F-45CA-88BC-3088A47B6639}"/>
              </a:ext>
            </a:extLst>
          </p:cNvPr>
          <p:cNvSpPr txBox="1"/>
          <p:nvPr/>
        </p:nvSpPr>
        <p:spPr>
          <a:xfrm>
            <a:off x="1115616" y="2132856"/>
            <a:ext cx="4968552" cy="461665"/>
          </a:xfrm>
          <a:prstGeom prst="rect">
            <a:avLst/>
          </a:prstGeom>
          <a:noFill/>
        </p:spPr>
        <p:txBody>
          <a:bodyPr wrap="square" rtlCol="0">
            <a:spAutoFit/>
          </a:bodyPr>
          <a:lstStyle/>
          <a:p>
            <a:r>
              <a:rPr lang="en-MY" sz="2400" dirty="0">
                <a:latin typeface="+mn-lt"/>
              </a:rPr>
              <a:t>D.	Temporary reduction in staff</a:t>
            </a:r>
          </a:p>
        </p:txBody>
      </p:sp>
    </p:spTree>
    <p:extLst>
      <p:ext uri="{BB962C8B-B14F-4D97-AF65-F5344CB8AC3E}">
        <p14:creationId xmlns:p14="http://schemas.microsoft.com/office/powerpoint/2010/main" val="2638123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1DAAE8EC-DA27-4B99-AC8F-95C1A9AE49E4}"/>
              </a:ext>
            </a:extLst>
          </p:cNvPr>
          <p:cNvSpPr txBox="1"/>
          <p:nvPr/>
        </p:nvSpPr>
        <p:spPr>
          <a:xfrm>
            <a:off x="914400" y="1916832"/>
            <a:ext cx="7618040" cy="3139321"/>
          </a:xfrm>
          <a:prstGeom prst="rect">
            <a:avLst/>
          </a:prstGeom>
          <a:noFill/>
        </p:spPr>
        <p:txBody>
          <a:bodyPr wrap="square" rtlCol="0">
            <a:spAutoFit/>
          </a:bodyPr>
          <a:lstStyle/>
          <a:p>
            <a:r>
              <a:rPr lang="en-MY" dirty="0"/>
              <a:t>What term describes the process of positioning an organization as a desired employer in the </a:t>
            </a:r>
            <a:r>
              <a:rPr lang="en-MY" dirty="0" err="1"/>
              <a:t>labor</a:t>
            </a:r>
            <a:r>
              <a:rPr lang="en-MY" dirty="0"/>
              <a:t> market?</a:t>
            </a:r>
          </a:p>
          <a:p>
            <a:pPr marL="342900" indent="-342900">
              <a:buAutoNum type="arabicPeriod" startAt="3"/>
            </a:pPr>
            <a:endParaRPr lang="en-MY" dirty="0"/>
          </a:p>
          <a:p>
            <a:pPr marL="342900" indent="-342900">
              <a:buAutoNum type="alphaUcPeriod"/>
            </a:pPr>
            <a:r>
              <a:rPr lang="en-MY" dirty="0"/>
              <a:t>Employment branding</a:t>
            </a:r>
          </a:p>
          <a:p>
            <a:pPr marL="342900" indent="-342900">
              <a:buAutoNum type="alphaUcPeriod"/>
            </a:pPr>
            <a:endParaRPr lang="en-MY" dirty="0"/>
          </a:p>
          <a:p>
            <a:pPr marL="342900" indent="-342900">
              <a:buAutoNum type="alphaUcPeriod"/>
            </a:pPr>
            <a:r>
              <a:rPr lang="en-MY" dirty="0"/>
              <a:t>Employee value proposition</a:t>
            </a:r>
          </a:p>
          <a:p>
            <a:pPr marL="342900" indent="-342900">
              <a:buAutoNum type="alphaUcPeriod"/>
            </a:pPr>
            <a:endParaRPr lang="en-MY" dirty="0"/>
          </a:p>
          <a:p>
            <a:pPr marL="342900" indent="-342900">
              <a:buAutoNum type="alphaUcPeriod"/>
            </a:pPr>
            <a:r>
              <a:rPr lang="en-MY" dirty="0"/>
              <a:t>Staffing analysis</a:t>
            </a:r>
          </a:p>
          <a:p>
            <a:pPr marL="342900" indent="-342900">
              <a:buAutoNum type="alphaUcPeriod"/>
            </a:pPr>
            <a:endParaRPr lang="en-MY" dirty="0"/>
          </a:p>
          <a:p>
            <a:pPr marL="342900" indent="-342900">
              <a:buAutoNum type="alphaUcPeriod"/>
            </a:pPr>
            <a:r>
              <a:rPr lang="en-MY" dirty="0"/>
              <a:t>Return on investment</a:t>
            </a:r>
          </a:p>
          <a:p>
            <a:endParaRPr lang="en-MY" dirty="0"/>
          </a:p>
        </p:txBody>
      </p:sp>
    </p:spTree>
    <p:extLst>
      <p:ext uri="{BB962C8B-B14F-4D97-AF65-F5344CB8AC3E}">
        <p14:creationId xmlns:p14="http://schemas.microsoft.com/office/powerpoint/2010/main" val="3215850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3</a:t>
            </a:r>
          </a:p>
        </p:txBody>
      </p:sp>
      <p:sp>
        <p:nvSpPr>
          <p:cNvPr id="4" name="TextBox 3">
            <a:extLst>
              <a:ext uri="{FF2B5EF4-FFF2-40B4-BE49-F238E27FC236}">
                <a16:creationId xmlns:a16="http://schemas.microsoft.com/office/drawing/2014/main" id="{CC335443-6A83-43F0-88EF-7068B6F85BC0}"/>
              </a:ext>
            </a:extLst>
          </p:cNvPr>
          <p:cNvSpPr txBox="1"/>
          <p:nvPr/>
        </p:nvSpPr>
        <p:spPr>
          <a:xfrm>
            <a:off x="1115616" y="2132856"/>
            <a:ext cx="5688632" cy="461665"/>
          </a:xfrm>
          <a:prstGeom prst="rect">
            <a:avLst/>
          </a:prstGeom>
          <a:noFill/>
        </p:spPr>
        <p:txBody>
          <a:bodyPr wrap="square" rtlCol="0">
            <a:spAutoFit/>
          </a:bodyPr>
          <a:lstStyle/>
          <a:p>
            <a:r>
              <a:rPr lang="en-MY" sz="2400" dirty="0">
                <a:latin typeface="+mn-lt"/>
              </a:rPr>
              <a:t>A.	Employment branding</a:t>
            </a:r>
          </a:p>
        </p:txBody>
      </p:sp>
    </p:spTree>
    <p:extLst>
      <p:ext uri="{BB962C8B-B14F-4D97-AF65-F5344CB8AC3E}">
        <p14:creationId xmlns:p14="http://schemas.microsoft.com/office/powerpoint/2010/main" val="4280696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EB04FE23-C654-46F2-9F8E-B4A6A355C8C3}"/>
              </a:ext>
            </a:extLst>
          </p:cNvPr>
          <p:cNvSpPr txBox="1"/>
          <p:nvPr/>
        </p:nvSpPr>
        <p:spPr>
          <a:xfrm>
            <a:off x="914400" y="1844824"/>
            <a:ext cx="7772400" cy="3139321"/>
          </a:xfrm>
          <a:prstGeom prst="rect">
            <a:avLst/>
          </a:prstGeom>
          <a:noFill/>
        </p:spPr>
        <p:txBody>
          <a:bodyPr wrap="square" rtlCol="0">
            <a:spAutoFit/>
          </a:bodyPr>
          <a:lstStyle/>
          <a:p>
            <a:r>
              <a:rPr lang="en-MY" dirty="0"/>
              <a:t>When </a:t>
            </a:r>
            <a:r>
              <a:rPr lang="en-MY" dirty="0" err="1"/>
              <a:t>analyzing</a:t>
            </a:r>
            <a:r>
              <a:rPr lang="en-MY" dirty="0"/>
              <a:t> staffing needs, what step forecasts the organization’s future workforce composition?</a:t>
            </a:r>
          </a:p>
          <a:p>
            <a:endParaRPr lang="en-MY" dirty="0"/>
          </a:p>
          <a:p>
            <a:pPr marL="342900" indent="-342900">
              <a:buAutoNum type="alphaUcPeriod"/>
            </a:pPr>
            <a:r>
              <a:rPr lang="en-MY" dirty="0"/>
              <a:t>Supply analysis</a:t>
            </a:r>
          </a:p>
          <a:p>
            <a:pPr marL="342900" indent="-342900">
              <a:buAutoNum type="alphaUcPeriod"/>
            </a:pPr>
            <a:endParaRPr lang="en-MY" dirty="0"/>
          </a:p>
          <a:p>
            <a:pPr marL="342900" indent="-342900">
              <a:buAutoNum type="alphaUcPeriod" startAt="2"/>
            </a:pPr>
            <a:r>
              <a:rPr lang="en-MY" dirty="0"/>
              <a:t>Demand analysis</a:t>
            </a:r>
          </a:p>
          <a:p>
            <a:pPr marL="342900" indent="-342900">
              <a:buAutoNum type="alphaUcPeriod" startAt="2"/>
            </a:pPr>
            <a:endParaRPr lang="en-MY" dirty="0"/>
          </a:p>
          <a:p>
            <a:r>
              <a:rPr lang="en-MY" dirty="0"/>
              <a:t>C. Gap analysis</a:t>
            </a:r>
          </a:p>
          <a:p>
            <a:endParaRPr lang="en-MY" dirty="0"/>
          </a:p>
          <a:p>
            <a:r>
              <a:rPr lang="en-MY" dirty="0"/>
              <a:t>D. Solution analysis</a:t>
            </a:r>
          </a:p>
          <a:p>
            <a:endParaRPr lang="en-MY" dirty="0"/>
          </a:p>
        </p:txBody>
      </p:sp>
    </p:spTree>
    <p:extLst>
      <p:ext uri="{BB962C8B-B14F-4D97-AF65-F5344CB8AC3E}">
        <p14:creationId xmlns:p14="http://schemas.microsoft.com/office/powerpoint/2010/main" val="3263566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 4</a:t>
            </a:r>
          </a:p>
        </p:txBody>
      </p:sp>
      <p:sp>
        <p:nvSpPr>
          <p:cNvPr id="4" name="TextBox 3">
            <a:extLst>
              <a:ext uri="{FF2B5EF4-FFF2-40B4-BE49-F238E27FC236}">
                <a16:creationId xmlns:a16="http://schemas.microsoft.com/office/drawing/2014/main" id="{5B62162C-BC3F-446B-8561-4D3CF111430A}"/>
              </a:ext>
            </a:extLst>
          </p:cNvPr>
          <p:cNvSpPr txBox="1"/>
          <p:nvPr/>
        </p:nvSpPr>
        <p:spPr>
          <a:xfrm>
            <a:off x="1331640" y="2060848"/>
            <a:ext cx="4032448" cy="461665"/>
          </a:xfrm>
          <a:prstGeom prst="rect">
            <a:avLst/>
          </a:prstGeom>
          <a:noFill/>
        </p:spPr>
        <p:txBody>
          <a:bodyPr wrap="square" rtlCol="0">
            <a:spAutoFit/>
          </a:bodyPr>
          <a:lstStyle/>
          <a:p>
            <a:r>
              <a:rPr lang="en-MY" sz="2400" dirty="0">
                <a:latin typeface="+mn-lt"/>
              </a:rPr>
              <a:t>B.      Demand analysis</a:t>
            </a:r>
          </a:p>
        </p:txBody>
      </p:sp>
    </p:spTree>
    <p:extLst>
      <p:ext uri="{BB962C8B-B14F-4D97-AF65-F5344CB8AC3E}">
        <p14:creationId xmlns:p14="http://schemas.microsoft.com/office/powerpoint/2010/main" val="361398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38628838"/>
              </p:ext>
            </p:extLst>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760487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id="{F45342B5-D709-4AD3-B4FE-CBC536F69071}"/>
              </a:ext>
            </a:extLst>
          </p:cNvPr>
          <p:cNvSpPr>
            <a:spLocks noGrp="1"/>
          </p:cNvSpPr>
          <p:nvPr>
            <p:ph idx="1"/>
          </p:nvPr>
        </p:nvSpPr>
        <p:spPr/>
        <p:txBody>
          <a:bodyPr/>
          <a:lstStyle/>
          <a:p>
            <a:pPr marL="0" indent="0">
              <a:buNone/>
            </a:pPr>
            <a:r>
              <a:rPr lang="en-MY"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val="3518278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val="1641145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val="1135892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A82D-ECDC-4E12-82E2-A6B25D31521A}"/>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4D34DB87-5DE7-4178-9D48-928BF60D2345}"/>
              </a:ext>
            </a:extLst>
          </p:cNvPr>
          <p:cNvPicPr>
            <a:picLocks noChangeAspect="1"/>
          </p:cNvPicPr>
          <p:nvPr/>
        </p:nvPicPr>
        <p:blipFill>
          <a:blip r:embed="rId2"/>
          <a:stretch>
            <a:fillRect/>
          </a:stretch>
        </p:blipFill>
        <p:spPr>
          <a:xfrm>
            <a:off x="1662137" y="1628800"/>
            <a:ext cx="5819725" cy="5120359"/>
          </a:xfrm>
          <a:prstGeom prst="rect">
            <a:avLst/>
          </a:prstGeom>
        </p:spPr>
      </p:pic>
    </p:spTree>
    <p:extLst>
      <p:ext uri="{BB962C8B-B14F-4D97-AF65-F5344CB8AC3E}">
        <p14:creationId xmlns:p14="http://schemas.microsoft.com/office/powerpoint/2010/main" val="2280660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58916683"/>
              </p:ext>
            </p:extLst>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4287042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val="1654509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F6A16B98-B413-448D-8639-54C10C5506E3}"/>
              </a:ext>
            </a:extLst>
          </p:cNvPr>
          <p:cNvSpPr txBox="1"/>
          <p:nvPr/>
        </p:nvSpPr>
        <p:spPr>
          <a:xfrm>
            <a:off x="914400" y="1628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val="671028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88749290"/>
              </p:ext>
            </p:extLst>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2632972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7955-C1C2-427E-95EF-14ADE8F274C1}"/>
              </a:ext>
            </a:extLst>
          </p:cNvPr>
          <p:cNvSpPr>
            <a:spLocks noGrp="1"/>
          </p:cNvSpPr>
          <p:nvPr>
            <p:ph type="title"/>
          </p:nvPr>
        </p:nvSpPr>
        <p:spPr/>
        <p:txBody>
          <a:bodyPr/>
          <a:lstStyle/>
          <a:p>
            <a:r>
              <a:rPr lang="en-MY" dirty="0"/>
              <a:t>Selection Tools</a:t>
            </a:r>
          </a:p>
        </p:txBody>
      </p:sp>
      <p:pic>
        <p:nvPicPr>
          <p:cNvPr id="5" name="Picture 4">
            <a:extLst>
              <a:ext uri="{FF2B5EF4-FFF2-40B4-BE49-F238E27FC236}">
                <a16:creationId xmlns:a16="http://schemas.microsoft.com/office/drawing/2014/main" id="{47BA19B5-B0DD-43BF-9B47-EB15CBDB088E}"/>
              </a:ext>
            </a:extLst>
          </p:cNvPr>
          <p:cNvPicPr>
            <a:picLocks noChangeAspect="1"/>
          </p:cNvPicPr>
          <p:nvPr/>
        </p:nvPicPr>
        <p:blipFill>
          <a:blip r:embed="rId2"/>
          <a:stretch>
            <a:fillRect/>
          </a:stretch>
        </p:blipFill>
        <p:spPr>
          <a:xfrm>
            <a:off x="1187624" y="1728787"/>
            <a:ext cx="7584843" cy="4550906"/>
          </a:xfrm>
          <a:prstGeom prst="rect">
            <a:avLst/>
          </a:prstGeom>
        </p:spPr>
      </p:pic>
    </p:spTree>
    <p:extLst>
      <p:ext uri="{BB962C8B-B14F-4D97-AF65-F5344CB8AC3E}">
        <p14:creationId xmlns:p14="http://schemas.microsoft.com/office/powerpoint/2010/main" val="950304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Step 3: Interview</a:t>
            </a:r>
          </a:p>
        </p:txBody>
      </p:sp>
      <p:sp>
        <p:nvSpPr>
          <p:cNvPr id="4" name="TextBox 3">
            <a:extLst>
              <a:ext uri="{FF2B5EF4-FFF2-40B4-BE49-F238E27FC236}">
                <a16:creationId xmlns:a16="http://schemas.microsoft.com/office/drawing/2014/main" id="{6963FD3A-CD64-4B37-847F-424C919CEB8C}"/>
              </a:ext>
            </a:extLst>
          </p:cNvPr>
          <p:cNvSpPr txBox="1"/>
          <p:nvPr/>
        </p:nvSpPr>
        <p:spPr>
          <a:xfrm>
            <a:off x="611560" y="158234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id="{7ED5259C-B204-4DB3-8601-60597420CB88}"/>
              </a:ext>
            </a:extLst>
          </p:cNvPr>
          <p:cNvPicPr>
            <a:picLocks noChangeAspect="1"/>
          </p:cNvPicPr>
          <p:nvPr/>
        </p:nvPicPr>
        <p:blipFill>
          <a:blip r:embed="rId2"/>
          <a:stretch>
            <a:fillRect/>
          </a:stretch>
        </p:blipFill>
        <p:spPr>
          <a:xfrm>
            <a:off x="1934001" y="4168009"/>
            <a:ext cx="5275998" cy="2412178"/>
          </a:xfrm>
          <a:prstGeom prst="rect">
            <a:avLst/>
          </a:prstGeom>
        </p:spPr>
      </p:pic>
    </p:spTree>
    <p:extLst>
      <p:ext uri="{BB962C8B-B14F-4D97-AF65-F5344CB8AC3E}">
        <p14:creationId xmlns:p14="http://schemas.microsoft.com/office/powerpoint/2010/main" val="1254565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val="627334451"/>
                    </a:ext>
                  </a:extLst>
                </a:gridCol>
                <a:gridCol w="3168352">
                  <a:extLst>
                    <a:ext uri="{9D8B030D-6E8A-4147-A177-3AD203B41FA5}">
                      <a16:colId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5788537"/>
                  </a:ext>
                </a:extLst>
              </a:tr>
            </a:tbl>
          </a:graphicData>
        </a:graphic>
      </p:graphicFrame>
      <p:sp>
        <p:nvSpPr>
          <p:cNvPr id="6" name="TextBox 5">
            <a:extLst>
              <a:ext uri="{FF2B5EF4-FFF2-40B4-BE49-F238E27FC236}">
                <a16:creationId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val="3606982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05CBF76B-E7FA-4BF4-9517-1B1947946EED}"/>
              </a:ext>
            </a:extLst>
          </p:cNvPr>
          <p:cNvSpPr txBox="1"/>
          <p:nvPr/>
        </p:nvSpPr>
        <p:spPr>
          <a:xfrm>
            <a:off x="837928" y="16288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id="{18ED4AB3-CD53-46B0-80A2-83BB459BF7FA}"/>
              </a:ext>
            </a:extLst>
          </p:cNvPr>
          <p:cNvPicPr/>
          <p:nvPr/>
        </p:nvPicPr>
        <p:blipFill>
          <a:blip r:embed="rId2" cstate="print"/>
          <a:stretch>
            <a:fillRect/>
          </a:stretch>
        </p:blipFill>
        <p:spPr>
          <a:xfrm>
            <a:off x="3923928" y="3406654"/>
            <a:ext cx="4505459" cy="2887603"/>
          </a:xfrm>
          <a:prstGeom prst="rect">
            <a:avLst/>
          </a:prstGeom>
        </p:spPr>
      </p:pic>
    </p:spTree>
    <p:extLst>
      <p:ext uri="{BB962C8B-B14F-4D97-AF65-F5344CB8AC3E}">
        <p14:creationId xmlns:p14="http://schemas.microsoft.com/office/powerpoint/2010/main" val="12376155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Competency-Based Interview</a:t>
            </a:r>
          </a:p>
        </p:txBody>
      </p:sp>
      <p:sp>
        <p:nvSpPr>
          <p:cNvPr id="4" name="TextBox 3">
            <a:extLst>
              <a:ext uri="{FF2B5EF4-FFF2-40B4-BE49-F238E27FC236}">
                <a16:creationId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val="3831551115"/>
                    </a:ext>
                  </a:extLst>
                </a:gridCol>
                <a:gridCol w="2994127">
                  <a:extLst>
                    <a:ext uri="{9D8B030D-6E8A-4147-A177-3AD203B41FA5}">
                      <a16:colId xmlns:a16="http://schemas.microsoft.com/office/drawing/2014/main" val="670222105"/>
                    </a:ext>
                  </a:extLst>
                </a:gridCol>
              </a:tblGrid>
              <a:tr h="556624">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8943725"/>
                  </a:ext>
                </a:extLst>
              </a:tr>
            </a:tbl>
          </a:graphicData>
        </a:graphic>
      </p:graphicFrame>
    </p:spTree>
    <p:extLst>
      <p:ext uri="{BB962C8B-B14F-4D97-AF65-F5344CB8AC3E}">
        <p14:creationId xmlns:p14="http://schemas.microsoft.com/office/powerpoint/2010/main" val="40380732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id="{17100F92-F25D-454B-BCDD-28825A713AD4}"/>
              </a:ext>
            </a:extLst>
          </p:cNvPr>
          <p:cNvPicPr/>
          <p:nvPr/>
        </p:nvPicPr>
        <p:blipFill>
          <a:blip r:embed="rId2" cstate="print"/>
          <a:stretch>
            <a:fillRect/>
          </a:stretch>
        </p:blipFill>
        <p:spPr>
          <a:xfrm>
            <a:off x="1475656" y="1909545"/>
            <a:ext cx="6424369" cy="4680481"/>
          </a:xfrm>
          <a:prstGeom prst="rect">
            <a:avLst/>
          </a:prstGeom>
        </p:spPr>
      </p:pic>
    </p:spTree>
    <p:extLst>
      <p:ext uri="{BB962C8B-B14F-4D97-AF65-F5344CB8AC3E}">
        <p14:creationId xmlns:p14="http://schemas.microsoft.com/office/powerpoint/2010/main" val="10537455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Structured Interview</a:t>
            </a:r>
          </a:p>
        </p:txBody>
      </p:sp>
      <p:graphicFrame>
        <p:nvGraphicFramePr>
          <p:cNvPr id="4" name="Table 3">
            <a:extLst>
              <a:ext uri="{FF2B5EF4-FFF2-40B4-BE49-F238E27FC236}">
                <a16:creationId xmlns:a16="http://schemas.microsoft.com/office/drawing/2014/main" id="{521CD5C1-665D-494E-8F5E-A8DEDD3A753B}"/>
              </a:ext>
            </a:extLst>
          </p:cNvPr>
          <p:cNvGraphicFramePr>
            <a:graphicFrameLocks noGrp="1"/>
          </p:cNvGraphicFramePr>
          <p:nvPr/>
        </p:nvGraphicFramePr>
        <p:xfrm>
          <a:off x="914400" y="1844824"/>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val="1624867639"/>
                    </a:ext>
                  </a:extLst>
                </a:gridCol>
                <a:gridCol w="3606245">
                  <a:extLst>
                    <a:ext uri="{9D8B030D-6E8A-4147-A177-3AD203B41FA5}">
                      <a16:colId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271561"/>
                  </a:ext>
                </a:extLst>
              </a:tr>
            </a:tbl>
          </a:graphicData>
        </a:graphic>
      </p:graphicFrame>
      <p:sp>
        <p:nvSpPr>
          <p:cNvPr id="5" name="TextBox 4">
            <a:extLst>
              <a:ext uri="{FF2B5EF4-FFF2-40B4-BE49-F238E27FC236}">
                <a16:creationId xmlns:a16="http://schemas.microsoft.com/office/drawing/2014/main" id="{68624226-BF3C-4E49-B9F7-A9654D647D84}"/>
              </a:ext>
            </a:extLst>
          </p:cNvPr>
          <p:cNvSpPr txBox="1"/>
          <p:nvPr/>
        </p:nvSpPr>
        <p:spPr>
          <a:xfrm>
            <a:off x="914400" y="5373216"/>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val="3077569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Realistic Job Previews</a:t>
            </a:r>
          </a:p>
        </p:txBody>
      </p:sp>
      <p:sp>
        <p:nvSpPr>
          <p:cNvPr id="4" name="TextBox 3">
            <a:extLst>
              <a:ext uri="{FF2B5EF4-FFF2-40B4-BE49-F238E27FC236}">
                <a16:creationId xmlns:a16="http://schemas.microsoft.com/office/drawing/2014/main" id="{4AFDE3B6-384B-4855-B88C-E68ADA587742}"/>
              </a:ext>
            </a:extLst>
          </p:cNvPr>
          <p:cNvSpPr txBox="1"/>
          <p:nvPr/>
        </p:nvSpPr>
        <p:spPr>
          <a:xfrm>
            <a:off x="827584" y="1772816"/>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val="25823102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Types of Realistic Job Previews</a:t>
            </a:r>
          </a:p>
        </p:txBody>
      </p:sp>
      <p:sp>
        <p:nvSpPr>
          <p:cNvPr id="4" name="TextBox 3">
            <a:extLst>
              <a:ext uri="{FF2B5EF4-FFF2-40B4-BE49-F238E27FC236}">
                <a16:creationId xmlns:a16="http://schemas.microsoft.com/office/drawing/2014/main" id="{A30E75EA-0DD5-4764-9EE0-88345656A3E3}"/>
              </a:ext>
            </a:extLst>
          </p:cNvPr>
          <p:cNvSpPr txBox="1"/>
          <p:nvPr/>
        </p:nvSpPr>
        <p:spPr>
          <a:xfrm>
            <a:off x="914400" y="16288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val="1927330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43995284"/>
              </p:ext>
            </p:extLst>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472439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a16="http://schemas.microsoft.com/office/drawing/2014/main"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p14="http://schemas.microsoft.com/office/powerpoint/2010/main" val="36516267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New Employee Orientation</a:t>
            </a:r>
          </a:p>
        </p:txBody>
      </p:sp>
      <p:sp>
        <p:nvSpPr>
          <p:cNvPr id="4" name="TextBox 3">
            <a:extLst>
              <a:ext uri="{FF2B5EF4-FFF2-40B4-BE49-F238E27FC236}">
                <a16:creationId xmlns:a16="http://schemas.microsoft.com/office/drawing/2014/main" id="{202EF787-C65E-41F1-B674-49033F2D6C2E}"/>
              </a:ext>
            </a:extLst>
          </p:cNvPr>
          <p:cNvSpPr txBox="1"/>
          <p:nvPr/>
        </p:nvSpPr>
        <p:spPr>
          <a:xfrm>
            <a:off x="683568" y="16288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p14="http://schemas.microsoft.com/office/powerpoint/2010/main" val="10738355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Orientation/Induction</a:t>
            </a:r>
          </a:p>
        </p:txBody>
      </p:sp>
      <p:sp>
        <p:nvSpPr>
          <p:cNvPr id="4" name="TextBox 3">
            <a:extLst>
              <a:ext uri="{FF2B5EF4-FFF2-40B4-BE49-F238E27FC236}">
                <a16:creationId xmlns:a16="http://schemas.microsoft.com/office/drawing/2014/main" id="{5AB68107-7944-4F58-BA27-2331C1034541}"/>
              </a:ext>
            </a:extLst>
          </p:cNvPr>
          <p:cNvSpPr txBox="1"/>
          <p:nvPr/>
        </p:nvSpPr>
        <p:spPr>
          <a:xfrm>
            <a:off x="696144" y="1556792"/>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p14="http://schemas.microsoft.com/office/powerpoint/2010/main" val="24099836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DB90-7366-4962-9019-B58530CF3A90}"/>
              </a:ext>
            </a:extLst>
          </p:cNvPr>
          <p:cNvSpPr>
            <a:spLocks noGrp="1"/>
          </p:cNvSpPr>
          <p:nvPr>
            <p:ph type="title"/>
          </p:nvPr>
        </p:nvSpPr>
        <p:spPr/>
        <p:txBody>
          <a:bodyPr/>
          <a:lstStyle/>
          <a:p>
            <a:r>
              <a:rPr lang="en-MY" dirty="0"/>
              <a:t>Model of Onboarding</a:t>
            </a:r>
          </a:p>
        </p:txBody>
      </p:sp>
      <p:pic>
        <p:nvPicPr>
          <p:cNvPr id="5" name="Picture 4">
            <a:extLst>
              <a:ext uri="{FF2B5EF4-FFF2-40B4-BE49-F238E27FC236}">
                <a16:creationId xmlns:a16="http://schemas.microsoft.com/office/drawing/2014/main" id="{497C70DE-D982-4ECB-B1FE-FEED940C89BE}"/>
              </a:ext>
            </a:extLst>
          </p:cNvPr>
          <p:cNvPicPr>
            <a:picLocks noChangeAspect="1"/>
          </p:cNvPicPr>
          <p:nvPr/>
        </p:nvPicPr>
        <p:blipFill>
          <a:blip r:embed="rId2"/>
          <a:stretch>
            <a:fillRect/>
          </a:stretch>
        </p:blipFill>
        <p:spPr>
          <a:xfrm>
            <a:off x="1547664" y="1706441"/>
            <a:ext cx="6764982" cy="4849730"/>
          </a:xfrm>
          <a:prstGeom prst="rect">
            <a:avLst/>
          </a:prstGeom>
        </p:spPr>
      </p:pic>
    </p:spTree>
    <p:extLst>
      <p:ext uri="{BB962C8B-B14F-4D97-AF65-F5344CB8AC3E}">
        <p14:creationId xmlns:p14="http://schemas.microsoft.com/office/powerpoint/2010/main" val="23967365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New Employee Onboarding</a:t>
            </a:r>
          </a:p>
        </p:txBody>
      </p:sp>
      <p:sp>
        <p:nvSpPr>
          <p:cNvPr id="4" name="TextBox 3">
            <a:extLst>
              <a:ext uri="{FF2B5EF4-FFF2-40B4-BE49-F238E27FC236}">
                <a16:creationId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p14="http://schemas.microsoft.com/office/powerpoint/2010/main" val="32887161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p14="http://schemas.microsoft.com/office/powerpoint/2010/main" val="35973009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Evaluating the Effectiveness of Onboarding</a:t>
            </a:r>
          </a:p>
        </p:txBody>
      </p:sp>
      <p:sp>
        <p:nvSpPr>
          <p:cNvPr id="4" name="TextBox 3">
            <a:extLst>
              <a:ext uri="{FF2B5EF4-FFF2-40B4-BE49-F238E27FC236}">
                <a16:creationId xmlns:a16="http://schemas.microsoft.com/office/drawing/2014/main" id="{0048BF56-9A74-410F-B3E1-B59233F637D6}"/>
              </a:ext>
            </a:extLst>
          </p:cNvPr>
          <p:cNvSpPr txBox="1"/>
          <p:nvPr/>
        </p:nvSpPr>
        <p:spPr>
          <a:xfrm>
            <a:off x="609836" y="16288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p14="http://schemas.microsoft.com/office/powerpoint/2010/main" val="35015793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5</a:t>
            </a:r>
          </a:p>
        </p:txBody>
      </p:sp>
      <p:sp>
        <p:nvSpPr>
          <p:cNvPr id="4" name="TextBox 3">
            <a:extLst>
              <a:ext uri="{FF2B5EF4-FFF2-40B4-BE49-F238E27FC236}">
                <a16:creationId xmlns:a16="http://schemas.microsoft.com/office/drawing/2014/main" id="{AA995BB7-7278-46A1-B7C6-1893FDFDBF40}"/>
              </a:ext>
            </a:extLst>
          </p:cNvPr>
          <p:cNvSpPr txBox="1"/>
          <p:nvPr/>
        </p:nvSpPr>
        <p:spPr>
          <a:xfrm>
            <a:off x="683568" y="1626782"/>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p14="http://schemas.microsoft.com/office/powerpoint/2010/main" val="17741504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5</a:t>
            </a:r>
          </a:p>
        </p:txBody>
      </p:sp>
      <p:sp>
        <p:nvSpPr>
          <p:cNvPr id="4" name="TextBox 3">
            <a:extLst>
              <a:ext uri="{FF2B5EF4-FFF2-40B4-BE49-F238E27FC236}">
                <a16:creationId xmlns:a16="http://schemas.microsoft.com/office/drawing/2014/main"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p14="http://schemas.microsoft.com/office/powerpoint/2010/main" val="40832860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6</a:t>
            </a:r>
          </a:p>
        </p:txBody>
      </p:sp>
      <p:sp>
        <p:nvSpPr>
          <p:cNvPr id="4" name="TextBox 3">
            <a:extLst>
              <a:ext uri="{FF2B5EF4-FFF2-40B4-BE49-F238E27FC236}">
                <a16:creationId xmlns:a16="http://schemas.microsoft.com/office/drawing/2014/main" id="{3CE22D53-27FC-4CF0-A93C-EABF6834BF56}"/>
              </a:ext>
            </a:extLst>
          </p:cNvPr>
          <p:cNvSpPr txBox="1"/>
          <p:nvPr/>
        </p:nvSpPr>
        <p:spPr>
          <a:xfrm>
            <a:off x="683568" y="1626782"/>
            <a:ext cx="8136904"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p14="http://schemas.microsoft.com/office/powerpoint/2010/main" val="32664464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6</a:t>
            </a:r>
          </a:p>
        </p:txBody>
      </p:sp>
      <p:sp>
        <p:nvSpPr>
          <p:cNvPr id="3" name="Content Placeholder 2">
            <a:extLst>
              <a:ext uri="{FF2B5EF4-FFF2-40B4-BE49-F238E27FC236}">
                <a16:creationId xmlns:a16="http://schemas.microsoft.com/office/drawing/2014/main"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p14="http://schemas.microsoft.com/office/powerpoint/2010/main" val="24534833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1521</TotalTime>
  <Words>2589</Words>
  <Application>Microsoft Office PowerPoint</Application>
  <PresentationFormat>On-screen Show (4:3)</PresentationFormat>
  <Paragraphs>299</Paragraphs>
  <Slides>49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Symbol</vt:lpstr>
      <vt:lpstr>Times New Roman</vt:lpstr>
      <vt:lpstr>Wingdings</vt:lpstr>
      <vt:lpstr>Office Theme</vt:lpstr>
      <vt:lpstr>HR Service Delivery - II</vt:lpstr>
      <vt:lpstr>HR Planning and Staffing</vt:lpstr>
      <vt:lpstr>Promoting the Organization</vt:lpstr>
      <vt:lpstr>1. Employment Branding</vt:lpstr>
      <vt:lpstr>2. Employee Value Proposition</vt:lpstr>
      <vt:lpstr>EVP - Example</vt:lpstr>
      <vt:lpstr>The Employment Value Proposition</vt:lpstr>
      <vt:lpstr>Benefits of EVP</vt:lpstr>
      <vt:lpstr>Employer Brand Framework</vt:lpstr>
      <vt:lpstr>Diversity and Inclusion Considerations</vt:lpstr>
      <vt:lpstr>Poll Question # 1</vt:lpstr>
      <vt:lpstr>Answer to Poll Question # 1</vt:lpstr>
      <vt:lpstr>Poll Question # 2</vt:lpstr>
      <vt:lpstr>Answer to Poll Question # 2</vt:lpstr>
      <vt:lpstr>Poll Question # 3</vt:lpstr>
      <vt:lpstr>Answer to Question # 3</vt:lpstr>
      <vt:lpstr>Poll Question # 4</vt:lpstr>
      <vt:lpstr>Answer to Poll # 4</vt:lpstr>
      <vt:lpstr>HR Planning and Staffing</vt:lpstr>
      <vt:lpstr>Selection</vt:lpstr>
      <vt:lpstr>Selection Process</vt:lpstr>
      <vt:lpstr>Selection Process</vt:lpstr>
      <vt:lpstr>Selection Process</vt:lpstr>
      <vt:lpstr>HR Planning and Staffing</vt:lpstr>
      <vt:lpstr>Reliability and Validity of Selection Tools and Methods</vt:lpstr>
      <vt:lpstr>Reliability and Validity of Selection Tools and Methods</vt:lpstr>
      <vt:lpstr>HR Planning and Staffing</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HR Planning and Staffing</vt:lpstr>
      <vt:lpstr>New Hire Onboarding</vt:lpstr>
      <vt:lpstr>New Employee Orientation</vt:lpstr>
      <vt:lpstr>Orientation/Induction</vt:lpstr>
      <vt:lpstr>Model of Onboarding</vt:lpstr>
      <vt:lpstr>New Employee Onboarding</vt:lpstr>
      <vt:lpstr>Onboarding Roles and Responsibilities</vt:lpstr>
      <vt:lpstr>Evaluating the Effectiveness of Onboarding</vt:lpstr>
      <vt:lpstr>Poll Question # 5</vt:lpstr>
      <vt:lpstr>Answer to Poll Question # 5</vt:lpstr>
      <vt:lpstr>Poll Question # 6</vt:lpstr>
      <vt:lpstr>Answer to Poll Question # 6</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39</cp:revision>
  <cp:lastPrinted>1601-01-01T00:00:00Z</cp:lastPrinted>
  <dcterms:created xsi:type="dcterms:W3CDTF">2020-07-09T15:12:46Z</dcterms:created>
  <dcterms:modified xsi:type="dcterms:W3CDTF">2021-05-31T08:43:10Z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