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diagrams/colors11.xml" ContentType="application/vnd.openxmlformats-officedocument.drawingml.diagramColors+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bleStyles.xml" ContentType="application/vnd.openxmlformats-officedocument.presentationml.tableStyles+xml"/>
  <Override PartName="/ppt/slides/slide129.xml" ContentType="application/vnd.openxmlformats-officedocument.presentationml.slide+xml"/>
  <Override PartName="/ppt/diagrams/colors8.xml" ContentType="application/vnd.openxmlformats-officedocument.drawingml.diagramColors+xml"/>
  <Override PartName="/ppt/diagrams/quickStyle13.xml" ContentType="application/vnd.openxmlformats-officedocument.drawingml.diagramStyl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diagrams/layout13.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s/slide119.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Override PartName="/ppt/slides/slide139.xml" ContentType="application/vnd.openxmlformats-officedocument.presentationml.slid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42"/>
  </p:notesMasterIdLst>
  <p:handoutMasterIdLst>
    <p:handoutMasterId r:id="rId143"/>
  </p:handoutMasterIdLst>
  <p:sldIdLst>
    <p:sldId id="256" r:id="rId2"/>
    <p:sldId id="717" r:id="rId3"/>
    <p:sldId id="718" r:id="rId4"/>
    <p:sldId id="719" r:id="rId5"/>
    <p:sldId id="720" r:id="rId6"/>
    <p:sldId id="721" r:id="rId7"/>
    <p:sldId id="722" r:id="rId8"/>
    <p:sldId id="723" r:id="rId9"/>
    <p:sldId id="724" r:id="rId10"/>
    <p:sldId id="725" r:id="rId11"/>
    <p:sldId id="726" r:id="rId12"/>
    <p:sldId id="727" r:id="rId13"/>
    <p:sldId id="728" r:id="rId14"/>
    <p:sldId id="729" r:id="rId15"/>
    <p:sldId id="730" r:id="rId16"/>
    <p:sldId id="731" r:id="rId17"/>
    <p:sldId id="732" r:id="rId18"/>
    <p:sldId id="733" r:id="rId19"/>
    <p:sldId id="734" r:id="rId20"/>
    <p:sldId id="735" r:id="rId21"/>
    <p:sldId id="736" r:id="rId22"/>
    <p:sldId id="737" r:id="rId23"/>
    <p:sldId id="738" r:id="rId24"/>
    <p:sldId id="739" r:id="rId25"/>
    <p:sldId id="740" r:id="rId26"/>
    <p:sldId id="741" r:id="rId27"/>
    <p:sldId id="742" r:id="rId28"/>
    <p:sldId id="743" r:id="rId29"/>
    <p:sldId id="744" r:id="rId30"/>
    <p:sldId id="745" r:id="rId31"/>
    <p:sldId id="746" r:id="rId32"/>
    <p:sldId id="747" r:id="rId33"/>
    <p:sldId id="748" r:id="rId34"/>
    <p:sldId id="749" r:id="rId35"/>
    <p:sldId id="650" r:id="rId36"/>
    <p:sldId id="651" r:id="rId37"/>
    <p:sldId id="652" r:id="rId38"/>
    <p:sldId id="653" r:id="rId39"/>
    <p:sldId id="654" r:id="rId40"/>
    <p:sldId id="655" r:id="rId41"/>
    <p:sldId id="656" r:id="rId42"/>
    <p:sldId id="657" r:id="rId43"/>
    <p:sldId id="658" r:id="rId44"/>
    <p:sldId id="673" r:id="rId45"/>
    <p:sldId id="659" r:id="rId46"/>
    <p:sldId id="660" r:id="rId47"/>
    <p:sldId id="661" r:id="rId48"/>
    <p:sldId id="662" r:id="rId49"/>
    <p:sldId id="663" r:id="rId50"/>
    <p:sldId id="664" r:id="rId51"/>
    <p:sldId id="665" r:id="rId52"/>
    <p:sldId id="666" r:id="rId53"/>
    <p:sldId id="667" r:id="rId54"/>
    <p:sldId id="668" r:id="rId55"/>
    <p:sldId id="549" r:id="rId56"/>
    <p:sldId id="550" r:id="rId57"/>
    <p:sldId id="671" r:id="rId58"/>
    <p:sldId id="669" r:id="rId59"/>
    <p:sldId id="551" r:id="rId60"/>
    <p:sldId id="552" r:id="rId61"/>
    <p:sldId id="554" r:id="rId62"/>
    <p:sldId id="672" r:id="rId63"/>
    <p:sldId id="555" r:id="rId64"/>
    <p:sldId id="556" r:id="rId65"/>
    <p:sldId id="670" r:id="rId66"/>
    <p:sldId id="557" r:id="rId67"/>
    <p:sldId id="558" r:id="rId68"/>
    <p:sldId id="559" r:id="rId69"/>
    <p:sldId id="560" r:id="rId70"/>
    <p:sldId id="561" r:id="rId71"/>
    <p:sldId id="562" r:id="rId72"/>
    <p:sldId id="563" r:id="rId73"/>
    <p:sldId id="564" r:id="rId74"/>
    <p:sldId id="565" r:id="rId75"/>
    <p:sldId id="566" r:id="rId76"/>
    <p:sldId id="567" r:id="rId77"/>
    <p:sldId id="568" r:id="rId78"/>
    <p:sldId id="569" r:id="rId79"/>
    <p:sldId id="570" r:id="rId80"/>
    <p:sldId id="571" r:id="rId81"/>
    <p:sldId id="572" r:id="rId82"/>
    <p:sldId id="573" r:id="rId83"/>
    <p:sldId id="574" r:id="rId84"/>
    <p:sldId id="575" r:id="rId85"/>
    <p:sldId id="576" r:id="rId86"/>
    <p:sldId id="577" r:id="rId87"/>
    <p:sldId id="578" r:id="rId88"/>
    <p:sldId id="579" r:id="rId89"/>
    <p:sldId id="580" r:id="rId90"/>
    <p:sldId id="581" r:id="rId91"/>
    <p:sldId id="582" r:id="rId92"/>
    <p:sldId id="583" r:id="rId93"/>
    <p:sldId id="584" r:id="rId94"/>
    <p:sldId id="585" r:id="rId95"/>
    <p:sldId id="586" r:id="rId96"/>
    <p:sldId id="587" r:id="rId97"/>
    <p:sldId id="674" r:id="rId98"/>
    <p:sldId id="675" r:id="rId99"/>
    <p:sldId id="713" r:id="rId100"/>
    <p:sldId id="714" r:id="rId101"/>
    <p:sldId id="715" r:id="rId102"/>
    <p:sldId id="716" r:id="rId103"/>
    <p:sldId id="676" r:id="rId104"/>
    <p:sldId id="677" r:id="rId105"/>
    <p:sldId id="678" r:id="rId106"/>
    <p:sldId id="679" r:id="rId107"/>
    <p:sldId id="680" r:id="rId108"/>
    <p:sldId id="681" r:id="rId109"/>
    <p:sldId id="682" r:id="rId110"/>
    <p:sldId id="683" r:id="rId111"/>
    <p:sldId id="684" r:id="rId112"/>
    <p:sldId id="685" r:id="rId113"/>
    <p:sldId id="686" r:id="rId114"/>
    <p:sldId id="687" r:id="rId115"/>
    <p:sldId id="688" r:id="rId116"/>
    <p:sldId id="689" r:id="rId117"/>
    <p:sldId id="690" r:id="rId118"/>
    <p:sldId id="691" r:id="rId119"/>
    <p:sldId id="692" r:id="rId120"/>
    <p:sldId id="693" r:id="rId121"/>
    <p:sldId id="694" r:id="rId122"/>
    <p:sldId id="695" r:id="rId123"/>
    <p:sldId id="696" r:id="rId124"/>
    <p:sldId id="697" r:id="rId125"/>
    <p:sldId id="698" r:id="rId126"/>
    <p:sldId id="699" r:id="rId127"/>
    <p:sldId id="700" r:id="rId128"/>
    <p:sldId id="701" r:id="rId129"/>
    <p:sldId id="702" r:id="rId130"/>
    <p:sldId id="703" r:id="rId131"/>
    <p:sldId id="704" r:id="rId132"/>
    <p:sldId id="705" r:id="rId133"/>
    <p:sldId id="706" r:id="rId134"/>
    <p:sldId id="707" r:id="rId135"/>
    <p:sldId id="708" r:id="rId136"/>
    <p:sldId id="709" r:id="rId137"/>
    <p:sldId id="710" r:id="rId138"/>
    <p:sldId id="711" r:id="rId139"/>
    <p:sldId id="712" r:id="rId140"/>
    <p:sldId id="327" r:id="rId14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marL="0" lvl="0" indent="0" algn="l" defTabSz="1733550">
            <a:lnSpc>
              <a:spcPct val="150000"/>
            </a:lnSpc>
            <a:spcBef>
              <a:spcPct val="0"/>
            </a:spcBef>
            <a:spcAft>
              <a:spcPct val="35000"/>
            </a:spcAft>
            <a:buNone/>
          </a:pPr>
          <a:r>
            <a:rPr lang="en-MY" sz="3900" kern="1200" dirty="0" smtClean="0">
              <a:solidFill>
                <a:srgbClr val="000000"/>
              </a:solidFill>
              <a:latin typeface="Arial"/>
              <a:ea typeface="+mn-ea"/>
              <a:cs typeface="+mn-cs"/>
            </a:rPr>
            <a:t>Contingent </a:t>
          </a:r>
          <a:r>
            <a:rPr lang="en-MY" sz="3900" kern="1200" dirty="0">
              <a:solidFill>
                <a:srgbClr val="000000"/>
              </a:solidFill>
              <a:latin typeface="Arial"/>
              <a:ea typeface="+mn-ea"/>
              <a:cs typeface="+mn-cs"/>
            </a:rPr>
            <a:t>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2">
            <a:lumMod val="50000"/>
          </a:scheme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150000"/>
            </a:lnSpc>
            <a:spcBef>
              <a:spcPct val="0"/>
            </a:spcBef>
            <a:spcAft>
              <a:spcPct val="35000"/>
            </a:spcAft>
            <a:buNone/>
          </a:pPr>
          <a:r>
            <a:rPr lang="en-MY" sz="3900" kern="1200" dirty="0">
              <a:solidFill>
                <a:schemeClr val="bg1"/>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Workforce Planning</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D171FBC0-F0E7-46CF-807F-E57D6BEC08E2}">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150000"/>
            </a:lnSpc>
            <a:spcBef>
              <a:spcPct val="0"/>
            </a:spcBef>
            <a:spcAft>
              <a:spcPct val="35000"/>
            </a:spcAft>
            <a:buNone/>
          </a:pPr>
          <a:r>
            <a:rPr lang="en-MY" sz="3900" kern="1200" dirty="0" smtClean="0">
              <a:solidFill>
                <a:schemeClr val="tx1"/>
              </a:solidFill>
              <a:latin typeface="Arial"/>
              <a:ea typeface="+mn-ea"/>
              <a:cs typeface="+mn-cs"/>
            </a:rPr>
            <a:t>Employer Branding</a:t>
          </a:r>
          <a:endParaRPr lang="en-MY" sz="3900" kern="1200" dirty="0">
            <a:solidFill>
              <a:schemeClr val="tx1"/>
            </a:solidFill>
            <a:latin typeface="Arial"/>
            <a:ea typeface="+mn-ea"/>
            <a:cs typeface="+mn-cs"/>
          </a:endParaRPr>
        </a:p>
      </dgm:t>
    </dgm:pt>
    <dgm:pt modelId="{B2638E5E-F676-442D-AC2B-F1097E519294}" type="parTrans" cxnId="{45018C53-F5EB-4BB1-A3C0-2263DD82B802}">
      <dgm:prSet/>
      <dgm:spPr/>
      <dgm:t>
        <a:bodyPr/>
        <a:lstStyle/>
        <a:p>
          <a:endParaRPr lang="en-US"/>
        </a:p>
      </dgm:t>
    </dgm:pt>
    <dgm:pt modelId="{129BF6A6-4E7C-461D-A328-63E8FE21D503}" type="sibTrans" cxnId="{45018C53-F5EB-4BB1-A3C0-2263DD82B802}">
      <dgm:prSet/>
      <dgm:spPr/>
      <dgm:t>
        <a:bodyPr/>
        <a:lstStyle/>
        <a:p>
          <a:endParaRPr lang="en-US"/>
        </a:p>
      </dgm:t>
    </dgm:pt>
    <dgm:pt modelId="{B232E33C-9C7B-4296-A024-58C89C377D9C}">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Selection Process</a:t>
          </a:r>
        </a:p>
      </dgm:t>
    </dgm:pt>
    <dgm:pt modelId="{D8623D8D-8F47-4D1C-B7C4-B477562B0728}" type="parTrans" cxnId="{2A779AC6-D905-4DAB-A929-27F4B7EB2ABE}">
      <dgm:prSet/>
      <dgm:spPr/>
      <dgm:t>
        <a:bodyPr/>
        <a:lstStyle/>
        <a:p>
          <a:endParaRPr lang="en-US"/>
        </a:p>
      </dgm:t>
    </dgm:pt>
    <dgm:pt modelId="{9E32E2E8-D8B0-4C4E-A946-96E929B33E4D}" type="sibTrans" cxnId="{2A779AC6-D905-4DAB-A929-27F4B7EB2ABE}">
      <dgm:prSet/>
      <dgm:spPr/>
      <dgm:t>
        <a:bodyPr/>
        <a:lstStyle/>
        <a:p>
          <a:endParaRPr lang="en-US"/>
        </a:p>
      </dgm:t>
    </dgm:pt>
    <dgm:pt modelId="{10980B15-09AA-4DC2-A9C8-3F908149FBF3}">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Validity and Reliability</a:t>
          </a:r>
        </a:p>
      </dgm:t>
    </dgm:pt>
    <dgm:pt modelId="{098C503E-47A3-4506-9D77-FDC6FC88878A}" type="parTrans" cxnId="{8CB40436-9D36-46EB-9F09-19228F842B50}">
      <dgm:prSet/>
      <dgm:spPr/>
      <dgm:t>
        <a:bodyPr/>
        <a:lstStyle/>
        <a:p>
          <a:endParaRPr lang="en-US"/>
        </a:p>
      </dgm:t>
    </dgm:pt>
    <dgm:pt modelId="{E209F963-5411-4F91-9639-D367BC4CC25A}" type="sibTrans" cxnId="{8CB40436-9D36-46EB-9F09-19228F842B50}">
      <dgm:prSet/>
      <dgm:spPr/>
      <dgm:t>
        <a:bodyPr/>
        <a:lstStyle/>
        <a:p>
          <a:endParaRPr lang="en-US"/>
        </a:p>
      </dgm:t>
    </dgm:pt>
    <dgm:pt modelId="{CB8F480C-FD2B-472F-81D3-4006B54200C2}">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Selection Tools</a:t>
          </a:r>
        </a:p>
      </dgm:t>
    </dgm:pt>
    <dgm:pt modelId="{798DCDFF-A381-4870-895C-A97732C2AE6D}" type="parTrans" cxnId="{0D24CF59-C18E-43DA-BF80-61611E70315F}">
      <dgm:prSet/>
      <dgm:spPr/>
      <dgm:t>
        <a:bodyPr/>
        <a:lstStyle/>
        <a:p>
          <a:endParaRPr lang="en-US"/>
        </a:p>
      </dgm:t>
    </dgm:pt>
    <dgm:pt modelId="{7E7793A4-8127-4345-B394-320E29D3351D}" type="sibTrans" cxnId="{0D24CF59-C18E-43DA-BF80-61611E70315F}">
      <dgm:prSet/>
      <dgm:spPr/>
      <dgm:t>
        <a:bodyPr/>
        <a:lstStyle/>
        <a:p>
          <a:endParaRPr lang="en-US"/>
        </a:p>
      </dgm:t>
    </dgm:pt>
    <dgm:pt modelId="{889A4C8A-5C3D-48DE-80C0-B4BADCF62407}">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Onboarding</a:t>
          </a:r>
        </a:p>
      </dgm:t>
    </dgm:pt>
    <dgm:pt modelId="{3E4D7F06-9356-4A84-9646-9E05684097C6}" type="parTrans" cxnId="{11100F93-AFFB-4E80-BBF7-E02C1D44C768}">
      <dgm:prSet/>
      <dgm:spPr/>
      <dgm:t>
        <a:bodyPr/>
        <a:lstStyle/>
        <a:p>
          <a:endParaRPr lang="en-US"/>
        </a:p>
      </dgm:t>
    </dgm:pt>
    <dgm:pt modelId="{1FBEB7B6-05C4-4C47-A811-FA16275B254D}" type="sibTrans" cxnId="{11100F93-AFFB-4E80-BBF7-E02C1D44C768}">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8">
        <dgm:presLayoutVars>
          <dgm:chMax val="0"/>
          <dgm:bulletEnabled val="1"/>
        </dgm:presLayoutVars>
      </dgm:prSet>
      <dgm:spPr>
        <a:xfrm>
          <a:off x="0" y="712"/>
          <a:ext cx="5817839" cy="842119"/>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8" custLinFactNeighborY="-48095">
        <dgm:presLayoutVars>
          <dgm:chMax val="0"/>
          <dgm:bulletEnabled val="1"/>
        </dgm:presLayoutVars>
      </dgm:prSet>
      <dgm:spPr>
        <a:xfrm>
          <a:off x="0" y="1706762"/>
          <a:ext cx="5817839" cy="8424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8" custLinFactY="9173" custLinFactNeighborY="100000">
        <dgm:presLayoutVars>
          <dgm:chMax val="0"/>
          <dgm:bulletEnabled val="1"/>
        </dgm:presLayoutVars>
      </dgm:prSet>
      <dgm:spPr>
        <a:xfrm>
          <a:off x="0" y="2570850"/>
          <a:ext cx="5817839" cy="842125"/>
        </a:xfrm>
        <a:prstGeom prst="roundRect">
          <a:avLst/>
        </a:prstGeom>
      </dgm:spPr>
      <dgm:t>
        <a:bodyPr/>
        <a:lstStyle/>
        <a:p>
          <a:endParaRPr lang="en-US"/>
        </a:p>
      </dgm:t>
    </dgm:pt>
    <dgm:pt modelId="{1F3E1FD7-C7F5-41A6-8B19-84A74CE807A8}" type="pres">
      <dgm:prSet presAssocID="{4B234F5B-63CB-40EB-8CF6-E8D6F48FDC56}" presName="spacer" presStyleCnt="0"/>
      <dgm:spPr/>
    </dgm:pt>
    <dgm:pt modelId="{20FB4DA8-2F93-406B-95E2-6CDFC4BCF765}" type="pres">
      <dgm:prSet presAssocID="{D171FBC0-F0E7-46CF-807F-E57D6BEC08E2}" presName="parentText" presStyleLbl="node1" presStyleIdx="3" presStyleCnt="8">
        <dgm:presLayoutVars>
          <dgm:chMax val="0"/>
          <dgm:bulletEnabled val="1"/>
        </dgm:presLayoutVars>
      </dgm:prSet>
      <dgm:spPr>
        <a:prstGeom prst="roundRect">
          <a:avLst/>
        </a:prstGeom>
      </dgm:spPr>
      <dgm:t>
        <a:bodyPr/>
        <a:lstStyle/>
        <a:p>
          <a:endParaRPr lang="en-US"/>
        </a:p>
      </dgm:t>
    </dgm:pt>
    <dgm:pt modelId="{07115B94-CAE1-4144-A98A-8F44F984E7CA}" type="pres">
      <dgm:prSet presAssocID="{129BF6A6-4E7C-461D-A328-63E8FE21D503}" presName="spacer" presStyleCnt="0"/>
      <dgm:spPr/>
    </dgm:pt>
    <dgm:pt modelId="{8347D44A-BC9B-4FA1-AA07-1074899D2DB5}" type="pres">
      <dgm:prSet presAssocID="{B232E33C-9C7B-4296-A024-58C89C377D9C}" presName="parentText" presStyleLbl="node1" presStyleIdx="4" presStyleCnt="8" custLinFactY="5464" custLinFactNeighborY="100000">
        <dgm:presLayoutVars>
          <dgm:chMax val="0"/>
          <dgm:bulletEnabled val="1"/>
        </dgm:presLayoutVars>
      </dgm:prSet>
      <dgm:spPr>
        <a:prstGeom prst="roundRect">
          <a:avLst/>
        </a:prstGeom>
      </dgm:spPr>
      <dgm:t>
        <a:bodyPr/>
        <a:lstStyle/>
        <a:p>
          <a:endParaRPr lang="en-US"/>
        </a:p>
      </dgm:t>
    </dgm:pt>
    <dgm:pt modelId="{177C1A1B-CD58-4558-AD74-6E0270031E00}" type="pres">
      <dgm:prSet presAssocID="{9E32E2E8-D8B0-4C4E-A946-96E929B33E4D}" presName="spacer" presStyleCnt="0"/>
      <dgm:spPr/>
    </dgm:pt>
    <dgm:pt modelId="{3DAC650E-2C5E-4416-A737-542042E70CD8}" type="pres">
      <dgm:prSet presAssocID="{10980B15-09AA-4DC2-A9C8-3F908149FBF3}" presName="parentText" presStyleLbl="node1" presStyleIdx="5" presStyleCnt="8" custLinFactY="46" custLinFactNeighborY="100000">
        <dgm:presLayoutVars>
          <dgm:chMax val="0"/>
          <dgm:bulletEnabled val="1"/>
        </dgm:presLayoutVars>
      </dgm:prSet>
      <dgm:spPr>
        <a:prstGeom prst="roundRect">
          <a:avLst/>
        </a:prstGeom>
      </dgm:spPr>
      <dgm:t>
        <a:bodyPr/>
        <a:lstStyle/>
        <a:p>
          <a:endParaRPr lang="en-US"/>
        </a:p>
      </dgm:t>
    </dgm:pt>
    <dgm:pt modelId="{CB51BADE-44F8-47D6-B2A8-0E12F8BAE38D}" type="pres">
      <dgm:prSet presAssocID="{E209F963-5411-4F91-9639-D367BC4CC25A}" presName="spacer" presStyleCnt="0"/>
      <dgm:spPr/>
    </dgm:pt>
    <dgm:pt modelId="{975E32FE-7625-4B31-938A-32B7C15E9400}" type="pres">
      <dgm:prSet presAssocID="{CB8F480C-FD2B-472F-81D3-4006B54200C2}" presName="parentText" presStyleLbl="node1" presStyleIdx="6" presStyleCnt="8">
        <dgm:presLayoutVars>
          <dgm:chMax val="0"/>
          <dgm:bulletEnabled val="1"/>
        </dgm:presLayoutVars>
      </dgm:prSet>
      <dgm:spPr>
        <a:prstGeom prst="roundRect">
          <a:avLst/>
        </a:prstGeom>
      </dgm:spPr>
      <dgm:t>
        <a:bodyPr/>
        <a:lstStyle/>
        <a:p>
          <a:endParaRPr lang="en-US"/>
        </a:p>
      </dgm:t>
    </dgm:pt>
    <dgm:pt modelId="{324B189F-9A58-463C-9DF2-222289D939CD}" type="pres">
      <dgm:prSet presAssocID="{7E7793A4-8127-4345-B394-320E29D3351D}" presName="spacer" presStyleCnt="0"/>
      <dgm:spPr/>
    </dgm:pt>
    <dgm:pt modelId="{8382B910-C454-4BB5-8B33-D4FEFAF116F4}" type="pres">
      <dgm:prSet presAssocID="{889A4C8A-5C3D-48DE-80C0-B4BADCF62407}" presName="parentText" presStyleLbl="node1" presStyleIdx="7" presStyleCnt="8">
        <dgm:presLayoutVars>
          <dgm:chMax val="0"/>
          <dgm:bulletEnabled val="1"/>
        </dgm:presLayoutVars>
      </dgm:prSet>
      <dgm:spPr>
        <a:prstGeom prst="roundRect">
          <a:avLst/>
        </a:prstGeom>
      </dgm:spPr>
      <dgm:t>
        <a:bodyPr/>
        <a:lstStyle/>
        <a:p>
          <a:endParaRPr lang="en-US"/>
        </a:p>
      </dgm:t>
    </dgm:pt>
  </dgm:ptLst>
  <dgm:cxnLst>
    <dgm:cxn modelId="{6EE46842-E392-46CF-865C-4474EF9438C3}" srcId="{703D4D02-5513-427D-B6E9-B2E187EE0C3A}" destId="{42DA80EF-15E6-41D6-85F6-4F59594D0383}" srcOrd="2" destOrd="0" parTransId="{173CE497-2C0D-479E-8754-25C7B4AF6CFC}" sibTransId="{4B234F5B-63CB-40EB-8CF6-E8D6F48FDC56}"/>
    <dgm:cxn modelId="{6057B799-4281-4E44-9681-5F81119DF6FC}" type="presOf" srcId="{D171FBC0-F0E7-46CF-807F-E57D6BEC08E2}" destId="{20FB4DA8-2F93-406B-95E2-6CDFC4BCF765}" srcOrd="0" destOrd="0" presId="urn:microsoft.com/office/officeart/2005/8/layout/vList2"/>
    <dgm:cxn modelId="{2A779AC6-D905-4DAB-A929-27F4B7EB2ABE}" srcId="{703D4D02-5513-427D-B6E9-B2E187EE0C3A}" destId="{B232E33C-9C7B-4296-A024-58C89C377D9C}" srcOrd="4" destOrd="0" parTransId="{D8623D8D-8F47-4D1C-B7C4-B477562B0728}" sibTransId="{9E32E2E8-D8B0-4C4E-A946-96E929B33E4D}"/>
    <dgm:cxn modelId="{8E4B69D7-7C8C-492C-903E-79D4691CD7E9}" type="presOf" srcId="{42DA80EF-15E6-41D6-85F6-4F59594D0383}" destId="{47F42535-DFC2-4D29-B920-1C40FFE6B1E7}" srcOrd="0" destOrd="0" presId="urn:microsoft.com/office/officeart/2005/8/layout/vList2"/>
    <dgm:cxn modelId="{88DEDAE1-30D4-4B71-8AB3-F8A1949398A7}" type="presOf" srcId="{E6CB1D23-BBD8-4875-97FB-76C6D1DF1786}" destId="{ECA2C48E-F743-4C45-B04A-3D046B3B5232}" srcOrd="0" destOrd="0" presId="urn:microsoft.com/office/officeart/2005/8/layout/vList2"/>
    <dgm:cxn modelId="{969781A1-370D-4051-8238-C2432DF57C86}" type="presOf" srcId="{B232E33C-9C7B-4296-A024-58C89C377D9C}" destId="{8347D44A-BC9B-4FA1-AA07-1074899D2DB5}"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0D24CF59-C18E-43DA-BF80-61611E70315F}" srcId="{703D4D02-5513-427D-B6E9-B2E187EE0C3A}" destId="{CB8F480C-FD2B-472F-81D3-4006B54200C2}" srcOrd="6" destOrd="0" parTransId="{798DCDFF-A381-4870-895C-A97732C2AE6D}" sibTransId="{7E7793A4-8127-4345-B394-320E29D3351D}"/>
    <dgm:cxn modelId="{45018C53-F5EB-4BB1-A3C0-2263DD82B802}" srcId="{703D4D02-5513-427D-B6E9-B2E187EE0C3A}" destId="{D171FBC0-F0E7-46CF-807F-E57D6BEC08E2}" srcOrd="3" destOrd="0" parTransId="{B2638E5E-F676-442D-AC2B-F1097E519294}" sibTransId="{129BF6A6-4E7C-461D-A328-63E8FE21D503}"/>
    <dgm:cxn modelId="{8CA89E9C-AE66-46FC-BBF8-B1998A4A44D1}" type="presOf" srcId="{CB8F480C-FD2B-472F-81D3-4006B54200C2}" destId="{975E32FE-7625-4B31-938A-32B7C15E9400}" srcOrd="0" destOrd="0" presId="urn:microsoft.com/office/officeart/2005/8/layout/vList2"/>
    <dgm:cxn modelId="{158F6F46-CBEC-4932-97E5-88747C3D7BB9}" type="presOf" srcId="{10980B15-09AA-4DC2-A9C8-3F908149FBF3}" destId="{3DAC650E-2C5E-4416-A737-542042E70CD8}" srcOrd="0" destOrd="0" presId="urn:microsoft.com/office/officeart/2005/8/layout/vList2"/>
    <dgm:cxn modelId="{9FB01DB5-A74B-4F12-8150-EA5918C921DC}"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11100F93-AFFB-4E80-BBF7-E02C1D44C768}" srcId="{703D4D02-5513-427D-B6E9-B2E187EE0C3A}" destId="{889A4C8A-5C3D-48DE-80C0-B4BADCF62407}" srcOrd="7" destOrd="0" parTransId="{3E4D7F06-9356-4A84-9646-9E05684097C6}" sibTransId="{1FBEB7B6-05C4-4C47-A811-FA16275B254D}"/>
    <dgm:cxn modelId="{6F5DA166-4276-42CE-AF51-C7ACA25A741C}" type="presOf" srcId="{889A4C8A-5C3D-48DE-80C0-B4BADCF62407}" destId="{8382B910-C454-4BB5-8B33-D4FEFAF116F4}" srcOrd="0" destOrd="0" presId="urn:microsoft.com/office/officeart/2005/8/layout/vList2"/>
    <dgm:cxn modelId="{D99A8063-9B95-4574-9C94-4E4AB9773349}" type="presOf" srcId="{703D4D02-5513-427D-B6E9-B2E187EE0C3A}" destId="{CC8763B3-4621-4666-B669-3C5BA2A30DBE}" srcOrd="0" destOrd="0" presId="urn:microsoft.com/office/officeart/2005/8/layout/vList2"/>
    <dgm:cxn modelId="{8CB40436-9D36-46EB-9F09-19228F842B50}" srcId="{703D4D02-5513-427D-B6E9-B2E187EE0C3A}" destId="{10980B15-09AA-4DC2-A9C8-3F908149FBF3}" srcOrd="5" destOrd="0" parTransId="{098C503E-47A3-4506-9D77-FDC6FC88878A}" sibTransId="{E209F963-5411-4F91-9639-D367BC4CC25A}"/>
    <dgm:cxn modelId="{CE5F4FB2-4866-4BCC-8B99-BB338D9AF6DD}" type="presParOf" srcId="{CC8763B3-4621-4666-B669-3C5BA2A30DBE}" destId="{4C500E30-F93E-47EA-B6F5-32864EEF4D91}" srcOrd="0" destOrd="0" presId="urn:microsoft.com/office/officeart/2005/8/layout/vList2"/>
    <dgm:cxn modelId="{43984565-E0E7-485F-9E0C-2E765F07EE15}" type="presParOf" srcId="{CC8763B3-4621-4666-B669-3C5BA2A30DBE}" destId="{B6395B5E-2790-4C57-8CE8-FF9FF6C98AF0}" srcOrd="1" destOrd="0" presId="urn:microsoft.com/office/officeart/2005/8/layout/vList2"/>
    <dgm:cxn modelId="{68EA0DF7-0008-43C7-9B4D-D285BED7C3D9}" type="presParOf" srcId="{CC8763B3-4621-4666-B669-3C5BA2A30DBE}" destId="{ECA2C48E-F743-4C45-B04A-3D046B3B5232}" srcOrd="2" destOrd="0" presId="urn:microsoft.com/office/officeart/2005/8/layout/vList2"/>
    <dgm:cxn modelId="{C1EEFC46-4787-4099-BB8B-6C10DC819810}" type="presParOf" srcId="{CC8763B3-4621-4666-B669-3C5BA2A30DBE}" destId="{2E454826-67AD-4191-A11B-410BD9B8A386}" srcOrd="3" destOrd="0" presId="urn:microsoft.com/office/officeart/2005/8/layout/vList2"/>
    <dgm:cxn modelId="{510CBDAF-B3E9-4C7C-B52E-71622737F944}" type="presParOf" srcId="{CC8763B3-4621-4666-B669-3C5BA2A30DBE}" destId="{47F42535-DFC2-4D29-B920-1C40FFE6B1E7}" srcOrd="4" destOrd="0" presId="urn:microsoft.com/office/officeart/2005/8/layout/vList2"/>
    <dgm:cxn modelId="{0DDBD9AD-A68D-4A24-8DE1-B8F2311D892B}" type="presParOf" srcId="{CC8763B3-4621-4666-B669-3C5BA2A30DBE}" destId="{1F3E1FD7-C7F5-41A6-8B19-84A74CE807A8}" srcOrd="5" destOrd="0" presId="urn:microsoft.com/office/officeart/2005/8/layout/vList2"/>
    <dgm:cxn modelId="{CC1832EE-D4D0-461B-B3A6-A6B491E95D53}" type="presParOf" srcId="{CC8763B3-4621-4666-B669-3C5BA2A30DBE}" destId="{20FB4DA8-2F93-406B-95E2-6CDFC4BCF765}" srcOrd="6" destOrd="0" presId="urn:microsoft.com/office/officeart/2005/8/layout/vList2"/>
    <dgm:cxn modelId="{9FC1D56C-C10A-407D-952C-E26A7110ECD4}" type="presParOf" srcId="{CC8763B3-4621-4666-B669-3C5BA2A30DBE}" destId="{07115B94-CAE1-4144-A98A-8F44F984E7CA}" srcOrd="7" destOrd="0" presId="urn:microsoft.com/office/officeart/2005/8/layout/vList2"/>
    <dgm:cxn modelId="{2FB89413-3663-466D-A56F-FC3703433008}" type="presParOf" srcId="{CC8763B3-4621-4666-B669-3C5BA2A30DBE}" destId="{8347D44A-BC9B-4FA1-AA07-1074899D2DB5}" srcOrd="8" destOrd="0" presId="urn:microsoft.com/office/officeart/2005/8/layout/vList2"/>
    <dgm:cxn modelId="{48708B1A-38BA-427A-8914-B49E18DF0888}" type="presParOf" srcId="{CC8763B3-4621-4666-B669-3C5BA2A30DBE}" destId="{177C1A1B-CD58-4558-AD74-6E0270031E00}" srcOrd="9" destOrd="0" presId="urn:microsoft.com/office/officeart/2005/8/layout/vList2"/>
    <dgm:cxn modelId="{A9037F79-5464-4179-80C1-F0E769F1B385}" type="presParOf" srcId="{CC8763B3-4621-4666-B669-3C5BA2A30DBE}" destId="{3DAC650E-2C5E-4416-A737-542042E70CD8}" srcOrd="10" destOrd="0" presId="urn:microsoft.com/office/officeart/2005/8/layout/vList2"/>
    <dgm:cxn modelId="{084B6035-D6A9-4E76-8764-E397C4D14EED}" type="presParOf" srcId="{CC8763B3-4621-4666-B669-3C5BA2A30DBE}" destId="{CB51BADE-44F8-47D6-B2A8-0E12F8BAE38D}" srcOrd="11" destOrd="0" presId="urn:microsoft.com/office/officeart/2005/8/layout/vList2"/>
    <dgm:cxn modelId="{364EA3F8-DEAE-4038-AC4B-9520EA6EC279}" type="presParOf" srcId="{CC8763B3-4621-4666-B669-3C5BA2A30DBE}" destId="{975E32FE-7625-4B31-938A-32B7C15E9400}" srcOrd="12" destOrd="0" presId="urn:microsoft.com/office/officeart/2005/8/layout/vList2"/>
    <dgm:cxn modelId="{36C94D26-EB2D-4A07-8D3A-57F61CCBF009}" type="presParOf" srcId="{CC8763B3-4621-4666-B669-3C5BA2A30DBE}" destId="{324B189F-9A58-463C-9DF2-222289D939CD}" srcOrd="13" destOrd="0" presId="urn:microsoft.com/office/officeart/2005/8/layout/vList2"/>
    <dgm:cxn modelId="{8550DA26-1EA8-40EF-8B0D-23BEE4BBDA76}" type="presParOf" srcId="{CC8763B3-4621-4666-B669-3C5BA2A30DBE}" destId="{8382B910-C454-4BB5-8B33-D4FEFAF116F4}" srcOrd="14"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28439"/>
          <a:ext cx="8122096" cy="9126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3279DE19-2EA4-4F70-BD48-49A47E852F67}" type="presOf" srcId="{E6CB1D23-BBD8-4875-97FB-76C6D1DF1786}" destId="{ECA2C48E-F743-4C45-B04A-3D046B3B5232}"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29CB6C28-6BBB-45A6-80A0-DCF4CDED88DE}" type="presOf" srcId="{42DA80EF-15E6-41D6-85F6-4F59594D0383}" destId="{47F42535-DFC2-4D29-B920-1C40FFE6B1E7}" srcOrd="0" destOrd="0" presId="urn:microsoft.com/office/officeart/2005/8/layout/vList2"/>
    <dgm:cxn modelId="{1E7D92D8-73AB-49A0-AD18-D4DABEDCF481}" type="presOf" srcId="{703D4D02-5513-427D-B6E9-B2E187EE0C3A}" destId="{CC8763B3-4621-4666-B669-3C5BA2A30DBE}" srcOrd="0" destOrd="0" presId="urn:microsoft.com/office/officeart/2005/8/layout/vList2"/>
    <dgm:cxn modelId="{9C7EAAD1-A379-4ED4-A45B-0F844722D195}" type="presOf" srcId="{A6F3EE18-EFC8-4188-A792-2A0060986D91}" destId="{E0E1F7FC-C1DE-4EA7-994D-37AD03907CC6}" srcOrd="0" destOrd="0" presId="urn:microsoft.com/office/officeart/2005/8/layout/vList2"/>
    <dgm:cxn modelId="{EC55F1A1-4E9E-4FCD-9F76-453D7C46A5CE}" type="presOf" srcId="{62D3FBED-765B-4C71-8C39-5546B46FF944}" destId="{5DC88683-B470-4890-B11A-2192BBAE432B}"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681554C6-1281-467E-9A26-6E0191805946}" type="presOf" srcId="{0431BE58-52DD-4257-A5DA-C0A4B849590E}" destId="{F7B2C6EC-1BD4-4AE5-AB5A-E687F0A0AC0C}" srcOrd="0" destOrd="0" presId="urn:microsoft.com/office/officeart/2005/8/layout/vList2"/>
    <dgm:cxn modelId="{B3853CE5-50C5-45EE-A357-53261F74ECF8}" type="presParOf" srcId="{CC8763B3-4621-4666-B669-3C5BA2A30DBE}" destId="{ECA2C48E-F743-4C45-B04A-3D046B3B5232}" srcOrd="0" destOrd="0" presId="urn:microsoft.com/office/officeart/2005/8/layout/vList2"/>
    <dgm:cxn modelId="{B524C14A-D524-4EBD-8D3C-4979BEE3138D}" type="presParOf" srcId="{CC8763B3-4621-4666-B669-3C5BA2A30DBE}" destId="{2E454826-67AD-4191-A11B-410BD9B8A386}" srcOrd="1" destOrd="0" presId="urn:microsoft.com/office/officeart/2005/8/layout/vList2"/>
    <dgm:cxn modelId="{9D40A087-D91D-4A81-9AE8-E19F355EC9C6}" type="presParOf" srcId="{CC8763B3-4621-4666-B669-3C5BA2A30DBE}" destId="{47F42535-DFC2-4D29-B920-1C40FFE6B1E7}" srcOrd="2" destOrd="0" presId="urn:microsoft.com/office/officeart/2005/8/layout/vList2"/>
    <dgm:cxn modelId="{6E081691-34C7-4012-BD75-46B19543D4E8}" type="presParOf" srcId="{CC8763B3-4621-4666-B669-3C5BA2A30DBE}" destId="{35FB7A5C-EE80-4418-B452-E9BF5B7C52B3}" srcOrd="3" destOrd="0" presId="urn:microsoft.com/office/officeart/2005/8/layout/vList2"/>
    <dgm:cxn modelId="{2B1D2F9C-F56C-4B98-92D3-A03B7343C414}" type="presParOf" srcId="{CC8763B3-4621-4666-B669-3C5BA2A30DBE}" destId="{E0E1F7FC-C1DE-4EA7-994D-37AD03907CC6}" srcOrd="4" destOrd="0" presId="urn:microsoft.com/office/officeart/2005/8/layout/vList2"/>
    <dgm:cxn modelId="{69E3EE52-E603-4ACD-A50F-AEE0876C6DE6}" type="presParOf" srcId="{CC8763B3-4621-4666-B669-3C5BA2A30DBE}" destId="{05D370FE-9ED9-48C5-A0DA-9A88A5DF21BD}" srcOrd="5" destOrd="0" presId="urn:microsoft.com/office/officeart/2005/8/layout/vList2"/>
    <dgm:cxn modelId="{8F95CEB1-2A99-4061-93FE-C7D3D5709D1C}" type="presParOf" srcId="{CC8763B3-4621-4666-B669-3C5BA2A30DBE}" destId="{5DC88683-B470-4890-B11A-2192BBAE432B}" srcOrd="6" destOrd="0" presId="urn:microsoft.com/office/officeart/2005/8/layout/vList2"/>
    <dgm:cxn modelId="{B2A42A1C-1CAA-459D-9654-34EFD13E2D09}" type="presParOf" srcId="{CC8763B3-4621-4666-B669-3C5BA2A30DBE}" destId="{AF26FF60-9E6B-4277-8CC1-FCFCD740DD42}" srcOrd="7" destOrd="0" presId="urn:microsoft.com/office/officeart/2005/8/layout/vList2"/>
    <dgm:cxn modelId="{22BEE972-61F3-4E83-B68A-C608E321092F}" type="presParOf" srcId="{CC8763B3-4621-4666-B669-3C5BA2A30DBE}" destId="{F7B2C6EC-1BD4-4AE5-AB5A-E687F0A0AC0C}" srcOrd="8"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6C01AA9B-F015-4043-8922-C9A37552C08B}" type="presOf" srcId="{62D3FBED-765B-4C71-8C39-5546B46FF944}" destId="{5DC88683-B470-4890-B11A-2192BBAE432B}" srcOrd="0" destOrd="0" presId="urn:microsoft.com/office/officeart/2005/8/layout/vList2"/>
    <dgm:cxn modelId="{A3F3F5B3-9BBD-462D-863F-79FC41A1555D}" type="presOf" srcId="{42DA80EF-15E6-41D6-85F6-4F59594D0383}" destId="{47F42535-DFC2-4D29-B920-1C40FFE6B1E7}"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A225DCA5-D8A7-4F95-B255-0405850DF0BB}"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D0628E12-2038-443E-93B4-0BC6DAD79550}" type="presOf" srcId="{A6F3EE18-EFC8-4188-A792-2A0060986D91}" destId="{E0E1F7FC-C1DE-4EA7-994D-37AD03907CC6}" srcOrd="0" destOrd="0" presId="urn:microsoft.com/office/officeart/2005/8/layout/vList2"/>
    <dgm:cxn modelId="{8CCCB5BA-F4D6-496A-B064-956007BD524D}" type="presOf" srcId="{E6CB1D23-BBD8-4875-97FB-76C6D1DF1786}" destId="{ECA2C48E-F743-4C45-B04A-3D046B3B5232}" srcOrd="0" destOrd="0" presId="urn:microsoft.com/office/officeart/2005/8/layout/vList2"/>
    <dgm:cxn modelId="{3E02AA32-95B5-4167-B0F6-9DA36D0A2520}" type="presOf" srcId="{0431BE58-52DD-4257-A5DA-C0A4B849590E}" destId="{F7B2C6EC-1BD4-4AE5-AB5A-E687F0A0AC0C}" srcOrd="0" destOrd="0" presId="urn:microsoft.com/office/officeart/2005/8/layout/vList2"/>
    <dgm:cxn modelId="{239EEACD-A24C-4D56-9E38-CBF65B3B5C5D}" type="presParOf" srcId="{CC8763B3-4621-4666-B669-3C5BA2A30DBE}" destId="{ECA2C48E-F743-4C45-B04A-3D046B3B5232}" srcOrd="0" destOrd="0" presId="urn:microsoft.com/office/officeart/2005/8/layout/vList2"/>
    <dgm:cxn modelId="{061F7366-6CCC-4C5C-938C-349579E3A775}" type="presParOf" srcId="{CC8763B3-4621-4666-B669-3C5BA2A30DBE}" destId="{2E454826-67AD-4191-A11B-410BD9B8A386}" srcOrd="1" destOrd="0" presId="urn:microsoft.com/office/officeart/2005/8/layout/vList2"/>
    <dgm:cxn modelId="{6D020F9B-E042-4619-8FF7-03C594DE0CF4}" type="presParOf" srcId="{CC8763B3-4621-4666-B669-3C5BA2A30DBE}" destId="{47F42535-DFC2-4D29-B920-1C40FFE6B1E7}" srcOrd="2" destOrd="0" presId="urn:microsoft.com/office/officeart/2005/8/layout/vList2"/>
    <dgm:cxn modelId="{8207F2F0-5C0A-4BBF-9C00-9DF6D78FC0B1}" type="presParOf" srcId="{CC8763B3-4621-4666-B669-3C5BA2A30DBE}" destId="{35FB7A5C-EE80-4418-B452-E9BF5B7C52B3}" srcOrd="3" destOrd="0" presId="urn:microsoft.com/office/officeart/2005/8/layout/vList2"/>
    <dgm:cxn modelId="{AB2A993A-5D3A-4C29-B0A0-235A1DB429DB}" type="presParOf" srcId="{CC8763B3-4621-4666-B669-3C5BA2A30DBE}" destId="{E0E1F7FC-C1DE-4EA7-994D-37AD03907CC6}" srcOrd="4" destOrd="0" presId="urn:microsoft.com/office/officeart/2005/8/layout/vList2"/>
    <dgm:cxn modelId="{AE87C350-F37F-428E-984D-7619CCB7CCD9}" type="presParOf" srcId="{CC8763B3-4621-4666-B669-3C5BA2A30DBE}" destId="{05D370FE-9ED9-48C5-A0DA-9A88A5DF21BD}" srcOrd="5" destOrd="0" presId="urn:microsoft.com/office/officeart/2005/8/layout/vList2"/>
    <dgm:cxn modelId="{8A02F137-F212-490A-8F64-213D0CEDFF0E}" type="presParOf" srcId="{CC8763B3-4621-4666-B669-3C5BA2A30DBE}" destId="{5DC88683-B470-4890-B11A-2192BBAE432B}" srcOrd="6" destOrd="0" presId="urn:microsoft.com/office/officeart/2005/8/layout/vList2"/>
    <dgm:cxn modelId="{00F1A22D-2142-4B5C-BA64-4AA42D17BF54}" type="presParOf" srcId="{CC8763B3-4621-4666-B669-3C5BA2A30DBE}" destId="{AF26FF60-9E6B-4277-8CC1-FCFCD740DD42}" srcOrd="7" destOrd="0" presId="urn:microsoft.com/office/officeart/2005/8/layout/vList2"/>
    <dgm:cxn modelId="{60C2BA4E-BDBF-4018-AC6E-598EEE55AA73}" type="presParOf" srcId="{CC8763B3-4621-4666-B669-3C5BA2A30DBE}" destId="{F7B2C6EC-1BD4-4AE5-AB5A-E687F0A0AC0C}" srcOrd="8"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F8934300-52E6-48AC-94A0-09BF26178754}" type="doc">
      <dgm:prSet loTypeId="urn:microsoft.com/office/officeart/2005/8/layout/matrix2" loCatId="matrix" qsTypeId="urn:microsoft.com/office/officeart/2005/8/quickstyle/simple2" qsCatId="simple" csTypeId="urn:microsoft.com/office/officeart/2005/8/colors/accent0_1" csCatId="mainScheme" phldr="1"/>
      <dgm:spPr/>
      <dgm:t>
        <a:bodyPr/>
        <a:lstStyle/>
        <a:p>
          <a:endParaRPr lang="en-MY"/>
        </a:p>
      </dgm:t>
    </dgm:pt>
    <dgm:pt modelId="{08921785-96E4-4341-A115-FDC70CE59B03}">
      <dgm:prSet phldrT="[Text]"/>
      <dgm:spPr/>
      <dgm:t>
        <a:bodyPr/>
        <a:lstStyle/>
        <a:p>
          <a:r>
            <a:rPr lang="en-MY" dirty="0"/>
            <a:t>False Negative</a:t>
          </a:r>
        </a:p>
      </dgm:t>
    </dgm:pt>
    <dgm:pt modelId="{E63532FC-0F62-4B84-B6C1-9ECDED321177}" type="parTrans" cxnId="{6060BB0E-199F-45E6-90A0-C338FF043246}">
      <dgm:prSet/>
      <dgm:spPr/>
      <dgm:t>
        <a:bodyPr/>
        <a:lstStyle/>
        <a:p>
          <a:endParaRPr lang="en-MY"/>
        </a:p>
      </dgm:t>
    </dgm:pt>
    <dgm:pt modelId="{EBADF481-B02D-4904-98A3-B0806A23F58A}" type="sibTrans" cxnId="{6060BB0E-199F-45E6-90A0-C338FF043246}">
      <dgm:prSet/>
      <dgm:spPr/>
      <dgm:t>
        <a:bodyPr/>
        <a:lstStyle/>
        <a:p>
          <a:endParaRPr lang="en-MY"/>
        </a:p>
      </dgm:t>
    </dgm:pt>
    <dgm:pt modelId="{A06F8DBD-779F-4EFC-A291-B3A544A6A870}">
      <dgm:prSet phldrT="[Text]"/>
      <dgm:spPr/>
      <dgm:t>
        <a:bodyPr/>
        <a:lstStyle/>
        <a:p>
          <a:r>
            <a:rPr lang="en-MY" dirty="0"/>
            <a:t>Right Positive</a:t>
          </a:r>
        </a:p>
      </dgm:t>
    </dgm:pt>
    <dgm:pt modelId="{F94E399C-1203-4213-8878-CCD85CF85BDC}" type="parTrans" cxnId="{02F0FD99-FEE6-4FCA-B2DE-042CF3EEB6FA}">
      <dgm:prSet/>
      <dgm:spPr/>
      <dgm:t>
        <a:bodyPr/>
        <a:lstStyle/>
        <a:p>
          <a:endParaRPr lang="en-MY"/>
        </a:p>
      </dgm:t>
    </dgm:pt>
    <dgm:pt modelId="{000FCA73-CEB5-4175-8638-DB8961575224}" type="sibTrans" cxnId="{02F0FD99-FEE6-4FCA-B2DE-042CF3EEB6FA}">
      <dgm:prSet/>
      <dgm:spPr/>
      <dgm:t>
        <a:bodyPr/>
        <a:lstStyle/>
        <a:p>
          <a:endParaRPr lang="en-MY"/>
        </a:p>
      </dgm:t>
    </dgm:pt>
    <dgm:pt modelId="{04B09A31-2739-40C1-B703-9F4F44F69228}">
      <dgm:prSet phldrT="[Text]"/>
      <dgm:spPr/>
      <dgm:t>
        <a:bodyPr/>
        <a:lstStyle/>
        <a:p>
          <a:r>
            <a:rPr lang="en-MY" dirty="0"/>
            <a:t>Right Negative</a:t>
          </a:r>
        </a:p>
      </dgm:t>
    </dgm:pt>
    <dgm:pt modelId="{8779A469-B60F-45A6-AF0D-EFC52812F81C}" type="parTrans" cxnId="{FCEDC7CC-86EE-463F-80AD-F40BF6A112FF}">
      <dgm:prSet/>
      <dgm:spPr/>
      <dgm:t>
        <a:bodyPr/>
        <a:lstStyle/>
        <a:p>
          <a:endParaRPr lang="en-MY"/>
        </a:p>
      </dgm:t>
    </dgm:pt>
    <dgm:pt modelId="{0A56AC44-F4ED-4563-94A7-F727457C242D}" type="sibTrans" cxnId="{FCEDC7CC-86EE-463F-80AD-F40BF6A112FF}">
      <dgm:prSet/>
      <dgm:spPr/>
      <dgm:t>
        <a:bodyPr/>
        <a:lstStyle/>
        <a:p>
          <a:endParaRPr lang="en-MY"/>
        </a:p>
      </dgm:t>
    </dgm:pt>
    <dgm:pt modelId="{AD105260-FEC2-4DE8-B2DA-CD81536E0E39}">
      <dgm:prSet phldrT="[Text]"/>
      <dgm:spPr/>
      <dgm:t>
        <a:bodyPr/>
        <a:lstStyle/>
        <a:p>
          <a:r>
            <a:rPr lang="en-MY" dirty="0"/>
            <a:t>False Positive</a:t>
          </a:r>
        </a:p>
      </dgm:t>
    </dgm:pt>
    <dgm:pt modelId="{81703837-6522-4292-A591-7BCCA97F68E1}" type="parTrans" cxnId="{32F98EDC-6851-43EF-9EBA-3BC25E5D7FC5}">
      <dgm:prSet/>
      <dgm:spPr/>
      <dgm:t>
        <a:bodyPr/>
        <a:lstStyle/>
        <a:p>
          <a:endParaRPr lang="en-MY"/>
        </a:p>
      </dgm:t>
    </dgm:pt>
    <dgm:pt modelId="{4C39254D-22FE-4C78-8FC1-38F218726DB8}" type="sibTrans" cxnId="{32F98EDC-6851-43EF-9EBA-3BC25E5D7FC5}">
      <dgm:prSet/>
      <dgm:spPr/>
      <dgm:t>
        <a:bodyPr/>
        <a:lstStyle/>
        <a:p>
          <a:endParaRPr lang="en-MY"/>
        </a:p>
      </dgm:t>
    </dgm:pt>
    <dgm:pt modelId="{7909AB3E-0F49-4884-8EA2-00D040A2CBE4}" type="pres">
      <dgm:prSet presAssocID="{F8934300-52E6-48AC-94A0-09BF26178754}" presName="matrix" presStyleCnt="0">
        <dgm:presLayoutVars>
          <dgm:chMax val="1"/>
          <dgm:dir/>
          <dgm:resizeHandles val="exact"/>
        </dgm:presLayoutVars>
      </dgm:prSet>
      <dgm:spPr/>
      <dgm:t>
        <a:bodyPr/>
        <a:lstStyle/>
        <a:p>
          <a:endParaRPr lang="en-US"/>
        </a:p>
      </dgm:t>
    </dgm:pt>
    <dgm:pt modelId="{6EB0D235-D893-472D-8E61-6CC3E9C1E0A9}" type="pres">
      <dgm:prSet presAssocID="{F8934300-52E6-48AC-94A0-09BF26178754}" presName="axisShape" presStyleLbl="bgShp" presStyleIdx="0" presStyleCnt="1"/>
      <dgm:spPr/>
    </dgm:pt>
    <dgm:pt modelId="{1CC5E02F-1B68-4146-ACFD-1CF631143585}" type="pres">
      <dgm:prSet presAssocID="{F8934300-52E6-48AC-94A0-09BF26178754}" presName="rect1" presStyleLbl="node1" presStyleIdx="0" presStyleCnt="4">
        <dgm:presLayoutVars>
          <dgm:chMax val="0"/>
          <dgm:chPref val="0"/>
          <dgm:bulletEnabled val="1"/>
        </dgm:presLayoutVars>
      </dgm:prSet>
      <dgm:spPr/>
      <dgm:t>
        <a:bodyPr/>
        <a:lstStyle/>
        <a:p>
          <a:endParaRPr lang="en-US"/>
        </a:p>
      </dgm:t>
    </dgm:pt>
    <dgm:pt modelId="{09DCF2CA-E083-4863-9186-E49FA0882D39}" type="pres">
      <dgm:prSet presAssocID="{F8934300-52E6-48AC-94A0-09BF26178754}" presName="rect2" presStyleLbl="node1" presStyleIdx="1" presStyleCnt="4">
        <dgm:presLayoutVars>
          <dgm:chMax val="0"/>
          <dgm:chPref val="0"/>
          <dgm:bulletEnabled val="1"/>
        </dgm:presLayoutVars>
      </dgm:prSet>
      <dgm:spPr/>
      <dgm:t>
        <a:bodyPr/>
        <a:lstStyle/>
        <a:p>
          <a:endParaRPr lang="en-US"/>
        </a:p>
      </dgm:t>
    </dgm:pt>
    <dgm:pt modelId="{0E007A47-D7F2-4DC7-8B4C-CC68E6232445}" type="pres">
      <dgm:prSet presAssocID="{F8934300-52E6-48AC-94A0-09BF26178754}" presName="rect3" presStyleLbl="node1" presStyleIdx="2" presStyleCnt="4">
        <dgm:presLayoutVars>
          <dgm:chMax val="0"/>
          <dgm:chPref val="0"/>
          <dgm:bulletEnabled val="1"/>
        </dgm:presLayoutVars>
      </dgm:prSet>
      <dgm:spPr/>
      <dgm:t>
        <a:bodyPr/>
        <a:lstStyle/>
        <a:p>
          <a:endParaRPr lang="en-US"/>
        </a:p>
      </dgm:t>
    </dgm:pt>
    <dgm:pt modelId="{1005E180-3ACF-47E7-A2B6-09C5393BF745}" type="pres">
      <dgm:prSet presAssocID="{F8934300-52E6-48AC-94A0-09BF26178754}" presName="rect4" presStyleLbl="node1" presStyleIdx="3" presStyleCnt="4">
        <dgm:presLayoutVars>
          <dgm:chMax val="0"/>
          <dgm:chPref val="0"/>
          <dgm:bulletEnabled val="1"/>
        </dgm:presLayoutVars>
      </dgm:prSet>
      <dgm:spPr/>
      <dgm:t>
        <a:bodyPr/>
        <a:lstStyle/>
        <a:p>
          <a:endParaRPr lang="en-US"/>
        </a:p>
      </dgm:t>
    </dgm:pt>
  </dgm:ptLst>
  <dgm:cxnLst>
    <dgm:cxn modelId="{A900A2F3-31C8-472F-B560-2230AFD81FDC}" type="presOf" srcId="{04B09A31-2739-40C1-B703-9F4F44F69228}" destId="{0E007A47-D7F2-4DC7-8B4C-CC68E6232445}" srcOrd="0" destOrd="0" presId="urn:microsoft.com/office/officeart/2005/8/layout/matrix2"/>
    <dgm:cxn modelId="{32F98EDC-6851-43EF-9EBA-3BC25E5D7FC5}" srcId="{F8934300-52E6-48AC-94A0-09BF26178754}" destId="{AD105260-FEC2-4DE8-B2DA-CD81536E0E39}" srcOrd="3" destOrd="0" parTransId="{81703837-6522-4292-A591-7BCCA97F68E1}" sibTransId="{4C39254D-22FE-4C78-8FC1-38F218726DB8}"/>
    <dgm:cxn modelId="{6060BB0E-199F-45E6-90A0-C338FF043246}" srcId="{F8934300-52E6-48AC-94A0-09BF26178754}" destId="{08921785-96E4-4341-A115-FDC70CE59B03}" srcOrd="0" destOrd="0" parTransId="{E63532FC-0F62-4B84-B6C1-9ECDED321177}" sibTransId="{EBADF481-B02D-4904-98A3-B0806A23F58A}"/>
    <dgm:cxn modelId="{4F7C5304-4BAD-4603-9EF0-3260AD4964DB}" type="presOf" srcId="{A06F8DBD-779F-4EFC-A291-B3A544A6A870}" destId="{09DCF2CA-E083-4863-9186-E49FA0882D39}" srcOrd="0" destOrd="0" presId="urn:microsoft.com/office/officeart/2005/8/layout/matrix2"/>
    <dgm:cxn modelId="{236D543C-1A4A-42F4-A2FD-9576D288006B}" type="presOf" srcId="{F8934300-52E6-48AC-94A0-09BF26178754}" destId="{7909AB3E-0F49-4884-8EA2-00D040A2CBE4}" srcOrd="0" destOrd="0" presId="urn:microsoft.com/office/officeart/2005/8/layout/matrix2"/>
    <dgm:cxn modelId="{FCEDC7CC-86EE-463F-80AD-F40BF6A112FF}" srcId="{F8934300-52E6-48AC-94A0-09BF26178754}" destId="{04B09A31-2739-40C1-B703-9F4F44F69228}" srcOrd="2" destOrd="0" parTransId="{8779A469-B60F-45A6-AF0D-EFC52812F81C}" sibTransId="{0A56AC44-F4ED-4563-94A7-F727457C242D}"/>
    <dgm:cxn modelId="{8E5F1641-E217-4DBD-9C89-E0941A13CC06}" type="presOf" srcId="{08921785-96E4-4341-A115-FDC70CE59B03}" destId="{1CC5E02F-1B68-4146-ACFD-1CF631143585}" srcOrd="0" destOrd="0" presId="urn:microsoft.com/office/officeart/2005/8/layout/matrix2"/>
    <dgm:cxn modelId="{F961571A-DD32-4584-9D8F-CCEA47D5D5F6}" type="presOf" srcId="{AD105260-FEC2-4DE8-B2DA-CD81536E0E39}" destId="{1005E180-3ACF-47E7-A2B6-09C5393BF745}" srcOrd="0" destOrd="0" presId="urn:microsoft.com/office/officeart/2005/8/layout/matrix2"/>
    <dgm:cxn modelId="{02F0FD99-FEE6-4FCA-B2DE-042CF3EEB6FA}" srcId="{F8934300-52E6-48AC-94A0-09BF26178754}" destId="{A06F8DBD-779F-4EFC-A291-B3A544A6A870}" srcOrd="1" destOrd="0" parTransId="{F94E399C-1203-4213-8878-CCD85CF85BDC}" sibTransId="{000FCA73-CEB5-4175-8638-DB8961575224}"/>
    <dgm:cxn modelId="{63F03300-09C3-41CA-B5B2-331C989BDDE0}" type="presParOf" srcId="{7909AB3E-0F49-4884-8EA2-00D040A2CBE4}" destId="{6EB0D235-D893-472D-8E61-6CC3E9C1E0A9}" srcOrd="0" destOrd="0" presId="urn:microsoft.com/office/officeart/2005/8/layout/matrix2"/>
    <dgm:cxn modelId="{3DA6CE72-EE1A-4540-B3DC-D37E24E759A2}" type="presParOf" srcId="{7909AB3E-0F49-4884-8EA2-00D040A2CBE4}" destId="{1CC5E02F-1B68-4146-ACFD-1CF631143585}" srcOrd="1" destOrd="0" presId="urn:microsoft.com/office/officeart/2005/8/layout/matrix2"/>
    <dgm:cxn modelId="{CD1409E5-1E62-4C68-B371-01DF035A78CD}" type="presParOf" srcId="{7909AB3E-0F49-4884-8EA2-00D040A2CBE4}" destId="{09DCF2CA-E083-4863-9186-E49FA0882D39}" srcOrd="2" destOrd="0" presId="urn:microsoft.com/office/officeart/2005/8/layout/matrix2"/>
    <dgm:cxn modelId="{67C61488-3F10-4903-ACD3-A79B19D693FF}" type="presParOf" srcId="{7909AB3E-0F49-4884-8EA2-00D040A2CBE4}" destId="{0E007A47-D7F2-4DC7-8B4C-CC68E6232445}" srcOrd="3" destOrd="0" presId="urn:microsoft.com/office/officeart/2005/8/layout/matrix2"/>
    <dgm:cxn modelId="{42FAE061-04DD-4D81-A175-F26F0307FA08}" type="presParOf" srcId="{7909AB3E-0F49-4884-8EA2-00D040A2CBE4}" destId="{1005E180-3ACF-47E7-A2B6-09C5393BF745}" srcOrd="4" destOrd="0" presId="urn:microsoft.com/office/officeart/2005/8/layout/matrix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C5928E4A-564F-4ED5-BF59-ABF7EF229F43}" type="presOf" srcId="{42DA80EF-15E6-41D6-85F6-4F59594D0383}" destId="{47F42535-DFC2-4D29-B920-1C40FFE6B1E7}" srcOrd="0" destOrd="0" presId="urn:microsoft.com/office/officeart/2005/8/layout/vList2"/>
    <dgm:cxn modelId="{6E6C601D-E18E-40E1-9F26-25F46FE8D0BF}"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BCE7785-7862-41A7-87A0-DB8B33250159}" type="presOf" srcId="{62D3FBED-765B-4C71-8C39-5546B46FF944}" destId="{5DC88683-B470-4890-B11A-2192BBAE432B}" srcOrd="0" destOrd="0" presId="urn:microsoft.com/office/officeart/2005/8/layout/vList2"/>
    <dgm:cxn modelId="{D0A45C35-E4D4-4218-8A25-E5F0C55C6C3C}" type="presOf" srcId="{703D4D02-5513-427D-B6E9-B2E187EE0C3A}" destId="{CC8763B3-4621-4666-B669-3C5BA2A30DBE}" srcOrd="0" destOrd="0" presId="urn:microsoft.com/office/officeart/2005/8/layout/vList2"/>
    <dgm:cxn modelId="{77ADC81C-3A68-47B2-B10F-1DC292157F7C}" type="presOf" srcId="{E6CB1D23-BBD8-4875-97FB-76C6D1DF1786}" destId="{ECA2C48E-F743-4C45-B04A-3D046B3B5232}" srcOrd="0" destOrd="0" presId="urn:microsoft.com/office/officeart/2005/8/layout/vList2"/>
    <dgm:cxn modelId="{471503F8-F375-4BAE-84C8-20797E8E480F}" type="presOf" srcId="{A6F3EE18-EFC8-4188-A792-2A0060986D91}" destId="{E0E1F7FC-C1DE-4EA7-994D-37AD03907CC6}"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DBADBA80-00DA-4232-80ED-CADAF6C00C44}" type="presParOf" srcId="{CC8763B3-4621-4666-B669-3C5BA2A30DBE}" destId="{ECA2C48E-F743-4C45-B04A-3D046B3B5232}" srcOrd="0" destOrd="0" presId="urn:microsoft.com/office/officeart/2005/8/layout/vList2"/>
    <dgm:cxn modelId="{90576DC2-C211-43B5-9190-F75FD0A9ADA4}" type="presParOf" srcId="{CC8763B3-4621-4666-B669-3C5BA2A30DBE}" destId="{2E454826-67AD-4191-A11B-410BD9B8A386}" srcOrd="1" destOrd="0" presId="urn:microsoft.com/office/officeart/2005/8/layout/vList2"/>
    <dgm:cxn modelId="{7D750303-CF1A-4077-8BAB-FAE1F65CA3BD}" type="presParOf" srcId="{CC8763B3-4621-4666-B669-3C5BA2A30DBE}" destId="{47F42535-DFC2-4D29-B920-1C40FFE6B1E7}" srcOrd="2" destOrd="0" presId="urn:microsoft.com/office/officeart/2005/8/layout/vList2"/>
    <dgm:cxn modelId="{0DDFC4A1-9A39-4A2F-8C3F-14FF931FA0DC}" type="presParOf" srcId="{CC8763B3-4621-4666-B669-3C5BA2A30DBE}" destId="{35FB7A5C-EE80-4418-B452-E9BF5B7C52B3}" srcOrd="3" destOrd="0" presId="urn:microsoft.com/office/officeart/2005/8/layout/vList2"/>
    <dgm:cxn modelId="{B44A86BC-B5FE-4BE2-AFF3-DB6E2675DEC4}" type="presParOf" srcId="{CC8763B3-4621-4666-B669-3C5BA2A30DBE}" destId="{E0E1F7FC-C1DE-4EA7-994D-37AD03907CC6}" srcOrd="4" destOrd="0" presId="urn:microsoft.com/office/officeart/2005/8/layout/vList2"/>
    <dgm:cxn modelId="{AA9C8B61-834E-4AE2-AD5F-3C3E6A185926}" type="presParOf" srcId="{CC8763B3-4621-4666-B669-3C5BA2A30DBE}" destId="{05D370FE-9ED9-48C5-A0DA-9A88A5DF21BD}" srcOrd="5" destOrd="0" presId="urn:microsoft.com/office/officeart/2005/8/layout/vList2"/>
    <dgm:cxn modelId="{5455BE5F-3DF5-4D67-BD77-03AE72EBA653}" type="presParOf" srcId="{CC8763B3-4621-4666-B669-3C5BA2A30DBE}" destId="{5DC88683-B470-4890-B11A-2192BBAE432B}" srcOrd="6" destOrd="0" presId="urn:microsoft.com/office/officeart/2005/8/layout/vList2"/>
    <dgm:cxn modelId="{01A6221A-61A9-4B02-9BC0-659F17FBC97B}" type="presParOf" srcId="{CC8763B3-4621-4666-B669-3C5BA2A30DBE}" destId="{AF26FF60-9E6B-4277-8CC1-FCFCD740DD42}" srcOrd="7" destOrd="0" presId="urn:microsoft.com/office/officeart/2005/8/layout/vList2"/>
    <dgm:cxn modelId="{891B487A-A446-4749-B4D0-4B81C12CFA72}" type="presParOf" srcId="{CC8763B3-4621-4666-B669-3C5BA2A30DBE}" destId="{F7B2C6EC-1BD4-4AE5-AB5A-E687F0A0AC0C}" srcOrd="8"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21975577-568D-4FAA-BEFF-C009538475D5}" type="presOf" srcId="{62D3FBED-765B-4C71-8C39-5546B46FF944}" destId="{5DC88683-B470-4890-B11A-2192BBAE432B}"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70C6FE4A-F52D-42B8-97E3-41E43BF0A261}" type="presOf" srcId="{703D4D02-5513-427D-B6E9-B2E187EE0C3A}" destId="{CC8763B3-4621-4666-B669-3C5BA2A30DBE}" srcOrd="0" destOrd="0" presId="urn:microsoft.com/office/officeart/2005/8/layout/vList2"/>
    <dgm:cxn modelId="{D188D053-A160-4A0D-8CEF-D45E1333118E}" type="presOf" srcId="{42DA80EF-15E6-41D6-85F6-4F59594D0383}" destId="{47F42535-DFC2-4D29-B920-1C40FFE6B1E7}" srcOrd="0" destOrd="0" presId="urn:microsoft.com/office/officeart/2005/8/layout/vList2"/>
    <dgm:cxn modelId="{755651F9-3972-4E60-A89D-2704A69C13F2}"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D63EF30F-31F1-4FD7-AF3C-AC962DA60116}" type="presOf" srcId="{A6F3EE18-EFC8-4188-A792-2A0060986D91}" destId="{E0E1F7FC-C1DE-4EA7-994D-37AD03907CC6}" srcOrd="0" destOrd="0" presId="urn:microsoft.com/office/officeart/2005/8/layout/vList2"/>
    <dgm:cxn modelId="{C8C76056-49EE-409A-95F7-3078ED46E703}" type="presOf" srcId="{0431BE58-52DD-4257-A5DA-C0A4B849590E}" destId="{F7B2C6EC-1BD4-4AE5-AB5A-E687F0A0AC0C}" srcOrd="0" destOrd="0" presId="urn:microsoft.com/office/officeart/2005/8/layout/vList2"/>
    <dgm:cxn modelId="{4743EA71-944A-4292-8745-5ADBD3EA5412}" type="presParOf" srcId="{CC8763B3-4621-4666-B669-3C5BA2A30DBE}" destId="{ECA2C48E-F743-4C45-B04A-3D046B3B5232}" srcOrd="0" destOrd="0" presId="urn:microsoft.com/office/officeart/2005/8/layout/vList2"/>
    <dgm:cxn modelId="{5EF3146B-8843-4605-AD4F-30A6462974B1}" type="presParOf" srcId="{CC8763B3-4621-4666-B669-3C5BA2A30DBE}" destId="{2E454826-67AD-4191-A11B-410BD9B8A386}" srcOrd="1" destOrd="0" presId="urn:microsoft.com/office/officeart/2005/8/layout/vList2"/>
    <dgm:cxn modelId="{9551DD29-6F59-4E58-AD03-DBA374502CAE}" type="presParOf" srcId="{CC8763B3-4621-4666-B669-3C5BA2A30DBE}" destId="{47F42535-DFC2-4D29-B920-1C40FFE6B1E7}" srcOrd="2" destOrd="0" presId="urn:microsoft.com/office/officeart/2005/8/layout/vList2"/>
    <dgm:cxn modelId="{1580FFAA-1928-4184-9823-353B2EA7EB05}" type="presParOf" srcId="{CC8763B3-4621-4666-B669-3C5BA2A30DBE}" destId="{35FB7A5C-EE80-4418-B452-E9BF5B7C52B3}" srcOrd="3" destOrd="0" presId="urn:microsoft.com/office/officeart/2005/8/layout/vList2"/>
    <dgm:cxn modelId="{5F9B3CAF-29B3-4228-AFC2-67E27CDE7557}" type="presParOf" srcId="{CC8763B3-4621-4666-B669-3C5BA2A30DBE}" destId="{E0E1F7FC-C1DE-4EA7-994D-37AD03907CC6}" srcOrd="4" destOrd="0" presId="urn:microsoft.com/office/officeart/2005/8/layout/vList2"/>
    <dgm:cxn modelId="{DB718B81-AE4B-48B0-9D25-2E01822F79D0}" type="presParOf" srcId="{CC8763B3-4621-4666-B669-3C5BA2A30DBE}" destId="{05D370FE-9ED9-48C5-A0DA-9A88A5DF21BD}" srcOrd="5" destOrd="0" presId="urn:microsoft.com/office/officeart/2005/8/layout/vList2"/>
    <dgm:cxn modelId="{F31E1CDA-E0DC-4E02-A22E-C76D6071397E}" type="presParOf" srcId="{CC8763B3-4621-4666-B669-3C5BA2A30DBE}" destId="{5DC88683-B470-4890-B11A-2192BBAE432B}" srcOrd="6" destOrd="0" presId="urn:microsoft.com/office/officeart/2005/8/layout/vList2"/>
    <dgm:cxn modelId="{A9B9EEF6-3165-40D3-8088-94B064235CB8}" type="presParOf" srcId="{CC8763B3-4621-4666-B669-3C5BA2A30DBE}" destId="{AF26FF60-9E6B-4277-8CC1-FCFCD740DD42}" srcOrd="7" destOrd="0" presId="urn:microsoft.com/office/officeart/2005/8/layout/vList2"/>
    <dgm:cxn modelId="{FBCC13B6-E031-4889-A802-FECA960130A0}" type="presParOf" srcId="{CC8763B3-4621-4666-B669-3C5BA2A30DBE}" destId="{F7B2C6EC-1BD4-4AE5-AB5A-E687F0A0AC0C}" srcOrd="8"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Y="69385">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867149"/>
          <a:ext cx="6897960" cy="911430"/>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D1BFFFCA-78B0-44D6-ADE3-1B33ACA5E137}" type="presOf" srcId="{A6F3EE18-EFC8-4188-A792-2A0060986D91}" destId="{E0E1F7FC-C1DE-4EA7-994D-37AD03907CC6}" srcOrd="0" destOrd="0" presId="urn:microsoft.com/office/officeart/2005/8/layout/vList2"/>
    <dgm:cxn modelId="{618EF32E-9840-480B-9027-8CC6A216B5F8}" type="presOf" srcId="{62D3FBED-765B-4C71-8C39-5546B46FF944}" destId="{5DC88683-B470-4890-B11A-2192BBAE432B}" srcOrd="0" destOrd="0" presId="urn:microsoft.com/office/officeart/2005/8/layout/vList2"/>
    <dgm:cxn modelId="{4A424ED5-AD39-4F7D-8288-72EF036C58B5}" type="presOf" srcId="{42DA80EF-15E6-41D6-85F6-4F59594D0383}" destId="{47F42535-DFC2-4D29-B920-1C40FFE6B1E7}" srcOrd="0" destOrd="0" presId="urn:microsoft.com/office/officeart/2005/8/layout/vList2"/>
    <dgm:cxn modelId="{0334E4F2-9A37-4BC8-B000-C407DDB25103}" type="presOf" srcId="{E6CB1D23-BBD8-4875-97FB-76C6D1DF1786}" destId="{ECA2C48E-F743-4C45-B04A-3D046B3B5232}"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24A51D2A-156E-4CFD-91FC-1792BC0B56F8}" type="presOf" srcId="{0431BE58-52DD-4257-A5DA-C0A4B849590E}" destId="{F7B2C6EC-1BD4-4AE5-AB5A-E687F0A0AC0C}"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1771DC5C-D0E5-450E-8F49-5CDD642D14E4}" type="presOf" srcId="{703D4D02-5513-427D-B6E9-B2E187EE0C3A}" destId="{CC8763B3-4621-4666-B669-3C5BA2A30DBE}" srcOrd="0" destOrd="0" presId="urn:microsoft.com/office/officeart/2005/8/layout/vList2"/>
    <dgm:cxn modelId="{A16DA254-AFD7-47B5-913B-462B89626270}" type="presParOf" srcId="{CC8763B3-4621-4666-B669-3C5BA2A30DBE}" destId="{ECA2C48E-F743-4C45-B04A-3D046B3B5232}" srcOrd="0" destOrd="0" presId="urn:microsoft.com/office/officeart/2005/8/layout/vList2"/>
    <dgm:cxn modelId="{F5C5FED2-4FA7-4389-9BF2-4A9843FF7828}" type="presParOf" srcId="{CC8763B3-4621-4666-B669-3C5BA2A30DBE}" destId="{2E454826-67AD-4191-A11B-410BD9B8A386}" srcOrd="1" destOrd="0" presId="urn:microsoft.com/office/officeart/2005/8/layout/vList2"/>
    <dgm:cxn modelId="{A186CEA5-249E-4226-9732-8A81038E647E}" type="presParOf" srcId="{CC8763B3-4621-4666-B669-3C5BA2A30DBE}" destId="{47F42535-DFC2-4D29-B920-1C40FFE6B1E7}" srcOrd="2" destOrd="0" presId="urn:microsoft.com/office/officeart/2005/8/layout/vList2"/>
    <dgm:cxn modelId="{1C537F07-7882-425E-A876-1BD57AD0A3B8}" type="presParOf" srcId="{CC8763B3-4621-4666-B669-3C5BA2A30DBE}" destId="{35FB7A5C-EE80-4418-B452-E9BF5B7C52B3}" srcOrd="3" destOrd="0" presId="urn:microsoft.com/office/officeart/2005/8/layout/vList2"/>
    <dgm:cxn modelId="{65AD54E6-F6CF-4E8C-9756-E58782C2A5A4}" type="presParOf" srcId="{CC8763B3-4621-4666-B669-3C5BA2A30DBE}" destId="{E0E1F7FC-C1DE-4EA7-994D-37AD03907CC6}" srcOrd="4" destOrd="0" presId="urn:microsoft.com/office/officeart/2005/8/layout/vList2"/>
    <dgm:cxn modelId="{63534785-CA1E-4C4F-8D4D-D0A4EA59C955}" type="presParOf" srcId="{CC8763B3-4621-4666-B669-3C5BA2A30DBE}" destId="{05D370FE-9ED9-48C5-A0DA-9A88A5DF21BD}" srcOrd="5" destOrd="0" presId="urn:microsoft.com/office/officeart/2005/8/layout/vList2"/>
    <dgm:cxn modelId="{5B0DB330-70BF-4193-A1F5-6A44FC93F55F}" type="presParOf" srcId="{CC8763B3-4621-4666-B669-3C5BA2A30DBE}" destId="{5DC88683-B470-4890-B11A-2192BBAE432B}" srcOrd="6" destOrd="0" presId="urn:microsoft.com/office/officeart/2005/8/layout/vList2"/>
    <dgm:cxn modelId="{4A98DF4A-CA1A-4322-81BD-2E6196A9A585}" type="presParOf" srcId="{CC8763B3-4621-4666-B669-3C5BA2A30DBE}" destId="{AF26FF60-9E6B-4277-8CC1-FCFCD740DD42}" srcOrd="7" destOrd="0" presId="urn:microsoft.com/office/officeart/2005/8/layout/vList2"/>
    <dgm:cxn modelId="{2E931989-9116-4DD7-B685-27FA7B00107A}" type="presParOf" srcId="{CC8763B3-4621-4666-B669-3C5BA2A30DBE}" destId="{F7B2C6EC-1BD4-4AE5-AB5A-E687F0A0AC0C}" srcOrd="8"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7C6E582E-C65E-4551-B1D4-18E384A8B062}" type="doc">
      <dgm:prSet loTypeId="urn:microsoft.com/office/officeart/2005/8/layout/chevron1" loCatId="process" qsTypeId="urn:microsoft.com/office/officeart/2005/8/quickstyle/simple1" qsCatId="simple" csTypeId="urn:microsoft.com/office/officeart/2005/8/colors/accent3_2" csCatId="accent3" phldr="1"/>
      <dgm:spPr/>
    </dgm:pt>
    <dgm:pt modelId="{8F0AB7FF-4EB6-4A0F-9C69-F28715EFAEA6}">
      <dgm:prSet phldrT="[Text]"/>
      <dgm:spPr/>
      <dgm:t>
        <a:bodyPr/>
        <a:lstStyle/>
        <a:p>
          <a:r>
            <a:rPr lang="en-US" b="1" dirty="0" smtClean="0"/>
            <a:t>Pre Hire</a:t>
          </a:r>
          <a:endParaRPr lang="en-US" b="1" dirty="0"/>
        </a:p>
      </dgm:t>
    </dgm:pt>
    <dgm:pt modelId="{5468A18E-2ED6-4E81-9694-F65F0A577E0A}" type="parTrans" cxnId="{3BEEEEED-4601-4542-8DE2-AD4FE4B9242F}">
      <dgm:prSet/>
      <dgm:spPr/>
      <dgm:t>
        <a:bodyPr/>
        <a:lstStyle/>
        <a:p>
          <a:endParaRPr lang="en-US"/>
        </a:p>
      </dgm:t>
    </dgm:pt>
    <dgm:pt modelId="{2240353C-8353-4577-85F3-C1A7D14DB7CE}" type="sibTrans" cxnId="{3BEEEEED-4601-4542-8DE2-AD4FE4B9242F}">
      <dgm:prSet/>
      <dgm:spPr/>
      <dgm:t>
        <a:bodyPr/>
        <a:lstStyle/>
        <a:p>
          <a:endParaRPr lang="en-US"/>
        </a:p>
      </dgm:t>
    </dgm:pt>
    <dgm:pt modelId="{F5EADCEC-BE86-4127-B570-18000B80D587}">
      <dgm:prSet phldrT="[Text]"/>
      <dgm:spPr/>
      <dgm:t>
        <a:bodyPr/>
        <a:lstStyle/>
        <a:p>
          <a:r>
            <a:rPr lang="en-US" b="1" dirty="0" smtClean="0"/>
            <a:t>First Day</a:t>
          </a:r>
          <a:endParaRPr lang="en-US" b="1" dirty="0"/>
        </a:p>
      </dgm:t>
    </dgm:pt>
    <dgm:pt modelId="{A1844B5C-76BD-4815-9790-D6D580A7C386}" type="parTrans" cxnId="{B2CAA8C3-A539-4203-9284-825C01818316}">
      <dgm:prSet/>
      <dgm:spPr/>
      <dgm:t>
        <a:bodyPr/>
        <a:lstStyle/>
        <a:p>
          <a:endParaRPr lang="en-US"/>
        </a:p>
      </dgm:t>
    </dgm:pt>
    <dgm:pt modelId="{75F7F2AF-DC57-4451-9008-326F73627CEE}" type="sibTrans" cxnId="{B2CAA8C3-A539-4203-9284-825C01818316}">
      <dgm:prSet/>
      <dgm:spPr/>
      <dgm:t>
        <a:bodyPr/>
        <a:lstStyle/>
        <a:p>
          <a:endParaRPr lang="en-US"/>
        </a:p>
      </dgm:t>
    </dgm:pt>
    <dgm:pt modelId="{77947749-31F0-4410-823E-6EC1BF073506}">
      <dgm:prSet phldrT="[Text]"/>
      <dgm:spPr/>
      <dgm:t>
        <a:bodyPr/>
        <a:lstStyle/>
        <a:p>
          <a:r>
            <a:rPr lang="en-US" b="1" dirty="0" smtClean="0"/>
            <a:t>New Employee Orientation</a:t>
          </a:r>
          <a:endParaRPr lang="en-US" b="1" dirty="0"/>
        </a:p>
      </dgm:t>
    </dgm:pt>
    <dgm:pt modelId="{FC706A44-1857-412B-B7F8-78EEF628634E}" type="parTrans" cxnId="{063C1A26-CD28-44AD-9757-744C43F30C12}">
      <dgm:prSet/>
      <dgm:spPr/>
      <dgm:t>
        <a:bodyPr/>
        <a:lstStyle/>
        <a:p>
          <a:endParaRPr lang="en-US"/>
        </a:p>
      </dgm:t>
    </dgm:pt>
    <dgm:pt modelId="{3AB704DD-E2B0-4D0C-A3B2-469AFE5E28F1}" type="sibTrans" cxnId="{063C1A26-CD28-44AD-9757-744C43F30C12}">
      <dgm:prSet/>
      <dgm:spPr/>
      <dgm:t>
        <a:bodyPr/>
        <a:lstStyle/>
        <a:p>
          <a:endParaRPr lang="en-US"/>
        </a:p>
      </dgm:t>
    </dgm:pt>
    <dgm:pt modelId="{28084444-D4A6-4AED-897D-5246B90BB0E0}">
      <dgm:prSet/>
      <dgm:spPr/>
      <dgm:t>
        <a:bodyPr/>
        <a:lstStyle/>
        <a:p>
          <a:r>
            <a:rPr lang="en-US" b="1" dirty="0" smtClean="0"/>
            <a:t>New Hire Training</a:t>
          </a:r>
          <a:endParaRPr lang="en-US" b="1" dirty="0"/>
        </a:p>
      </dgm:t>
    </dgm:pt>
    <dgm:pt modelId="{B795D055-889A-4C80-AE78-CC4E9DEAFD0A}" type="parTrans" cxnId="{947D2BA8-C23D-449A-8E2D-EA1CCBFE6940}">
      <dgm:prSet/>
      <dgm:spPr/>
      <dgm:t>
        <a:bodyPr/>
        <a:lstStyle/>
        <a:p>
          <a:endParaRPr lang="en-US"/>
        </a:p>
      </dgm:t>
    </dgm:pt>
    <dgm:pt modelId="{14EAC873-7E0E-4A40-93E4-054366413628}" type="sibTrans" cxnId="{947D2BA8-C23D-449A-8E2D-EA1CCBFE6940}">
      <dgm:prSet/>
      <dgm:spPr/>
      <dgm:t>
        <a:bodyPr/>
        <a:lstStyle/>
        <a:p>
          <a:endParaRPr lang="en-US"/>
        </a:p>
      </dgm:t>
    </dgm:pt>
    <dgm:pt modelId="{7B43A4EF-98C0-4CD9-8261-019600412AD0}">
      <dgm:prSet/>
      <dgm:spPr/>
      <dgm:t>
        <a:bodyPr/>
        <a:lstStyle/>
        <a:p>
          <a:r>
            <a:rPr lang="en-US" b="1" dirty="0" smtClean="0"/>
            <a:t>Performance</a:t>
          </a:r>
          <a:endParaRPr lang="en-US" b="1" dirty="0"/>
        </a:p>
      </dgm:t>
    </dgm:pt>
    <dgm:pt modelId="{D5B45CE8-C8B7-4A8E-87A8-E064108AA3E0}" type="parTrans" cxnId="{C5124B7A-88B7-44C5-A339-2B5067993576}">
      <dgm:prSet/>
      <dgm:spPr/>
      <dgm:t>
        <a:bodyPr/>
        <a:lstStyle/>
        <a:p>
          <a:endParaRPr lang="en-US"/>
        </a:p>
      </dgm:t>
    </dgm:pt>
    <dgm:pt modelId="{1D1CD598-2798-4ACC-B71F-B0A11EBE4378}" type="sibTrans" cxnId="{C5124B7A-88B7-44C5-A339-2B5067993576}">
      <dgm:prSet/>
      <dgm:spPr/>
      <dgm:t>
        <a:bodyPr/>
        <a:lstStyle/>
        <a:p>
          <a:endParaRPr lang="en-US"/>
        </a:p>
      </dgm:t>
    </dgm:pt>
    <dgm:pt modelId="{28278821-3704-4805-B3A6-EE094363A144}" type="pres">
      <dgm:prSet presAssocID="{7C6E582E-C65E-4551-B1D4-18E384A8B062}" presName="Name0" presStyleCnt="0">
        <dgm:presLayoutVars>
          <dgm:dir/>
          <dgm:animLvl val="lvl"/>
          <dgm:resizeHandles val="exact"/>
        </dgm:presLayoutVars>
      </dgm:prSet>
      <dgm:spPr/>
    </dgm:pt>
    <dgm:pt modelId="{CB902146-E446-47F5-81BA-27A44096B2C8}" type="pres">
      <dgm:prSet presAssocID="{8F0AB7FF-4EB6-4A0F-9C69-F28715EFAEA6}" presName="parTxOnly" presStyleLbl="node1" presStyleIdx="0" presStyleCnt="5">
        <dgm:presLayoutVars>
          <dgm:chMax val="0"/>
          <dgm:chPref val="0"/>
          <dgm:bulletEnabled val="1"/>
        </dgm:presLayoutVars>
      </dgm:prSet>
      <dgm:spPr/>
      <dgm:t>
        <a:bodyPr/>
        <a:lstStyle/>
        <a:p>
          <a:endParaRPr lang="en-US"/>
        </a:p>
      </dgm:t>
    </dgm:pt>
    <dgm:pt modelId="{61322E64-B28E-46EA-9BE4-ABD53AF9367E}" type="pres">
      <dgm:prSet presAssocID="{2240353C-8353-4577-85F3-C1A7D14DB7CE}" presName="parTxOnlySpace" presStyleCnt="0"/>
      <dgm:spPr/>
    </dgm:pt>
    <dgm:pt modelId="{578081B6-C4AB-4966-A237-8B4E8623A60E}" type="pres">
      <dgm:prSet presAssocID="{F5EADCEC-BE86-4127-B570-18000B80D587}" presName="parTxOnly" presStyleLbl="node1" presStyleIdx="1" presStyleCnt="5">
        <dgm:presLayoutVars>
          <dgm:chMax val="0"/>
          <dgm:chPref val="0"/>
          <dgm:bulletEnabled val="1"/>
        </dgm:presLayoutVars>
      </dgm:prSet>
      <dgm:spPr/>
      <dgm:t>
        <a:bodyPr/>
        <a:lstStyle/>
        <a:p>
          <a:endParaRPr lang="en-US"/>
        </a:p>
      </dgm:t>
    </dgm:pt>
    <dgm:pt modelId="{F8B6D5E2-1A30-4B4F-89A6-42B15D956365}" type="pres">
      <dgm:prSet presAssocID="{75F7F2AF-DC57-4451-9008-326F73627CEE}" presName="parTxOnlySpace" presStyleCnt="0"/>
      <dgm:spPr/>
    </dgm:pt>
    <dgm:pt modelId="{718AAB8A-3D4E-4358-83E2-820F23836009}" type="pres">
      <dgm:prSet presAssocID="{77947749-31F0-4410-823E-6EC1BF073506}" presName="parTxOnly" presStyleLbl="node1" presStyleIdx="2" presStyleCnt="5">
        <dgm:presLayoutVars>
          <dgm:chMax val="0"/>
          <dgm:chPref val="0"/>
          <dgm:bulletEnabled val="1"/>
        </dgm:presLayoutVars>
      </dgm:prSet>
      <dgm:spPr/>
      <dgm:t>
        <a:bodyPr/>
        <a:lstStyle/>
        <a:p>
          <a:endParaRPr lang="en-US"/>
        </a:p>
      </dgm:t>
    </dgm:pt>
    <dgm:pt modelId="{1F83A907-E170-4092-B673-C5F784D50827}" type="pres">
      <dgm:prSet presAssocID="{3AB704DD-E2B0-4D0C-A3B2-469AFE5E28F1}" presName="parTxOnlySpace" presStyleCnt="0"/>
      <dgm:spPr/>
    </dgm:pt>
    <dgm:pt modelId="{EC026F77-FC56-4407-831F-9400A5893A21}" type="pres">
      <dgm:prSet presAssocID="{28084444-D4A6-4AED-897D-5246B90BB0E0}" presName="parTxOnly" presStyleLbl="node1" presStyleIdx="3" presStyleCnt="5">
        <dgm:presLayoutVars>
          <dgm:chMax val="0"/>
          <dgm:chPref val="0"/>
          <dgm:bulletEnabled val="1"/>
        </dgm:presLayoutVars>
      </dgm:prSet>
      <dgm:spPr/>
      <dgm:t>
        <a:bodyPr/>
        <a:lstStyle/>
        <a:p>
          <a:endParaRPr lang="en-US"/>
        </a:p>
      </dgm:t>
    </dgm:pt>
    <dgm:pt modelId="{A9FAD944-41AE-4120-AEB0-014E0A1AD0BC}" type="pres">
      <dgm:prSet presAssocID="{14EAC873-7E0E-4A40-93E4-054366413628}" presName="parTxOnlySpace" presStyleCnt="0"/>
      <dgm:spPr/>
    </dgm:pt>
    <dgm:pt modelId="{D35EAFB7-66AC-4811-A14B-BCE33199C332}" type="pres">
      <dgm:prSet presAssocID="{7B43A4EF-98C0-4CD9-8261-019600412AD0}" presName="parTxOnly" presStyleLbl="node1" presStyleIdx="4" presStyleCnt="5">
        <dgm:presLayoutVars>
          <dgm:chMax val="0"/>
          <dgm:chPref val="0"/>
          <dgm:bulletEnabled val="1"/>
        </dgm:presLayoutVars>
      </dgm:prSet>
      <dgm:spPr/>
      <dgm:t>
        <a:bodyPr/>
        <a:lstStyle/>
        <a:p>
          <a:endParaRPr lang="en-US"/>
        </a:p>
      </dgm:t>
    </dgm:pt>
  </dgm:ptLst>
  <dgm:cxnLst>
    <dgm:cxn modelId="{03962AAA-90B3-4DCD-878E-FD4F8674F481}" type="presOf" srcId="{7C6E582E-C65E-4551-B1D4-18E384A8B062}" destId="{28278821-3704-4805-B3A6-EE094363A144}" srcOrd="0" destOrd="0" presId="urn:microsoft.com/office/officeart/2005/8/layout/chevron1"/>
    <dgm:cxn modelId="{827FDC05-82EB-4B92-8C24-A861E82AA18D}" type="presOf" srcId="{77947749-31F0-4410-823E-6EC1BF073506}" destId="{718AAB8A-3D4E-4358-83E2-820F23836009}" srcOrd="0" destOrd="0" presId="urn:microsoft.com/office/officeart/2005/8/layout/chevron1"/>
    <dgm:cxn modelId="{B2CAA8C3-A539-4203-9284-825C01818316}" srcId="{7C6E582E-C65E-4551-B1D4-18E384A8B062}" destId="{F5EADCEC-BE86-4127-B570-18000B80D587}" srcOrd="1" destOrd="0" parTransId="{A1844B5C-76BD-4815-9790-D6D580A7C386}" sibTransId="{75F7F2AF-DC57-4451-9008-326F73627CEE}"/>
    <dgm:cxn modelId="{C5124B7A-88B7-44C5-A339-2B5067993576}" srcId="{7C6E582E-C65E-4551-B1D4-18E384A8B062}" destId="{7B43A4EF-98C0-4CD9-8261-019600412AD0}" srcOrd="4" destOrd="0" parTransId="{D5B45CE8-C8B7-4A8E-87A8-E064108AA3E0}" sibTransId="{1D1CD598-2798-4ACC-B71F-B0A11EBE4378}"/>
    <dgm:cxn modelId="{C357D834-D6CF-4BAD-AE0A-08E906740A57}" type="presOf" srcId="{28084444-D4A6-4AED-897D-5246B90BB0E0}" destId="{EC026F77-FC56-4407-831F-9400A5893A21}" srcOrd="0" destOrd="0" presId="urn:microsoft.com/office/officeart/2005/8/layout/chevron1"/>
    <dgm:cxn modelId="{362EA53C-0928-4685-97F0-9C0E92941CDF}" type="presOf" srcId="{F5EADCEC-BE86-4127-B570-18000B80D587}" destId="{578081B6-C4AB-4966-A237-8B4E8623A60E}" srcOrd="0" destOrd="0" presId="urn:microsoft.com/office/officeart/2005/8/layout/chevron1"/>
    <dgm:cxn modelId="{063C1A26-CD28-44AD-9757-744C43F30C12}" srcId="{7C6E582E-C65E-4551-B1D4-18E384A8B062}" destId="{77947749-31F0-4410-823E-6EC1BF073506}" srcOrd="2" destOrd="0" parTransId="{FC706A44-1857-412B-B7F8-78EEF628634E}" sibTransId="{3AB704DD-E2B0-4D0C-A3B2-469AFE5E28F1}"/>
    <dgm:cxn modelId="{947D2BA8-C23D-449A-8E2D-EA1CCBFE6940}" srcId="{7C6E582E-C65E-4551-B1D4-18E384A8B062}" destId="{28084444-D4A6-4AED-897D-5246B90BB0E0}" srcOrd="3" destOrd="0" parTransId="{B795D055-889A-4C80-AE78-CC4E9DEAFD0A}" sibTransId="{14EAC873-7E0E-4A40-93E4-054366413628}"/>
    <dgm:cxn modelId="{C512C599-5424-474C-AC93-7BB11AC5786F}" type="presOf" srcId="{7B43A4EF-98C0-4CD9-8261-019600412AD0}" destId="{D35EAFB7-66AC-4811-A14B-BCE33199C332}" srcOrd="0" destOrd="0" presId="urn:microsoft.com/office/officeart/2005/8/layout/chevron1"/>
    <dgm:cxn modelId="{E9BBEFE2-FA1C-41CC-95D2-0E81361D130E}" type="presOf" srcId="{8F0AB7FF-4EB6-4A0F-9C69-F28715EFAEA6}" destId="{CB902146-E446-47F5-81BA-27A44096B2C8}" srcOrd="0" destOrd="0" presId="urn:microsoft.com/office/officeart/2005/8/layout/chevron1"/>
    <dgm:cxn modelId="{3BEEEEED-4601-4542-8DE2-AD4FE4B9242F}" srcId="{7C6E582E-C65E-4551-B1D4-18E384A8B062}" destId="{8F0AB7FF-4EB6-4A0F-9C69-F28715EFAEA6}" srcOrd="0" destOrd="0" parTransId="{5468A18E-2ED6-4E81-9694-F65F0A577E0A}" sibTransId="{2240353C-8353-4577-85F3-C1A7D14DB7CE}"/>
    <dgm:cxn modelId="{4E511C2A-8DA1-4FEF-AD1B-931166E93B14}" type="presParOf" srcId="{28278821-3704-4805-B3A6-EE094363A144}" destId="{CB902146-E446-47F5-81BA-27A44096B2C8}" srcOrd="0" destOrd="0" presId="urn:microsoft.com/office/officeart/2005/8/layout/chevron1"/>
    <dgm:cxn modelId="{459846B7-9F86-4F8A-BE1C-B06B3E621754}" type="presParOf" srcId="{28278821-3704-4805-B3A6-EE094363A144}" destId="{61322E64-B28E-46EA-9BE4-ABD53AF9367E}" srcOrd="1" destOrd="0" presId="urn:microsoft.com/office/officeart/2005/8/layout/chevron1"/>
    <dgm:cxn modelId="{9B9F9CC4-E358-40F1-8294-D8F7ED8F1CA3}" type="presParOf" srcId="{28278821-3704-4805-B3A6-EE094363A144}" destId="{578081B6-C4AB-4966-A237-8B4E8623A60E}" srcOrd="2" destOrd="0" presId="urn:microsoft.com/office/officeart/2005/8/layout/chevron1"/>
    <dgm:cxn modelId="{B08CEAFF-9857-41DB-818B-EB1EA5B6E6F3}" type="presParOf" srcId="{28278821-3704-4805-B3A6-EE094363A144}" destId="{F8B6D5E2-1A30-4B4F-89A6-42B15D956365}" srcOrd="3" destOrd="0" presId="urn:microsoft.com/office/officeart/2005/8/layout/chevron1"/>
    <dgm:cxn modelId="{B79C502E-AFA3-4AF2-862C-B8941E90AB7B}" type="presParOf" srcId="{28278821-3704-4805-B3A6-EE094363A144}" destId="{718AAB8A-3D4E-4358-83E2-820F23836009}" srcOrd="4" destOrd="0" presId="urn:microsoft.com/office/officeart/2005/8/layout/chevron1"/>
    <dgm:cxn modelId="{3173C722-842A-414D-A093-FB5F1E8344C1}" type="presParOf" srcId="{28278821-3704-4805-B3A6-EE094363A144}" destId="{1F83A907-E170-4092-B673-C5F784D50827}" srcOrd="5" destOrd="0" presId="urn:microsoft.com/office/officeart/2005/8/layout/chevron1"/>
    <dgm:cxn modelId="{77F19FA7-F32A-47D1-84CB-2B82D16D8080}" type="presParOf" srcId="{28278821-3704-4805-B3A6-EE094363A144}" destId="{EC026F77-FC56-4407-831F-9400A5893A21}" srcOrd="6" destOrd="0" presId="urn:microsoft.com/office/officeart/2005/8/layout/chevron1"/>
    <dgm:cxn modelId="{543A9D3F-5642-4294-A7E1-4ED94B82373E}" type="presParOf" srcId="{28278821-3704-4805-B3A6-EE094363A144}" destId="{A9FAD944-41AE-4120-AEB0-014E0A1AD0BC}" srcOrd="7" destOrd="0" presId="urn:microsoft.com/office/officeart/2005/8/layout/chevron1"/>
    <dgm:cxn modelId="{C5C6EF3F-79E9-4221-AC14-E26D760DF990}" type="presParOf" srcId="{28278821-3704-4805-B3A6-EE094363A144}" destId="{D35EAFB7-66AC-4811-A14B-BCE33199C332}" srcOrd="8" destOrd="0" presId="urn:microsoft.com/office/officeart/2005/8/layout/chevron1"/>
  </dgm:cxnLst>
  <dgm:bg/>
  <dgm:whole/>
</dgm:dataModel>
</file>

<file path=ppt/diagrams/data9.xml><?xml version="1.0" encoding="utf-8"?>
<dgm:dataModel xmlns:dgm="http://schemas.openxmlformats.org/drawingml/2006/diagram" xmlns:a="http://schemas.openxmlformats.org/drawingml/2006/main">
  <dgm:ptLst>
    <dgm:pt modelId="{0EF91764-31CC-4CAE-8D91-CF0F6A71178C}" type="doc">
      <dgm:prSet loTypeId="urn:microsoft.com/office/officeart/2005/8/layout/radial3" loCatId="relationship" qsTypeId="urn:microsoft.com/office/officeart/2005/8/quickstyle/simple1" qsCatId="simple" csTypeId="urn:microsoft.com/office/officeart/2005/8/colors/accent3_5" csCatId="accent3" phldr="1"/>
      <dgm:spPr/>
      <dgm:t>
        <a:bodyPr/>
        <a:lstStyle/>
        <a:p>
          <a:endParaRPr lang="en-US"/>
        </a:p>
      </dgm:t>
    </dgm:pt>
    <dgm:pt modelId="{9EF90E1D-E90D-4D1D-B440-D6412CB9BB8B}">
      <dgm:prSet phldrT="[Text]"/>
      <dgm:spPr/>
      <dgm:t>
        <a:bodyPr/>
        <a:lstStyle/>
        <a:p>
          <a:r>
            <a:rPr lang="en-US" dirty="0" smtClean="0"/>
            <a:t>New Employee</a:t>
          </a:r>
          <a:endParaRPr lang="en-US" dirty="0"/>
        </a:p>
      </dgm:t>
    </dgm:pt>
    <dgm:pt modelId="{56F07DF6-6094-450D-9D80-143482A21852}" type="parTrans" cxnId="{300E5DF9-CADA-46D1-8B76-9684B9A8445A}">
      <dgm:prSet/>
      <dgm:spPr/>
      <dgm:t>
        <a:bodyPr/>
        <a:lstStyle/>
        <a:p>
          <a:endParaRPr lang="en-US"/>
        </a:p>
      </dgm:t>
    </dgm:pt>
    <dgm:pt modelId="{AB9ED07D-F9A1-4202-9F52-9B718A8A1F46}" type="sibTrans" cxnId="{300E5DF9-CADA-46D1-8B76-9684B9A8445A}">
      <dgm:prSet/>
      <dgm:spPr/>
      <dgm:t>
        <a:bodyPr/>
        <a:lstStyle/>
        <a:p>
          <a:endParaRPr lang="en-US"/>
        </a:p>
      </dgm:t>
    </dgm:pt>
    <dgm:pt modelId="{08726689-1F41-4C48-8626-3649D6CE3CF4}">
      <dgm:prSet phldrT="[Text]"/>
      <dgm:spPr/>
      <dgm:t>
        <a:bodyPr/>
        <a:lstStyle/>
        <a:p>
          <a:r>
            <a:rPr lang="en-US" dirty="0" smtClean="0"/>
            <a:t>HR</a:t>
          </a:r>
          <a:endParaRPr lang="en-US" dirty="0"/>
        </a:p>
      </dgm:t>
    </dgm:pt>
    <dgm:pt modelId="{A4BE29AD-D13B-48AB-8ADF-FE3E4F7FA1B8}" type="parTrans" cxnId="{21DEB5DC-D6C4-443B-85BB-C8422AA95DCB}">
      <dgm:prSet/>
      <dgm:spPr/>
      <dgm:t>
        <a:bodyPr/>
        <a:lstStyle/>
        <a:p>
          <a:endParaRPr lang="en-US"/>
        </a:p>
      </dgm:t>
    </dgm:pt>
    <dgm:pt modelId="{E3A790B0-D2A1-4B47-8FEA-EE02C88C6396}" type="sibTrans" cxnId="{21DEB5DC-D6C4-443B-85BB-C8422AA95DCB}">
      <dgm:prSet/>
      <dgm:spPr/>
      <dgm:t>
        <a:bodyPr/>
        <a:lstStyle/>
        <a:p>
          <a:endParaRPr lang="en-US"/>
        </a:p>
      </dgm:t>
    </dgm:pt>
    <dgm:pt modelId="{31B19324-C64D-4D59-A47D-40247A558603}">
      <dgm:prSet phldrT="[Text]"/>
      <dgm:spPr/>
      <dgm:t>
        <a:bodyPr/>
        <a:lstStyle/>
        <a:p>
          <a:r>
            <a:rPr lang="en-US" dirty="0" smtClean="0"/>
            <a:t>Trainer</a:t>
          </a:r>
          <a:endParaRPr lang="en-US" dirty="0"/>
        </a:p>
      </dgm:t>
    </dgm:pt>
    <dgm:pt modelId="{F1ED952D-7CC1-4173-95FC-B9B54A3AEF7F}" type="parTrans" cxnId="{78A089E6-96FC-4EE3-BA86-646DBDEB4CD4}">
      <dgm:prSet/>
      <dgm:spPr/>
      <dgm:t>
        <a:bodyPr/>
        <a:lstStyle/>
        <a:p>
          <a:endParaRPr lang="en-US"/>
        </a:p>
      </dgm:t>
    </dgm:pt>
    <dgm:pt modelId="{6FBC574B-E4FC-4A5E-8E27-BA421167CA4F}" type="sibTrans" cxnId="{78A089E6-96FC-4EE3-BA86-646DBDEB4CD4}">
      <dgm:prSet/>
      <dgm:spPr/>
      <dgm:t>
        <a:bodyPr/>
        <a:lstStyle/>
        <a:p>
          <a:endParaRPr lang="en-US"/>
        </a:p>
      </dgm:t>
    </dgm:pt>
    <dgm:pt modelId="{88FF3401-EED1-4721-80E5-29509360B490}">
      <dgm:prSet phldrT="[Text]"/>
      <dgm:spPr/>
      <dgm:t>
        <a:bodyPr/>
        <a:lstStyle/>
        <a:p>
          <a:r>
            <a:rPr lang="en-US" dirty="0" smtClean="0"/>
            <a:t>Manager</a:t>
          </a:r>
          <a:endParaRPr lang="en-US" dirty="0"/>
        </a:p>
      </dgm:t>
    </dgm:pt>
    <dgm:pt modelId="{AB2C2F6D-1687-4200-87B9-E16F95EBF99D}" type="parTrans" cxnId="{54D2ED99-AACE-45FB-B182-0CBBF9A4416F}">
      <dgm:prSet/>
      <dgm:spPr/>
      <dgm:t>
        <a:bodyPr/>
        <a:lstStyle/>
        <a:p>
          <a:endParaRPr lang="en-US"/>
        </a:p>
      </dgm:t>
    </dgm:pt>
    <dgm:pt modelId="{039BFB1B-207D-4DF1-AC6A-9BB283B858F4}" type="sibTrans" cxnId="{54D2ED99-AACE-45FB-B182-0CBBF9A4416F}">
      <dgm:prSet/>
      <dgm:spPr/>
      <dgm:t>
        <a:bodyPr/>
        <a:lstStyle/>
        <a:p>
          <a:endParaRPr lang="en-US"/>
        </a:p>
      </dgm:t>
    </dgm:pt>
    <dgm:pt modelId="{3F9B2698-0BBB-4509-8F72-D60A758EE2C6}">
      <dgm:prSet phldrT="[Text]"/>
      <dgm:spPr/>
      <dgm:t>
        <a:bodyPr/>
        <a:lstStyle/>
        <a:p>
          <a:r>
            <a:rPr lang="en-US" dirty="0" smtClean="0"/>
            <a:t>IT</a:t>
          </a:r>
          <a:endParaRPr lang="en-US" dirty="0"/>
        </a:p>
      </dgm:t>
    </dgm:pt>
    <dgm:pt modelId="{BEDD4F29-7DA2-4C98-B88B-1A9BBDBDBE3F}" type="parTrans" cxnId="{F94CFFC1-9666-4938-BD13-E219A74FCC5E}">
      <dgm:prSet/>
      <dgm:spPr/>
      <dgm:t>
        <a:bodyPr/>
        <a:lstStyle/>
        <a:p>
          <a:endParaRPr lang="en-US"/>
        </a:p>
      </dgm:t>
    </dgm:pt>
    <dgm:pt modelId="{DEBC695E-2BCA-44B0-BBFD-95E26D6F0A3E}" type="sibTrans" cxnId="{F94CFFC1-9666-4938-BD13-E219A74FCC5E}">
      <dgm:prSet/>
      <dgm:spPr/>
      <dgm:t>
        <a:bodyPr/>
        <a:lstStyle/>
        <a:p>
          <a:endParaRPr lang="en-US"/>
        </a:p>
      </dgm:t>
    </dgm:pt>
    <dgm:pt modelId="{37BE28F8-BADB-4748-B3BD-306BA7985DA5}">
      <dgm:prSet/>
      <dgm:spPr/>
      <dgm:t>
        <a:bodyPr/>
        <a:lstStyle/>
        <a:p>
          <a:r>
            <a:rPr lang="en-US" dirty="0" smtClean="0"/>
            <a:t>Security</a:t>
          </a:r>
          <a:endParaRPr lang="en-US" dirty="0"/>
        </a:p>
      </dgm:t>
    </dgm:pt>
    <dgm:pt modelId="{CEF37AE2-AA68-494B-B75D-987ECAED9844}" type="parTrans" cxnId="{19E7A902-E019-4C70-9E75-BC043746F29E}">
      <dgm:prSet/>
      <dgm:spPr/>
      <dgm:t>
        <a:bodyPr/>
        <a:lstStyle/>
        <a:p>
          <a:endParaRPr lang="en-US"/>
        </a:p>
      </dgm:t>
    </dgm:pt>
    <dgm:pt modelId="{6335C18E-8897-405E-BBCA-D86C9FDD0AD1}" type="sibTrans" cxnId="{19E7A902-E019-4C70-9E75-BC043746F29E}">
      <dgm:prSet/>
      <dgm:spPr/>
      <dgm:t>
        <a:bodyPr/>
        <a:lstStyle/>
        <a:p>
          <a:endParaRPr lang="en-US"/>
        </a:p>
      </dgm:t>
    </dgm:pt>
    <dgm:pt modelId="{A446F85A-D69D-4D0A-8079-6053462B12C5}" type="pres">
      <dgm:prSet presAssocID="{0EF91764-31CC-4CAE-8D91-CF0F6A71178C}" presName="composite" presStyleCnt="0">
        <dgm:presLayoutVars>
          <dgm:chMax val="1"/>
          <dgm:dir/>
          <dgm:resizeHandles val="exact"/>
        </dgm:presLayoutVars>
      </dgm:prSet>
      <dgm:spPr/>
      <dgm:t>
        <a:bodyPr/>
        <a:lstStyle/>
        <a:p>
          <a:endParaRPr lang="en-US"/>
        </a:p>
      </dgm:t>
    </dgm:pt>
    <dgm:pt modelId="{E8600499-1BDB-4ADA-961E-EDB859478C15}" type="pres">
      <dgm:prSet presAssocID="{0EF91764-31CC-4CAE-8D91-CF0F6A71178C}" presName="radial" presStyleCnt="0">
        <dgm:presLayoutVars>
          <dgm:animLvl val="ctr"/>
        </dgm:presLayoutVars>
      </dgm:prSet>
      <dgm:spPr/>
    </dgm:pt>
    <dgm:pt modelId="{E9A10652-692D-4DE3-8524-D1A59F0B5C3C}" type="pres">
      <dgm:prSet presAssocID="{9EF90E1D-E90D-4D1D-B440-D6412CB9BB8B}" presName="centerShape" presStyleLbl="vennNode1" presStyleIdx="0" presStyleCnt="6"/>
      <dgm:spPr/>
      <dgm:t>
        <a:bodyPr/>
        <a:lstStyle/>
        <a:p>
          <a:endParaRPr lang="en-US"/>
        </a:p>
      </dgm:t>
    </dgm:pt>
    <dgm:pt modelId="{1DB7DA56-EBF7-4A4B-84D5-3B3BEBBB9054}" type="pres">
      <dgm:prSet presAssocID="{08726689-1F41-4C48-8626-3649D6CE3CF4}" presName="node" presStyleLbl="vennNode1" presStyleIdx="1" presStyleCnt="6">
        <dgm:presLayoutVars>
          <dgm:bulletEnabled val="1"/>
        </dgm:presLayoutVars>
      </dgm:prSet>
      <dgm:spPr/>
      <dgm:t>
        <a:bodyPr/>
        <a:lstStyle/>
        <a:p>
          <a:endParaRPr lang="en-US"/>
        </a:p>
      </dgm:t>
    </dgm:pt>
    <dgm:pt modelId="{23CD8DAC-3ADF-44E0-AE8C-BA886ECAE031}" type="pres">
      <dgm:prSet presAssocID="{31B19324-C64D-4D59-A47D-40247A558603}" presName="node" presStyleLbl="vennNode1" presStyleIdx="2" presStyleCnt="6">
        <dgm:presLayoutVars>
          <dgm:bulletEnabled val="1"/>
        </dgm:presLayoutVars>
      </dgm:prSet>
      <dgm:spPr/>
      <dgm:t>
        <a:bodyPr/>
        <a:lstStyle/>
        <a:p>
          <a:endParaRPr lang="en-US"/>
        </a:p>
      </dgm:t>
    </dgm:pt>
    <dgm:pt modelId="{917D0F9B-52EA-4887-9932-16B2537A2EDC}" type="pres">
      <dgm:prSet presAssocID="{88FF3401-EED1-4721-80E5-29509360B490}" presName="node" presStyleLbl="vennNode1" presStyleIdx="3" presStyleCnt="6">
        <dgm:presLayoutVars>
          <dgm:bulletEnabled val="1"/>
        </dgm:presLayoutVars>
      </dgm:prSet>
      <dgm:spPr/>
      <dgm:t>
        <a:bodyPr/>
        <a:lstStyle/>
        <a:p>
          <a:endParaRPr lang="en-US"/>
        </a:p>
      </dgm:t>
    </dgm:pt>
    <dgm:pt modelId="{B9E3E2AE-CC43-44B6-B34B-C4CBCE2F3A25}" type="pres">
      <dgm:prSet presAssocID="{3F9B2698-0BBB-4509-8F72-D60A758EE2C6}" presName="node" presStyleLbl="vennNode1" presStyleIdx="4" presStyleCnt="6">
        <dgm:presLayoutVars>
          <dgm:bulletEnabled val="1"/>
        </dgm:presLayoutVars>
      </dgm:prSet>
      <dgm:spPr/>
      <dgm:t>
        <a:bodyPr/>
        <a:lstStyle/>
        <a:p>
          <a:endParaRPr lang="en-US"/>
        </a:p>
      </dgm:t>
    </dgm:pt>
    <dgm:pt modelId="{ED2B885C-3A3D-4427-891A-A9BD9A814897}" type="pres">
      <dgm:prSet presAssocID="{37BE28F8-BADB-4748-B3BD-306BA7985DA5}" presName="node" presStyleLbl="vennNode1" presStyleIdx="5" presStyleCnt="6">
        <dgm:presLayoutVars>
          <dgm:bulletEnabled val="1"/>
        </dgm:presLayoutVars>
      </dgm:prSet>
      <dgm:spPr/>
      <dgm:t>
        <a:bodyPr/>
        <a:lstStyle/>
        <a:p>
          <a:endParaRPr lang="en-US"/>
        </a:p>
      </dgm:t>
    </dgm:pt>
  </dgm:ptLst>
  <dgm:cxnLst>
    <dgm:cxn modelId="{2FACAE46-D7D2-4019-A4D2-2C3C7A84C193}" type="presOf" srcId="{31B19324-C64D-4D59-A47D-40247A558603}" destId="{23CD8DAC-3ADF-44E0-AE8C-BA886ECAE031}" srcOrd="0" destOrd="0" presId="urn:microsoft.com/office/officeart/2005/8/layout/radial3"/>
    <dgm:cxn modelId="{A8C29510-6F62-47B2-BDE7-1120A4DA3EBF}" type="presOf" srcId="{0EF91764-31CC-4CAE-8D91-CF0F6A71178C}" destId="{A446F85A-D69D-4D0A-8079-6053462B12C5}" srcOrd="0" destOrd="0" presId="urn:microsoft.com/office/officeart/2005/8/layout/radial3"/>
    <dgm:cxn modelId="{78A089E6-96FC-4EE3-BA86-646DBDEB4CD4}" srcId="{9EF90E1D-E90D-4D1D-B440-D6412CB9BB8B}" destId="{31B19324-C64D-4D59-A47D-40247A558603}" srcOrd="1" destOrd="0" parTransId="{F1ED952D-7CC1-4173-95FC-B9B54A3AEF7F}" sibTransId="{6FBC574B-E4FC-4A5E-8E27-BA421167CA4F}"/>
    <dgm:cxn modelId="{54D2ED99-AACE-45FB-B182-0CBBF9A4416F}" srcId="{9EF90E1D-E90D-4D1D-B440-D6412CB9BB8B}" destId="{88FF3401-EED1-4721-80E5-29509360B490}" srcOrd="2" destOrd="0" parTransId="{AB2C2F6D-1687-4200-87B9-E16F95EBF99D}" sibTransId="{039BFB1B-207D-4DF1-AC6A-9BB283B858F4}"/>
    <dgm:cxn modelId="{DFA343A3-72B4-4A78-8C5F-72E67EDEB8D0}" type="presOf" srcId="{3F9B2698-0BBB-4509-8F72-D60A758EE2C6}" destId="{B9E3E2AE-CC43-44B6-B34B-C4CBCE2F3A25}" srcOrd="0" destOrd="0" presId="urn:microsoft.com/office/officeart/2005/8/layout/radial3"/>
    <dgm:cxn modelId="{C38A8DBA-7681-45FD-96A6-162BE0B5816C}" type="presOf" srcId="{08726689-1F41-4C48-8626-3649D6CE3CF4}" destId="{1DB7DA56-EBF7-4A4B-84D5-3B3BEBBB9054}" srcOrd="0" destOrd="0" presId="urn:microsoft.com/office/officeart/2005/8/layout/radial3"/>
    <dgm:cxn modelId="{28ECB708-B411-4B7F-93C8-A5A6B2AB66C4}" type="presOf" srcId="{9EF90E1D-E90D-4D1D-B440-D6412CB9BB8B}" destId="{E9A10652-692D-4DE3-8524-D1A59F0B5C3C}" srcOrd="0" destOrd="0" presId="urn:microsoft.com/office/officeart/2005/8/layout/radial3"/>
    <dgm:cxn modelId="{18A4A891-4AD6-4C6F-B128-FF1AB63B70A5}" type="presOf" srcId="{88FF3401-EED1-4721-80E5-29509360B490}" destId="{917D0F9B-52EA-4887-9932-16B2537A2EDC}" srcOrd="0" destOrd="0" presId="urn:microsoft.com/office/officeart/2005/8/layout/radial3"/>
    <dgm:cxn modelId="{F94CFFC1-9666-4938-BD13-E219A74FCC5E}" srcId="{9EF90E1D-E90D-4D1D-B440-D6412CB9BB8B}" destId="{3F9B2698-0BBB-4509-8F72-D60A758EE2C6}" srcOrd="3" destOrd="0" parTransId="{BEDD4F29-7DA2-4C98-B88B-1A9BBDBDBE3F}" sibTransId="{DEBC695E-2BCA-44B0-BBFD-95E26D6F0A3E}"/>
    <dgm:cxn modelId="{4928350A-07E4-47AB-92C5-438580EEA176}" type="presOf" srcId="{37BE28F8-BADB-4748-B3BD-306BA7985DA5}" destId="{ED2B885C-3A3D-4427-891A-A9BD9A814897}" srcOrd="0" destOrd="0" presId="urn:microsoft.com/office/officeart/2005/8/layout/radial3"/>
    <dgm:cxn modelId="{21DEB5DC-D6C4-443B-85BB-C8422AA95DCB}" srcId="{9EF90E1D-E90D-4D1D-B440-D6412CB9BB8B}" destId="{08726689-1F41-4C48-8626-3649D6CE3CF4}" srcOrd="0" destOrd="0" parTransId="{A4BE29AD-D13B-48AB-8ADF-FE3E4F7FA1B8}" sibTransId="{E3A790B0-D2A1-4B47-8FEA-EE02C88C6396}"/>
    <dgm:cxn modelId="{300E5DF9-CADA-46D1-8B76-9684B9A8445A}" srcId="{0EF91764-31CC-4CAE-8D91-CF0F6A71178C}" destId="{9EF90E1D-E90D-4D1D-B440-D6412CB9BB8B}" srcOrd="0" destOrd="0" parTransId="{56F07DF6-6094-450D-9D80-143482A21852}" sibTransId="{AB9ED07D-F9A1-4202-9F52-9B718A8A1F46}"/>
    <dgm:cxn modelId="{19E7A902-E019-4C70-9E75-BC043746F29E}" srcId="{9EF90E1D-E90D-4D1D-B440-D6412CB9BB8B}" destId="{37BE28F8-BADB-4748-B3BD-306BA7985DA5}" srcOrd="4" destOrd="0" parTransId="{CEF37AE2-AA68-494B-B75D-987ECAED9844}" sibTransId="{6335C18E-8897-405E-BBCA-D86C9FDD0AD1}"/>
    <dgm:cxn modelId="{1BBDCC29-DD2A-4BA9-B39D-CD9B963813D3}" type="presParOf" srcId="{A446F85A-D69D-4D0A-8079-6053462B12C5}" destId="{E8600499-1BDB-4ADA-961E-EDB859478C15}" srcOrd="0" destOrd="0" presId="urn:microsoft.com/office/officeart/2005/8/layout/radial3"/>
    <dgm:cxn modelId="{599F4616-C446-42A3-938E-00B761C74E15}" type="presParOf" srcId="{E8600499-1BDB-4ADA-961E-EDB859478C15}" destId="{E9A10652-692D-4DE3-8524-D1A59F0B5C3C}" srcOrd="0" destOrd="0" presId="urn:microsoft.com/office/officeart/2005/8/layout/radial3"/>
    <dgm:cxn modelId="{0B0A9FA0-F85B-47FF-B487-6B1296E8B92C}" type="presParOf" srcId="{E8600499-1BDB-4ADA-961E-EDB859478C15}" destId="{1DB7DA56-EBF7-4A4B-84D5-3B3BEBBB9054}" srcOrd="1" destOrd="0" presId="urn:microsoft.com/office/officeart/2005/8/layout/radial3"/>
    <dgm:cxn modelId="{67003E01-A1CF-4B2B-A167-5252FB784D10}" type="presParOf" srcId="{E8600499-1BDB-4ADA-961E-EDB859478C15}" destId="{23CD8DAC-3ADF-44E0-AE8C-BA886ECAE031}" srcOrd="2" destOrd="0" presId="urn:microsoft.com/office/officeart/2005/8/layout/radial3"/>
    <dgm:cxn modelId="{903AEE68-3965-4F5D-847B-D7E009942D45}" type="presParOf" srcId="{E8600499-1BDB-4ADA-961E-EDB859478C15}" destId="{917D0F9B-52EA-4887-9932-16B2537A2EDC}" srcOrd="3" destOrd="0" presId="urn:microsoft.com/office/officeart/2005/8/layout/radial3"/>
    <dgm:cxn modelId="{6CFE99D0-6A16-43E7-B848-F11F218D00C9}" type="presParOf" srcId="{E8600499-1BDB-4ADA-961E-EDB859478C15}" destId="{B9E3E2AE-CC43-44B6-B34B-C4CBCE2F3A25}" srcOrd="4" destOrd="0" presId="urn:microsoft.com/office/officeart/2005/8/layout/radial3"/>
    <dgm:cxn modelId="{4DF7B0C6-A272-44A2-BDDD-08BCA04B2B51}" type="presParOf" srcId="{E8600499-1BDB-4ADA-961E-EDB859478C15}" destId="{ED2B885C-3A3D-4427-891A-A9BD9A814897}" srcOrd="5" destOrd="0" presId="urn:microsoft.com/office/officeart/2005/8/layout/radial3"/>
  </dgm:cxnLst>
  <dgm:bg/>
  <dgm:whole/>
</dgm:dataModel>
</file>

<file path=ppt/diagrams/data10.xml><?xml version="1.0" encoding="utf-8"?>
<dgm:dataModel xmlns:dgm="http://schemas.openxmlformats.org/drawingml/2006/diagram" xmlns:a="http://schemas.openxmlformats.org/drawingml/2006/main">
  <dgm:ptLst>
    <dgm:pt modelId="{43FEC201-D218-4FE0-812E-8C1BEC580D72}" type="doc">
      <dgm:prSet loTypeId="urn:microsoft.com/office/officeart/2005/8/layout/process2" loCatId="process" qsTypeId="urn:microsoft.com/office/officeart/2005/8/quickstyle/simple1" qsCatId="simple" csTypeId="urn:microsoft.com/office/officeart/2005/8/colors/accent3_2" csCatId="accent3" phldr="1"/>
      <dgm:spPr/>
    </dgm:pt>
    <dgm:pt modelId="{88766D95-B942-476D-AF3C-F4D0ED58B138}">
      <dgm:prSet phldrT="[Text]"/>
      <dgm:spPr>
        <a:solidFill>
          <a:schemeClr val="bg1"/>
        </a:solidFill>
        <a:ln>
          <a:solidFill>
            <a:schemeClr val="tx1"/>
          </a:solidFill>
        </a:ln>
      </dgm:spPr>
      <dgm:t>
        <a:bodyPr/>
        <a:lstStyle/>
        <a:p>
          <a:r>
            <a:rPr lang="en-US" dirty="0" smtClean="0">
              <a:solidFill>
                <a:schemeClr val="tx1"/>
              </a:solidFill>
            </a:rPr>
            <a:t>Pre-hire : Preview of the company culture</a:t>
          </a:r>
          <a:endParaRPr lang="en-US" dirty="0">
            <a:solidFill>
              <a:schemeClr val="tx1"/>
            </a:solidFill>
          </a:endParaRPr>
        </a:p>
      </dgm:t>
    </dgm:pt>
    <dgm:pt modelId="{635A9755-26BB-408E-BBBC-3C05609AEED2}" type="parTrans" cxnId="{A361BCDB-FC96-4DF2-9731-597B69C9A3CF}">
      <dgm:prSet/>
      <dgm:spPr/>
      <dgm:t>
        <a:bodyPr/>
        <a:lstStyle/>
        <a:p>
          <a:endParaRPr lang="en-US"/>
        </a:p>
      </dgm:t>
    </dgm:pt>
    <dgm:pt modelId="{B7010320-9AA8-4984-904F-A91D81CF3645}" type="sibTrans" cxnId="{A361BCDB-FC96-4DF2-9731-597B69C9A3CF}">
      <dgm:prSet/>
      <dgm:spPr>
        <a:noFill/>
        <a:ln>
          <a:solidFill>
            <a:schemeClr val="tx1"/>
          </a:solidFill>
        </a:ln>
      </dgm:spPr>
      <dgm:t>
        <a:bodyPr/>
        <a:lstStyle/>
        <a:p>
          <a:endParaRPr lang="en-US"/>
        </a:p>
      </dgm:t>
    </dgm:pt>
    <dgm:pt modelId="{91763BBF-BF4B-4A40-A200-A81CFC98E3B7}">
      <dgm:prSet phldrT="[Text]"/>
      <dgm:spPr>
        <a:solidFill>
          <a:schemeClr val="bg1"/>
        </a:solidFill>
        <a:ln>
          <a:solidFill>
            <a:schemeClr val="tx1"/>
          </a:solidFill>
        </a:ln>
      </dgm:spPr>
      <dgm:t>
        <a:bodyPr/>
        <a:lstStyle/>
        <a:p>
          <a:r>
            <a:rPr lang="en-US" dirty="0" smtClean="0">
              <a:solidFill>
                <a:schemeClr val="tx1"/>
              </a:solidFill>
            </a:rPr>
            <a:t>First day : Introduction to the company culture</a:t>
          </a:r>
          <a:endParaRPr lang="en-US" dirty="0">
            <a:solidFill>
              <a:schemeClr val="tx1"/>
            </a:solidFill>
          </a:endParaRPr>
        </a:p>
      </dgm:t>
    </dgm:pt>
    <dgm:pt modelId="{647B8136-F089-42BF-B2CD-7FE6BEAC9CC9}" type="parTrans" cxnId="{7A663301-56CA-4446-85F1-A66CA48F0342}">
      <dgm:prSet/>
      <dgm:spPr/>
      <dgm:t>
        <a:bodyPr/>
        <a:lstStyle/>
        <a:p>
          <a:endParaRPr lang="en-US"/>
        </a:p>
      </dgm:t>
    </dgm:pt>
    <dgm:pt modelId="{D220E29D-B80C-4E14-A1EF-930772619EE4}" type="sibTrans" cxnId="{7A663301-56CA-4446-85F1-A66CA48F0342}">
      <dgm:prSet/>
      <dgm:spPr>
        <a:noFill/>
        <a:ln>
          <a:solidFill>
            <a:schemeClr val="tx1"/>
          </a:solidFill>
        </a:ln>
      </dgm:spPr>
      <dgm:t>
        <a:bodyPr/>
        <a:lstStyle/>
        <a:p>
          <a:endParaRPr lang="en-US"/>
        </a:p>
      </dgm:t>
    </dgm:pt>
    <dgm:pt modelId="{A434E381-0FD4-45CA-8A97-5BD38CAA2FBB}">
      <dgm:prSet phldrT="[Text]"/>
      <dgm:spPr>
        <a:solidFill>
          <a:schemeClr val="bg1"/>
        </a:solidFill>
        <a:ln>
          <a:solidFill>
            <a:schemeClr val="tx1"/>
          </a:solidFill>
        </a:ln>
      </dgm:spPr>
      <dgm:t>
        <a:bodyPr/>
        <a:lstStyle/>
        <a:p>
          <a:r>
            <a:rPr lang="en-US" dirty="0" smtClean="0">
              <a:solidFill>
                <a:schemeClr val="tx1"/>
              </a:solidFill>
            </a:rPr>
            <a:t>New Employee Orientation : Overview of the company culture</a:t>
          </a:r>
          <a:endParaRPr lang="en-US" dirty="0">
            <a:solidFill>
              <a:schemeClr val="tx1"/>
            </a:solidFill>
          </a:endParaRPr>
        </a:p>
      </dgm:t>
    </dgm:pt>
    <dgm:pt modelId="{B251ED1E-54F6-424B-ABB2-531A05B4FF70}" type="parTrans" cxnId="{5790C769-17B0-4C8B-B08E-FB35600436C6}">
      <dgm:prSet/>
      <dgm:spPr/>
      <dgm:t>
        <a:bodyPr/>
        <a:lstStyle/>
        <a:p>
          <a:endParaRPr lang="en-US"/>
        </a:p>
      </dgm:t>
    </dgm:pt>
    <dgm:pt modelId="{76E38C63-26B1-432D-BB76-064AA248838A}" type="sibTrans" cxnId="{5790C769-17B0-4C8B-B08E-FB35600436C6}">
      <dgm:prSet/>
      <dgm:spPr>
        <a:noFill/>
        <a:ln>
          <a:solidFill>
            <a:schemeClr val="tx1"/>
          </a:solidFill>
        </a:ln>
      </dgm:spPr>
      <dgm:t>
        <a:bodyPr/>
        <a:lstStyle/>
        <a:p>
          <a:endParaRPr lang="en-US"/>
        </a:p>
      </dgm:t>
    </dgm:pt>
    <dgm:pt modelId="{478BD699-5702-4056-82BF-988FFFA85C90}">
      <dgm:prSet/>
      <dgm:spPr>
        <a:solidFill>
          <a:schemeClr val="bg1"/>
        </a:solidFill>
        <a:ln>
          <a:solidFill>
            <a:schemeClr val="tx1"/>
          </a:solidFill>
        </a:ln>
      </dgm:spPr>
      <dgm:t>
        <a:bodyPr/>
        <a:lstStyle/>
        <a:p>
          <a:r>
            <a:rPr lang="en-US" dirty="0" smtClean="0">
              <a:solidFill>
                <a:schemeClr val="tx1"/>
              </a:solidFill>
            </a:rPr>
            <a:t>New Hire Training : in-depth training</a:t>
          </a:r>
          <a:endParaRPr lang="en-US" dirty="0">
            <a:solidFill>
              <a:schemeClr val="tx1"/>
            </a:solidFill>
          </a:endParaRPr>
        </a:p>
      </dgm:t>
    </dgm:pt>
    <dgm:pt modelId="{74976A69-8D3E-4262-A815-A08232861795}" type="parTrans" cxnId="{BF8BC9D9-CB4A-4E66-AFC6-3B0F7A5762BC}">
      <dgm:prSet/>
      <dgm:spPr/>
      <dgm:t>
        <a:bodyPr/>
        <a:lstStyle/>
        <a:p>
          <a:endParaRPr lang="en-US"/>
        </a:p>
      </dgm:t>
    </dgm:pt>
    <dgm:pt modelId="{819C2ED5-A08F-428F-B771-AC3C789CA48C}" type="sibTrans" cxnId="{BF8BC9D9-CB4A-4E66-AFC6-3B0F7A5762BC}">
      <dgm:prSet/>
      <dgm:spPr>
        <a:noFill/>
        <a:ln>
          <a:solidFill>
            <a:schemeClr val="tx1"/>
          </a:solidFill>
        </a:ln>
      </dgm:spPr>
      <dgm:t>
        <a:bodyPr/>
        <a:lstStyle/>
        <a:p>
          <a:endParaRPr lang="en-US"/>
        </a:p>
      </dgm:t>
    </dgm:pt>
    <dgm:pt modelId="{6A1EE895-B64E-4AFF-A86D-C8611A88EF06}">
      <dgm:prSet/>
      <dgm:spPr>
        <a:solidFill>
          <a:schemeClr val="bg1"/>
        </a:solidFill>
        <a:ln>
          <a:solidFill>
            <a:schemeClr val="tx1"/>
          </a:solidFill>
        </a:ln>
      </dgm:spPr>
      <dgm:t>
        <a:bodyPr/>
        <a:lstStyle/>
        <a:p>
          <a:r>
            <a:rPr lang="en-US" dirty="0" smtClean="0">
              <a:solidFill>
                <a:schemeClr val="tx1"/>
              </a:solidFill>
            </a:rPr>
            <a:t>Performance : Reinforcement</a:t>
          </a:r>
          <a:endParaRPr lang="en-US" dirty="0">
            <a:solidFill>
              <a:schemeClr val="tx1"/>
            </a:solidFill>
          </a:endParaRPr>
        </a:p>
      </dgm:t>
    </dgm:pt>
    <dgm:pt modelId="{1649E338-BD4C-43E7-8B7E-F9E588D20F7D}" type="parTrans" cxnId="{46A67228-EE5B-4DEE-99EE-19B21A8E2476}">
      <dgm:prSet/>
      <dgm:spPr/>
      <dgm:t>
        <a:bodyPr/>
        <a:lstStyle/>
        <a:p>
          <a:endParaRPr lang="en-US"/>
        </a:p>
      </dgm:t>
    </dgm:pt>
    <dgm:pt modelId="{34EDD660-95C1-4142-BC97-6D351B015C48}" type="sibTrans" cxnId="{46A67228-EE5B-4DEE-99EE-19B21A8E2476}">
      <dgm:prSet/>
      <dgm:spPr/>
      <dgm:t>
        <a:bodyPr/>
        <a:lstStyle/>
        <a:p>
          <a:endParaRPr lang="en-US"/>
        </a:p>
      </dgm:t>
    </dgm:pt>
    <dgm:pt modelId="{BCB4B315-1902-4DC8-9819-9C8F86AF2020}" type="pres">
      <dgm:prSet presAssocID="{43FEC201-D218-4FE0-812E-8C1BEC580D72}" presName="linearFlow" presStyleCnt="0">
        <dgm:presLayoutVars>
          <dgm:resizeHandles val="exact"/>
        </dgm:presLayoutVars>
      </dgm:prSet>
      <dgm:spPr/>
    </dgm:pt>
    <dgm:pt modelId="{ACC4AAC5-14E0-453D-ABE0-C486ED08E870}" type="pres">
      <dgm:prSet presAssocID="{88766D95-B942-476D-AF3C-F4D0ED58B138}" presName="node" presStyleLbl="node1" presStyleIdx="0" presStyleCnt="5" custScaleX="277588" custScaleY="63477">
        <dgm:presLayoutVars>
          <dgm:bulletEnabled val="1"/>
        </dgm:presLayoutVars>
      </dgm:prSet>
      <dgm:spPr/>
      <dgm:t>
        <a:bodyPr/>
        <a:lstStyle/>
        <a:p>
          <a:endParaRPr lang="en-US"/>
        </a:p>
      </dgm:t>
    </dgm:pt>
    <dgm:pt modelId="{73924D56-DE07-4988-886A-4B5910BA1B60}" type="pres">
      <dgm:prSet presAssocID="{B7010320-9AA8-4984-904F-A91D81CF3645}" presName="sibTrans" presStyleLbl="sibTrans2D1" presStyleIdx="0" presStyleCnt="4"/>
      <dgm:spPr/>
      <dgm:t>
        <a:bodyPr/>
        <a:lstStyle/>
        <a:p>
          <a:endParaRPr lang="en-US"/>
        </a:p>
      </dgm:t>
    </dgm:pt>
    <dgm:pt modelId="{5CD77A14-5D7B-4E0B-BE7B-9F18631A875E}" type="pres">
      <dgm:prSet presAssocID="{B7010320-9AA8-4984-904F-A91D81CF3645}" presName="connectorText" presStyleLbl="sibTrans2D1" presStyleIdx="0" presStyleCnt="4"/>
      <dgm:spPr/>
      <dgm:t>
        <a:bodyPr/>
        <a:lstStyle/>
        <a:p>
          <a:endParaRPr lang="en-US"/>
        </a:p>
      </dgm:t>
    </dgm:pt>
    <dgm:pt modelId="{FEB16AAD-3B6F-4F4A-8426-79FCD5180EC6}" type="pres">
      <dgm:prSet presAssocID="{91763BBF-BF4B-4A40-A200-A81CFC98E3B7}" presName="node" presStyleLbl="node1" presStyleIdx="1" presStyleCnt="5" custScaleX="277588" custScaleY="76191">
        <dgm:presLayoutVars>
          <dgm:bulletEnabled val="1"/>
        </dgm:presLayoutVars>
      </dgm:prSet>
      <dgm:spPr/>
      <dgm:t>
        <a:bodyPr/>
        <a:lstStyle/>
        <a:p>
          <a:endParaRPr lang="en-US"/>
        </a:p>
      </dgm:t>
    </dgm:pt>
    <dgm:pt modelId="{9F7945E5-E068-4824-A659-84BC101DE984}" type="pres">
      <dgm:prSet presAssocID="{D220E29D-B80C-4E14-A1EF-930772619EE4}" presName="sibTrans" presStyleLbl="sibTrans2D1" presStyleIdx="1" presStyleCnt="4"/>
      <dgm:spPr/>
      <dgm:t>
        <a:bodyPr/>
        <a:lstStyle/>
        <a:p>
          <a:endParaRPr lang="en-US"/>
        </a:p>
      </dgm:t>
    </dgm:pt>
    <dgm:pt modelId="{AB09F530-3EC5-498D-82B0-D4B19E759EAC}" type="pres">
      <dgm:prSet presAssocID="{D220E29D-B80C-4E14-A1EF-930772619EE4}" presName="connectorText" presStyleLbl="sibTrans2D1" presStyleIdx="1" presStyleCnt="4"/>
      <dgm:spPr/>
      <dgm:t>
        <a:bodyPr/>
        <a:lstStyle/>
        <a:p>
          <a:endParaRPr lang="en-US"/>
        </a:p>
      </dgm:t>
    </dgm:pt>
    <dgm:pt modelId="{E425A44B-0E66-41EB-B773-18CE0AF1ECA9}" type="pres">
      <dgm:prSet presAssocID="{A434E381-0FD4-45CA-8A97-5BD38CAA2FBB}" presName="node" presStyleLbl="node1" presStyleIdx="2" presStyleCnt="5" custScaleX="270818" custScaleY="62958">
        <dgm:presLayoutVars>
          <dgm:bulletEnabled val="1"/>
        </dgm:presLayoutVars>
      </dgm:prSet>
      <dgm:spPr/>
      <dgm:t>
        <a:bodyPr/>
        <a:lstStyle/>
        <a:p>
          <a:endParaRPr lang="en-US"/>
        </a:p>
      </dgm:t>
    </dgm:pt>
    <dgm:pt modelId="{737092BC-4BC2-43B3-975F-3333104326E9}" type="pres">
      <dgm:prSet presAssocID="{76E38C63-26B1-432D-BB76-064AA248838A}" presName="sibTrans" presStyleLbl="sibTrans2D1" presStyleIdx="2" presStyleCnt="4"/>
      <dgm:spPr/>
      <dgm:t>
        <a:bodyPr/>
        <a:lstStyle/>
        <a:p>
          <a:endParaRPr lang="en-US"/>
        </a:p>
      </dgm:t>
    </dgm:pt>
    <dgm:pt modelId="{92E24D03-22BF-4433-B477-9A7C6FF77554}" type="pres">
      <dgm:prSet presAssocID="{76E38C63-26B1-432D-BB76-064AA248838A}" presName="connectorText" presStyleLbl="sibTrans2D1" presStyleIdx="2" presStyleCnt="4"/>
      <dgm:spPr/>
      <dgm:t>
        <a:bodyPr/>
        <a:lstStyle/>
        <a:p>
          <a:endParaRPr lang="en-US"/>
        </a:p>
      </dgm:t>
    </dgm:pt>
    <dgm:pt modelId="{C6D1114E-D48C-4512-84EF-C769B074C256}" type="pres">
      <dgm:prSet presAssocID="{478BD699-5702-4056-82BF-988FFFA85C90}" presName="node" presStyleLbl="node1" presStyleIdx="3" presStyleCnt="5" custScaleX="277588" custScaleY="66873">
        <dgm:presLayoutVars>
          <dgm:bulletEnabled val="1"/>
        </dgm:presLayoutVars>
      </dgm:prSet>
      <dgm:spPr/>
      <dgm:t>
        <a:bodyPr/>
        <a:lstStyle/>
        <a:p>
          <a:endParaRPr lang="en-US"/>
        </a:p>
      </dgm:t>
    </dgm:pt>
    <dgm:pt modelId="{F8B0EABA-4C21-44E2-9CF4-E153A8DCE94B}" type="pres">
      <dgm:prSet presAssocID="{819C2ED5-A08F-428F-B771-AC3C789CA48C}" presName="sibTrans" presStyleLbl="sibTrans2D1" presStyleIdx="3" presStyleCnt="4"/>
      <dgm:spPr/>
      <dgm:t>
        <a:bodyPr/>
        <a:lstStyle/>
        <a:p>
          <a:endParaRPr lang="en-US"/>
        </a:p>
      </dgm:t>
    </dgm:pt>
    <dgm:pt modelId="{20D59E8B-F25A-4E87-9D62-0AF7B707D6B0}" type="pres">
      <dgm:prSet presAssocID="{819C2ED5-A08F-428F-B771-AC3C789CA48C}" presName="connectorText" presStyleLbl="sibTrans2D1" presStyleIdx="3" presStyleCnt="4"/>
      <dgm:spPr/>
      <dgm:t>
        <a:bodyPr/>
        <a:lstStyle/>
        <a:p>
          <a:endParaRPr lang="en-US"/>
        </a:p>
      </dgm:t>
    </dgm:pt>
    <dgm:pt modelId="{A9712428-3BC0-4812-ABDE-A709C9764F9F}" type="pres">
      <dgm:prSet presAssocID="{6A1EE895-B64E-4AFF-A86D-C8611A88EF06}" presName="node" presStyleLbl="node1" presStyleIdx="4" presStyleCnt="5" custScaleX="277588" custScaleY="55197">
        <dgm:presLayoutVars>
          <dgm:bulletEnabled val="1"/>
        </dgm:presLayoutVars>
      </dgm:prSet>
      <dgm:spPr/>
      <dgm:t>
        <a:bodyPr/>
        <a:lstStyle/>
        <a:p>
          <a:endParaRPr lang="en-US"/>
        </a:p>
      </dgm:t>
    </dgm:pt>
  </dgm:ptLst>
  <dgm:cxnLst>
    <dgm:cxn modelId="{D7E88B16-6014-4CA9-8535-984697501A0E}" type="presOf" srcId="{478BD699-5702-4056-82BF-988FFFA85C90}" destId="{C6D1114E-D48C-4512-84EF-C769B074C256}" srcOrd="0" destOrd="0" presId="urn:microsoft.com/office/officeart/2005/8/layout/process2"/>
    <dgm:cxn modelId="{5790C769-17B0-4C8B-B08E-FB35600436C6}" srcId="{43FEC201-D218-4FE0-812E-8C1BEC580D72}" destId="{A434E381-0FD4-45CA-8A97-5BD38CAA2FBB}" srcOrd="2" destOrd="0" parTransId="{B251ED1E-54F6-424B-ABB2-531A05B4FF70}" sibTransId="{76E38C63-26B1-432D-BB76-064AA248838A}"/>
    <dgm:cxn modelId="{2A3CC049-88DB-4CF0-B239-836C5021CB94}" type="presOf" srcId="{819C2ED5-A08F-428F-B771-AC3C789CA48C}" destId="{20D59E8B-F25A-4E87-9D62-0AF7B707D6B0}" srcOrd="1" destOrd="0" presId="urn:microsoft.com/office/officeart/2005/8/layout/process2"/>
    <dgm:cxn modelId="{4245DB24-14DF-4EDF-8E79-99E648FA11A8}" type="presOf" srcId="{819C2ED5-A08F-428F-B771-AC3C789CA48C}" destId="{F8B0EABA-4C21-44E2-9CF4-E153A8DCE94B}" srcOrd="0" destOrd="0" presId="urn:microsoft.com/office/officeart/2005/8/layout/process2"/>
    <dgm:cxn modelId="{A361BCDB-FC96-4DF2-9731-597B69C9A3CF}" srcId="{43FEC201-D218-4FE0-812E-8C1BEC580D72}" destId="{88766D95-B942-476D-AF3C-F4D0ED58B138}" srcOrd="0" destOrd="0" parTransId="{635A9755-26BB-408E-BBBC-3C05609AEED2}" sibTransId="{B7010320-9AA8-4984-904F-A91D81CF3645}"/>
    <dgm:cxn modelId="{13E6047D-3CC6-4246-80F4-F605EAB55F23}" type="presOf" srcId="{43FEC201-D218-4FE0-812E-8C1BEC580D72}" destId="{BCB4B315-1902-4DC8-9819-9C8F86AF2020}" srcOrd="0" destOrd="0" presId="urn:microsoft.com/office/officeart/2005/8/layout/process2"/>
    <dgm:cxn modelId="{1E578B1E-37F5-4D50-94C0-1A5269AF2095}" type="presOf" srcId="{B7010320-9AA8-4984-904F-A91D81CF3645}" destId="{5CD77A14-5D7B-4E0B-BE7B-9F18631A875E}" srcOrd="1" destOrd="0" presId="urn:microsoft.com/office/officeart/2005/8/layout/process2"/>
    <dgm:cxn modelId="{620845CE-A09C-40E5-A2F3-93545F356370}" type="presOf" srcId="{88766D95-B942-476D-AF3C-F4D0ED58B138}" destId="{ACC4AAC5-14E0-453D-ABE0-C486ED08E870}" srcOrd="0" destOrd="0" presId="urn:microsoft.com/office/officeart/2005/8/layout/process2"/>
    <dgm:cxn modelId="{0537FE6A-645E-4335-ADA6-CFB91CFA3E93}" type="presOf" srcId="{B7010320-9AA8-4984-904F-A91D81CF3645}" destId="{73924D56-DE07-4988-886A-4B5910BA1B60}" srcOrd="0" destOrd="0" presId="urn:microsoft.com/office/officeart/2005/8/layout/process2"/>
    <dgm:cxn modelId="{5009A184-AB6C-41F7-9218-150B9F17DADE}" type="presOf" srcId="{D220E29D-B80C-4E14-A1EF-930772619EE4}" destId="{9F7945E5-E068-4824-A659-84BC101DE984}" srcOrd="0" destOrd="0" presId="urn:microsoft.com/office/officeart/2005/8/layout/process2"/>
    <dgm:cxn modelId="{49896113-398F-43BB-AFF3-AD0B4C2DA952}" type="presOf" srcId="{D220E29D-B80C-4E14-A1EF-930772619EE4}" destId="{AB09F530-3EC5-498D-82B0-D4B19E759EAC}" srcOrd="1" destOrd="0" presId="urn:microsoft.com/office/officeart/2005/8/layout/process2"/>
    <dgm:cxn modelId="{DFA280DE-7E7D-427D-84F4-F9F2AE9F49B2}" type="presOf" srcId="{6A1EE895-B64E-4AFF-A86D-C8611A88EF06}" destId="{A9712428-3BC0-4812-ABDE-A709C9764F9F}" srcOrd="0" destOrd="0" presId="urn:microsoft.com/office/officeart/2005/8/layout/process2"/>
    <dgm:cxn modelId="{14ABAE66-3702-481E-A3D6-07BA0D1E183D}" type="presOf" srcId="{91763BBF-BF4B-4A40-A200-A81CFC98E3B7}" destId="{FEB16AAD-3B6F-4F4A-8426-79FCD5180EC6}" srcOrd="0" destOrd="0" presId="urn:microsoft.com/office/officeart/2005/8/layout/process2"/>
    <dgm:cxn modelId="{A5126361-43F0-4D4F-85B3-0F0B8DF9995B}" type="presOf" srcId="{76E38C63-26B1-432D-BB76-064AA248838A}" destId="{92E24D03-22BF-4433-B477-9A7C6FF77554}" srcOrd="1" destOrd="0" presId="urn:microsoft.com/office/officeart/2005/8/layout/process2"/>
    <dgm:cxn modelId="{EA3D442F-EB02-4F98-91E4-36765C00C3D8}" type="presOf" srcId="{A434E381-0FD4-45CA-8A97-5BD38CAA2FBB}" destId="{E425A44B-0E66-41EB-B773-18CE0AF1ECA9}" srcOrd="0" destOrd="0" presId="urn:microsoft.com/office/officeart/2005/8/layout/process2"/>
    <dgm:cxn modelId="{7A663301-56CA-4446-85F1-A66CA48F0342}" srcId="{43FEC201-D218-4FE0-812E-8C1BEC580D72}" destId="{91763BBF-BF4B-4A40-A200-A81CFC98E3B7}" srcOrd="1" destOrd="0" parTransId="{647B8136-F089-42BF-B2CD-7FE6BEAC9CC9}" sibTransId="{D220E29D-B80C-4E14-A1EF-930772619EE4}"/>
    <dgm:cxn modelId="{BF8BC9D9-CB4A-4E66-AFC6-3B0F7A5762BC}" srcId="{43FEC201-D218-4FE0-812E-8C1BEC580D72}" destId="{478BD699-5702-4056-82BF-988FFFA85C90}" srcOrd="3" destOrd="0" parTransId="{74976A69-8D3E-4262-A815-A08232861795}" sibTransId="{819C2ED5-A08F-428F-B771-AC3C789CA48C}"/>
    <dgm:cxn modelId="{40F96699-C313-4026-89A4-C6B5925C7DF3}" type="presOf" srcId="{76E38C63-26B1-432D-BB76-064AA248838A}" destId="{737092BC-4BC2-43B3-975F-3333104326E9}" srcOrd="0" destOrd="0" presId="urn:microsoft.com/office/officeart/2005/8/layout/process2"/>
    <dgm:cxn modelId="{46A67228-EE5B-4DEE-99EE-19B21A8E2476}" srcId="{43FEC201-D218-4FE0-812E-8C1BEC580D72}" destId="{6A1EE895-B64E-4AFF-A86D-C8611A88EF06}" srcOrd="4" destOrd="0" parTransId="{1649E338-BD4C-43E7-8B7E-F9E588D20F7D}" sibTransId="{34EDD660-95C1-4142-BC97-6D351B015C48}"/>
    <dgm:cxn modelId="{99F5F007-B077-43EF-91A5-FAD2C483362E}" type="presParOf" srcId="{BCB4B315-1902-4DC8-9819-9C8F86AF2020}" destId="{ACC4AAC5-14E0-453D-ABE0-C486ED08E870}" srcOrd="0" destOrd="0" presId="urn:microsoft.com/office/officeart/2005/8/layout/process2"/>
    <dgm:cxn modelId="{DE260683-E5DC-4530-8F61-6B7A1AD935F9}" type="presParOf" srcId="{BCB4B315-1902-4DC8-9819-9C8F86AF2020}" destId="{73924D56-DE07-4988-886A-4B5910BA1B60}" srcOrd="1" destOrd="0" presId="urn:microsoft.com/office/officeart/2005/8/layout/process2"/>
    <dgm:cxn modelId="{3A1CDE6C-64C5-484F-A26F-CF966EE1A88C}" type="presParOf" srcId="{73924D56-DE07-4988-886A-4B5910BA1B60}" destId="{5CD77A14-5D7B-4E0B-BE7B-9F18631A875E}" srcOrd="0" destOrd="0" presId="urn:microsoft.com/office/officeart/2005/8/layout/process2"/>
    <dgm:cxn modelId="{B1AC39FB-DFC5-4ABF-95F6-1622CB1A177B}" type="presParOf" srcId="{BCB4B315-1902-4DC8-9819-9C8F86AF2020}" destId="{FEB16AAD-3B6F-4F4A-8426-79FCD5180EC6}" srcOrd="2" destOrd="0" presId="urn:microsoft.com/office/officeart/2005/8/layout/process2"/>
    <dgm:cxn modelId="{C2D349B4-152B-4805-B419-41F4F944AB18}" type="presParOf" srcId="{BCB4B315-1902-4DC8-9819-9C8F86AF2020}" destId="{9F7945E5-E068-4824-A659-84BC101DE984}" srcOrd="3" destOrd="0" presId="urn:microsoft.com/office/officeart/2005/8/layout/process2"/>
    <dgm:cxn modelId="{2F167134-3DAB-4BB3-8A1D-42BAF84A6682}" type="presParOf" srcId="{9F7945E5-E068-4824-A659-84BC101DE984}" destId="{AB09F530-3EC5-498D-82B0-D4B19E759EAC}" srcOrd="0" destOrd="0" presId="urn:microsoft.com/office/officeart/2005/8/layout/process2"/>
    <dgm:cxn modelId="{811A6A79-918A-4A2E-A596-773CB65A3FD2}" type="presParOf" srcId="{BCB4B315-1902-4DC8-9819-9C8F86AF2020}" destId="{E425A44B-0E66-41EB-B773-18CE0AF1ECA9}" srcOrd="4" destOrd="0" presId="urn:microsoft.com/office/officeart/2005/8/layout/process2"/>
    <dgm:cxn modelId="{D8AE5B03-CFD3-42BF-8A57-68AB00917C47}" type="presParOf" srcId="{BCB4B315-1902-4DC8-9819-9C8F86AF2020}" destId="{737092BC-4BC2-43B3-975F-3333104326E9}" srcOrd="5" destOrd="0" presId="urn:microsoft.com/office/officeart/2005/8/layout/process2"/>
    <dgm:cxn modelId="{1C800D22-3A4E-4CCA-9253-6A455B874D2C}" type="presParOf" srcId="{737092BC-4BC2-43B3-975F-3333104326E9}" destId="{92E24D03-22BF-4433-B477-9A7C6FF77554}" srcOrd="0" destOrd="0" presId="urn:microsoft.com/office/officeart/2005/8/layout/process2"/>
    <dgm:cxn modelId="{9B2B825B-3F0D-4AD8-9C7C-F46F852785A2}" type="presParOf" srcId="{BCB4B315-1902-4DC8-9819-9C8F86AF2020}" destId="{C6D1114E-D48C-4512-84EF-C769B074C256}" srcOrd="6" destOrd="0" presId="urn:microsoft.com/office/officeart/2005/8/layout/process2"/>
    <dgm:cxn modelId="{98F1E909-A3B8-45B1-955F-CA1C39F04A3B}" type="presParOf" srcId="{BCB4B315-1902-4DC8-9819-9C8F86AF2020}" destId="{F8B0EABA-4C21-44E2-9CF4-E153A8DCE94B}" srcOrd="7" destOrd="0" presId="urn:microsoft.com/office/officeart/2005/8/layout/process2"/>
    <dgm:cxn modelId="{28E56F2D-6DA8-46E7-99B4-D52482255463}" type="presParOf" srcId="{F8B0EABA-4C21-44E2-9CF4-E153A8DCE94B}" destId="{20D59E8B-F25A-4E87-9D62-0AF7B707D6B0}" srcOrd="0" destOrd="0" presId="urn:microsoft.com/office/officeart/2005/8/layout/process2"/>
    <dgm:cxn modelId="{8B224884-3935-4B10-BF37-DA448BB2ABCC}" type="presParOf" srcId="{BCB4B315-1902-4DC8-9819-9C8F86AF2020}" destId="{A9712428-3BC0-4812-ABDE-A709C9764F9F}" srcOrd="8" destOrd="0" presId="urn:microsoft.com/office/officeart/2005/8/layout/process2"/>
  </dgm:cxnLst>
  <dgm:bg/>
  <dgm:whole/>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888"/>
          <a:ext cx="6897960" cy="784722"/>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822540"/>
          <a:ext cx="6897960" cy="784666"/>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Y="9173"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1" destOrd="0" parTransId="{653C8E81-D774-450C-B764-B27052D2ADAF}" sibTransId="{CE641938-312E-4D0A-926C-683FC7775F83}"/>
    <dgm:cxn modelId="{03C7DC73-B354-460B-98A3-271F947F066E}" type="presOf" srcId="{B471EB4E-14D3-4629-97A8-4B9CE37D1351}" destId="{4C500E30-F93E-47EA-B6F5-32864EEF4D91}" srcOrd="0" destOrd="0" presId="urn:microsoft.com/office/officeart/2005/8/layout/vList2"/>
    <dgm:cxn modelId="{A3146F58-B43F-47F4-8A0C-D1F0BF0666F0}"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320C25DB-977F-4DE9-8091-2109237BCA12}" type="presOf" srcId="{42DA80EF-15E6-41D6-85F6-4F59594D0383}" destId="{47F42535-DFC2-4D29-B920-1C40FFE6B1E7}"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A12A011D-DAB5-4F8B-8918-E31B609C760D}" type="presOf" srcId="{703D4D02-5513-427D-B6E9-B2E187EE0C3A}" destId="{CC8763B3-4621-4666-B669-3C5BA2A30DBE}" srcOrd="0" destOrd="0" presId="urn:microsoft.com/office/officeart/2005/8/layout/vList2"/>
    <dgm:cxn modelId="{D35007DF-8089-4212-834E-17AF79013216}" type="presParOf" srcId="{CC8763B3-4621-4666-B669-3C5BA2A30DBE}" destId="{4C500E30-F93E-47EA-B6F5-32864EEF4D91}" srcOrd="0" destOrd="0" presId="urn:microsoft.com/office/officeart/2005/8/layout/vList2"/>
    <dgm:cxn modelId="{55FDA6FA-E88D-4E14-8F70-E723A9018C97}" type="presParOf" srcId="{CC8763B3-4621-4666-B669-3C5BA2A30DBE}" destId="{B6395B5E-2790-4C57-8CE8-FF9FF6C98AF0}" srcOrd="1" destOrd="0" presId="urn:microsoft.com/office/officeart/2005/8/layout/vList2"/>
    <dgm:cxn modelId="{39D5C844-5600-48D3-9B9B-3FB58F6CD3D5}" type="presParOf" srcId="{CC8763B3-4621-4666-B669-3C5BA2A30DBE}" destId="{ECA2C48E-F743-4C45-B04A-3D046B3B5232}" srcOrd="2" destOrd="0" presId="urn:microsoft.com/office/officeart/2005/8/layout/vList2"/>
    <dgm:cxn modelId="{F3C067D7-9905-45A5-9060-B2325FAC6680}" type="presParOf" srcId="{CC8763B3-4621-4666-B669-3C5BA2A30DBE}" destId="{2E454826-67AD-4191-A11B-410BD9B8A386}" srcOrd="3" destOrd="0" presId="urn:microsoft.com/office/officeart/2005/8/layout/vList2"/>
    <dgm:cxn modelId="{3EB2C036-0EA3-4701-9CD3-397DAAAAC9D5}" type="presParOf" srcId="{CC8763B3-4621-4666-B669-3C5BA2A30DBE}" destId="{47F42535-DFC2-4D29-B920-1C40FFE6B1E7}" srcOrd="4" destOrd="0" presId="urn:microsoft.com/office/officeart/2005/8/layout/vList2"/>
  </dgm:cxnLst>
  <dgm:bg/>
  <dgm:whole/>
</dgm:dataModel>
</file>

<file path=ppt/diagrams/data1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1053359"/>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1" destOrd="0" parTransId="{653C8E81-D774-450C-B764-B27052D2ADAF}" sibTransId="{CE641938-312E-4D0A-926C-683FC7775F83}"/>
    <dgm:cxn modelId="{ED28E8E8-0945-49CC-BA17-B2C61D7B2135}" type="presOf" srcId="{B471EB4E-14D3-4629-97A8-4B9CE37D1351}" destId="{4C500E30-F93E-47EA-B6F5-32864EEF4D91}" srcOrd="0" destOrd="0" presId="urn:microsoft.com/office/officeart/2005/8/layout/vList2"/>
    <dgm:cxn modelId="{EAC84C3B-3470-4A60-BCC1-D1172108EAA1}" type="presOf" srcId="{42DA80EF-15E6-41D6-85F6-4F59594D0383}" destId="{47F42535-DFC2-4D29-B920-1C40FFE6B1E7}" srcOrd="0" destOrd="0" presId="urn:microsoft.com/office/officeart/2005/8/layout/vList2"/>
    <dgm:cxn modelId="{D7D9B53E-4B0D-43FC-BD32-2C591A010E79}"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6EE46842-E392-46CF-865C-4474EF9438C3}" srcId="{703D4D02-5513-427D-B6E9-B2E187EE0C3A}" destId="{42DA80EF-15E6-41D6-85F6-4F59594D0383}" srcOrd="2" destOrd="0" parTransId="{173CE497-2C0D-479E-8754-25C7B4AF6CFC}" sibTransId="{4B234F5B-63CB-40EB-8CF6-E8D6F48FDC56}"/>
    <dgm:cxn modelId="{A35158AB-51BF-4DB5-BF8B-F564CF32F878}" type="presOf" srcId="{703D4D02-5513-427D-B6E9-B2E187EE0C3A}" destId="{CC8763B3-4621-4666-B669-3C5BA2A30DBE}" srcOrd="0" destOrd="0" presId="urn:microsoft.com/office/officeart/2005/8/layout/vList2"/>
    <dgm:cxn modelId="{AF9AD7A7-B86A-40C4-B162-68A6474F755E}" type="presParOf" srcId="{CC8763B3-4621-4666-B669-3C5BA2A30DBE}" destId="{4C500E30-F93E-47EA-B6F5-32864EEF4D91}" srcOrd="0" destOrd="0" presId="urn:microsoft.com/office/officeart/2005/8/layout/vList2"/>
    <dgm:cxn modelId="{75C52DF7-96F7-42C5-A4FA-A348201260BF}" type="presParOf" srcId="{CC8763B3-4621-4666-B669-3C5BA2A30DBE}" destId="{B6395B5E-2790-4C57-8CE8-FF9FF6C98AF0}" srcOrd="1" destOrd="0" presId="urn:microsoft.com/office/officeart/2005/8/layout/vList2"/>
    <dgm:cxn modelId="{D2A8C76E-71EB-48BA-AA5B-72CE65F6B60D}" type="presParOf" srcId="{CC8763B3-4621-4666-B669-3C5BA2A30DBE}" destId="{ECA2C48E-F743-4C45-B04A-3D046B3B5232}" srcOrd="2" destOrd="0" presId="urn:microsoft.com/office/officeart/2005/8/layout/vList2"/>
    <dgm:cxn modelId="{2A130675-FB90-47C7-BC06-2D008D3D1D9F}" type="presParOf" srcId="{CC8763B3-4621-4666-B669-3C5BA2A30DBE}" destId="{2E454826-67AD-4191-A11B-410BD9B8A386}" srcOrd="3" destOrd="0" presId="urn:microsoft.com/office/officeart/2005/8/layout/vList2"/>
    <dgm:cxn modelId="{A82F22A8-E47D-4979-BA48-B72042E4E292}" type="presParOf" srcId="{CC8763B3-4621-4666-B669-3C5BA2A30DBE}" destId="{47F42535-DFC2-4D29-B920-1C40FFE6B1E7}" srcOrd="4" destOrd="0" presId="urn:microsoft.com/office/officeart/2005/8/layout/vList2"/>
  </dgm:cxnLst>
  <dgm:bg/>
  <dgm:whole/>
</dgm:dataModel>
</file>

<file path=ppt/diagrams/data1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3052936"/>
          <a:ext cx="6537920" cy="1216800"/>
        </a:xfrm>
        <a:prstGeom prst="roundRect">
          <a:avLst/>
        </a:prstGeom>
      </dgm:spPr>
      <dgm:t>
        <a:bodyPr/>
        <a:lstStyle/>
        <a:p>
          <a:endParaRPr lang="en-US"/>
        </a:p>
      </dgm:t>
    </dgm:pt>
  </dgm:ptLst>
  <dgm:cxnLst>
    <dgm:cxn modelId="{8B0007A0-320C-4385-B268-C4ECC14E7279}" srcId="{703D4D02-5513-427D-B6E9-B2E187EE0C3A}" destId="{E6CB1D23-BBD8-4875-97FB-76C6D1DF1786}" srcOrd="1" destOrd="0" parTransId="{653C8E81-D774-450C-B764-B27052D2ADAF}" sibTransId="{CE641938-312E-4D0A-926C-683FC7775F83}"/>
    <dgm:cxn modelId="{5226409A-8209-4FCE-BFAA-6973E29B07F2}" type="presOf" srcId="{B471EB4E-14D3-4629-97A8-4B9CE37D1351}" destId="{4C500E30-F93E-47EA-B6F5-32864EEF4D91}" srcOrd="0" destOrd="0" presId="urn:microsoft.com/office/officeart/2005/8/layout/vList2"/>
    <dgm:cxn modelId="{F47BE03D-17D8-4576-A1B6-464A38831EEB}" type="presOf" srcId="{703D4D02-5513-427D-B6E9-B2E187EE0C3A}" destId="{CC8763B3-4621-4666-B669-3C5BA2A30DBE}"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20DC4011-17E7-464A-9B1C-CC86E44BDBED}"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17E7460A-CAB9-4BA4-BAE7-BB58D864CC12}" type="presOf" srcId="{42DA80EF-15E6-41D6-85F6-4F59594D0383}" destId="{47F42535-DFC2-4D29-B920-1C40FFE6B1E7}" srcOrd="0" destOrd="0" presId="urn:microsoft.com/office/officeart/2005/8/layout/vList2"/>
    <dgm:cxn modelId="{FAA93D37-0B0D-4E30-90EB-3EB3E4368557}" type="presParOf" srcId="{CC8763B3-4621-4666-B669-3C5BA2A30DBE}" destId="{4C500E30-F93E-47EA-B6F5-32864EEF4D91}" srcOrd="0" destOrd="0" presId="urn:microsoft.com/office/officeart/2005/8/layout/vList2"/>
    <dgm:cxn modelId="{53564654-C6BB-412B-857C-FFABBCBF43C5}" type="presParOf" srcId="{CC8763B3-4621-4666-B669-3C5BA2A30DBE}" destId="{B6395B5E-2790-4C57-8CE8-FF9FF6C98AF0}" srcOrd="1" destOrd="0" presId="urn:microsoft.com/office/officeart/2005/8/layout/vList2"/>
    <dgm:cxn modelId="{15FB4550-D04B-4296-B3EB-C210F5295922}" type="presParOf" srcId="{CC8763B3-4621-4666-B669-3C5BA2A30DBE}" destId="{ECA2C48E-F743-4C45-B04A-3D046B3B5232}" srcOrd="2" destOrd="0" presId="urn:microsoft.com/office/officeart/2005/8/layout/vList2"/>
    <dgm:cxn modelId="{339CD769-077B-41B3-8873-07A7A0053AAD}" type="presParOf" srcId="{CC8763B3-4621-4666-B669-3C5BA2A30DBE}" destId="{2E454826-67AD-4191-A11B-410BD9B8A386}" srcOrd="3" destOrd="0" presId="urn:microsoft.com/office/officeart/2005/8/layout/vList2"/>
    <dgm:cxn modelId="{8BB0BF43-1F4A-4565-8824-CA5035B6D0E1}" type="presParOf" srcId="{CC8763B3-4621-4666-B669-3C5BA2A30DBE}" destId="{47F42535-DFC2-4D29-B920-1C40FFE6B1E7}" srcOrd="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127</a:t>
            </a:fld>
            <a:endParaRPr lang="en-MY" altLang="en-US"/>
          </a:p>
        </p:txBody>
      </p:sp>
    </p:spTree>
    <p:extLst>
      <p:ext uri="{BB962C8B-B14F-4D97-AF65-F5344CB8AC3E}">
        <p14:creationId xmlns:p14="http://schemas.microsoft.com/office/powerpoint/2010/main" xmlns="" val="18606118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New UpTop red Logo.png"/>
          <p:cNvPicPr>
            <a:picLocks noChangeAspect="1"/>
          </p:cNvPicPr>
          <p:nvPr userDrawn="1"/>
        </p:nvPicPr>
        <p:blipFill>
          <a:blip r:embed="rId2" cstate="print"/>
          <a:stretch>
            <a:fillRect/>
          </a:stretch>
        </p:blipFill>
        <p:spPr>
          <a:xfrm>
            <a:off x="7010400" y="5791200"/>
            <a:ext cx="1871477" cy="785221"/>
          </a:xfrm>
          <a:prstGeom prst="rect">
            <a:avLst/>
          </a:prstGeom>
        </p:spPr>
      </p:pic>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543800" y="6248400"/>
            <a:ext cx="1089680" cy="457200"/>
          </a:xfrm>
          <a:prstGeom prst="rect">
            <a:avLst/>
          </a:prstGeom>
        </p:spPr>
      </p:pic>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533400" y="2133600"/>
            <a:ext cx="8077200" cy="2057400"/>
          </a:xfrm>
        </p:spPr>
        <p:txBody>
          <a:bodyPr>
            <a:normAutofit/>
          </a:bodyPr>
          <a:lstStyle/>
          <a:p>
            <a:r>
              <a:rPr lang="en-MY" sz="6000" dirty="0"/>
              <a:t>HR SERVICE DELIVERY - </a:t>
            </a:r>
            <a:r>
              <a:rPr lang="en-MY" sz="6000" dirty="0" smtClean="0"/>
              <a:t>II</a:t>
            </a:r>
            <a:endParaRPr lang="en-MY" sz="6000"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190822728"/>
              </p:ext>
            </p:extLst>
          </p:nvPr>
        </p:nvGraphicFramePr>
        <p:xfrm>
          <a:off x="609600" y="533400"/>
          <a:ext cx="61722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283167964"/>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838200" y="304800"/>
            <a:ext cx="7200900" cy="655639"/>
          </a:xfrm>
        </p:spPr>
        <p:txBody>
          <a:bodyPr/>
          <a:lstStyle/>
          <a:p>
            <a:r>
              <a:rPr lang="en-MY" dirty="0"/>
              <a:t>Recruitment</a:t>
            </a:r>
          </a:p>
        </p:txBody>
      </p:sp>
      <p:sp>
        <p:nvSpPr>
          <p:cNvPr id="4" name="TextBox 3">
            <a:extLst>
              <a:ext uri="{FF2B5EF4-FFF2-40B4-BE49-F238E27FC236}">
                <a16:creationId xmlns:a16="http://schemas.microsoft.com/office/drawing/2014/main" xmlns="" id="{B3B470B9-9D6F-4190-816A-0BF27BD3CDBD}"/>
              </a:ext>
            </a:extLst>
          </p:cNvPr>
          <p:cNvSpPr txBox="1"/>
          <p:nvPr/>
        </p:nvSpPr>
        <p:spPr>
          <a:xfrm>
            <a:off x="685800" y="1143000"/>
            <a:ext cx="8134672" cy="4370427"/>
          </a:xfrm>
          <a:prstGeom prst="rect">
            <a:avLst/>
          </a:prstGeom>
          <a:noFill/>
        </p:spPr>
        <p:txBody>
          <a:bodyPr wrap="square" rtlCol="0">
            <a:spAutoFit/>
          </a:bodyPr>
          <a:lstStyle/>
          <a:p>
            <a:r>
              <a:rPr lang="en-MY" sz="2000" dirty="0"/>
              <a:t>Recruitment is the process of attracting, screening and hiring qualified people for a job. The goal is to attract a pool of qualified candidates, some of whom will later be given job offers.</a:t>
            </a:r>
          </a:p>
          <a:p>
            <a:endParaRPr lang="en-MY" sz="2000" dirty="0"/>
          </a:p>
          <a:p>
            <a:r>
              <a:rPr lang="en-MY" sz="2000" dirty="0"/>
              <a:t>Recruitment consists of two crucial factors. One factor is attracting the appropriate quantity of applicants. The other factor is attracting quality applicants.</a:t>
            </a:r>
          </a:p>
          <a:p>
            <a:endParaRPr lang="en-MY" sz="2000" dirty="0"/>
          </a:p>
          <a:p>
            <a:r>
              <a:rPr lang="en-MY" sz="2000" dirty="0"/>
              <a:t>The starting place for determining who is qualified should be a carefully prepared job analysis, job description and job specification. These three documents are needed to establish selection criteria, evaluate applicants and screen out those who do not meet the minimum qualifications needed for the job.</a:t>
            </a:r>
          </a:p>
          <a:p>
            <a:endParaRPr lang="en-MY" dirty="0"/>
          </a:p>
        </p:txBody>
      </p:sp>
    </p:spTree>
    <p:extLst>
      <p:ext uri="{BB962C8B-B14F-4D97-AF65-F5344CB8AC3E}">
        <p14:creationId xmlns:p14="http://schemas.microsoft.com/office/powerpoint/2010/main" xmlns="" val="426563191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90600" y="304800"/>
            <a:ext cx="7200900" cy="655639"/>
          </a:xfrm>
        </p:spPr>
        <p:txBody>
          <a:bodyPr/>
          <a:lstStyle/>
          <a:p>
            <a:r>
              <a:rPr lang="en-MY" dirty="0"/>
              <a:t>Recruiting Process</a:t>
            </a:r>
          </a:p>
        </p:txBody>
      </p:sp>
      <p:sp>
        <p:nvSpPr>
          <p:cNvPr id="4" name="TextBox 3">
            <a:extLst>
              <a:ext uri="{FF2B5EF4-FFF2-40B4-BE49-F238E27FC236}">
                <a16:creationId xmlns:a16="http://schemas.microsoft.com/office/drawing/2014/main" xmlns="" id="{0A7568AF-54B0-41A3-922C-34E182B191EB}"/>
              </a:ext>
            </a:extLst>
          </p:cNvPr>
          <p:cNvSpPr txBox="1"/>
          <p:nvPr/>
        </p:nvSpPr>
        <p:spPr>
          <a:xfrm>
            <a:off x="533400" y="1143000"/>
            <a:ext cx="8064896" cy="4524315"/>
          </a:xfrm>
          <a:prstGeom prst="rect">
            <a:avLst/>
          </a:prstGeom>
          <a:noFill/>
        </p:spPr>
        <p:txBody>
          <a:bodyPr wrap="square" rtlCol="0">
            <a:spAutoFit/>
          </a:bodyPr>
          <a:lstStyle/>
          <a:p>
            <a:r>
              <a:rPr lang="en-MY" sz="1600" dirty="0"/>
              <a:t>The recruiting process starts with getting approvals for opening a job requisition.</a:t>
            </a:r>
          </a:p>
          <a:p>
            <a:endParaRPr lang="en-MY" sz="1600" dirty="0"/>
          </a:p>
          <a:p>
            <a:r>
              <a:rPr lang="en-MY" sz="1600" dirty="0"/>
              <a:t>The job requisition is a request to hire a person for an open position. Job requisitions usually include the following information for candidates:</a:t>
            </a:r>
          </a:p>
          <a:p>
            <a:pPr marL="285750" indent="-285750">
              <a:buFont typeface="Wingdings" panose="05000000000000000000" pitchFamily="2" charset="2"/>
              <a:buChar char="§"/>
            </a:pPr>
            <a:r>
              <a:rPr lang="en-MY" sz="1600" dirty="0"/>
              <a:t>Job description</a:t>
            </a:r>
          </a:p>
          <a:p>
            <a:pPr marL="285750" indent="-285750">
              <a:buFont typeface="Wingdings" panose="05000000000000000000" pitchFamily="2" charset="2"/>
              <a:buChar char="§"/>
            </a:pPr>
            <a:r>
              <a:rPr lang="en-MY" sz="1600" dirty="0"/>
              <a:t>Job level</a:t>
            </a:r>
          </a:p>
          <a:p>
            <a:pPr marL="285750" indent="-285750">
              <a:buFont typeface="Wingdings" panose="05000000000000000000" pitchFamily="2" charset="2"/>
              <a:buChar char="§"/>
            </a:pPr>
            <a:r>
              <a:rPr lang="en-MY" sz="1600" dirty="0"/>
              <a:t>Job location</a:t>
            </a:r>
          </a:p>
          <a:p>
            <a:endParaRPr lang="en-MY" sz="1600" dirty="0"/>
          </a:p>
          <a:p>
            <a:r>
              <a:rPr lang="en-MY" sz="1600" dirty="0"/>
              <a:t>The requisitions also include information required for HR professionals, such as cost estimates and headcount information. Headcount refers to the number of employees an organization has on its payroll.</a:t>
            </a:r>
          </a:p>
          <a:p>
            <a:endParaRPr lang="en-MY" sz="1600" dirty="0"/>
          </a:p>
          <a:p>
            <a:r>
              <a:rPr lang="en-MY" sz="1600" dirty="0"/>
              <a:t>Requisition forms are required for :</a:t>
            </a:r>
          </a:p>
          <a:p>
            <a:endParaRPr lang="en-MY" sz="1600" dirty="0"/>
          </a:p>
          <a:p>
            <a:pPr marL="285750" indent="-285750">
              <a:buFont typeface="Wingdings" panose="05000000000000000000" pitchFamily="2" charset="2"/>
              <a:buChar char="§"/>
            </a:pPr>
            <a:r>
              <a:rPr lang="en-MY" sz="1600" dirty="0"/>
              <a:t>Authorizing the recruitment of full-time, part-time, temporary and contract employees</a:t>
            </a:r>
          </a:p>
          <a:p>
            <a:pPr marL="285750" indent="-285750">
              <a:buFont typeface="Wingdings" panose="05000000000000000000" pitchFamily="2" charset="2"/>
              <a:buChar char="§"/>
            </a:pPr>
            <a:r>
              <a:rPr lang="en-MY" sz="1600" dirty="0"/>
              <a:t>Authorizing filling a position that has been vacated by the transfer or termination of a current employee</a:t>
            </a:r>
          </a:p>
          <a:p>
            <a:pPr marL="285750" indent="-285750">
              <a:buFont typeface="Wingdings" panose="05000000000000000000" pitchFamily="2" charset="2"/>
              <a:buChar char="§"/>
            </a:pPr>
            <a:r>
              <a:rPr lang="en-MY" sz="1600" dirty="0"/>
              <a:t>Authorizing creating a new position that is not currently filled by an employee</a:t>
            </a:r>
          </a:p>
        </p:txBody>
      </p:sp>
    </p:spTree>
    <p:extLst>
      <p:ext uri="{BB962C8B-B14F-4D97-AF65-F5344CB8AC3E}">
        <p14:creationId xmlns:p14="http://schemas.microsoft.com/office/powerpoint/2010/main" xmlns="" val="1495091250"/>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14400" y="381000"/>
            <a:ext cx="7200900" cy="655639"/>
          </a:xfrm>
        </p:spPr>
        <p:txBody>
          <a:bodyPr/>
          <a:lstStyle/>
          <a:p>
            <a:r>
              <a:rPr lang="en-MY" dirty="0"/>
              <a:t>Recruiting Strategies I</a:t>
            </a:r>
          </a:p>
        </p:txBody>
      </p:sp>
      <p:sp>
        <p:nvSpPr>
          <p:cNvPr id="4" name="TextBox 3">
            <a:extLst>
              <a:ext uri="{FF2B5EF4-FFF2-40B4-BE49-F238E27FC236}">
                <a16:creationId xmlns:a16="http://schemas.microsoft.com/office/drawing/2014/main" xmlns="" id="{45DF9A92-663D-47F0-8FBE-3E853C1C60D1}"/>
              </a:ext>
            </a:extLst>
          </p:cNvPr>
          <p:cNvSpPr txBox="1"/>
          <p:nvPr/>
        </p:nvSpPr>
        <p:spPr>
          <a:xfrm>
            <a:off x="762000" y="1295400"/>
            <a:ext cx="7859216" cy="4524315"/>
          </a:xfrm>
          <a:prstGeom prst="rect">
            <a:avLst/>
          </a:prstGeom>
          <a:noFill/>
        </p:spPr>
        <p:txBody>
          <a:bodyPr wrap="square" rtlCol="0">
            <a:spAutoFit/>
          </a:bodyPr>
          <a:lstStyle/>
          <a:p>
            <a:r>
              <a:rPr lang="en-MY" b="1" u="sng" dirty="0"/>
              <a:t>Build a Candidate Pipeline</a:t>
            </a:r>
          </a:p>
          <a:p>
            <a:endParaRPr lang="en-MY" dirty="0"/>
          </a:p>
          <a:p>
            <a:r>
              <a:rPr lang="en-MY" dirty="0"/>
              <a:t>Building a candidate pipeline means developing a pool of applicants that will be available when a job opening needs to be filled. A candidate pipeline has crucial value to an organization. However, organizations must first know what they are looking for ?</a:t>
            </a:r>
          </a:p>
          <a:p>
            <a:endParaRPr lang="en-MY" dirty="0"/>
          </a:p>
          <a:p>
            <a:r>
              <a:rPr lang="en-MY" dirty="0"/>
              <a:t>Consider the following strategies for starting and maintaining effective candidate pipelines:</a:t>
            </a:r>
          </a:p>
          <a:p>
            <a:endParaRPr lang="en-MY" dirty="0"/>
          </a:p>
          <a:p>
            <a:pPr marL="285750" indent="-285750">
              <a:buFont typeface="Wingdings" panose="05000000000000000000" pitchFamily="2" charset="2"/>
              <a:buChar char="§"/>
            </a:pPr>
            <a:r>
              <a:rPr lang="en-MY" dirty="0"/>
              <a:t>Let potential candidates know that your organization may be interested in hiring them if an appropriate job position becomes available.</a:t>
            </a:r>
          </a:p>
          <a:p>
            <a:pPr marL="285750" indent="-285750">
              <a:buFont typeface="Wingdings" panose="05000000000000000000" pitchFamily="2" charset="2"/>
              <a:buChar char="§"/>
            </a:pPr>
            <a:r>
              <a:rPr lang="en-MY" dirty="0"/>
              <a:t>Let management know when exceptional talent is available.</a:t>
            </a:r>
          </a:p>
          <a:p>
            <a:pPr marL="285750" indent="-285750">
              <a:buFont typeface="Wingdings" panose="05000000000000000000" pitchFamily="2" charset="2"/>
              <a:buChar char="§"/>
            </a:pPr>
            <a:r>
              <a:rPr lang="en-MY" dirty="0"/>
              <a:t>Consider creating a new position for a very strong candidate who may not match your organization’s current job openings.</a:t>
            </a:r>
          </a:p>
          <a:p>
            <a:pPr marL="285750" indent="-285750">
              <a:buFont typeface="Wingdings" panose="05000000000000000000" pitchFamily="2" charset="2"/>
              <a:buChar char="§"/>
            </a:pPr>
            <a:r>
              <a:rPr lang="en-MY" dirty="0"/>
              <a:t>Keep your pipeline to a manageable size</a:t>
            </a:r>
          </a:p>
        </p:txBody>
      </p:sp>
    </p:spTree>
    <p:extLst>
      <p:ext uri="{BB962C8B-B14F-4D97-AF65-F5344CB8AC3E}">
        <p14:creationId xmlns:p14="http://schemas.microsoft.com/office/powerpoint/2010/main" xmlns="" val="1913879266"/>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762000" y="304800"/>
            <a:ext cx="7200900" cy="579439"/>
          </a:xfrm>
        </p:spPr>
        <p:txBody>
          <a:bodyPr/>
          <a:lstStyle/>
          <a:p>
            <a:r>
              <a:rPr lang="en-MY" dirty="0"/>
              <a:t>Recruiting Strategies II</a:t>
            </a:r>
          </a:p>
        </p:txBody>
      </p:sp>
      <p:sp>
        <p:nvSpPr>
          <p:cNvPr id="4" name="TextBox 3">
            <a:extLst>
              <a:ext uri="{FF2B5EF4-FFF2-40B4-BE49-F238E27FC236}">
                <a16:creationId xmlns:a16="http://schemas.microsoft.com/office/drawing/2014/main" xmlns="" id="{CD7308FA-A484-4247-B9C6-CFB092304712}"/>
              </a:ext>
            </a:extLst>
          </p:cNvPr>
          <p:cNvSpPr txBox="1"/>
          <p:nvPr/>
        </p:nvSpPr>
        <p:spPr>
          <a:xfrm>
            <a:off x="609600" y="1066800"/>
            <a:ext cx="8064896" cy="5016758"/>
          </a:xfrm>
          <a:prstGeom prst="rect">
            <a:avLst/>
          </a:prstGeom>
          <a:noFill/>
        </p:spPr>
        <p:txBody>
          <a:bodyPr wrap="square" rtlCol="0">
            <a:spAutoFit/>
          </a:bodyPr>
          <a:lstStyle/>
          <a:p>
            <a:r>
              <a:rPr lang="en-MY" sz="1600" b="1" u="sng" dirty="0"/>
              <a:t>Consider Flexible Staffing Options</a:t>
            </a:r>
          </a:p>
          <a:p>
            <a:endParaRPr lang="en-MY" sz="1600" dirty="0"/>
          </a:p>
          <a:p>
            <a:r>
              <a:rPr lang="en-MY" sz="1600" dirty="0"/>
              <a:t>Also referred to as alternative staffing, flexible staffing uses alternative recruiting sources and workers who are not regular employees.</a:t>
            </a:r>
          </a:p>
          <a:p>
            <a:endParaRPr lang="en-MY" sz="1600" dirty="0"/>
          </a:p>
          <a:p>
            <a:r>
              <a:rPr lang="en-MY" sz="1600" dirty="0"/>
              <a:t>Flexible staffing can be based on either schedule flexibility or location flexibility. Schedule flexibility includes situations such as compressed workweeks and part- time options. Location flexibility includes working remotely from a location other than the main office or worksite.</a:t>
            </a:r>
          </a:p>
          <a:p>
            <a:endParaRPr lang="en-MY" sz="1600" dirty="0"/>
          </a:p>
          <a:p>
            <a:r>
              <a:rPr lang="en-MY" sz="1600" dirty="0"/>
              <a:t>Reasons to consider flexible staffing options for your organization include the following situations:</a:t>
            </a:r>
          </a:p>
          <a:p>
            <a:pPr marL="285750" indent="-285750">
              <a:buFont typeface="Wingdings" panose="05000000000000000000" pitchFamily="2" charset="2"/>
              <a:buChar char="§"/>
            </a:pPr>
            <a:r>
              <a:rPr lang="en-MY" sz="1600" dirty="0"/>
              <a:t>A shortage of available workers for open positions</a:t>
            </a:r>
          </a:p>
          <a:p>
            <a:pPr marL="285750" indent="-285750">
              <a:buFont typeface="Wingdings" panose="05000000000000000000" pitchFamily="2" charset="2"/>
              <a:buChar char="§"/>
            </a:pPr>
            <a:r>
              <a:rPr lang="en-MY" sz="1600" dirty="0"/>
              <a:t>Seasonal workload demands</a:t>
            </a:r>
          </a:p>
          <a:p>
            <a:pPr marL="285750" indent="-285750">
              <a:buFont typeface="Wingdings" panose="05000000000000000000" pitchFamily="2" charset="2"/>
              <a:buChar char="§"/>
            </a:pPr>
            <a:r>
              <a:rPr lang="en-MY" sz="1600" dirty="0"/>
              <a:t>Organizational upturns and downturns that make permanent headcounts impractical</a:t>
            </a:r>
          </a:p>
          <a:p>
            <a:pPr marL="285750" indent="-285750">
              <a:buFont typeface="Wingdings" panose="05000000000000000000" pitchFamily="2" charset="2"/>
              <a:buChar char="§"/>
            </a:pPr>
            <a:r>
              <a:rPr lang="en-MY" sz="1600" dirty="0"/>
              <a:t>Special projects that demand specific skills</a:t>
            </a:r>
          </a:p>
          <a:p>
            <a:endParaRPr lang="en-MY" sz="1600" dirty="0"/>
          </a:p>
          <a:p>
            <a:r>
              <a:rPr lang="en-MY" sz="1600" dirty="0"/>
              <a:t>Flexible staffing offers organizations the following benefits:</a:t>
            </a:r>
          </a:p>
          <a:p>
            <a:pPr marL="285750" indent="-285750">
              <a:buFont typeface="Wingdings" panose="05000000000000000000" pitchFamily="2" charset="2"/>
              <a:buChar char="§"/>
            </a:pPr>
            <a:r>
              <a:rPr lang="en-MY" sz="1600" dirty="0"/>
              <a:t>Improved job commitment over a one-year period</a:t>
            </a:r>
          </a:p>
          <a:p>
            <a:pPr marL="285750" indent="-285750">
              <a:buFont typeface="Wingdings" panose="05000000000000000000" pitchFamily="2" charset="2"/>
              <a:buChar char="§"/>
            </a:pPr>
            <a:r>
              <a:rPr lang="en-MY" sz="1600" dirty="0"/>
              <a:t>Decreased health problems or complications that impact the employee’s work</a:t>
            </a:r>
          </a:p>
        </p:txBody>
      </p:sp>
    </p:spTree>
    <p:extLst>
      <p:ext uri="{BB962C8B-B14F-4D97-AF65-F5344CB8AC3E}">
        <p14:creationId xmlns:p14="http://schemas.microsoft.com/office/powerpoint/2010/main" xmlns="" val="65419553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838200" y="381000"/>
            <a:ext cx="7200900" cy="731839"/>
          </a:xfrm>
        </p:spPr>
        <p:txBody>
          <a:bodyPr/>
          <a:lstStyle/>
          <a:p>
            <a:r>
              <a:rPr lang="en-MY" dirty="0"/>
              <a:t>Recruiting Strategies III</a:t>
            </a:r>
          </a:p>
        </p:txBody>
      </p:sp>
      <p:sp>
        <p:nvSpPr>
          <p:cNvPr id="4" name="TextBox 3">
            <a:extLst>
              <a:ext uri="{FF2B5EF4-FFF2-40B4-BE49-F238E27FC236}">
                <a16:creationId xmlns:a16="http://schemas.microsoft.com/office/drawing/2014/main" xmlns="" id="{25950D13-8F91-4DAD-B20E-7F64D3301587}"/>
              </a:ext>
            </a:extLst>
          </p:cNvPr>
          <p:cNvSpPr txBox="1"/>
          <p:nvPr/>
        </p:nvSpPr>
        <p:spPr>
          <a:xfrm>
            <a:off x="685800" y="1295400"/>
            <a:ext cx="7772400" cy="4524315"/>
          </a:xfrm>
          <a:prstGeom prst="rect">
            <a:avLst/>
          </a:prstGeom>
          <a:noFill/>
        </p:spPr>
        <p:txBody>
          <a:bodyPr wrap="square" rtlCol="0">
            <a:spAutoFit/>
          </a:bodyPr>
          <a:lstStyle/>
          <a:p>
            <a:r>
              <a:rPr lang="en-MY" b="1" dirty="0"/>
              <a:t>Internal Recruitment Sources :</a:t>
            </a:r>
          </a:p>
          <a:p>
            <a:endParaRPr lang="en-MY" dirty="0"/>
          </a:p>
          <a:p>
            <a:r>
              <a:rPr lang="en-MY" dirty="0"/>
              <a:t>Organizations can fill open positions through internal promotions and transfers. This internal recruitment allows the organization to capitalize on its investment in recruiting, selecting and developing its current employees.</a:t>
            </a:r>
          </a:p>
          <a:p>
            <a:endParaRPr lang="en-MY" dirty="0"/>
          </a:p>
          <a:p>
            <a:r>
              <a:rPr lang="en-MY" dirty="0"/>
              <a:t>Effective methods of recruiting internally include the following:</a:t>
            </a:r>
          </a:p>
          <a:p>
            <a:endParaRPr lang="en-MY" dirty="0"/>
          </a:p>
          <a:p>
            <a:pPr marL="285750" indent="-285750">
              <a:buFont typeface="Wingdings" panose="05000000000000000000" pitchFamily="2" charset="2"/>
              <a:buChar char="§"/>
            </a:pPr>
            <a:r>
              <a:rPr lang="en-MY" dirty="0"/>
              <a:t>Job postings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Skills assessment tools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databases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referrals</a:t>
            </a:r>
          </a:p>
          <a:p>
            <a:endParaRPr lang="en-MY" dirty="0"/>
          </a:p>
        </p:txBody>
      </p:sp>
    </p:spTree>
    <p:extLst>
      <p:ext uri="{BB962C8B-B14F-4D97-AF65-F5344CB8AC3E}">
        <p14:creationId xmlns:p14="http://schemas.microsoft.com/office/powerpoint/2010/main" xmlns="" val="2684848542"/>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77D7F7-9140-465B-BA3E-8033AC965CD8}"/>
              </a:ext>
            </a:extLst>
          </p:cNvPr>
          <p:cNvSpPr>
            <a:spLocks noGrp="1"/>
          </p:cNvSpPr>
          <p:nvPr>
            <p:ph type="title"/>
          </p:nvPr>
        </p:nvSpPr>
        <p:spPr>
          <a:xfrm>
            <a:off x="990600" y="0"/>
            <a:ext cx="7200900" cy="1142385"/>
          </a:xfrm>
        </p:spPr>
        <p:txBody>
          <a:bodyPr>
            <a:normAutofit/>
          </a:bodyPr>
          <a:lstStyle/>
          <a:p>
            <a:r>
              <a:rPr lang="en-MY" sz="2800" dirty="0"/>
              <a:t>Advantages and Disadvantages of Recruiting Internally</a:t>
            </a:r>
          </a:p>
        </p:txBody>
      </p:sp>
      <p:pic>
        <p:nvPicPr>
          <p:cNvPr id="5" name="Picture 4">
            <a:extLst>
              <a:ext uri="{FF2B5EF4-FFF2-40B4-BE49-F238E27FC236}">
                <a16:creationId xmlns:a16="http://schemas.microsoft.com/office/drawing/2014/main" xmlns="" id="{35214E08-428A-419A-AA49-51C9E08A7F89}"/>
              </a:ext>
            </a:extLst>
          </p:cNvPr>
          <p:cNvPicPr>
            <a:picLocks noChangeAspect="1"/>
          </p:cNvPicPr>
          <p:nvPr/>
        </p:nvPicPr>
        <p:blipFill>
          <a:blip r:embed="rId2"/>
          <a:stretch>
            <a:fillRect/>
          </a:stretch>
        </p:blipFill>
        <p:spPr>
          <a:xfrm>
            <a:off x="1905000" y="1219200"/>
            <a:ext cx="5112568" cy="4729125"/>
          </a:xfrm>
          <a:prstGeom prst="rect">
            <a:avLst/>
          </a:prstGeom>
        </p:spPr>
      </p:pic>
    </p:spTree>
    <p:extLst>
      <p:ext uri="{BB962C8B-B14F-4D97-AF65-F5344CB8AC3E}">
        <p14:creationId xmlns:p14="http://schemas.microsoft.com/office/powerpoint/2010/main" xmlns="" val="211601701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827592-8F1B-47B8-8A86-76DB47A0230A}"/>
              </a:ext>
            </a:extLst>
          </p:cNvPr>
          <p:cNvSpPr>
            <a:spLocks noGrp="1"/>
          </p:cNvSpPr>
          <p:nvPr>
            <p:ph type="title"/>
          </p:nvPr>
        </p:nvSpPr>
        <p:spPr>
          <a:xfrm>
            <a:off x="914400" y="228600"/>
            <a:ext cx="7200900" cy="579439"/>
          </a:xfrm>
        </p:spPr>
        <p:txBody>
          <a:bodyPr/>
          <a:lstStyle/>
          <a:p>
            <a:r>
              <a:rPr lang="en-MY" dirty="0"/>
              <a:t>Job Postings</a:t>
            </a:r>
          </a:p>
        </p:txBody>
      </p:sp>
      <p:sp>
        <p:nvSpPr>
          <p:cNvPr id="4" name="TextBox 3">
            <a:extLst>
              <a:ext uri="{FF2B5EF4-FFF2-40B4-BE49-F238E27FC236}">
                <a16:creationId xmlns:a16="http://schemas.microsoft.com/office/drawing/2014/main" xmlns="" id="{008A8CCB-65A1-4278-9A5B-2A458F22C2DB}"/>
              </a:ext>
            </a:extLst>
          </p:cNvPr>
          <p:cNvSpPr txBox="1"/>
          <p:nvPr/>
        </p:nvSpPr>
        <p:spPr>
          <a:xfrm>
            <a:off x="457200" y="1219200"/>
            <a:ext cx="8136904" cy="4801314"/>
          </a:xfrm>
          <a:prstGeom prst="rect">
            <a:avLst/>
          </a:prstGeom>
          <a:noFill/>
        </p:spPr>
        <p:txBody>
          <a:bodyPr wrap="square" rtlCol="0">
            <a:spAutoFit/>
          </a:bodyPr>
          <a:lstStyle/>
          <a:p>
            <a:r>
              <a:rPr lang="en-MY" dirty="0"/>
              <a:t>A job posting is an internal system that allows employees to respond to a job opening for a specific position. A posting should provide a brief description of the job, including significant job duties and minimum qualifications, education and experience. Job postings can be communicated through bulletin board notices, newsletters, memos, electronic bulletins or the company Intranet.</a:t>
            </a:r>
          </a:p>
          <a:p>
            <a:r>
              <a:rPr lang="en-MY" dirty="0"/>
              <a:t> </a:t>
            </a:r>
          </a:p>
          <a:p>
            <a:r>
              <a:rPr lang="en-MY" dirty="0"/>
              <a:t>In some cases, jobs are not advertised externally until employees have an opportunity to respond to the posting. In other cases, jobs may be simultaneously advertised externally to speed up the hiring process.</a:t>
            </a:r>
          </a:p>
          <a:p>
            <a:endParaRPr lang="en-MY" dirty="0"/>
          </a:p>
          <a:p>
            <a:r>
              <a:rPr lang="en-MY" dirty="0"/>
              <a:t>Job postings have several advantages:</a:t>
            </a:r>
          </a:p>
          <a:p>
            <a:pPr marL="285750" indent="-285750">
              <a:buFont typeface="Wingdings" panose="05000000000000000000" pitchFamily="2" charset="2"/>
              <a:buChar char="§"/>
            </a:pPr>
            <a:r>
              <a:rPr lang="en-MY" dirty="0"/>
              <a:t>Allows all qualified employees to compete for positions</a:t>
            </a:r>
          </a:p>
          <a:p>
            <a:pPr marL="285750" indent="-285750">
              <a:buFont typeface="Wingdings" panose="05000000000000000000" pitchFamily="2" charset="2"/>
              <a:buChar char="§"/>
            </a:pPr>
            <a:r>
              <a:rPr lang="en-MY" dirty="0"/>
              <a:t>Alerts candidates to advancement opportunities in the department or the organization</a:t>
            </a:r>
          </a:p>
          <a:p>
            <a:pPr marL="285750" indent="-285750">
              <a:buFont typeface="Wingdings" panose="05000000000000000000" pitchFamily="2" charset="2"/>
              <a:buChar char="§"/>
            </a:pPr>
            <a:r>
              <a:rPr lang="en-MY" dirty="0"/>
              <a:t>Allows the organization to reduce the costs of recruiting</a:t>
            </a:r>
          </a:p>
          <a:p>
            <a:pPr marL="285750" indent="-285750">
              <a:buFont typeface="Wingdings" panose="05000000000000000000" pitchFamily="2" charset="2"/>
              <a:buChar char="§"/>
            </a:pPr>
            <a:r>
              <a:rPr lang="en-MY" dirty="0"/>
              <a:t>Accommodates seniority by establishing qualifications and other position requirements</a:t>
            </a:r>
          </a:p>
        </p:txBody>
      </p:sp>
    </p:spTree>
    <p:extLst>
      <p:ext uri="{BB962C8B-B14F-4D97-AF65-F5344CB8AC3E}">
        <p14:creationId xmlns:p14="http://schemas.microsoft.com/office/powerpoint/2010/main" xmlns="" val="2176516190"/>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63FC97-B059-49D1-A6A1-85A26AA66343}"/>
              </a:ext>
            </a:extLst>
          </p:cNvPr>
          <p:cNvSpPr>
            <a:spLocks noGrp="1"/>
          </p:cNvSpPr>
          <p:nvPr>
            <p:ph type="title"/>
          </p:nvPr>
        </p:nvSpPr>
        <p:spPr>
          <a:xfrm>
            <a:off x="838200" y="304800"/>
            <a:ext cx="7200900" cy="655639"/>
          </a:xfrm>
        </p:spPr>
        <p:txBody>
          <a:bodyPr/>
          <a:lstStyle/>
          <a:p>
            <a:r>
              <a:rPr lang="en-MY" dirty="0"/>
              <a:t>Skills Assessment Tools</a:t>
            </a:r>
          </a:p>
        </p:txBody>
      </p:sp>
      <p:sp>
        <p:nvSpPr>
          <p:cNvPr id="4" name="TextBox 3">
            <a:extLst>
              <a:ext uri="{FF2B5EF4-FFF2-40B4-BE49-F238E27FC236}">
                <a16:creationId xmlns:a16="http://schemas.microsoft.com/office/drawing/2014/main" xmlns="" id="{024DDDC5-26BC-4D62-86CD-C6CE2842F6B4}"/>
              </a:ext>
            </a:extLst>
          </p:cNvPr>
          <p:cNvSpPr txBox="1"/>
          <p:nvPr/>
        </p:nvSpPr>
        <p:spPr>
          <a:xfrm>
            <a:off x="685800" y="1143000"/>
            <a:ext cx="7848600" cy="4985980"/>
          </a:xfrm>
          <a:prstGeom prst="rect">
            <a:avLst/>
          </a:prstGeom>
          <a:noFill/>
        </p:spPr>
        <p:txBody>
          <a:bodyPr wrap="square" rtlCol="0">
            <a:spAutoFit/>
          </a:bodyPr>
          <a:lstStyle/>
          <a:p>
            <a:r>
              <a:rPr lang="en-MY" sz="2000" dirty="0"/>
              <a:t>The human resource information system (HRIS) is technology that supports human resources functions. HRIS can be used as a source for internal recruitment.</a:t>
            </a:r>
          </a:p>
          <a:p>
            <a:endParaRPr lang="en-MY" sz="2000" dirty="0"/>
          </a:p>
          <a:p>
            <a:r>
              <a:rPr lang="en-MY" sz="2000" dirty="0"/>
              <a:t>HRIS skill banks and skill tracking systems can generate computerized employee profiles and skill inventories. These inventories provide a list of candidates who have the needed knowledge, skills and abilities. Having a complete record of each employee’s qualifications provides the following benefits:</a:t>
            </a:r>
          </a:p>
          <a:p>
            <a:endParaRPr lang="en-MY" sz="2000" dirty="0"/>
          </a:p>
          <a:p>
            <a:pPr marL="285750" indent="-285750">
              <a:buFont typeface="Wingdings" panose="05000000000000000000" pitchFamily="2" charset="2"/>
              <a:buChar char="§"/>
            </a:pPr>
            <a:r>
              <a:rPr lang="en-MY" sz="2000" dirty="0"/>
              <a:t>Allows organizations to scan records quickly and to locate qualified candidates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Increases the likelihood of a good match between the job and the employee</a:t>
            </a:r>
          </a:p>
          <a:p>
            <a:endParaRPr lang="en-MY" dirty="0"/>
          </a:p>
        </p:txBody>
      </p:sp>
    </p:spTree>
    <p:extLst>
      <p:ext uri="{BB962C8B-B14F-4D97-AF65-F5344CB8AC3E}">
        <p14:creationId xmlns:p14="http://schemas.microsoft.com/office/powerpoint/2010/main" xmlns="" val="3518114732"/>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DB8401-55FA-443F-A1B9-53B6DDDB8F1C}"/>
              </a:ext>
            </a:extLst>
          </p:cNvPr>
          <p:cNvSpPr>
            <a:spLocks noGrp="1"/>
          </p:cNvSpPr>
          <p:nvPr>
            <p:ph type="title"/>
          </p:nvPr>
        </p:nvSpPr>
        <p:spPr/>
        <p:txBody>
          <a:bodyPr/>
          <a:lstStyle/>
          <a:p>
            <a:r>
              <a:rPr lang="en-MY" dirty="0"/>
              <a:t>Employee Referrals</a:t>
            </a:r>
          </a:p>
        </p:txBody>
      </p:sp>
      <p:sp>
        <p:nvSpPr>
          <p:cNvPr id="4" name="TextBox 3">
            <a:extLst>
              <a:ext uri="{FF2B5EF4-FFF2-40B4-BE49-F238E27FC236}">
                <a16:creationId xmlns:a16="http://schemas.microsoft.com/office/drawing/2014/main" xmlns="" id="{3D57623B-CC52-4E54-A9BF-52BC5B5EA9D4}"/>
              </a:ext>
            </a:extLst>
          </p:cNvPr>
          <p:cNvSpPr txBox="1"/>
          <p:nvPr/>
        </p:nvSpPr>
        <p:spPr>
          <a:xfrm>
            <a:off x="755576" y="1772816"/>
            <a:ext cx="7931224" cy="646331"/>
          </a:xfrm>
          <a:prstGeom prst="rect">
            <a:avLst/>
          </a:prstGeom>
          <a:noFill/>
        </p:spPr>
        <p:txBody>
          <a:bodyPr wrap="square" rtlCol="0">
            <a:spAutoFit/>
          </a:bodyPr>
          <a:lstStyle/>
          <a:p>
            <a:r>
              <a:rPr lang="en-MY" dirty="0"/>
              <a:t>An employee referral program is a recruiting strategy that rewards current employees for referring qualified candidates for open positions </a:t>
            </a:r>
          </a:p>
        </p:txBody>
      </p:sp>
      <p:pic>
        <p:nvPicPr>
          <p:cNvPr id="6" name="Picture 5">
            <a:extLst>
              <a:ext uri="{FF2B5EF4-FFF2-40B4-BE49-F238E27FC236}">
                <a16:creationId xmlns:a16="http://schemas.microsoft.com/office/drawing/2014/main" xmlns="" id="{C62C5ED7-A0EE-4849-8534-F65E93AA77A6}"/>
              </a:ext>
            </a:extLst>
          </p:cNvPr>
          <p:cNvPicPr>
            <a:picLocks noChangeAspect="1"/>
          </p:cNvPicPr>
          <p:nvPr/>
        </p:nvPicPr>
        <p:blipFill>
          <a:blip r:embed="rId2"/>
          <a:stretch>
            <a:fillRect/>
          </a:stretch>
        </p:blipFill>
        <p:spPr>
          <a:xfrm>
            <a:off x="825913" y="2924944"/>
            <a:ext cx="7625485" cy="2448034"/>
          </a:xfrm>
          <a:prstGeom prst="rect">
            <a:avLst/>
          </a:prstGeom>
        </p:spPr>
      </p:pic>
    </p:spTree>
    <p:extLst>
      <p:ext uri="{BB962C8B-B14F-4D97-AF65-F5344CB8AC3E}">
        <p14:creationId xmlns:p14="http://schemas.microsoft.com/office/powerpoint/2010/main" xmlns="" val="393261162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790495-B1B7-4A17-9EF0-AEF97059E813}"/>
              </a:ext>
            </a:extLst>
          </p:cNvPr>
          <p:cNvSpPr>
            <a:spLocks noGrp="1"/>
          </p:cNvSpPr>
          <p:nvPr>
            <p:ph type="title"/>
          </p:nvPr>
        </p:nvSpPr>
        <p:spPr/>
        <p:txBody>
          <a:bodyPr/>
          <a:lstStyle/>
          <a:p>
            <a:r>
              <a:rPr lang="en-MY" dirty="0"/>
              <a:t>Internal Movement</a:t>
            </a:r>
          </a:p>
        </p:txBody>
      </p:sp>
      <p:sp>
        <p:nvSpPr>
          <p:cNvPr id="4" name="TextBox 3">
            <a:extLst>
              <a:ext uri="{FF2B5EF4-FFF2-40B4-BE49-F238E27FC236}">
                <a16:creationId xmlns:a16="http://schemas.microsoft.com/office/drawing/2014/main" xmlns="" id="{3C48900C-3DDF-4E99-93DB-01B8DA7C5F1B}"/>
              </a:ext>
            </a:extLst>
          </p:cNvPr>
          <p:cNvSpPr txBox="1"/>
          <p:nvPr/>
        </p:nvSpPr>
        <p:spPr>
          <a:xfrm>
            <a:off x="914400" y="1772816"/>
            <a:ext cx="7618040" cy="4247317"/>
          </a:xfrm>
          <a:prstGeom prst="rect">
            <a:avLst/>
          </a:prstGeom>
          <a:noFill/>
        </p:spPr>
        <p:txBody>
          <a:bodyPr wrap="square" rtlCol="0">
            <a:spAutoFit/>
          </a:bodyPr>
          <a:lstStyle/>
          <a:p>
            <a:r>
              <a:rPr lang="en-MY" dirty="0"/>
              <a:t>Internal movement refers to the movement of employees from one job to another within the organization.</a:t>
            </a:r>
          </a:p>
          <a:p>
            <a:endParaRPr lang="en-MY" dirty="0"/>
          </a:p>
          <a:p>
            <a:r>
              <a:rPr lang="en-MY" dirty="0"/>
              <a:t>We will look in more detail at the following forms of internal movement:</a:t>
            </a:r>
          </a:p>
          <a:p>
            <a:endParaRPr lang="en-MY" dirty="0"/>
          </a:p>
          <a:p>
            <a:pPr marL="285750" indent="-285750">
              <a:buFont typeface="Wingdings" panose="05000000000000000000" pitchFamily="2" charset="2"/>
              <a:buChar char="§"/>
            </a:pPr>
            <a:r>
              <a:rPr lang="en-MY" dirty="0"/>
              <a:t>Promotions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Relocations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International assignments</a:t>
            </a:r>
          </a:p>
          <a:p>
            <a:endParaRPr lang="en-MY" dirty="0"/>
          </a:p>
        </p:txBody>
      </p:sp>
    </p:spTree>
    <p:extLst>
      <p:ext uri="{BB962C8B-B14F-4D97-AF65-F5344CB8AC3E}">
        <p14:creationId xmlns:p14="http://schemas.microsoft.com/office/powerpoint/2010/main" xmlns="" val="2926473583"/>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5E1BB4-6C76-4220-9E02-95945CCD2082}"/>
              </a:ext>
            </a:extLst>
          </p:cNvPr>
          <p:cNvSpPr>
            <a:spLocks noGrp="1"/>
          </p:cNvSpPr>
          <p:nvPr>
            <p:ph type="title"/>
          </p:nvPr>
        </p:nvSpPr>
        <p:spPr>
          <a:xfrm>
            <a:off x="914400" y="304800"/>
            <a:ext cx="7200900" cy="655639"/>
          </a:xfrm>
        </p:spPr>
        <p:txBody>
          <a:bodyPr/>
          <a:lstStyle/>
          <a:p>
            <a:r>
              <a:rPr lang="en-MY" dirty="0"/>
              <a:t>Promotions</a:t>
            </a:r>
          </a:p>
        </p:txBody>
      </p:sp>
      <p:sp>
        <p:nvSpPr>
          <p:cNvPr id="4" name="TextBox 3">
            <a:extLst>
              <a:ext uri="{FF2B5EF4-FFF2-40B4-BE49-F238E27FC236}">
                <a16:creationId xmlns:a16="http://schemas.microsoft.com/office/drawing/2014/main" xmlns="" id="{342C8923-F37A-465A-9A3D-A69ADAA6D3F2}"/>
              </a:ext>
            </a:extLst>
          </p:cNvPr>
          <p:cNvSpPr txBox="1"/>
          <p:nvPr/>
        </p:nvSpPr>
        <p:spPr>
          <a:xfrm>
            <a:off x="609600" y="1066800"/>
            <a:ext cx="7848600" cy="4800600"/>
          </a:xfrm>
          <a:prstGeom prst="rect">
            <a:avLst/>
          </a:prstGeom>
          <a:noFill/>
        </p:spPr>
        <p:txBody>
          <a:bodyPr wrap="square" rtlCol="0">
            <a:spAutoFit/>
          </a:bodyPr>
          <a:lstStyle/>
          <a:p>
            <a:r>
              <a:rPr lang="en-MY" dirty="0"/>
              <a:t>In most organizations, a promotion is an advancement of an employee's rank, usually with greater responsibility and more money. Some reasons for promotion include the following:</a:t>
            </a:r>
          </a:p>
          <a:p>
            <a:endParaRPr lang="en-MY" dirty="0"/>
          </a:p>
          <a:p>
            <a:pPr marL="285750" indent="-285750">
              <a:buFont typeface="Wingdings" panose="05000000000000000000" pitchFamily="2" charset="2"/>
              <a:buChar char="§"/>
            </a:pPr>
            <a:r>
              <a:rPr lang="en-MY" dirty="0"/>
              <a:t>Assuming new and different duties of a different position at a higher level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Assuming a position that involves increased responsibilities and the acquisition of additional knowledge, skills or abilities in the same line of work</a:t>
            </a:r>
          </a:p>
          <a:p>
            <a:endParaRPr lang="en-MY" dirty="0"/>
          </a:p>
          <a:p>
            <a:r>
              <a:rPr lang="en-MY" dirty="0"/>
              <a:t>HR, together with line management, should develop a natural progression of jobs whenever possible. This progression provides employees with a career path for future growth that can also be used as a basis for promotion from within. However, HR management should not create jobs simply to provide a path of upward mobility. Artificial career paths can lead to unrealistic expectations and unnecessary organizational structure and costs.</a:t>
            </a:r>
          </a:p>
        </p:txBody>
      </p:sp>
    </p:spTree>
    <p:extLst>
      <p:ext uri="{BB962C8B-B14F-4D97-AF65-F5344CB8AC3E}">
        <p14:creationId xmlns:p14="http://schemas.microsoft.com/office/powerpoint/2010/main" xmlns="" val="2214793285"/>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a:t>Demotions</a:t>
            </a:r>
          </a:p>
        </p:txBody>
      </p:sp>
      <p:sp>
        <p:nvSpPr>
          <p:cNvPr id="4" name="TextBox 3">
            <a:extLst>
              <a:ext uri="{FF2B5EF4-FFF2-40B4-BE49-F238E27FC236}">
                <a16:creationId xmlns:a16="http://schemas.microsoft.com/office/drawing/2014/main" xmlns="" id="{A37E691A-C996-49B6-8C11-F5902A0F6E89}"/>
              </a:ext>
            </a:extLst>
          </p:cNvPr>
          <p:cNvSpPr txBox="1"/>
          <p:nvPr/>
        </p:nvSpPr>
        <p:spPr>
          <a:xfrm>
            <a:off x="914400" y="1916832"/>
            <a:ext cx="7258000" cy="3416320"/>
          </a:xfrm>
          <a:prstGeom prst="rect">
            <a:avLst/>
          </a:prstGeom>
          <a:noFill/>
        </p:spPr>
        <p:txBody>
          <a:bodyPr wrap="square" rtlCol="0">
            <a:spAutoFit/>
          </a:bodyPr>
          <a:lstStyle/>
          <a:p>
            <a:r>
              <a:rPr lang="en-MY" dirty="0"/>
              <a:t>A demotion is moving an employee back or laterally to a position that is better suited to his or her talents. Demotions can occur for several different reasons:</a:t>
            </a:r>
          </a:p>
          <a:p>
            <a:endParaRPr lang="en-MY" dirty="0"/>
          </a:p>
          <a:p>
            <a:pPr marL="285750" indent="-285750">
              <a:buFont typeface="Wingdings" panose="05000000000000000000" pitchFamily="2" charset="2"/>
              <a:buChar char="§"/>
            </a:pPr>
            <a:r>
              <a:rPr lang="en-MY" dirty="0"/>
              <a:t>Staff reductions, consolidations or reorganizations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attempt to move an underqualified employee to a more suitable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employee’s request (For example, an employee may not want to continue as a supervisor or may request a part-time schedule.)</a:t>
            </a:r>
          </a:p>
          <a:p>
            <a:endParaRPr lang="en-MY" dirty="0"/>
          </a:p>
        </p:txBody>
      </p:sp>
    </p:spTree>
    <p:extLst>
      <p:ext uri="{BB962C8B-B14F-4D97-AF65-F5344CB8AC3E}">
        <p14:creationId xmlns:p14="http://schemas.microsoft.com/office/powerpoint/2010/main" xmlns="" val="481889145"/>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a:t>Relocations</a:t>
            </a:r>
          </a:p>
        </p:txBody>
      </p:sp>
      <p:sp>
        <p:nvSpPr>
          <p:cNvPr id="4" name="TextBox 3">
            <a:extLst>
              <a:ext uri="{FF2B5EF4-FFF2-40B4-BE49-F238E27FC236}">
                <a16:creationId xmlns:a16="http://schemas.microsoft.com/office/drawing/2014/main" xmlns="" id="{4CF383E2-5BFE-432F-959E-6C6C934C6B9B}"/>
              </a:ext>
            </a:extLst>
          </p:cNvPr>
          <p:cNvSpPr txBox="1"/>
          <p:nvPr/>
        </p:nvSpPr>
        <p:spPr>
          <a:xfrm>
            <a:off x="755576" y="1772816"/>
            <a:ext cx="7931224" cy="4247317"/>
          </a:xfrm>
          <a:prstGeom prst="rect">
            <a:avLst/>
          </a:prstGeom>
          <a:noFill/>
        </p:spPr>
        <p:txBody>
          <a:bodyPr wrap="square" rtlCol="0">
            <a:spAutoFit/>
          </a:bodyPr>
          <a:lstStyle/>
          <a:p>
            <a:r>
              <a:rPr lang="en-MY" dirty="0"/>
              <a:t>Relocation means moving an employee to another location for work. This relocation can be within the country or to another country.</a:t>
            </a:r>
          </a:p>
          <a:p>
            <a:endParaRPr lang="en-MY" dirty="0"/>
          </a:p>
          <a:p>
            <a:r>
              <a:rPr lang="en-MY" dirty="0"/>
              <a:t>The organization should consider several factors related to relocations:</a:t>
            </a:r>
          </a:p>
          <a:p>
            <a:endParaRPr lang="en-MY" dirty="0"/>
          </a:p>
          <a:p>
            <a:pPr marL="285750" indent="-285750">
              <a:buFont typeface="Wingdings" panose="05000000000000000000" pitchFamily="2" charset="2"/>
              <a:buChar char="§"/>
            </a:pPr>
            <a:r>
              <a:rPr lang="en-MY" dirty="0"/>
              <a:t>The cost to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employee’s willingness to accept the relocation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impact on the employee’s family (including employment opportunities for the spouse)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need for an orientation program to adjust employees and their families to the new location</a:t>
            </a:r>
          </a:p>
          <a:p>
            <a:endParaRPr lang="en-MY" dirty="0"/>
          </a:p>
        </p:txBody>
      </p:sp>
    </p:spTree>
    <p:extLst>
      <p:ext uri="{BB962C8B-B14F-4D97-AF65-F5344CB8AC3E}">
        <p14:creationId xmlns:p14="http://schemas.microsoft.com/office/powerpoint/2010/main" xmlns="" val="3240110935"/>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a:t>Transfers</a:t>
            </a:r>
          </a:p>
        </p:txBody>
      </p:sp>
      <p:sp>
        <p:nvSpPr>
          <p:cNvPr id="4" name="TextBox 3">
            <a:extLst>
              <a:ext uri="{FF2B5EF4-FFF2-40B4-BE49-F238E27FC236}">
                <a16:creationId xmlns:a16="http://schemas.microsoft.com/office/drawing/2014/main" xmlns="" id="{AFF58AC2-36FB-45EE-8131-1019A454B1A5}"/>
              </a:ext>
            </a:extLst>
          </p:cNvPr>
          <p:cNvSpPr txBox="1"/>
          <p:nvPr/>
        </p:nvSpPr>
        <p:spPr>
          <a:xfrm>
            <a:off x="755576" y="1844824"/>
            <a:ext cx="8208912" cy="4247317"/>
          </a:xfrm>
          <a:prstGeom prst="rect">
            <a:avLst/>
          </a:prstGeom>
          <a:noFill/>
        </p:spPr>
        <p:txBody>
          <a:bodyPr wrap="square" rtlCol="0">
            <a:spAutoFit/>
          </a:bodyPr>
          <a:lstStyle/>
          <a:p>
            <a:r>
              <a:rPr lang="en-MY" dirty="0"/>
              <a:t>Often employees transfer to other divisions within an organization. Transfers are usually considered a lateral move with no salary adjustment. Transfers can be initiated by either the employee or management and may involve a move to a different geographic location, function or organizational line.</a:t>
            </a:r>
          </a:p>
          <a:p>
            <a:endParaRPr lang="en-MY" dirty="0"/>
          </a:p>
          <a:p>
            <a:r>
              <a:rPr lang="en-MY" dirty="0"/>
              <a:t>Reasons for transfers include the following:</a:t>
            </a:r>
          </a:p>
          <a:p>
            <a:endParaRPr lang="en-MY" dirty="0"/>
          </a:p>
          <a:p>
            <a:pPr marL="285750" indent="-285750">
              <a:buFont typeface="Wingdings" panose="05000000000000000000" pitchFamily="2" charset="2"/>
              <a:buChar char="§"/>
            </a:pPr>
            <a:r>
              <a:rPr lang="en-MY" dirty="0"/>
              <a:t>The employee desires change but does not want to leave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organization finds a better match between the employee’s abilities and the organization’s staffing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transfer helps the organization balance staffing and reduces the need for terminations.</a:t>
            </a:r>
          </a:p>
          <a:p>
            <a:endParaRPr lang="en-MY" dirty="0"/>
          </a:p>
        </p:txBody>
      </p:sp>
    </p:spTree>
    <p:extLst>
      <p:ext uri="{BB962C8B-B14F-4D97-AF65-F5344CB8AC3E}">
        <p14:creationId xmlns:p14="http://schemas.microsoft.com/office/powerpoint/2010/main" xmlns="" val="2717509467"/>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a:t>International Assignments</a:t>
            </a:r>
          </a:p>
        </p:txBody>
      </p:sp>
      <p:sp>
        <p:nvSpPr>
          <p:cNvPr id="4" name="TextBox 3">
            <a:extLst>
              <a:ext uri="{FF2B5EF4-FFF2-40B4-BE49-F238E27FC236}">
                <a16:creationId xmlns:a16="http://schemas.microsoft.com/office/drawing/2014/main" xmlns="" id="{41DD51A8-6F32-42EC-AA5B-3D2086151092}"/>
              </a:ext>
            </a:extLst>
          </p:cNvPr>
          <p:cNvSpPr txBox="1"/>
          <p:nvPr/>
        </p:nvSpPr>
        <p:spPr>
          <a:xfrm>
            <a:off x="914400" y="1844824"/>
            <a:ext cx="7546032" cy="3693319"/>
          </a:xfrm>
          <a:prstGeom prst="rect">
            <a:avLst/>
          </a:prstGeom>
          <a:noFill/>
        </p:spPr>
        <p:txBody>
          <a:bodyPr wrap="square" rtlCol="0">
            <a:spAutoFit/>
          </a:bodyPr>
          <a:lstStyle/>
          <a:p>
            <a:r>
              <a:rPr lang="en-MY" dirty="0"/>
              <a:t>An international assignee is a person who moves to a new country to work on an international assignment</a:t>
            </a:r>
          </a:p>
          <a:p>
            <a:endParaRPr lang="en-MY" dirty="0"/>
          </a:p>
          <a:p>
            <a:r>
              <a:rPr lang="en-MY" dirty="0"/>
              <a:t>Reasons for organizations to make an international assignment include the following:</a:t>
            </a:r>
          </a:p>
          <a:p>
            <a:endParaRPr lang="en-MY" dirty="0"/>
          </a:p>
          <a:p>
            <a:pPr marL="285750" indent="-285750">
              <a:buFont typeface="Wingdings" panose="05000000000000000000" pitchFamily="2" charset="2"/>
              <a:buChar char="§"/>
            </a:pPr>
            <a:r>
              <a:rPr lang="en-MY" dirty="0"/>
              <a:t>Filling an open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Transferring technology or knowledge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Developing an employee’s career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err="1"/>
              <a:t>Analyzing</a:t>
            </a:r>
            <a:r>
              <a:rPr lang="en-MY" dirty="0"/>
              <a:t> the market for the organization’s products or services </a:t>
            </a:r>
          </a:p>
        </p:txBody>
      </p:sp>
    </p:spTree>
    <p:extLst>
      <p:ext uri="{BB962C8B-B14F-4D97-AF65-F5344CB8AC3E}">
        <p14:creationId xmlns:p14="http://schemas.microsoft.com/office/powerpoint/2010/main" xmlns="" val="377337661"/>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a:xfrm>
            <a:off x="990600" y="228600"/>
            <a:ext cx="7200900" cy="579439"/>
          </a:xfrm>
        </p:spPr>
        <p:txBody>
          <a:bodyPr/>
          <a:lstStyle/>
          <a:p>
            <a:r>
              <a:rPr lang="en-MY" dirty="0"/>
              <a:t>Recruiting Strategies IV</a:t>
            </a:r>
          </a:p>
        </p:txBody>
      </p:sp>
      <p:sp>
        <p:nvSpPr>
          <p:cNvPr id="4" name="TextBox 3">
            <a:extLst>
              <a:ext uri="{FF2B5EF4-FFF2-40B4-BE49-F238E27FC236}">
                <a16:creationId xmlns:a16="http://schemas.microsoft.com/office/drawing/2014/main" xmlns="" id="{3D551BA2-A207-467F-ACE8-F46D945F718F}"/>
              </a:ext>
            </a:extLst>
          </p:cNvPr>
          <p:cNvSpPr txBox="1"/>
          <p:nvPr/>
        </p:nvSpPr>
        <p:spPr>
          <a:xfrm>
            <a:off x="533400" y="1066800"/>
            <a:ext cx="8003232" cy="2031325"/>
          </a:xfrm>
          <a:prstGeom prst="rect">
            <a:avLst/>
          </a:prstGeom>
          <a:noFill/>
        </p:spPr>
        <p:txBody>
          <a:bodyPr wrap="square" rtlCol="0">
            <a:spAutoFit/>
          </a:bodyPr>
          <a:lstStyle/>
          <a:p>
            <a:r>
              <a:rPr lang="en-MY" b="1" u="sng" dirty="0"/>
              <a:t>External Recruitment Sources</a:t>
            </a:r>
          </a:p>
          <a:p>
            <a:endParaRPr lang="en-MY" dirty="0"/>
          </a:p>
          <a:p>
            <a:r>
              <a:rPr lang="en-MY" dirty="0"/>
              <a:t>During the external recruitment process, HR or the lead recruiter plays the liaison role between the hiring manager and the external recruitment source. As a liaison, the recruiter is the main contact point in the recruitment process and facilitates the communication between the organization and the external recruitment source.</a:t>
            </a:r>
          </a:p>
        </p:txBody>
      </p:sp>
      <p:pic>
        <p:nvPicPr>
          <p:cNvPr id="6" name="Picture 5">
            <a:extLst>
              <a:ext uri="{FF2B5EF4-FFF2-40B4-BE49-F238E27FC236}">
                <a16:creationId xmlns:a16="http://schemas.microsoft.com/office/drawing/2014/main" xmlns="" id="{10EE636C-13D5-4CFD-8479-BE45D0293473}"/>
              </a:ext>
            </a:extLst>
          </p:cNvPr>
          <p:cNvPicPr>
            <a:picLocks noChangeAspect="1"/>
          </p:cNvPicPr>
          <p:nvPr/>
        </p:nvPicPr>
        <p:blipFill>
          <a:blip r:embed="rId2"/>
          <a:stretch>
            <a:fillRect/>
          </a:stretch>
        </p:blipFill>
        <p:spPr>
          <a:xfrm>
            <a:off x="2438400" y="3352800"/>
            <a:ext cx="4810125" cy="2676525"/>
          </a:xfrm>
          <a:prstGeom prst="rect">
            <a:avLst/>
          </a:prstGeom>
        </p:spPr>
      </p:pic>
    </p:spTree>
    <p:extLst>
      <p:ext uri="{BB962C8B-B14F-4D97-AF65-F5344CB8AC3E}">
        <p14:creationId xmlns:p14="http://schemas.microsoft.com/office/powerpoint/2010/main" xmlns="" val="1198582364"/>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a:xfrm>
            <a:off x="990600" y="152400"/>
            <a:ext cx="7200900" cy="655639"/>
          </a:xfrm>
        </p:spPr>
        <p:txBody>
          <a:bodyPr/>
          <a:lstStyle/>
          <a:p>
            <a:r>
              <a:rPr lang="en-MY" dirty="0"/>
              <a:t>External Recruiting Sources</a:t>
            </a:r>
          </a:p>
        </p:txBody>
      </p:sp>
      <p:pic>
        <p:nvPicPr>
          <p:cNvPr id="5" name="Picture 4">
            <a:extLst>
              <a:ext uri="{FF2B5EF4-FFF2-40B4-BE49-F238E27FC236}">
                <a16:creationId xmlns:a16="http://schemas.microsoft.com/office/drawing/2014/main" xmlns="" id="{F04A49FB-265E-4180-90D9-FB5BC166B163}"/>
              </a:ext>
            </a:extLst>
          </p:cNvPr>
          <p:cNvPicPr>
            <a:picLocks noChangeAspect="1"/>
          </p:cNvPicPr>
          <p:nvPr/>
        </p:nvPicPr>
        <p:blipFill>
          <a:blip r:embed="rId2"/>
          <a:stretch>
            <a:fillRect/>
          </a:stretch>
        </p:blipFill>
        <p:spPr>
          <a:xfrm>
            <a:off x="1524000" y="838200"/>
            <a:ext cx="6192688" cy="5191125"/>
          </a:xfrm>
          <a:prstGeom prst="rect">
            <a:avLst/>
          </a:prstGeom>
        </p:spPr>
      </p:pic>
    </p:spTree>
    <p:extLst>
      <p:ext uri="{BB962C8B-B14F-4D97-AF65-F5344CB8AC3E}">
        <p14:creationId xmlns:p14="http://schemas.microsoft.com/office/powerpoint/2010/main" xmlns="" val="190329497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smtClean="0"/>
              <a:t>Question </a:t>
            </a:r>
            <a:r>
              <a:rPr lang="en-MY" dirty="0"/>
              <a:t># 1</a:t>
            </a:r>
          </a:p>
        </p:txBody>
      </p:sp>
      <p:sp>
        <p:nvSpPr>
          <p:cNvPr id="4" name="TextBox 3">
            <a:extLst>
              <a:ext uri="{FF2B5EF4-FFF2-40B4-BE49-F238E27FC236}">
                <a16:creationId xmlns:a16="http://schemas.microsoft.com/office/drawing/2014/main" xmlns="" id="{95E28EC1-29A3-420B-BB32-4277B0177B59}"/>
              </a:ext>
            </a:extLst>
          </p:cNvPr>
          <p:cNvSpPr txBox="1"/>
          <p:nvPr/>
        </p:nvSpPr>
        <p:spPr>
          <a:xfrm>
            <a:off x="914400" y="1700808"/>
            <a:ext cx="7772400" cy="3139321"/>
          </a:xfrm>
          <a:prstGeom prst="rect">
            <a:avLst/>
          </a:prstGeom>
          <a:noFill/>
        </p:spPr>
        <p:txBody>
          <a:bodyPr wrap="square" rtlCol="0">
            <a:spAutoFit/>
          </a:bodyPr>
          <a:lstStyle/>
          <a:p>
            <a:r>
              <a:rPr lang="en-MY" dirty="0"/>
              <a:t>What form is best used to authorize creating a new position that is not currently filled by an employee?</a:t>
            </a:r>
          </a:p>
          <a:p>
            <a:endParaRPr lang="en-MY" dirty="0"/>
          </a:p>
          <a:p>
            <a:pPr marL="342900" indent="-342900">
              <a:buAutoNum type="alphaUcPeriod"/>
            </a:pPr>
            <a:r>
              <a:rPr lang="en-MY" dirty="0"/>
              <a:t>Requisition form</a:t>
            </a:r>
          </a:p>
          <a:p>
            <a:pPr marL="342900" indent="-342900">
              <a:buAutoNum type="alphaUcPeriod"/>
            </a:pPr>
            <a:endParaRPr lang="en-MY" dirty="0"/>
          </a:p>
          <a:p>
            <a:pPr marL="342900" indent="-342900">
              <a:buAutoNum type="alphaUcPeriod"/>
            </a:pPr>
            <a:r>
              <a:rPr lang="en-MY" dirty="0"/>
              <a:t>Requisition Replacement form</a:t>
            </a:r>
          </a:p>
          <a:p>
            <a:pPr marL="342900" indent="-342900">
              <a:buAutoNum type="alphaUcPeriod"/>
            </a:pPr>
            <a:endParaRPr lang="en-MY" dirty="0"/>
          </a:p>
          <a:p>
            <a:pPr marL="342900" indent="-342900">
              <a:buAutoNum type="alphaUcPeriod"/>
            </a:pPr>
            <a:r>
              <a:rPr lang="en-MY" dirty="0"/>
              <a:t>Add to Headcount form</a:t>
            </a:r>
          </a:p>
          <a:p>
            <a:pPr marL="342900" indent="-342900">
              <a:buAutoNum type="alphaUcPeriod"/>
            </a:pPr>
            <a:endParaRPr lang="en-MY" dirty="0"/>
          </a:p>
          <a:p>
            <a:pPr marL="342900" indent="-342900">
              <a:buAutoNum type="alphaUcPeriod"/>
            </a:pPr>
            <a:r>
              <a:rPr lang="en-MY" dirty="0"/>
              <a:t>Recruitment form</a:t>
            </a:r>
          </a:p>
          <a:p>
            <a:endParaRPr lang="en-MY" dirty="0"/>
          </a:p>
        </p:txBody>
      </p:sp>
    </p:spTree>
    <p:extLst>
      <p:ext uri="{BB962C8B-B14F-4D97-AF65-F5344CB8AC3E}">
        <p14:creationId xmlns:p14="http://schemas.microsoft.com/office/powerpoint/2010/main" xmlns="" val="671180831"/>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a:t>Answer to </a:t>
            </a:r>
            <a:r>
              <a:rPr lang="en-MY" dirty="0" smtClean="0"/>
              <a:t>Question </a:t>
            </a:r>
            <a:r>
              <a:rPr lang="en-MY" dirty="0"/>
              <a:t># 1</a:t>
            </a:r>
          </a:p>
        </p:txBody>
      </p:sp>
      <p:sp>
        <p:nvSpPr>
          <p:cNvPr id="3" name="Content Placeholder 2">
            <a:extLst>
              <a:ext uri="{FF2B5EF4-FFF2-40B4-BE49-F238E27FC236}">
                <a16:creationId xmlns:a16="http://schemas.microsoft.com/office/drawing/2014/main" xmlns="" id="{ACAFFCE3-1A91-4B4E-A517-EE90C0DE52D1}"/>
              </a:ext>
            </a:extLst>
          </p:cNvPr>
          <p:cNvSpPr>
            <a:spLocks noGrp="1"/>
          </p:cNvSpPr>
          <p:nvPr>
            <p:ph idx="1"/>
          </p:nvPr>
        </p:nvSpPr>
        <p:spPr>
          <a:xfrm>
            <a:off x="1043608" y="2132856"/>
            <a:ext cx="4665712" cy="820688"/>
          </a:xfrm>
        </p:spPr>
        <p:txBody>
          <a:bodyPr/>
          <a:lstStyle/>
          <a:p>
            <a:pPr marL="0" indent="0">
              <a:buNone/>
            </a:pPr>
            <a:r>
              <a:rPr lang="en-MY" dirty="0"/>
              <a:t>A.	Requisition form</a:t>
            </a:r>
          </a:p>
        </p:txBody>
      </p:sp>
    </p:spTree>
    <p:extLst>
      <p:ext uri="{BB962C8B-B14F-4D97-AF65-F5344CB8AC3E}">
        <p14:creationId xmlns:p14="http://schemas.microsoft.com/office/powerpoint/2010/main" xmlns="" val="118849170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smtClean="0"/>
              <a:t>Question </a:t>
            </a:r>
            <a:r>
              <a:rPr lang="en-MY" dirty="0"/>
              <a:t># 2</a:t>
            </a:r>
          </a:p>
        </p:txBody>
      </p:sp>
      <p:sp>
        <p:nvSpPr>
          <p:cNvPr id="4" name="TextBox 3">
            <a:extLst>
              <a:ext uri="{FF2B5EF4-FFF2-40B4-BE49-F238E27FC236}">
                <a16:creationId xmlns:a16="http://schemas.microsoft.com/office/drawing/2014/main" xmlns="" id="{474EB9EB-9980-4566-8A73-2E91D6F2BADB}"/>
              </a:ext>
            </a:extLst>
          </p:cNvPr>
          <p:cNvSpPr txBox="1"/>
          <p:nvPr/>
        </p:nvSpPr>
        <p:spPr>
          <a:xfrm>
            <a:off x="914400" y="1700808"/>
            <a:ext cx="7772400" cy="3970318"/>
          </a:xfrm>
          <a:prstGeom prst="rect">
            <a:avLst/>
          </a:prstGeom>
          <a:noFill/>
        </p:spPr>
        <p:txBody>
          <a:bodyPr wrap="square" rtlCol="0">
            <a:spAutoFit/>
          </a:bodyPr>
          <a:lstStyle/>
          <a:p>
            <a:r>
              <a:rPr lang="en-MY" dirty="0"/>
              <a:t>Which of the following statements about effective recruiting is NOT true?</a:t>
            </a:r>
          </a:p>
          <a:p>
            <a:endParaRPr lang="en-MY" dirty="0"/>
          </a:p>
          <a:p>
            <a:pPr marL="342900" indent="-342900">
              <a:buAutoNum type="alphaUcPeriod"/>
            </a:pPr>
            <a:r>
              <a:rPr lang="en-MY" dirty="0"/>
              <a:t>What works for one organization will usually apply to another organization.</a:t>
            </a:r>
          </a:p>
          <a:p>
            <a:pPr marL="342900" indent="-342900">
              <a:buAutoNum type="alphaUcPeriod"/>
            </a:pPr>
            <a:endParaRPr lang="en-MY" dirty="0"/>
          </a:p>
          <a:p>
            <a:pPr marL="342900" indent="-342900">
              <a:buAutoNum type="alphaUcPeriod"/>
            </a:pPr>
            <a:r>
              <a:rPr lang="en-MY" dirty="0"/>
              <a:t>Job specifications should reflect the collective input of managers, supervisors, incumbents and others.</a:t>
            </a:r>
          </a:p>
          <a:p>
            <a:pPr marL="342900" indent="-342900">
              <a:buAutoNum type="alphaUcPeriod"/>
            </a:pPr>
            <a:endParaRPr lang="en-MY" dirty="0"/>
          </a:p>
          <a:p>
            <a:pPr marL="342900" indent="-342900">
              <a:buAutoNum type="alphaUcPeriod"/>
            </a:pPr>
            <a:r>
              <a:rPr lang="en-MY" dirty="0"/>
              <a:t>Recruiters should show genuine interest in job candidates and treat them like valued prospective employees.</a:t>
            </a:r>
          </a:p>
          <a:p>
            <a:pPr marL="342900" indent="-342900">
              <a:buAutoNum type="alphaUcPeriod"/>
            </a:pPr>
            <a:endParaRPr lang="en-MY" dirty="0"/>
          </a:p>
          <a:p>
            <a:pPr marL="342900" indent="-342900">
              <a:buAutoNum type="alphaUcPeriod"/>
            </a:pPr>
            <a:r>
              <a:rPr lang="en-MY" dirty="0"/>
              <a:t>Organizations should recruit continuously rather recruiting only to fill specific existing openings.</a:t>
            </a:r>
          </a:p>
          <a:p>
            <a:endParaRPr lang="en-MY" dirty="0"/>
          </a:p>
        </p:txBody>
      </p:sp>
    </p:spTree>
    <p:extLst>
      <p:ext uri="{BB962C8B-B14F-4D97-AF65-F5344CB8AC3E}">
        <p14:creationId xmlns:p14="http://schemas.microsoft.com/office/powerpoint/2010/main" xmlns="" val="2687048003"/>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a:t>Answer to </a:t>
            </a:r>
            <a:r>
              <a:rPr lang="en-MY" dirty="0" smtClean="0"/>
              <a:t>Question </a:t>
            </a:r>
            <a:r>
              <a:rPr lang="en-MY" dirty="0"/>
              <a:t># 2</a:t>
            </a:r>
          </a:p>
        </p:txBody>
      </p:sp>
      <p:sp>
        <p:nvSpPr>
          <p:cNvPr id="3" name="Content Placeholder 2">
            <a:extLst>
              <a:ext uri="{FF2B5EF4-FFF2-40B4-BE49-F238E27FC236}">
                <a16:creationId xmlns:a16="http://schemas.microsoft.com/office/drawing/2014/main" xmlns="" id="{ACAFFCE3-1A91-4B4E-A517-EE90C0DE52D1}"/>
              </a:ext>
            </a:extLst>
          </p:cNvPr>
          <p:cNvSpPr>
            <a:spLocks noGrp="1"/>
          </p:cNvSpPr>
          <p:nvPr>
            <p:ph idx="1"/>
          </p:nvPr>
        </p:nvSpPr>
        <p:spPr>
          <a:xfrm>
            <a:off x="905094" y="2224845"/>
            <a:ext cx="7041976" cy="1036712"/>
          </a:xfrm>
        </p:spPr>
        <p:txBody>
          <a:bodyPr/>
          <a:lstStyle/>
          <a:p>
            <a:pPr marL="0" indent="0">
              <a:buNone/>
            </a:pPr>
            <a:r>
              <a:rPr lang="en-MY" dirty="0"/>
              <a:t>A.	What works for one organization will usually apply to another organization.</a:t>
            </a:r>
          </a:p>
        </p:txBody>
      </p:sp>
    </p:spTree>
    <p:extLst>
      <p:ext uri="{BB962C8B-B14F-4D97-AF65-F5344CB8AC3E}">
        <p14:creationId xmlns:p14="http://schemas.microsoft.com/office/powerpoint/2010/main" xmlns="" val="3476687870"/>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smtClean="0"/>
              <a:t>Question </a:t>
            </a:r>
            <a:r>
              <a:rPr lang="en-MY" dirty="0"/>
              <a:t># 3</a:t>
            </a:r>
          </a:p>
        </p:txBody>
      </p:sp>
      <p:sp>
        <p:nvSpPr>
          <p:cNvPr id="4" name="TextBox 3">
            <a:extLst>
              <a:ext uri="{FF2B5EF4-FFF2-40B4-BE49-F238E27FC236}">
                <a16:creationId xmlns:a16="http://schemas.microsoft.com/office/drawing/2014/main" xmlns="" id="{7E91629D-B14B-464F-8A0A-6F99FF426A45}"/>
              </a:ext>
            </a:extLst>
          </p:cNvPr>
          <p:cNvSpPr txBox="1"/>
          <p:nvPr/>
        </p:nvSpPr>
        <p:spPr>
          <a:xfrm>
            <a:off x="914400" y="1772816"/>
            <a:ext cx="7772400" cy="3693319"/>
          </a:xfrm>
          <a:prstGeom prst="rect">
            <a:avLst/>
          </a:prstGeom>
          <a:noFill/>
        </p:spPr>
        <p:txBody>
          <a:bodyPr wrap="square" rtlCol="0">
            <a:spAutoFit/>
          </a:bodyPr>
          <a:lstStyle/>
          <a:p>
            <a:r>
              <a:rPr lang="en-MY" dirty="0"/>
              <a:t>What is meant by building a candidate pipeline?</a:t>
            </a:r>
          </a:p>
          <a:p>
            <a:endParaRPr lang="en-MY" dirty="0"/>
          </a:p>
          <a:p>
            <a:pPr marL="342900" indent="-342900">
              <a:buAutoNum type="alphaUcPeriod"/>
            </a:pPr>
            <a:r>
              <a:rPr lang="en-MY" dirty="0"/>
              <a:t>Using alternative recruiting sources and workers who are not regular employees</a:t>
            </a:r>
          </a:p>
          <a:p>
            <a:pPr marL="342900" indent="-342900">
              <a:buAutoNum type="alphaUcPeriod"/>
            </a:pPr>
            <a:endParaRPr lang="en-MY" dirty="0"/>
          </a:p>
          <a:p>
            <a:pPr marL="342900" indent="-342900">
              <a:buAutoNum type="alphaUcPeriod"/>
            </a:pPr>
            <a:r>
              <a:rPr lang="en-MY" dirty="0"/>
              <a:t>Developing a pool of applicants that will be available when a job opening needs to be filled</a:t>
            </a:r>
          </a:p>
          <a:p>
            <a:pPr marL="342900" indent="-342900">
              <a:buAutoNum type="alphaUcPeriod"/>
            </a:pPr>
            <a:endParaRPr lang="en-MY" dirty="0"/>
          </a:p>
          <a:p>
            <a:pPr marL="342900" indent="-342900">
              <a:buAutoNum type="alphaUcPeriod"/>
            </a:pPr>
            <a:r>
              <a:rPr lang="en-MY" dirty="0"/>
              <a:t>Establishing a specific plan of action for meeting your recruitment objectives</a:t>
            </a:r>
          </a:p>
          <a:p>
            <a:pPr marL="342900" indent="-342900">
              <a:buAutoNum type="alphaUcPeriod"/>
            </a:pPr>
            <a:endParaRPr lang="en-MY" dirty="0"/>
          </a:p>
          <a:p>
            <a:pPr marL="342900" indent="-342900">
              <a:buAutoNum type="alphaUcPeriod"/>
            </a:pPr>
            <a:r>
              <a:rPr lang="en-MY" dirty="0"/>
              <a:t>Encouraging the best potential candidates to apply</a:t>
            </a:r>
          </a:p>
          <a:p>
            <a:endParaRPr lang="en-MY" dirty="0"/>
          </a:p>
        </p:txBody>
      </p:sp>
    </p:spTree>
    <p:extLst>
      <p:ext uri="{BB962C8B-B14F-4D97-AF65-F5344CB8AC3E}">
        <p14:creationId xmlns:p14="http://schemas.microsoft.com/office/powerpoint/2010/main" xmlns="" val="3431121186"/>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xmlns="" id="{ACAFFCE3-1A91-4B4E-A517-EE90C0DE52D1}"/>
              </a:ext>
            </a:extLst>
          </p:cNvPr>
          <p:cNvSpPr>
            <a:spLocks noGrp="1"/>
          </p:cNvSpPr>
          <p:nvPr>
            <p:ph idx="1"/>
          </p:nvPr>
        </p:nvSpPr>
        <p:spPr>
          <a:xfrm>
            <a:off x="1012765" y="2348880"/>
            <a:ext cx="7906072" cy="1324744"/>
          </a:xfrm>
        </p:spPr>
        <p:txBody>
          <a:bodyPr/>
          <a:lstStyle/>
          <a:p>
            <a:pPr marL="0" indent="0">
              <a:buNone/>
            </a:pPr>
            <a:r>
              <a:rPr lang="en-MY" dirty="0"/>
              <a:t>B.	Developing a pool of applicants that will be available when a job opening needs to be filled</a:t>
            </a:r>
          </a:p>
        </p:txBody>
      </p:sp>
    </p:spTree>
    <p:extLst>
      <p:ext uri="{BB962C8B-B14F-4D97-AF65-F5344CB8AC3E}">
        <p14:creationId xmlns:p14="http://schemas.microsoft.com/office/powerpoint/2010/main" xmlns="" val="2726292136"/>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smtClean="0"/>
              <a:t>Question </a:t>
            </a:r>
            <a:r>
              <a:rPr lang="en-MY" dirty="0"/>
              <a:t># 4</a:t>
            </a:r>
          </a:p>
        </p:txBody>
      </p:sp>
      <p:sp>
        <p:nvSpPr>
          <p:cNvPr id="4" name="TextBox 3">
            <a:extLst>
              <a:ext uri="{FF2B5EF4-FFF2-40B4-BE49-F238E27FC236}">
                <a16:creationId xmlns:a16="http://schemas.microsoft.com/office/drawing/2014/main" xmlns="" id="{B91EC9D5-E18B-489E-8095-8CDD7E39AD1F}"/>
              </a:ext>
            </a:extLst>
          </p:cNvPr>
          <p:cNvSpPr txBox="1"/>
          <p:nvPr/>
        </p:nvSpPr>
        <p:spPr>
          <a:xfrm>
            <a:off x="755576" y="1916832"/>
            <a:ext cx="7931224" cy="2862322"/>
          </a:xfrm>
          <a:prstGeom prst="rect">
            <a:avLst/>
          </a:prstGeom>
          <a:noFill/>
        </p:spPr>
        <p:txBody>
          <a:bodyPr wrap="square" rtlCol="0">
            <a:spAutoFit/>
          </a:bodyPr>
          <a:lstStyle/>
          <a:p>
            <a:r>
              <a:rPr lang="en-MY" dirty="0"/>
              <a:t>Which of the following is an advantage of internal recruiting?</a:t>
            </a:r>
          </a:p>
          <a:p>
            <a:endParaRPr lang="en-MY" dirty="0"/>
          </a:p>
          <a:p>
            <a:pPr marL="342900" indent="-342900">
              <a:buAutoNum type="alphaUcPeriod"/>
            </a:pPr>
            <a:r>
              <a:rPr lang="en-MY" dirty="0"/>
              <a:t>Brings new ideas into the organization</a:t>
            </a:r>
          </a:p>
          <a:p>
            <a:pPr marL="342900" indent="-342900">
              <a:buAutoNum type="alphaUcPeriod"/>
            </a:pPr>
            <a:endParaRPr lang="en-MY" dirty="0"/>
          </a:p>
          <a:p>
            <a:pPr marL="342900" indent="-342900">
              <a:buAutoNum type="alphaUcPeriod"/>
            </a:pPr>
            <a:r>
              <a:rPr lang="en-MY" dirty="0"/>
              <a:t>Provides cross-industry insights</a:t>
            </a:r>
          </a:p>
          <a:p>
            <a:pPr marL="342900" indent="-342900">
              <a:buAutoNum type="alphaUcPeriod"/>
            </a:pPr>
            <a:endParaRPr lang="en-MY" dirty="0"/>
          </a:p>
          <a:p>
            <a:pPr marL="342900" indent="-342900">
              <a:buAutoNum type="alphaUcPeriod"/>
            </a:pPr>
            <a:r>
              <a:rPr lang="en-MY" dirty="0"/>
              <a:t>May reduce training costs</a:t>
            </a:r>
          </a:p>
          <a:p>
            <a:pPr marL="342900" indent="-342900">
              <a:buAutoNum type="alphaUcPeriod"/>
            </a:pPr>
            <a:endParaRPr lang="en-MY" dirty="0"/>
          </a:p>
          <a:p>
            <a:pPr marL="342900" indent="-342900">
              <a:buAutoNum type="alphaUcPeriod"/>
            </a:pPr>
            <a:r>
              <a:rPr lang="en-MY" dirty="0"/>
              <a:t>Can improve employee morale</a:t>
            </a:r>
          </a:p>
          <a:p>
            <a:endParaRPr lang="en-MY" dirty="0"/>
          </a:p>
        </p:txBody>
      </p:sp>
    </p:spTree>
    <p:extLst>
      <p:ext uri="{BB962C8B-B14F-4D97-AF65-F5344CB8AC3E}">
        <p14:creationId xmlns:p14="http://schemas.microsoft.com/office/powerpoint/2010/main" xmlns="" val="1708882249"/>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ADFE91-AB18-460F-ADEE-4DA20A998867}"/>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a16="http://schemas.microsoft.com/office/drawing/2014/main" xmlns="" id="{ACAFFCE3-1A91-4B4E-A517-EE90C0DE52D1}"/>
              </a:ext>
            </a:extLst>
          </p:cNvPr>
          <p:cNvSpPr>
            <a:spLocks noGrp="1"/>
          </p:cNvSpPr>
          <p:nvPr>
            <p:ph idx="1"/>
          </p:nvPr>
        </p:nvSpPr>
        <p:spPr>
          <a:xfrm>
            <a:off x="1187624" y="2531582"/>
            <a:ext cx="6465912" cy="892696"/>
          </a:xfrm>
        </p:spPr>
        <p:txBody>
          <a:bodyPr/>
          <a:lstStyle/>
          <a:p>
            <a:pPr marL="0" indent="0">
              <a:buNone/>
            </a:pPr>
            <a:r>
              <a:rPr lang="en-MY" dirty="0"/>
              <a:t>D.	Can improve employee morale</a:t>
            </a:r>
          </a:p>
        </p:txBody>
      </p:sp>
    </p:spTree>
    <p:extLst>
      <p:ext uri="{BB962C8B-B14F-4D97-AF65-F5344CB8AC3E}">
        <p14:creationId xmlns:p14="http://schemas.microsoft.com/office/powerpoint/2010/main" xmlns="" val="3064210595"/>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38200" y="457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458064157"/>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 xmlns:p14="http://schemas.microsoft.com/office/powerpoint/2010/main" val="2581627535"/>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228600"/>
            <a:ext cx="7200900" cy="579439"/>
          </a:xfrm>
        </p:spPr>
        <p:txBody>
          <a:bodyPr/>
          <a:lstStyle/>
          <a:p>
            <a:r>
              <a:rPr lang="en-MY" dirty="0"/>
              <a:t>1. Employer Branding</a:t>
            </a:r>
          </a:p>
        </p:txBody>
      </p:sp>
      <p:sp>
        <p:nvSpPr>
          <p:cNvPr id="4" name="TextBox 3">
            <a:extLst>
              <a:ext uri="{FF2B5EF4-FFF2-40B4-BE49-F238E27FC236}">
                <a16:creationId xmlns="" xmlns:a16="http://schemas.microsoft.com/office/drawing/2014/main" id="{149C3CF9-318B-44A7-936F-272B89A81F2C}"/>
              </a:ext>
            </a:extLst>
          </p:cNvPr>
          <p:cNvSpPr txBox="1"/>
          <p:nvPr/>
        </p:nvSpPr>
        <p:spPr>
          <a:xfrm>
            <a:off x="762000" y="914400"/>
            <a:ext cx="7859216" cy="5601533"/>
          </a:xfrm>
          <a:prstGeom prst="rect">
            <a:avLst/>
          </a:prstGeom>
          <a:noFill/>
        </p:spPr>
        <p:txBody>
          <a:bodyPr wrap="square" rtlCol="0">
            <a:spAutoFit/>
          </a:bodyPr>
          <a:lstStyle/>
          <a:p>
            <a:r>
              <a:rPr lang="en-MY" sz="2000" dirty="0"/>
              <a:t>Employer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 xmlns:p14="http://schemas.microsoft.com/office/powerpoint/2010/main" val="305085912"/>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71550" y="990600"/>
            <a:ext cx="7200900" cy="655639"/>
          </a:xfrm>
        </p:spPr>
        <p:txBody>
          <a:bodyPr/>
          <a:lstStyle/>
          <a:p>
            <a:r>
              <a:rPr lang="en-MY" dirty="0"/>
              <a:t>2. Employee Value Proposition</a:t>
            </a:r>
          </a:p>
        </p:txBody>
      </p:sp>
      <p:sp>
        <p:nvSpPr>
          <p:cNvPr id="4" name="TextBox 3">
            <a:extLst>
              <a:ext uri="{FF2B5EF4-FFF2-40B4-BE49-F238E27FC236}">
                <a16:creationId xmlns=""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 xmlns:p14="http://schemas.microsoft.com/office/powerpoint/2010/main" val="133659494"/>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 xmlns:a16="http://schemas.microsoft.com/office/drawing/2014/main" id="{B707AB76-E32A-4E62-9EFB-B07FFD83A653}"/>
              </a:ext>
            </a:extLst>
          </p:cNvPr>
          <p:cNvPicPr>
            <a:picLocks noChangeAspect="1"/>
          </p:cNvPicPr>
          <p:nvPr/>
        </p:nvPicPr>
        <p:blipFill>
          <a:blip r:embed="rId2"/>
          <a:stretch>
            <a:fillRect/>
          </a:stretch>
        </p:blipFill>
        <p:spPr>
          <a:xfrm>
            <a:off x="1676400" y="2057400"/>
            <a:ext cx="6322653" cy="3240360"/>
          </a:xfrm>
          <a:prstGeom prst="rect">
            <a:avLst/>
          </a:prstGeom>
        </p:spPr>
      </p:pic>
    </p:spTree>
    <p:extLst>
      <p:ext uri="{BB962C8B-B14F-4D97-AF65-F5344CB8AC3E}">
        <p14:creationId xmlns="" xmlns:p14="http://schemas.microsoft.com/office/powerpoint/2010/main" val="2538982268"/>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 xmlns:p14="http://schemas.microsoft.com/office/powerpoint/2010/main" val="1891416755"/>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 xmlns:p14="http://schemas.microsoft.com/office/powerpoint/2010/main" val="2420625631"/>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6858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60487510"/>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a16="http://schemas.microsoft.com/office/drawing/2014/main" xmlns="" id="{F45342B5-D709-4AD3-B4FE-CBC536F69071}"/>
              </a:ext>
            </a:extLst>
          </p:cNvPr>
          <p:cNvSpPr>
            <a:spLocks noGrp="1"/>
          </p:cNvSpPr>
          <p:nvPr>
            <p:ph idx="1"/>
          </p:nvPr>
        </p:nvSpPr>
        <p:spPr/>
        <p:txBody>
          <a:bodyPr>
            <a:normAutofit/>
          </a:bodyPr>
          <a:lstStyle/>
          <a:p>
            <a:pPr marL="0" indent="0">
              <a:buNone/>
            </a:pPr>
            <a:r>
              <a:rPr lang="en-MY" sz="2400"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p14="http://schemas.microsoft.com/office/powerpoint/2010/main" xmlns="" val="3518278316"/>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B9B47A-ED89-45FF-8D5A-6173A8F9CB79}"/>
              </a:ext>
            </a:extLst>
          </p:cNvPr>
          <p:cNvSpPr>
            <a:spLocks noGrp="1"/>
          </p:cNvSpPr>
          <p:nvPr>
            <p:ph type="title"/>
          </p:nvPr>
        </p:nvSpPr>
        <p:spPr>
          <a:xfrm>
            <a:off x="1066800" y="228600"/>
            <a:ext cx="7200900" cy="731839"/>
          </a:xfrm>
        </p:spPr>
        <p:txBody>
          <a:bodyPr/>
          <a:lstStyle/>
          <a:p>
            <a:r>
              <a:rPr lang="en-MY" dirty="0"/>
              <a:t>Selection Risks</a:t>
            </a:r>
          </a:p>
        </p:txBody>
      </p:sp>
      <p:graphicFrame>
        <p:nvGraphicFramePr>
          <p:cNvPr id="4" name="Content Placeholder 3">
            <a:extLst>
              <a:ext uri="{FF2B5EF4-FFF2-40B4-BE49-F238E27FC236}">
                <a16:creationId xmlns:a16="http://schemas.microsoft.com/office/drawing/2014/main" xmlns="" id="{526946C4-A78F-4401-ACAB-EDD19CFDC5AA}"/>
              </a:ext>
            </a:extLst>
          </p:cNvPr>
          <p:cNvGraphicFramePr>
            <a:graphicFrameLocks noGrp="1"/>
          </p:cNvGraphicFramePr>
          <p:nvPr>
            <p:ph idx="1"/>
          </p:nvPr>
        </p:nvGraphicFramePr>
        <p:xfrm>
          <a:off x="990600" y="10668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xmlns="" id="{2A4EC733-7E06-4E1B-AE91-4CE6CA04B392}"/>
              </a:ext>
            </a:extLst>
          </p:cNvPr>
          <p:cNvSpPr txBox="1"/>
          <p:nvPr/>
        </p:nvSpPr>
        <p:spPr>
          <a:xfrm>
            <a:off x="1115616" y="2480393"/>
            <a:ext cx="777280" cy="369332"/>
          </a:xfrm>
          <a:prstGeom prst="rect">
            <a:avLst/>
          </a:prstGeom>
          <a:noFill/>
        </p:spPr>
        <p:txBody>
          <a:bodyPr wrap="square" rtlCol="0">
            <a:spAutoFit/>
          </a:bodyPr>
          <a:lstStyle/>
          <a:p>
            <a:r>
              <a:rPr lang="en-MY" dirty="0"/>
              <a:t>High</a:t>
            </a:r>
          </a:p>
        </p:txBody>
      </p:sp>
      <p:sp>
        <p:nvSpPr>
          <p:cNvPr id="6" name="TextBox 5">
            <a:extLst>
              <a:ext uri="{FF2B5EF4-FFF2-40B4-BE49-F238E27FC236}">
                <a16:creationId xmlns:a16="http://schemas.microsoft.com/office/drawing/2014/main" xmlns="" id="{A43D8E3D-BD77-4525-A6EA-3D75F6BBE9F4}"/>
              </a:ext>
            </a:extLst>
          </p:cNvPr>
          <p:cNvSpPr txBox="1"/>
          <p:nvPr/>
        </p:nvSpPr>
        <p:spPr>
          <a:xfrm>
            <a:off x="6096000" y="5638800"/>
            <a:ext cx="777280" cy="369332"/>
          </a:xfrm>
          <a:prstGeom prst="rect">
            <a:avLst/>
          </a:prstGeom>
          <a:noFill/>
        </p:spPr>
        <p:txBody>
          <a:bodyPr wrap="square" rtlCol="0">
            <a:spAutoFit/>
          </a:bodyPr>
          <a:lstStyle/>
          <a:p>
            <a:r>
              <a:rPr lang="en-MY" dirty="0"/>
              <a:t>High</a:t>
            </a:r>
          </a:p>
        </p:txBody>
      </p:sp>
      <p:sp>
        <p:nvSpPr>
          <p:cNvPr id="7" name="TextBox 6">
            <a:extLst>
              <a:ext uri="{FF2B5EF4-FFF2-40B4-BE49-F238E27FC236}">
                <a16:creationId xmlns:a16="http://schemas.microsoft.com/office/drawing/2014/main" xmlns="" id="{B7586D89-16D1-437B-AC09-32FD752AD58E}"/>
              </a:ext>
            </a:extLst>
          </p:cNvPr>
          <p:cNvSpPr txBox="1"/>
          <p:nvPr/>
        </p:nvSpPr>
        <p:spPr>
          <a:xfrm>
            <a:off x="643862" y="3606981"/>
            <a:ext cx="2088232" cy="646331"/>
          </a:xfrm>
          <a:prstGeom prst="rect">
            <a:avLst/>
          </a:prstGeom>
          <a:noFill/>
        </p:spPr>
        <p:txBody>
          <a:bodyPr wrap="square" rtlCol="0">
            <a:spAutoFit/>
          </a:bodyPr>
          <a:lstStyle/>
          <a:p>
            <a:pPr algn="ctr"/>
            <a:r>
              <a:rPr lang="en-MY" b="1" dirty="0"/>
              <a:t>ACTUAL PERFORMANCE</a:t>
            </a:r>
          </a:p>
        </p:txBody>
      </p:sp>
      <p:sp>
        <p:nvSpPr>
          <p:cNvPr id="8" name="TextBox 7">
            <a:extLst>
              <a:ext uri="{FF2B5EF4-FFF2-40B4-BE49-F238E27FC236}">
                <a16:creationId xmlns:a16="http://schemas.microsoft.com/office/drawing/2014/main" xmlns="" id="{FFA55F2B-8743-4EF6-8C68-11EEB4060819}"/>
              </a:ext>
            </a:extLst>
          </p:cNvPr>
          <p:cNvSpPr txBox="1"/>
          <p:nvPr/>
        </p:nvSpPr>
        <p:spPr>
          <a:xfrm>
            <a:off x="1331640" y="4821524"/>
            <a:ext cx="712676" cy="369332"/>
          </a:xfrm>
          <a:prstGeom prst="rect">
            <a:avLst/>
          </a:prstGeom>
          <a:noFill/>
        </p:spPr>
        <p:txBody>
          <a:bodyPr wrap="square" rtlCol="0">
            <a:spAutoFit/>
          </a:bodyPr>
          <a:lstStyle/>
          <a:p>
            <a:r>
              <a:rPr lang="en-MY" dirty="0"/>
              <a:t>Low</a:t>
            </a:r>
          </a:p>
        </p:txBody>
      </p:sp>
      <p:sp>
        <p:nvSpPr>
          <p:cNvPr id="9" name="TextBox 8">
            <a:extLst>
              <a:ext uri="{FF2B5EF4-FFF2-40B4-BE49-F238E27FC236}">
                <a16:creationId xmlns:a16="http://schemas.microsoft.com/office/drawing/2014/main" xmlns="" id="{65CC7F82-C60D-44DE-9CA9-DDBDCA77A71C}"/>
              </a:ext>
            </a:extLst>
          </p:cNvPr>
          <p:cNvSpPr txBox="1"/>
          <p:nvPr/>
        </p:nvSpPr>
        <p:spPr>
          <a:xfrm>
            <a:off x="3276600" y="5638800"/>
            <a:ext cx="712676" cy="369332"/>
          </a:xfrm>
          <a:prstGeom prst="rect">
            <a:avLst/>
          </a:prstGeom>
          <a:noFill/>
        </p:spPr>
        <p:txBody>
          <a:bodyPr wrap="square" rtlCol="0">
            <a:spAutoFit/>
          </a:bodyPr>
          <a:lstStyle/>
          <a:p>
            <a:r>
              <a:rPr lang="en-MY" dirty="0"/>
              <a:t>Low</a:t>
            </a:r>
          </a:p>
        </p:txBody>
      </p:sp>
      <p:sp>
        <p:nvSpPr>
          <p:cNvPr id="10" name="TextBox 9">
            <a:extLst>
              <a:ext uri="{FF2B5EF4-FFF2-40B4-BE49-F238E27FC236}">
                <a16:creationId xmlns:a16="http://schemas.microsoft.com/office/drawing/2014/main" xmlns="" id="{D6FC5E72-B833-4CB6-88BD-B3B245393570}"/>
              </a:ext>
            </a:extLst>
          </p:cNvPr>
          <p:cNvSpPr txBox="1"/>
          <p:nvPr/>
        </p:nvSpPr>
        <p:spPr>
          <a:xfrm>
            <a:off x="4038600" y="5562600"/>
            <a:ext cx="2088232" cy="646331"/>
          </a:xfrm>
          <a:prstGeom prst="rect">
            <a:avLst/>
          </a:prstGeom>
          <a:noFill/>
        </p:spPr>
        <p:txBody>
          <a:bodyPr wrap="square" rtlCol="0">
            <a:spAutoFit/>
          </a:bodyPr>
          <a:lstStyle/>
          <a:p>
            <a:pPr algn="ctr"/>
            <a:r>
              <a:rPr lang="en-MY" b="1" dirty="0"/>
              <a:t>PREDICTED PERFORMANCE</a:t>
            </a:r>
          </a:p>
        </p:txBody>
      </p:sp>
    </p:spTree>
    <p:extLst>
      <p:ext uri="{BB962C8B-B14F-4D97-AF65-F5344CB8AC3E}">
        <p14:creationId xmlns:p14="http://schemas.microsoft.com/office/powerpoint/2010/main" xmlns="" val="4249944207"/>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xmlns=""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p14="http://schemas.microsoft.com/office/powerpoint/2010/main" xmlns="" val="164114511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a16="http://schemas.microsoft.com/office/drawing/2014/main" xmlns=""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p14="http://schemas.microsoft.com/office/powerpoint/2010/main" xmlns="" val="1135892643"/>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0AA82D-ECDC-4E12-82E2-A6B25D31521A}"/>
              </a:ext>
            </a:extLst>
          </p:cNvPr>
          <p:cNvSpPr>
            <a:spLocks noGrp="1"/>
          </p:cNvSpPr>
          <p:nvPr>
            <p:ph type="title"/>
          </p:nvPr>
        </p:nvSpPr>
        <p:spPr>
          <a:xfrm>
            <a:off x="1143000" y="228600"/>
            <a:ext cx="7200900" cy="655639"/>
          </a:xfrm>
        </p:spPr>
        <p:txBody>
          <a:bodyPr/>
          <a:lstStyle/>
          <a:p>
            <a:r>
              <a:rPr lang="en-MY" dirty="0"/>
              <a:t>Selection Process</a:t>
            </a:r>
          </a:p>
        </p:txBody>
      </p:sp>
      <p:pic>
        <p:nvPicPr>
          <p:cNvPr id="5" name="Picture 4">
            <a:extLst>
              <a:ext uri="{FF2B5EF4-FFF2-40B4-BE49-F238E27FC236}">
                <a16:creationId xmlns:a16="http://schemas.microsoft.com/office/drawing/2014/main" xmlns="" id="{4D34DB87-5DE7-4178-9D48-928BF60D2345}"/>
              </a:ext>
            </a:extLst>
          </p:cNvPr>
          <p:cNvPicPr>
            <a:picLocks noChangeAspect="1"/>
          </p:cNvPicPr>
          <p:nvPr/>
        </p:nvPicPr>
        <p:blipFill>
          <a:blip r:embed="rId2"/>
          <a:stretch>
            <a:fillRect/>
          </a:stretch>
        </p:blipFill>
        <p:spPr>
          <a:xfrm>
            <a:off x="1600200" y="914400"/>
            <a:ext cx="5819725" cy="5120359"/>
          </a:xfrm>
          <a:prstGeom prst="rect">
            <a:avLst/>
          </a:prstGeom>
        </p:spPr>
      </p:pic>
    </p:spTree>
    <p:extLst>
      <p:ext uri="{BB962C8B-B14F-4D97-AF65-F5344CB8AC3E}">
        <p14:creationId xmlns:p14="http://schemas.microsoft.com/office/powerpoint/2010/main" xmlns="" val="2280660945"/>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1066800" y="7620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287042210"/>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xmlns=""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p14="http://schemas.microsoft.com/office/powerpoint/2010/main" xmlns="" val="1654509972"/>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921EFA-DA99-48C0-A3B1-EDC96331889C}"/>
              </a:ext>
            </a:extLst>
          </p:cNvPr>
          <p:cNvSpPr>
            <a:spLocks noGrp="1"/>
          </p:cNvSpPr>
          <p:nvPr>
            <p:ph type="title"/>
          </p:nvPr>
        </p:nvSpPr>
        <p:spPr>
          <a:xfrm>
            <a:off x="990600" y="228600"/>
            <a:ext cx="7200900" cy="1142385"/>
          </a:xfrm>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xmlns="" id="{F6A16B98-B413-448D-8639-54C10C5506E3}"/>
              </a:ext>
            </a:extLst>
          </p:cNvPr>
          <p:cNvSpPr txBox="1"/>
          <p:nvPr/>
        </p:nvSpPr>
        <p:spPr>
          <a:xfrm>
            <a:off x="838200" y="1447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p14="http://schemas.microsoft.com/office/powerpoint/2010/main" xmlns="" val="671028008"/>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200900" cy="655639"/>
          </a:xfrm>
        </p:spPr>
        <p:txBody>
          <a:bodyPr/>
          <a:lstStyle/>
          <a:p>
            <a:r>
              <a:rPr lang="en-US" dirty="0" smtClean="0"/>
              <a:t>Assessment Methods</a:t>
            </a:r>
            <a:endParaRPr lang="en-US" dirty="0"/>
          </a:p>
        </p:txBody>
      </p:sp>
      <p:graphicFrame>
        <p:nvGraphicFramePr>
          <p:cNvPr id="7" name="Table 6"/>
          <p:cNvGraphicFramePr>
            <a:graphicFrameLocks noGrp="1"/>
          </p:cNvGraphicFramePr>
          <p:nvPr/>
        </p:nvGraphicFramePr>
        <p:xfrm>
          <a:off x="1143000" y="1524000"/>
          <a:ext cx="6019800" cy="4191000"/>
        </p:xfrm>
        <a:graphic>
          <a:graphicData uri="http://schemas.openxmlformats.org/drawingml/2006/table">
            <a:tbl>
              <a:tblPr/>
              <a:tblGrid>
                <a:gridCol w="2828580"/>
                <a:gridCol w="1925282"/>
                <a:gridCol w="1265938"/>
              </a:tblGrid>
              <a:tr h="419100">
                <a:tc>
                  <a:txBody>
                    <a:bodyPr/>
                    <a:lstStyle/>
                    <a:p>
                      <a:pPr algn="ctr" fontAlgn="b"/>
                      <a:r>
                        <a:rPr lang="en-US" sz="1800" b="1" i="0" u="none" strike="noStrike" dirty="0">
                          <a:solidFill>
                            <a:srgbClr val="000000"/>
                          </a:solidFill>
                          <a:latin typeface="Calibri"/>
                        </a:rPr>
                        <a:t>Assessment Method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1" i="0" u="none" strike="noStrike">
                          <a:solidFill>
                            <a:srgbClr val="000000"/>
                          </a:solidFill>
                          <a:latin typeface="Calibri"/>
                        </a:rPr>
                        <a:t>Validity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1" i="0" u="none" strike="noStrike">
                          <a:solidFill>
                            <a:srgbClr val="000000"/>
                          </a:solidFill>
                          <a:latin typeface="Calibri"/>
                        </a:rPr>
                        <a:t>Costs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419100">
                <a:tc>
                  <a:txBody>
                    <a:bodyPr/>
                    <a:lstStyle/>
                    <a:p>
                      <a:pPr algn="ctr" fontAlgn="b"/>
                      <a:r>
                        <a:rPr lang="en-US" sz="1800" b="0" i="0" u="none" strike="noStrike" dirty="0">
                          <a:solidFill>
                            <a:srgbClr val="000000"/>
                          </a:solidFill>
                          <a:latin typeface="Calibri"/>
                        </a:rPr>
                        <a:t>Cognitive ability tests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Low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9100">
                <a:tc>
                  <a:txBody>
                    <a:bodyPr/>
                    <a:lstStyle/>
                    <a:p>
                      <a:pPr algn="ctr" fontAlgn="b"/>
                      <a:r>
                        <a:rPr lang="en-US" sz="1800" b="0" i="0" u="none" strike="noStrike">
                          <a:solidFill>
                            <a:srgbClr val="000000"/>
                          </a:solidFill>
                          <a:latin typeface="Calibri"/>
                        </a:rPr>
                        <a:t>Job knowledge test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Low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9100">
                <a:tc>
                  <a:txBody>
                    <a:bodyPr/>
                    <a:lstStyle/>
                    <a:p>
                      <a:pPr algn="ctr" fontAlgn="b"/>
                      <a:r>
                        <a:rPr lang="en-US" sz="1800" b="0" i="0" u="none" strike="noStrike">
                          <a:solidFill>
                            <a:srgbClr val="000000"/>
                          </a:solidFill>
                          <a:latin typeface="Calibri"/>
                        </a:rPr>
                        <a:t>Personality tests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Low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Low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9100">
                <a:tc>
                  <a:txBody>
                    <a:bodyPr/>
                    <a:lstStyle/>
                    <a:p>
                      <a:pPr algn="ctr" fontAlgn="b"/>
                      <a:r>
                        <a:rPr lang="en-US" sz="1800" b="0" i="0" u="none" strike="noStrike">
                          <a:solidFill>
                            <a:srgbClr val="000000"/>
                          </a:solidFill>
                          <a:latin typeface="Calibri"/>
                        </a:rPr>
                        <a:t>Integrity tests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Moderate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Low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9100">
                <a:tc>
                  <a:txBody>
                    <a:bodyPr/>
                    <a:lstStyle/>
                    <a:p>
                      <a:pPr algn="ctr" fontAlgn="b"/>
                      <a:r>
                        <a:rPr lang="en-US" sz="1800" b="0" i="0" u="none" strike="noStrike">
                          <a:solidFill>
                            <a:srgbClr val="000000"/>
                          </a:solidFill>
                          <a:latin typeface="Calibri"/>
                        </a:rPr>
                        <a:t>Structured interviews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9100">
                <a:tc>
                  <a:txBody>
                    <a:bodyPr/>
                    <a:lstStyle/>
                    <a:p>
                      <a:pPr algn="ctr" fontAlgn="b"/>
                      <a:r>
                        <a:rPr lang="en-US" sz="1800" b="0" i="0" u="none" strike="noStrike">
                          <a:solidFill>
                            <a:srgbClr val="000000"/>
                          </a:solidFill>
                          <a:latin typeface="Calibri"/>
                        </a:rPr>
                        <a:t>Situational judgment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Moderate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9100">
                <a:tc>
                  <a:txBody>
                    <a:bodyPr/>
                    <a:lstStyle/>
                    <a:p>
                      <a:pPr algn="ctr" fontAlgn="b"/>
                      <a:r>
                        <a:rPr lang="en-US" sz="1800" b="0" i="0" u="none" strike="noStrike">
                          <a:solidFill>
                            <a:srgbClr val="000000"/>
                          </a:solidFill>
                          <a:latin typeface="Calibri"/>
                        </a:rPr>
                        <a:t>Work samples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9100">
                <a:tc>
                  <a:txBody>
                    <a:bodyPr/>
                    <a:lstStyle/>
                    <a:p>
                      <a:pPr algn="ctr" fontAlgn="b"/>
                      <a:r>
                        <a:rPr lang="en-US" sz="1800" b="0" i="0" u="none" strike="noStrike">
                          <a:solidFill>
                            <a:srgbClr val="000000"/>
                          </a:solidFill>
                          <a:latin typeface="Calibri"/>
                        </a:rPr>
                        <a:t>Assessment centers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Moderate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9100">
                <a:tc>
                  <a:txBody>
                    <a:bodyPr/>
                    <a:lstStyle/>
                    <a:p>
                      <a:pPr algn="ctr" fontAlgn="b"/>
                      <a:r>
                        <a:rPr lang="en-US" sz="1800" b="0" i="0" u="none" strike="noStrike">
                          <a:solidFill>
                            <a:srgbClr val="000000"/>
                          </a:solidFill>
                          <a:latin typeface="Calibri"/>
                        </a:rPr>
                        <a:t>Physical ability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Moderate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5334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632972561"/>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F27955-C1C2-427E-95EF-14ADE8F274C1}"/>
              </a:ext>
            </a:extLst>
          </p:cNvPr>
          <p:cNvSpPr>
            <a:spLocks noGrp="1"/>
          </p:cNvSpPr>
          <p:nvPr>
            <p:ph type="title"/>
          </p:nvPr>
        </p:nvSpPr>
        <p:spPr>
          <a:xfrm>
            <a:off x="990600" y="228600"/>
            <a:ext cx="7200900" cy="655639"/>
          </a:xfrm>
        </p:spPr>
        <p:txBody>
          <a:bodyPr/>
          <a:lstStyle/>
          <a:p>
            <a:r>
              <a:rPr lang="en-MY" dirty="0"/>
              <a:t>Selection Tools</a:t>
            </a:r>
          </a:p>
        </p:txBody>
      </p:sp>
      <p:pic>
        <p:nvPicPr>
          <p:cNvPr id="5" name="Picture 4">
            <a:extLst>
              <a:ext uri="{FF2B5EF4-FFF2-40B4-BE49-F238E27FC236}">
                <a16:creationId xmlns:a16="http://schemas.microsoft.com/office/drawing/2014/main" xmlns="" id="{47BA19B5-B0DD-43BF-9B47-EB15CBDB088E}"/>
              </a:ext>
            </a:extLst>
          </p:cNvPr>
          <p:cNvPicPr>
            <a:picLocks noChangeAspect="1"/>
          </p:cNvPicPr>
          <p:nvPr/>
        </p:nvPicPr>
        <p:blipFill>
          <a:blip r:embed="rId2"/>
          <a:stretch>
            <a:fillRect/>
          </a:stretch>
        </p:blipFill>
        <p:spPr>
          <a:xfrm>
            <a:off x="838200" y="990600"/>
            <a:ext cx="7584843" cy="4550906"/>
          </a:xfrm>
          <a:prstGeom prst="rect">
            <a:avLst/>
          </a:prstGeom>
        </p:spPr>
      </p:pic>
    </p:spTree>
    <p:extLst>
      <p:ext uri="{BB962C8B-B14F-4D97-AF65-F5344CB8AC3E}">
        <p14:creationId xmlns:p14="http://schemas.microsoft.com/office/powerpoint/2010/main" xmlns="" val="950304200"/>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921EFA-DA99-48C0-A3B1-EDC96331889C}"/>
              </a:ext>
            </a:extLst>
          </p:cNvPr>
          <p:cNvSpPr>
            <a:spLocks noGrp="1"/>
          </p:cNvSpPr>
          <p:nvPr>
            <p:ph type="title"/>
          </p:nvPr>
        </p:nvSpPr>
        <p:spPr>
          <a:xfrm>
            <a:off x="990600" y="228600"/>
            <a:ext cx="7200900" cy="655639"/>
          </a:xfrm>
        </p:spPr>
        <p:txBody>
          <a:bodyPr/>
          <a:lstStyle/>
          <a:p>
            <a:r>
              <a:rPr lang="en-MY" dirty="0"/>
              <a:t>Step 3: Interview</a:t>
            </a:r>
          </a:p>
        </p:txBody>
      </p:sp>
      <p:sp>
        <p:nvSpPr>
          <p:cNvPr id="4" name="TextBox 3">
            <a:extLst>
              <a:ext uri="{FF2B5EF4-FFF2-40B4-BE49-F238E27FC236}">
                <a16:creationId xmlns:a16="http://schemas.microsoft.com/office/drawing/2014/main" xmlns="" id="{6963FD3A-CD64-4B37-847F-424C919CEB8C}"/>
              </a:ext>
            </a:extLst>
          </p:cNvPr>
          <p:cNvSpPr txBox="1"/>
          <p:nvPr/>
        </p:nvSpPr>
        <p:spPr>
          <a:xfrm>
            <a:off x="609600" y="106680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a16="http://schemas.microsoft.com/office/drawing/2014/main" xmlns="" id="{7ED5259C-B204-4DB3-8601-60597420CB88}"/>
              </a:ext>
            </a:extLst>
          </p:cNvPr>
          <p:cNvPicPr>
            <a:picLocks noChangeAspect="1"/>
          </p:cNvPicPr>
          <p:nvPr/>
        </p:nvPicPr>
        <p:blipFill>
          <a:blip r:embed="rId2"/>
          <a:stretch>
            <a:fillRect/>
          </a:stretch>
        </p:blipFill>
        <p:spPr>
          <a:xfrm>
            <a:off x="2057400" y="3657600"/>
            <a:ext cx="5275998" cy="2412178"/>
          </a:xfrm>
          <a:prstGeom prst="rect">
            <a:avLst/>
          </a:prstGeom>
        </p:spPr>
      </p:pic>
    </p:spTree>
    <p:extLst>
      <p:ext uri="{BB962C8B-B14F-4D97-AF65-F5344CB8AC3E}">
        <p14:creationId xmlns:p14="http://schemas.microsoft.com/office/powerpoint/2010/main" xmlns="" val="1254565926"/>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906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xmlns=""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a16="http://schemas.microsoft.com/office/drawing/2014/main" xmlns=""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a16="http://schemas.microsoft.com/office/drawing/2014/main" xmlns="" val="627334451"/>
                    </a:ext>
                  </a:extLst>
                </a:gridCol>
                <a:gridCol w="3168352">
                  <a:extLst>
                    <a:ext uri="{9D8B030D-6E8A-4147-A177-3AD203B41FA5}">
                      <a16:colId xmlns:a16="http://schemas.microsoft.com/office/drawing/2014/main" xmlns=""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295788537"/>
                  </a:ext>
                </a:extLst>
              </a:tr>
            </a:tbl>
          </a:graphicData>
        </a:graphic>
      </p:graphicFrame>
      <p:sp>
        <p:nvSpPr>
          <p:cNvPr id="6" name="TextBox 5">
            <a:extLst>
              <a:ext uri="{FF2B5EF4-FFF2-40B4-BE49-F238E27FC236}">
                <a16:creationId xmlns:a16="http://schemas.microsoft.com/office/drawing/2014/main" xmlns=""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p14="http://schemas.microsoft.com/office/powerpoint/2010/main" xmlns="" val="3606982835"/>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A27291-393A-48D2-AE08-9677E496AE88}"/>
              </a:ext>
            </a:extLst>
          </p:cNvPr>
          <p:cNvSpPr>
            <a:spLocks noGrp="1"/>
          </p:cNvSpPr>
          <p:nvPr>
            <p:ph type="title"/>
          </p:nvPr>
        </p:nvSpPr>
        <p:spPr>
          <a:xfrm>
            <a:off x="8382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xmlns="" id="{05CBF76B-E7FA-4BF4-9517-1B1947946EED}"/>
              </a:ext>
            </a:extLst>
          </p:cNvPr>
          <p:cNvSpPr txBox="1"/>
          <p:nvPr/>
        </p:nvSpPr>
        <p:spPr>
          <a:xfrm>
            <a:off x="762000" y="11430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a16="http://schemas.microsoft.com/office/drawing/2014/main" xmlns="" id="{18ED4AB3-CD53-46B0-80A2-83BB459BF7FA}"/>
              </a:ext>
            </a:extLst>
          </p:cNvPr>
          <p:cNvPicPr/>
          <p:nvPr/>
        </p:nvPicPr>
        <p:blipFill>
          <a:blip r:embed="rId2" cstate="print"/>
          <a:stretch>
            <a:fillRect/>
          </a:stretch>
        </p:blipFill>
        <p:spPr>
          <a:xfrm>
            <a:off x="3962400" y="2895600"/>
            <a:ext cx="4505459" cy="2887603"/>
          </a:xfrm>
          <a:prstGeom prst="rect">
            <a:avLst/>
          </a:prstGeom>
        </p:spPr>
      </p:pic>
    </p:spTree>
    <p:extLst>
      <p:ext uri="{BB962C8B-B14F-4D97-AF65-F5344CB8AC3E}">
        <p14:creationId xmlns:p14="http://schemas.microsoft.com/office/powerpoint/2010/main" xmlns="" val="1237615533"/>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5AED6-3A6F-4A0A-9565-B50D7FB32D9C}"/>
              </a:ext>
            </a:extLst>
          </p:cNvPr>
          <p:cNvSpPr>
            <a:spLocks noGrp="1"/>
          </p:cNvSpPr>
          <p:nvPr>
            <p:ph type="title"/>
          </p:nvPr>
        </p:nvSpPr>
        <p:spPr>
          <a:xfrm>
            <a:off x="1066800" y="228600"/>
            <a:ext cx="7200900" cy="1142385"/>
          </a:xfrm>
        </p:spPr>
        <p:txBody>
          <a:bodyPr/>
          <a:lstStyle/>
          <a:p>
            <a:r>
              <a:rPr lang="en-MY" dirty="0"/>
              <a:t>Competency-Based Interview</a:t>
            </a:r>
          </a:p>
        </p:txBody>
      </p:sp>
      <p:sp>
        <p:nvSpPr>
          <p:cNvPr id="4" name="TextBox 3">
            <a:extLst>
              <a:ext uri="{FF2B5EF4-FFF2-40B4-BE49-F238E27FC236}">
                <a16:creationId xmlns:a16="http://schemas.microsoft.com/office/drawing/2014/main" xmlns=""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a16="http://schemas.microsoft.com/office/drawing/2014/main" xmlns=""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a16="http://schemas.microsoft.com/office/drawing/2014/main" xmlns="" val="3831551115"/>
                    </a:ext>
                  </a:extLst>
                </a:gridCol>
                <a:gridCol w="2994127">
                  <a:extLst>
                    <a:ext uri="{9D8B030D-6E8A-4147-A177-3AD203B41FA5}">
                      <a16:colId xmlns:a16="http://schemas.microsoft.com/office/drawing/2014/main" xmlns="" val="670222105"/>
                    </a:ext>
                  </a:extLst>
                </a:gridCol>
              </a:tblGrid>
              <a:tr h="556624">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Description</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Comments</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extLst>
                  <a:ext uri="{0D108BD9-81ED-4DB2-BD59-A6C34878D82A}">
                    <a16:rowId xmlns:a16="http://schemas.microsoft.com/office/drawing/2014/main" xmlns=""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548943725"/>
                  </a:ext>
                </a:extLst>
              </a:tr>
            </a:tbl>
          </a:graphicData>
        </a:graphic>
      </p:graphicFrame>
    </p:spTree>
    <p:extLst>
      <p:ext uri="{BB962C8B-B14F-4D97-AF65-F5344CB8AC3E}">
        <p14:creationId xmlns:p14="http://schemas.microsoft.com/office/powerpoint/2010/main" xmlns="" val="4038073216"/>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a16="http://schemas.microsoft.com/office/drawing/2014/main" xmlns="" id="{17100F92-F25D-454B-BCDD-28825A713AD4}"/>
              </a:ext>
            </a:extLst>
          </p:cNvPr>
          <p:cNvPicPr/>
          <p:nvPr/>
        </p:nvPicPr>
        <p:blipFill>
          <a:blip r:embed="rId2" cstate="print"/>
          <a:stretch>
            <a:fillRect/>
          </a:stretch>
        </p:blipFill>
        <p:spPr>
          <a:xfrm>
            <a:off x="1475656" y="1909545"/>
            <a:ext cx="5763343" cy="3957855"/>
          </a:xfrm>
          <a:prstGeom prst="rect">
            <a:avLst/>
          </a:prstGeom>
        </p:spPr>
      </p:pic>
    </p:spTree>
    <p:extLst>
      <p:ext uri="{BB962C8B-B14F-4D97-AF65-F5344CB8AC3E}">
        <p14:creationId xmlns:p14="http://schemas.microsoft.com/office/powerpoint/2010/main" xmlns="" val="1053745500"/>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14400" y="228600"/>
            <a:ext cx="7200900" cy="655639"/>
          </a:xfrm>
        </p:spPr>
        <p:txBody>
          <a:bodyPr/>
          <a:lstStyle/>
          <a:p>
            <a:r>
              <a:rPr lang="en-MY" dirty="0"/>
              <a:t>Structured Interview</a:t>
            </a:r>
          </a:p>
        </p:txBody>
      </p:sp>
      <p:graphicFrame>
        <p:nvGraphicFramePr>
          <p:cNvPr id="4" name="Table 3">
            <a:extLst>
              <a:ext uri="{FF2B5EF4-FFF2-40B4-BE49-F238E27FC236}">
                <a16:creationId xmlns:a16="http://schemas.microsoft.com/office/drawing/2014/main" xmlns="" id="{521CD5C1-665D-494E-8F5E-A8DEDD3A753B}"/>
              </a:ext>
            </a:extLst>
          </p:cNvPr>
          <p:cNvGraphicFramePr>
            <a:graphicFrameLocks noGrp="1"/>
          </p:cNvGraphicFramePr>
          <p:nvPr/>
        </p:nvGraphicFramePr>
        <p:xfrm>
          <a:off x="914400" y="1447800"/>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a16="http://schemas.microsoft.com/office/drawing/2014/main" xmlns="" val="1624867639"/>
                    </a:ext>
                  </a:extLst>
                </a:gridCol>
                <a:gridCol w="3606245">
                  <a:extLst>
                    <a:ext uri="{9D8B030D-6E8A-4147-A177-3AD203B41FA5}">
                      <a16:colId xmlns:a16="http://schemas.microsoft.com/office/drawing/2014/main" xmlns=""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xmlns=""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425271561"/>
                  </a:ext>
                </a:extLst>
              </a:tr>
            </a:tbl>
          </a:graphicData>
        </a:graphic>
      </p:graphicFrame>
      <p:sp>
        <p:nvSpPr>
          <p:cNvPr id="5" name="TextBox 4">
            <a:extLst>
              <a:ext uri="{FF2B5EF4-FFF2-40B4-BE49-F238E27FC236}">
                <a16:creationId xmlns:a16="http://schemas.microsoft.com/office/drawing/2014/main" xmlns="" id="{68624226-BF3C-4E49-B9F7-A9654D647D84}"/>
              </a:ext>
            </a:extLst>
          </p:cNvPr>
          <p:cNvSpPr txBox="1"/>
          <p:nvPr/>
        </p:nvSpPr>
        <p:spPr>
          <a:xfrm>
            <a:off x="838200" y="4876800"/>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p14="http://schemas.microsoft.com/office/powerpoint/2010/main" xmlns="" val="307756914"/>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90600" y="457200"/>
            <a:ext cx="7200900" cy="655639"/>
          </a:xfrm>
        </p:spPr>
        <p:txBody>
          <a:bodyPr/>
          <a:lstStyle/>
          <a:p>
            <a:r>
              <a:rPr lang="en-MY" dirty="0"/>
              <a:t>Realistic Job Previews</a:t>
            </a:r>
          </a:p>
        </p:txBody>
      </p:sp>
      <p:sp>
        <p:nvSpPr>
          <p:cNvPr id="4" name="TextBox 3">
            <a:extLst>
              <a:ext uri="{FF2B5EF4-FFF2-40B4-BE49-F238E27FC236}">
                <a16:creationId xmlns:a16="http://schemas.microsoft.com/office/drawing/2014/main" xmlns="" id="{4AFDE3B6-384B-4855-B88C-E68ADA587742}"/>
              </a:ext>
            </a:extLst>
          </p:cNvPr>
          <p:cNvSpPr txBox="1"/>
          <p:nvPr/>
        </p:nvSpPr>
        <p:spPr>
          <a:xfrm>
            <a:off x="685800" y="1295400"/>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p14="http://schemas.microsoft.com/office/powerpoint/2010/main" xmlns="" val="2582310217"/>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A27291-393A-48D2-AE08-9677E496AE88}"/>
              </a:ext>
            </a:extLst>
          </p:cNvPr>
          <p:cNvSpPr>
            <a:spLocks noGrp="1"/>
          </p:cNvSpPr>
          <p:nvPr>
            <p:ph type="title"/>
          </p:nvPr>
        </p:nvSpPr>
        <p:spPr>
          <a:xfrm>
            <a:off x="838200" y="304800"/>
            <a:ext cx="7200900" cy="655639"/>
          </a:xfrm>
        </p:spPr>
        <p:txBody>
          <a:bodyPr/>
          <a:lstStyle/>
          <a:p>
            <a:r>
              <a:rPr lang="en-MY" dirty="0"/>
              <a:t>Types of Realistic Job Previews</a:t>
            </a:r>
          </a:p>
        </p:txBody>
      </p:sp>
      <p:sp>
        <p:nvSpPr>
          <p:cNvPr id="4" name="TextBox 3">
            <a:extLst>
              <a:ext uri="{FF2B5EF4-FFF2-40B4-BE49-F238E27FC236}">
                <a16:creationId xmlns:a16="http://schemas.microsoft.com/office/drawing/2014/main" xmlns="" id="{A30E75EA-0DD5-4764-9EE0-88345656A3E3}"/>
              </a:ext>
            </a:extLst>
          </p:cNvPr>
          <p:cNvSpPr txBox="1"/>
          <p:nvPr/>
        </p:nvSpPr>
        <p:spPr>
          <a:xfrm>
            <a:off x="685800" y="12954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p14="http://schemas.microsoft.com/office/powerpoint/2010/main" xmlns="" val="1927330089"/>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838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72439002"/>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a:xfrm>
            <a:off x="914400" y="304800"/>
            <a:ext cx="7200900" cy="731839"/>
          </a:xfrm>
        </p:spPr>
        <p:txBody>
          <a:bodyPr/>
          <a:lstStyle/>
          <a:p>
            <a:r>
              <a:rPr lang="en-MY" dirty="0"/>
              <a:t>New Hire Onboarding</a:t>
            </a:r>
          </a:p>
        </p:txBody>
      </p:sp>
      <p:sp>
        <p:nvSpPr>
          <p:cNvPr id="4" name="TextBox 3">
            <a:extLst>
              <a:ext uri="{FF2B5EF4-FFF2-40B4-BE49-F238E27FC236}">
                <a16:creationId xmlns="" xmlns:a16="http://schemas.microsoft.com/office/drawing/2014/main" id="{A114953A-21B8-4067-83AD-8BD8BDA35994}"/>
              </a:ext>
            </a:extLst>
          </p:cNvPr>
          <p:cNvSpPr txBox="1"/>
          <p:nvPr/>
        </p:nvSpPr>
        <p:spPr>
          <a:xfrm>
            <a:off x="755576" y="1764099"/>
            <a:ext cx="7931224" cy="4401205"/>
          </a:xfrm>
          <a:prstGeom prst="rect">
            <a:avLst/>
          </a:prstGeom>
          <a:noFill/>
        </p:spPr>
        <p:txBody>
          <a:bodyPr wrap="square" rtlCol="0">
            <a:spAutoFit/>
          </a:bodyPr>
          <a:lstStyle/>
          <a:p>
            <a:r>
              <a:rPr lang="en-MY" sz="2800" dirty="0">
                <a:latin typeface="+mn-lt"/>
              </a:rPr>
              <a:t>Research on orientation and onboarding shows that a positive start at an organization has the following benefits for employees:</a:t>
            </a:r>
          </a:p>
          <a:p>
            <a:endParaRPr lang="en-MY" sz="2800" dirty="0">
              <a:latin typeface="+mn-lt"/>
            </a:endParaRPr>
          </a:p>
          <a:p>
            <a:pPr marL="285750" indent="-285750">
              <a:buFont typeface="Wingdings" panose="05000000000000000000" pitchFamily="2" charset="2"/>
              <a:buChar char="§"/>
            </a:pPr>
            <a:r>
              <a:rPr lang="en-MY" sz="2800" dirty="0">
                <a:latin typeface="+mn-lt"/>
              </a:rPr>
              <a:t>Creates enthusiasm</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Reduces anxiety</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Encourages social connections</a:t>
            </a:r>
          </a:p>
          <a:p>
            <a:endParaRPr lang="en-MY" sz="2800" dirty="0">
              <a:latin typeface="+mn-lt"/>
            </a:endParaRPr>
          </a:p>
        </p:txBody>
      </p:sp>
    </p:spTree>
    <p:extLst>
      <p:ext uri="{BB962C8B-B14F-4D97-AF65-F5344CB8AC3E}">
        <p14:creationId xmlns="" xmlns:p14="http://schemas.microsoft.com/office/powerpoint/2010/main" val="3651626728"/>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a:xfrm>
            <a:off x="914400" y="304800"/>
            <a:ext cx="7200900" cy="731839"/>
          </a:xfrm>
        </p:spPr>
        <p:txBody>
          <a:bodyPr>
            <a:normAutofit/>
          </a:bodyPr>
          <a:lstStyle/>
          <a:p>
            <a:r>
              <a:rPr lang="en-MY" dirty="0" smtClean="0"/>
              <a:t>Importance of </a:t>
            </a:r>
            <a:r>
              <a:rPr lang="en-MY" dirty="0" err="1" smtClean="0"/>
              <a:t>Onboarding</a:t>
            </a:r>
            <a:endParaRPr lang="en-MY" dirty="0"/>
          </a:p>
        </p:txBody>
      </p:sp>
      <p:sp>
        <p:nvSpPr>
          <p:cNvPr id="4" name="TextBox 3">
            <a:extLst>
              <a:ext uri="{FF2B5EF4-FFF2-40B4-BE49-F238E27FC236}">
                <a16:creationId xmlns="" xmlns:a16="http://schemas.microsoft.com/office/drawing/2014/main" id="{A114953A-21B8-4067-83AD-8BD8BDA35994}"/>
              </a:ext>
            </a:extLst>
          </p:cNvPr>
          <p:cNvSpPr txBox="1"/>
          <p:nvPr/>
        </p:nvSpPr>
        <p:spPr>
          <a:xfrm>
            <a:off x="609600" y="1295400"/>
            <a:ext cx="7931224" cy="4832092"/>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smtClean="0">
                <a:latin typeface="+mn-lt"/>
              </a:rPr>
              <a:t>Engagement : </a:t>
            </a:r>
            <a:r>
              <a:rPr lang="en-US" sz="2800" dirty="0" smtClean="0">
                <a:latin typeface="+mn-lt"/>
              </a:rPr>
              <a:t>First impression you want new hires to have of the organization. </a:t>
            </a:r>
            <a:endParaRPr lang="en-MY" sz="2800" dirty="0">
              <a:latin typeface="+mn-lt"/>
            </a:endParaRP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smtClean="0">
                <a:latin typeface="+mn-lt"/>
              </a:rPr>
              <a:t>Retention :</a:t>
            </a:r>
            <a:r>
              <a:rPr lang="en-US" sz="2800" dirty="0" smtClean="0">
                <a:latin typeface="+mn-lt"/>
              </a:rPr>
              <a:t> Employees are more likely to stay with the company.</a:t>
            </a:r>
            <a:endParaRPr lang="en-MY" sz="2800" dirty="0">
              <a:latin typeface="+mn-lt"/>
            </a:endParaRP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smtClean="0">
                <a:latin typeface="+mn-lt"/>
              </a:rPr>
              <a:t>Performance : </a:t>
            </a:r>
            <a:r>
              <a:rPr lang="en-US" sz="2800" dirty="0" smtClean="0">
                <a:latin typeface="+mn-lt"/>
              </a:rPr>
              <a:t>Organizations with a standard onboarding process experience greater new-hire productivity</a:t>
            </a:r>
            <a:endParaRPr lang="en-MY" sz="2800" dirty="0">
              <a:latin typeface="+mn-lt"/>
            </a:endParaRPr>
          </a:p>
          <a:p>
            <a:endParaRPr lang="en-MY" sz="2800" dirty="0">
              <a:latin typeface="+mn-lt"/>
            </a:endParaRPr>
          </a:p>
        </p:txBody>
      </p:sp>
    </p:spTree>
    <p:extLst>
      <p:ext uri="{BB962C8B-B14F-4D97-AF65-F5344CB8AC3E}">
        <p14:creationId xmlns="" xmlns:p14="http://schemas.microsoft.com/office/powerpoint/2010/main" val="3651626728"/>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381000" y="1397000"/>
          <a:ext cx="8229600" cy="3937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a:extLst>
              <a:ext uri="{FF2B5EF4-FFF2-40B4-BE49-F238E27FC236}">
                <a16:creationId xmlns="" xmlns:a16="http://schemas.microsoft.com/office/drawing/2014/main" id="{01BBE315-7975-46AB-9452-F61B4C4436CA}"/>
              </a:ext>
            </a:extLst>
          </p:cNvPr>
          <p:cNvSpPr>
            <a:spLocks noGrp="1"/>
          </p:cNvSpPr>
          <p:nvPr>
            <p:ph type="title"/>
          </p:nvPr>
        </p:nvSpPr>
        <p:spPr>
          <a:xfrm>
            <a:off x="1219200" y="228600"/>
            <a:ext cx="7200900" cy="579439"/>
          </a:xfrm>
        </p:spPr>
        <p:txBody>
          <a:bodyPr/>
          <a:lstStyle/>
          <a:p>
            <a:r>
              <a:rPr lang="en-MY" dirty="0" smtClean="0"/>
              <a:t>Stages of On-boarding</a:t>
            </a:r>
            <a:endParaRPr lang="en-MY" dirty="0"/>
          </a:p>
        </p:txBody>
      </p:sp>
      <p:sp>
        <p:nvSpPr>
          <p:cNvPr id="6" name="TextBox 5"/>
          <p:cNvSpPr txBox="1"/>
          <p:nvPr/>
        </p:nvSpPr>
        <p:spPr>
          <a:xfrm>
            <a:off x="609600" y="1295400"/>
            <a:ext cx="1447800" cy="461665"/>
          </a:xfrm>
          <a:prstGeom prst="rect">
            <a:avLst/>
          </a:prstGeom>
          <a:noFill/>
          <a:ln>
            <a:solidFill>
              <a:schemeClr val="tx1"/>
            </a:solidFill>
          </a:ln>
        </p:spPr>
        <p:txBody>
          <a:bodyPr wrap="square" rtlCol="0">
            <a:spAutoFit/>
          </a:bodyPr>
          <a:lstStyle/>
          <a:p>
            <a:r>
              <a:rPr lang="en-US" sz="1200" dirty="0" smtClean="0"/>
              <a:t>Starts when job offer is accepted</a:t>
            </a:r>
            <a:endParaRPr lang="en-US" sz="1200" dirty="0"/>
          </a:p>
        </p:txBody>
      </p:sp>
      <p:cxnSp>
        <p:nvCxnSpPr>
          <p:cNvPr id="8" name="Straight Connector 7"/>
          <p:cNvCxnSpPr/>
          <p:nvPr/>
        </p:nvCxnSpPr>
        <p:spPr>
          <a:xfrm rot="5400000">
            <a:off x="572294" y="2399506"/>
            <a:ext cx="1143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133600" y="4876800"/>
            <a:ext cx="1447800" cy="461665"/>
          </a:xfrm>
          <a:prstGeom prst="rect">
            <a:avLst/>
          </a:prstGeom>
          <a:noFill/>
          <a:ln>
            <a:solidFill>
              <a:schemeClr val="tx1"/>
            </a:solidFill>
          </a:ln>
        </p:spPr>
        <p:txBody>
          <a:bodyPr wrap="square" rtlCol="0">
            <a:spAutoFit/>
          </a:bodyPr>
          <a:lstStyle/>
          <a:p>
            <a:r>
              <a:rPr lang="en-US" sz="1200" dirty="0" smtClean="0"/>
              <a:t>The employee’s first day at work</a:t>
            </a:r>
            <a:endParaRPr lang="en-US" sz="1200" dirty="0"/>
          </a:p>
        </p:txBody>
      </p:sp>
      <p:cxnSp>
        <p:nvCxnSpPr>
          <p:cNvPr id="11" name="Straight Connector 10"/>
          <p:cNvCxnSpPr/>
          <p:nvPr/>
        </p:nvCxnSpPr>
        <p:spPr>
          <a:xfrm rot="5400000" flipH="1" flipV="1">
            <a:off x="2248694" y="4304506"/>
            <a:ext cx="989806" cy="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886200" y="1295401"/>
            <a:ext cx="1447800" cy="461665"/>
          </a:xfrm>
          <a:prstGeom prst="rect">
            <a:avLst/>
          </a:prstGeom>
          <a:noFill/>
          <a:ln>
            <a:solidFill>
              <a:schemeClr val="tx1"/>
            </a:solidFill>
          </a:ln>
        </p:spPr>
        <p:txBody>
          <a:bodyPr wrap="square" rtlCol="0">
            <a:spAutoFit/>
          </a:bodyPr>
          <a:lstStyle/>
          <a:p>
            <a:r>
              <a:rPr lang="en-US" sz="1200" dirty="0" smtClean="0"/>
              <a:t>Introduction to the company</a:t>
            </a:r>
            <a:endParaRPr lang="en-US" sz="1200" dirty="0"/>
          </a:p>
        </p:txBody>
      </p:sp>
      <p:cxnSp>
        <p:nvCxnSpPr>
          <p:cNvPr id="14" name="Straight Connector 13"/>
          <p:cNvCxnSpPr/>
          <p:nvPr/>
        </p:nvCxnSpPr>
        <p:spPr>
          <a:xfrm rot="5400000">
            <a:off x="3848894" y="2399506"/>
            <a:ext cx="1143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181600" y="4876800"/>
            <a:ext cx="1752600" cy="461665"/>
          </a:xfrm>
          <a:prstGeom prst="rect">
            <a:avLst/>
          </a:prstGeom>
          <a:noFill/>
          <a:ln>
            <a:solidFill>
              <a:schemeClr val="tx1"/>
            </a:solidFill>
          </a:ln>
        </p:spPr>
        <p:txBody>
          <a:bodyPr wrap="square" rtlCol="0">
            <a:spAutoFit/>
          </a:bodyPr>
          <a:lstStyle/>
          <a:p>
            <a:r>
              <a:rPr lang="en-US" sz="1200" dirty="0" smtClean="0"/>
              <a:t>Employee’s are taught how to do the work</a:t>
            </a:r>
            <a:endParaRPr lang="en-US" sz="1200" dirty="0"/>
          </a:p>
        </p:txBody>
      </p:sp>
      <p:cxnSp>
        <p:nvCxnSpPr>
          <p:cNvPr id="16" name="Straight Connector 15"/>
          <p:cNvCxnSpPr/>
          <p:nvPr/>
        </p:nvCxnSpPr>
        <p:spPr>
          <a:xfrm rot="5400000" flipH="1" flipV="1">
            <a:off x="5449094" y="4304506"/>
            <a:ext cx="989806" cy="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010400" y="1295400"/>
            <a:ext cx="1447800" cy="461665"/>
          </a:xfrm>
          <a:prstGeom prst="rect">
            <a:avLst/>
          </a:prstGeom>
          <a:noFill/>
          <a:ln>
            <a:solidFill>
              <a:schemeClr val="tx1"/>
            </a:solidFill>
          </a:ln>
        </p:spPr>
        <p:txBody>
          <a:bodyPr wrap="square" rtlCol="0">
            <a:spAutoFit/>
          </a:bodyPr>
          <a:lstStyle/>
          <a:p>
            <a:r>
              <a:rPr lang="en-US" sz="1200" dirty="0" smtClean="0"/>
              <a:t>Employee’s can do well in their job</a:t>
            </a:r>
            <a:endParaRPr lang="en-US" sz="1200" dirty="0"/>
          </a:p>
        </p:txBody>
      </p:sp>
      <p:cxnSp>
        <p:nvCxnSpPr>
          <p:cNvPr id="18" name="Straight Connector 17"/>
          <p:cNvCxnSpPr/>
          <p:nvPr/>
        </p:nvCxnSpPr>
        <p:spPr>
          <a:xfrm rot="5400000">
            <a:off x="6973094" y="2399505"/>
            <a:ext cx="1143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A27291-393A-48D2-AE08-9677E496AE88}"/>
              </a:ext>
            </a:extLst>
          </p:cNvPr>
          <p:cNvSpPr>
            <a:spLocks noGrp="1"/>
          </p:cNvSpPr>
          <p:nvPr>
            <p:ph type="title"/>
          </p:nvPr>
        </p:nvSpPr>
        <p:spPr>
          <a:xfrm>
            <a:off x="990600" y="304800"/>
            <a:ext cx="7200900" cy="579439"/>
          </a:xfrm>
        </p:spPr>
        <p:txBody>
          <a:bodyPr/>
          <a:lstStyle/>
          <a:p>
            <a:r>
              <a:rPr lang="en-MY" dirty="0"/>
              <a:t>New Employee Orientation</a:t>
            </a:r>
          </a:p>
        </p:txBody>
      </p:sp>
      <p:sp>
        <p:nvSpPr>
          <p:cNvPr id="4" name="TextBox 3">
            <a:extLst>
              <a:ext uri="{FF2B5EF4-FFF2-40B4-BE49-F238E27FC236}">
                <a16:creationId xmlns="" xmlns:a16="http://schemas.microsoft.com/office/drawing/2014/main" id="{202EF787-C65E-41F1-B674-49033F2D6C2E}"/>
              </a:ext>
            </a:extLst>
          </p:cNvPr>
          <p:cNvSpPr txBox="1"/>
          <p:nvPr/>
        </p:nvSpPr>
        <p:spPr>
          <a:xfrm>
            <a:off x="457200" y="990600"/>
            <a:ext cx="8460432" cy="5016758"/>
          </a:xfrm>
          <a:prstGeom prst="rect">
            <a:avLst/>
          </a:prstGeom>
          <a:noFill/>
        </p:spPr>
        <p:txBody>
          <a:bodyPr wrap="square" rtlCol="0">
            <a:spAutoFit/>
          </a:bodyPr>
          <a:lstStyle/>
          <a:p>
            <a:r>
              <a:rPr lang="en-MY" sz="1600" dirty="0"/>
              <a:t>Before the Employee’s Arrival</a:t>
            </a:r>
          </a:p>
          <a:p>
            <a:r>
              <a:rPr lang="en-MY" sz="1600" dirty="0"/>
              <a:t>Employees play a key role in helping an organization meet its goals and objectives. Many organizations begin to inform new employees about their roles before the employees arrive for their first day of work. Offer letters and new hire welcome packages are the most common methods of communicating information to the new employee before the start date.</a:t>
            </a:r>
          </a:p>
          <a:p>
            <a:endParaRPr lang="en-MY" sz="1600" dirty="0"/>
          </a:p>
          <a:p>
            <a:r>
              <a:rPr lang="en-MY" sz="1600" dirty="0"/>
              <a:t>Typical contents of a new hire welcome package include the following:</a:t>
            </a:r>
          </a:p>
          <a:p>
            <a:pPr marL="285750" indent="-285750">
              <a:buFont typeface="Wingdings" panose="05000000000000000000" pitchFamily="2" charset="2"/>
              <a:buChar char="§"/>
            </a:pPr>
            <a:r>
              <a:rPr lang="en-MY" sz="1600" dirty="0"/>
              <a:t>Welcome letters (for example, from the organization’s CEO, president and human resources department)</a:t>
            </a:r>
          </a:p>
          <a:p>
            <a:pPr marL="285750" indent="-285750">
              <a:buFont typeface="Wingdings" panose="05000000000000000000" pitchFamily="2" charset="2"/>
              <a:buChar char="§"/>
            </a:pPr>
            <a:r>
              <a:rPr lang="en-MY" sz="1600" dirty="0"/>
              <a:t>Payroll information</a:t>
            </a:r>
          </a:p>
          <a:p>
            <a:pPr marL="285750" indent="-285750">
              <a:buFont typeface="Wingdings" panose="05000000000000000000" pitchFamily="2" charset="2"/>
              <a:buChar char="§"/>
            </a:pPr>
            <a:r>
              <a:rPr lang="en-MY" sz="1600" dirty="0"/>
              <a:t>Policies manual</a:t>
            </a:r>
          </a:p>
          <a:p>
            <a:pPr marL="285750" indent="-285750">
              <a:buFont typeface="Wingdings" panose="05000000000000000000" pitchFamily="2" charset="2"/>
              <a:buChar char="§"/>
            </a:pPr>
            <a:r>
              <a:rPr lang="en-MY" sz="1600" dirty="0"/>
              <a:t>Benefits information</a:t>
            </a:r>
          </a:p>
          <a:p>
            <a:pPr marL="285750" indent="-285750">
              <a:buFont typeface="Wingdings" panose="05000000000000000000" pitchFamily="2" charset="2"/>
              <a:buChar char="§"/>
            </a:pPr>
            <a:r>
              <a:rPr lang="en-MY" sz="1600" dirty="0"/>
              <a:t>Benefits </a:t>
            </a:r>
            <a:r>
              <a:rPr lang="en-MY" sz="1600" dirty="0" err="1"/>
              <a:t>enrollment</a:t>
            </a:r>
            <a:r>
              <a:rPr lang="en-MY" sz="1600" dirty="0"/>
              <a:t> forms</a:t>
            </a:r>
          </a:p>
          <a:p>
            <a:pPr marL="285750" indent="-285750">
              <a:buFont typeface="Wingdings" panose="05000000000000000000" pitchFamily="2" charset="2"/>
              <a:buChar char="§"/>
            </a:pPr>
            <a:endParaRPr lang="en-MY" sz="1600" dirty="0"/>
          </a:p>
          <a:p>
            <a:r>
              <a:rPr lang="en-MY" sz="1600" dirty="0"/>
              <a:t>In addition to sending the welcome package, the organization should take the following steps to prepare for the employee’s arrival:</a:t>
            </a:r>
          </a:p>
          <a:p>
            <a:pPr marL="285750" indent="-285750">
              <a:buFont typeface="Wingdings" panose="05000000000000000000" pitchFamily="2" charset="2"/>
              <a:buChar char="§"/>
            </a:pPr>
            <a:r>
              <a:rPr lang="en-MY" sz="1600" dirty="0"/>
              <a:t>Communicate. Contact the employee and provide a personal welcome.</a:t>
            </a:r>
          </a:p>
          <a:p>
            <a:pPr marL="285750" indent="-285750">
              <a:buFont typeface="Wingdings" panose="05000000000000000000" pitchFamily="2" charset="2"/>
              <a:buChar char="§"/>
            </a:pPr>
            <a:r>
              <a:rPr lang="en-MY" sz="1600" dirty="0"/>
              <a:t>Set up the work area. Verify that the employee’s office space is ready and that the computer, telephone and any other necessary equipment are arranged.</a:t>
            </a:r>
          </a:p>
          <a:p>
            <a:pPr marL="285750" indent="-285750">
              <a:buFont typeface="Wingdings" panose="05000000000000000000" pitchFamily="2" charset="2"/>
              <a:buChar char="§"/>
            </a:pPr>
            <a:r>
              <a:rPr lang="en-MY" sz="1600" dirty="0"/>
              <a:t>Schedule ahead. Ensure that an orientation program is in place </a:t>
            </a:r>
          </a:p>
        </p:txBody>
      </p:sp>
    </p:spTree>
    <p:extLst>
      <p:ext uri="{BB962C8B-B14F-4D97-AF65-F5344CB8AC3E}">
        <p14:creationId xmlns="" xmlns:p14="http://schemas.microsoft.com/office/powerpoint/2010/main" val="1073835563"/>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a:xfrm>
            <a:off x="762000" y="304800"/>
            <a:ext cx="7200900" cy="579439"/>
          </a:xfrm>
        </p:spPr>
        <p:txBody>
          <a:bodyPr/>
          <a:lstStyle/>
          <a:p>
            <a:r>
              <a:rPr lang="en-MY" dirty="0"/>
              <a:t>Orientation/Induction</a:t>
            </a:r>
          </a:p>
        </p:txBody>
      </p:sp>
      <p:sp>
        <p:nvSpPr>
          <p:cNvPr id="4" name="TextBox 3">
            <a:extLst>
              <a:ext uri="{FF2B5EF4-FFF2-40B4-BE49-F238E27FC236}">
                <a16:creationId xmlns="" xmlns:a16="http://schemas.microsoft.com/office/drawing/2014/main" id="{5AB68107-7944-4F58-BA27-2331C1034541}"/>
              </a:ext>
            </a:extLst>
          </p:cNvPr>
          <p:cNvSpPr txBox="1"/>
          <p:nvPr/>
        </p:nvSpPr>
        <p:spPr>
          <a:xfrm>
            <a:off x="533400" y="838200"/>
            <a:ext cx="8208912" cy="5509200"/>
          </a:xfrm>
          <a:prstGeom prst="rect">
            <a:avLst/>
          </a:prstGeom>
          <a:noFill/>
        </p:spPr>
        <p:txBody>
          <a:bodyPr wrap="square" rtlCol="0">
            <a:spAutoFit/>
          </a:bodyPr>
          <a:lstStyle/>
          <a:p>
            <a:r>
              <a:rPr lang="en-MY" sz="1600" dirty="0"/>
              <a:t>Orientation, also known as induction, is the first step in the formal process of training employees. Through orientation, employees become familiar with the organization, their department, their </a:t>
            </a:r>
            <a:r>
              <a:rPr lang="en-MY" sz="1600" dirty="0" err="1"/>
              <a:t>coworkers</a:t>
            </a:r>
            <a:r>
              <a:rPr lang="en-MY" sz="1600" dirty="0"/>
              <a:t> and their job.</a:t>
            </a:r>
          </a:p>
          <a:p>
            <a:endParaRPr lang="en-MY" sz="1600" dirty="0"/>
          </a:p>
          <a:p>
            <a:r>
              <a:rPr lang="en-MY" sz="1600" dirty="0"/>
              <a:t>Orientation programs usually span one to two days. The orientation provides new employees with three types of information:</a:t>
            </a:r>
          </a:p>
          <a:p>
            <a:pPr marL="285750" indent="-285750">
              <a:buFont typeface="Wingdings" panose="05000000000000000000" pitchFamily="2" charset="2"/>
              <a:buChar char="§"/>
            </a:pPr>
            <a:r>
              <a:rPr lang="en-MY" sz="1600" dirty="0"/>
              <a:t>Organizational information</a:t>
            </a:r>
          </a:p>
          <a:p>
            <a:pPr marL="285750" indent="-285750">
              <a:buFont typeface="Wingdings" panose="05000000000000000000" pitchFamily="2" charset="2"/>
              <a:buChar char="§"/>
            </a:pPr>
            <a:r>
              <a:rPr lang="en-MY" sz="1600" dirty="0"/>
              <a:t>Policies, procedures and benefits</a:t>
            </a:r>
          </a:p>
          <a:p>
            <a:pPr marL="285750" indent="-285750">
              <a:buFont typeface="Wingdings" panose="05000000000000000000" pitchFamily="2" charset="2"/>
              <a:buChar char="§"/>
            </a:pPr>
            <a:r>
              <a:rPr lang="en-MY" sz="1600" dirty="0"/>
              <a:t>Work context (including job procedures)</a:t>
            </a:r>
          </a:p>
          <a:p>
            <a:endParaRPr lang="en-MY" sz="1600" dirty="0"/>
          </a:p>
          <a:p>
            <a:r>
              <a:rPr lang="en-MY" sz="1600" dirty="0"/>
              <a:t>The purpose of the orientation program is to ease the employee’s transition to a new environment. During the orientation, the employee can establish relationships with </a:t>
            </a:r>
            <a:r>
              <a:rPr lang="en-MY" sz="1600" dirty="0" err="1"/>
              <a:t>coworkers</a:t>
            </a:r>
            <a:r>
              <a:rPr lang="en-MY" sz="1600" dirty="0"/>
              <a:t> and develop a sense of belonging to the organization. The employee also gains a realistic image of the job. An effective orientation program helps the employee quickly become a productive and contributing member of the organization.</a:t>
            </a:r>
          </a:p>
          <a:p>
            <a:endParaRPr lang="en-MY" sz="1600" dirty="0"/>
          </a:p>
          <a:p>
            <a:r>
              <a:rPr lang="en-MY" sz="1600" dirty="0"/>
              <a:t>Orientation programs can be divided into a general orientation and a department orientation. HR is usually responsible for the general orientation and can also provide input to the manager on the department orientation. However, the manager is responsible for ensuring that employees understand how they will contribute to their department and how they fit into the organization structure.</a:t>
            </a:r>
          </a:p>
          <a:p>
            <a:endParaRPr lang="en-MY" sz="1600" dirty="0"/>
          </a:p>
        </p:txBody>
      </p:sp>
    </p:spTree>
    <p:extLst>
      <p:ext uri="{BB962C8B-B14F-4D97-AF65-F5344CB8AC3E}">
        <p14:creationId xmlns="" xmlns:p14="http://schemas.microsoft.com/office/powerpoint/2010/main" val="2409983604"/>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a:xfrm>
            <a:off x="914400" y="533400"/>
            <a:ext cx="7200900" cy="655639"/>
          </a:xfrm>
        </p:spPr>
        <p:txBody>
          <a:bodyPr/>
          <a:lstStyle/>
          <a:p>
            <a:r>
              <a:rPr lang="en-MY" dirty="0"/>
              <a:t>New Employee Onboarding</a:t>
            </a:r>
          </a:p>
        </p:txBody>
      </p:sp>
      <p:sp>
        <p:nvSpPr>
          <p:cNvPr id="4" name="TextBox 3">
            <a:extLst>
              <a:ext uri="{FF2B5EF4-FFF2-40B4-BE49-F238E27FC236}">
                <a16:creationId xmlns="" xmlns:a16="http://schemas.microsoft.com/office/drawing/2014/main" id="{57E0D8B0-FFD8-459E-89D4-1E1E9E724E5C}"/>
              </a:ext>
            </a:extLst>
          </p:cNvPr>
          <p:cNvSpPr txBox="1"/>
          <p:nvPr/>
        </p:nvSpPr>
        <p:spPr>
          <a:xfrm>
            <a:off x="755576" y="1700808"/>
            <a:ext cx="7931224" cy="4524315"/>
          </a:xfrm>
          <a:prstGeom prst="rect">
            <a:avLst/>
          </a:prstGeom>
          <a:noFill/>
        </p:spPr>
        <p:txBody>
          <a:bodyPr wrap="square" rtlCol="0">
            <a:spAutoFit/>
          </a:bodyPr>
          <a:lstStyle/>
          <a:p>
            <a:r>
              <a:rPr lang="en-MY" dirty="0"/>
              <a:t>Onboarding is the process of helping new employees learn the organization’s policies, procedures and culture in addition to their job </a:t>
            </a:r>
            <a:r>
              <a:rPr lang="en-MY" dirty="0" err="1"/>
              <a:t>responsibilities.Onboarding</a:t>
            </a:r>
            <a:r>
              <a:rPr lang="en-MY" dirty="0"/>
              <a:t> includes both the orientation and the first three to twelve months of employment.</a:t>
            </a:r>
          </a:p>
          <a:p>
            <a:endParaRPr lang="en-MY" dirty="0"/>
          </a:p>
          <a:p>
            <a:r>
              <a:rPr lang="en-MY" dirty="0"/>
              <a:t>The purpose of the onboarding process is to provide the employee with a positive start at the organization. This positive start can have many benefits; including increasing the employee’s enthusiasm, helping reduce anxiety and helping the employee connect with </a:t>
            </a:r>
            <a:r>
              <a:rPr lang="en-MY" dirty="0" err="1"/>
              <a:t>coworkers</a:t>
            </a:r>
            <a:r>
              <a:rPr lang="en-MY" dirty="0"/>
              <a:t> .</a:t>
            </a:r>
          </a:p>
          <a:p>
            <a:endParaRPr lang="en-MY" dirty="0"/>
          </a:p>
          <a:p>
            <a:r>
              <a:rPr lang="en-MY" dirty="0"/>
              <a:t>Successful onboarding programs generally include the following factors:</a:t>
            </a:r>
          </a:p>
          <a:p>
            <a:pPr marL="285750" indent="-285750">
              <a:buFont typeface="Wingdings" panose="05000000000000000000" pitchFamily="2" charset="2"/>
              <a:buChar char="§"/>
            </a:pPr>
            <a:r>
              <a:rPr lang="en-MY" dirty="0"/>
              <a:t>Active rather than passive participation by new employees</a:t>
            </a:r>
          </a:p>
          <a:p>
            <a:pPr marL="285750" indent="-285750">
              <a:buFont typeface="Wingdings" panose="05000000000000000000" pitchFamily="2" charset="2"/>
              <a:buChar char="§"/>
            </a:pPr>
            <a:r>
              <a:rPr lang="en-MY" dirty="0"/>
              <a:t>Onboarding spread out over a period of time</a:t>
            </a:r>
          </a:p>
          <a:p>
            <a:pPr marL="285750" indent="-285750">
              <a:buFont typeface="Wingdings" panose="05000000000000000000" pitchFamily="2" charset="2"/>
              <a:buChar char="§"/>
            </a:pPr>
            <a:r>
              <a:rPr lang="en-MY" dirty="0"/>
              <a:t>Use of checklists to ensure that all important material is covered</a:t>
            </a:r>
          </a:p>
          <a:p>
            <a:pPr marL="285750" indent="-285750">
              <a:buFont typeface="Wingdings" panose="05000000000000000000" pitchFamily="2" charset="2"/>
              <a:buChar char="§"/>
            </a:pPr>
            <a:r>
              <a:rPr lang="en-MY" dirty="0"/>
              <a:t>Avoidance of information overload</a:t>
            </a:r>
          </a:p>
          <a:p>
            <a:endParaRPr lang="en-MY" dirty="0"/>
          </a:p>
        </p:txBody>
      </p:sp>
    </p:spTree>
    <p:extLst>
      <p:ext uri="{BB962C8B-B14F-4D97-AF65-F5344CB8AC3E}">
        <p14:creationId xmlns="" xmlns:p14="http://schemas.microsoft.com/office/powerpoint/2010/main" val="3288716180"/>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655639"/>
          </a:xfrm>
        </p:spPr>
        <p:txBody>
          <a:bodyPr/>
          <a:lstStyle/>
          <a:p>
            <a:r>
              <a:rPr lang="en-US" dirty="0" smtClean="0"/>
              <a:t>Stakeholders in Onboarding</a:t>
            </a:r>
            <a:endParaRPr lang="en-US" dirty="0"/>
          </a:p>
        </p:txBody>
      </p:sp>
      <p:graphicFrame>
        <p:nvGraphicFramePr>
          <p:cNvPr id="4" name="Diagram 3"/>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80BE71-BA15-4F78-B6BB-4BFECA929AD5}"/>
              </a:ext>
            </a:extLst>
          </p:cNvPr>
          <p:cNvSpPr>
            <a:spLocks noGrp="1"/>
          </p:cNvSpPr>
          <p:nvPr>
            <p:ph type="title"/>
          </p:nvPr>
        </p:nvSpPr>
        <p:spPr/>
        <p:txBody>
          <a:bodyPr/>
          <a:lstStyle/>
          <a:p>
            <a:r>
              <a:rPr lang="en-MY" dirty="0"/>
              <a:t>Onboarding Roles and Responsibilities</a:t>
            </a:r>
          </a:p>
        </p:txBody>
      </p:sp>
      <p:sp>
        <p:nvSpPr>
          <p:cNvPr id="4" name="TextBox 3">
            <a:extLst>
              <a:ext uri="{FF2B5EF4-FFF2-40B4-BE49-F238E27FC236}">
                <a16:creationId xmlns="" xmlns:a16="http://schemas.microsoft.com/office/drawing/2014/main" id="{A93794FE-6A03-4AE9-9AAA-014024560B68}"/>
              </a:ext>
            </a:extLst>
          </p:cNvPr>
          <p:cNvSpPr txBox="1"/>
          <p:nvPr/>
        </p:nvSpPr>
        <p:spPr>
          <a:xfrm>
            <a:off x="914400" y="1916832"/>
            <a:ext cx="7618040" cy="3693319"/>
          </a:xfrm>
          <a:prstGeom prst="rect">
            <a:avLst/>
          </a:prstGeom>
          <a:noFill/>
        </p:spPr>
        <p:txBody>
          <a:bodyPr wrap="square" rtlCol="0">
            <a:spAutoFit/>
          </a:bodyPr>
          <a:lstStyle/>
          <a:p>
            <a:r>
              <a:rPr lang="en-MY" dirty="0"/>
              <a:t>During onboarding, HR professionals, the hiring manager, </a:t>
            </a:r>
            <a:r>
              <a:rPr lang="en-MY" dirty="0" err="1"/>
              <a:t>coworkers</a:t>
            </a:r>
            <a:r>
              <a:rPr lang="en-MY" dirty="0"/>
              <a:t> and others learn more about the new employees and further integrate them into the organization in the following areas:</a:t>
            </a:r>
          </a:p>
          <a:p>
            <a:endParaRPr lang="en-MY" dirty="0"/>
          </a:p>
          <a:p>
            <a:pPr marL="285750" indent="-285750">
              <a:buFont typeface="Wingdings" panose="05000000000000000000" pitchFamily="2" charset="2"/>
              <a:buChar char="§"/>
            </a:pPr>
            <a:r>
              <a:rPr lang="en-MY" dirty="0"/>
              <a:t>Organizational culture and norms</a:t>
            </a:r>
          </a:p>
          <a:p>
            <a:pPr marL="285750" indent="-285750">
              <a:buFont typeface="Wingdings" panose="05000000000000000000" pitchFamily="2" charset="2"/>
              <a:buChar char="§"/>
            </a:pPr>
            <a:r>
              <a:rPr lang="en-MY" dirty="0"/>
              <a:t>Organizational goals and objectives</a:t>
            </a:r>
          </a:p>
          <a:p>
            <a:pPr marL="285750" indent="-285750">
              <a:buFont typeface="Wingdings" panose="05000000000000000000" pitchFamily="2" charset="2"/>
              <a:buChar char="§"/>
            </a:pPr>
            <a:r>
              <a:rPr lang="en-MY" dirty="0"/>
              <a:t>Specific functional areas in the organization</a:t>
            </a:r>
          </a:p>
          <a:p>
            <a:pPr marL="285750" indent="-285750">
              <a:buFont typeface="Wingdings" panose="05000000000000000000" pitchFamily="2" charset="2"/>
              <a:buChar char="§"/>
            </a:pPr>
            <a:r>
              <a:rPr lang="en-MY" dirty="0"/>
              <a:t>Departmental and job expectations</a:t>
            </a:r>
          </a:p>
          <a:p>
            <a:pPr marL="285750" indent="-285750">
              <a:buFont typeface="Wingdings" panose="05000000000000000000" pitchFamily="2" charset="2"/>
              <a:buChar char="§"/>
            </a:pPr>
            <a:r>
              <a:rPr lang="en-MY" dirty="0"/>
              <a:t>Available work resources and tools</a:t>
            </a:r>
          </a:p>
          <a:p>
            <a:pPr marL="285750" indent="-285750">
              <a:buFont typeface="Wingdings" panose="05000000000000000000" pitchFamily="2" charset="2"/>
              <a:buChar char="§"/>
            </a:pPr>
            <a:r>
              <a:rPr lang="en-MY" dirty="0"/>
              <a:t>Mentor options</a:t>
            </a:r>
          </a:p>
          <a:p>
            <a:pPr marL="285750" indent="-285750">
              <a:buFont typeface="Wingdings" panose="05000000000000000000" pitchFamily="2" charset="2"/>
              <a:buChar char="§"/>
            </a:pPr>
            <a:r>
              <a:rPr lang="en-MY" dirty="0"/>
              <a:t>Performance management systems</a:t>
            </a:r>
          </a:p>
          <a:p>
            <a:pPr marL="285750" indent="-285750">
              <a:buFont typeface="Wingdings" panose="05000000000000000000" pitchFamily="2" charset="2"/>
              <a:buChar char="§"/>
            </a:pPr>
            <a:r>
              <a:rPr lang="en-MY" dirty="0"/>
              <a:t>Work/life balance and support resources</a:t>
            </a:r>
          </a:p>
          <a:p>
            <a:endParaRPr lang="en-MY" dirty="0"/>
          </a:p>
        </p:txBody>
      </p:sp>
    </p:spTree>
    <p:extLst>
      <p:ext uri="{BB962C8B-B14F-4D97-AF65-F5344CB8AC3E}">
        <p14:creationId xmlns="" xmlns:p14="http://schemas.microsoft.com/office/powerpoint/2010/main" val="3597300900"/>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a:xfrm>
            <a:off x="1066800" y="304800"/>
            <a:ext cx="7200900" cy="532785"/>
          </a:xfrm>
        </p:spPr>
        <p:txBody>
          <a:bodyPr>
            <a:normAutofit/>
          </a:bodyPr>
          <a:lstStyle/>
          <a:p>
            <a:r>
              <a:rPr lang="en-MY" sz="2400" dirty="0"/>
              <a:t>Evaluating the Effectiveness of Onboarding</a:t>
            </a:r>
          </a:p>
        </p:txBody>
      </p:sp>
      <p:sp>
        <p:nvSpPr>
          <p:cNvPr id="4" name="TextBox 3">
            <a:extLst>
              <a:ext uri="{FF2B5EF4-FFF2-40B4-BE49-F238E27FC236}">
                <a16:creationId xmlns="" xmlns:a16="http://schemas.microsoft.com/office/drawing/2014/main" id="{0048BF56-9A74-410F-B3E1-B59233F637D6}"/>
              </a:ext>
            </a:extLst>
          </p:cNvPr>
          <p:cNvSpPr txBox="1"/>
          <p:nvPr/>
        </p:nvSpPr>
        <p:spPr>
          <a:xfrm>
            <a:off x="457200" y="914400"/>
            <a:ext cx="8381528" cy="5262979"/>
          </a:xfrm>
          <a:prstGeom prst="rect">
            <a:avLst/>
          </a:prstGeom>
          <a:noFill/>
        </p:spPr>
        <p:txBody>
          <a:bodyPr wrap="square" rtlCol="0">
            <a:spAutoFit/>
          </a:bodyPr>
          <a:lstStyle/>
          <a:p>
            <a:r>
              <a:rPr lang="en-MY" sz="1600" dirty="0"/>
              <a:t>The effectiveness of the onboarding program can be related to the amount of turnover in the first year of employment. Onboarding programs can help employees adjust to the new environment by introducing them to </a:t>
            </a:r>
            <a:r>
              <a:rPr lang="en-MY" sz="1600" dirty="0" err="1"/>
              <a:t>coworkers,lessening</a:t>
            </a:r>
            <a:r>
              <a:rPr lang="en-MY" sz="1600" dirty="0"/>
              <a:t> feelings of isolation and providing a better understanding of expectations and future opportunities.</a:t>
            </a:r>
          </a:p>
          <a:p>
            <a:endParaRPr lang="en-MY" sz="1600" dirty="0"/>
          </a:p>
          <a:p>
            <a:r>
              <a:rPr lang="en-MY" sz="1600" dirty="0"/>
              <a:t>HR professionals can evaluate their organization’s onboarding initiatives using metrics that include the following:</a:t>
            </a:r>
          </a:p>
          <a:p>
            <a:pPr marL="285750" indent="-285750">
              <a:buFont typeface="Wingdings" panose="05000000000000000000" pitchFamily="2" charset="2"/>
              <a:buChar char="§"/>
            </a:pPr>
            <a:r>
              <a:rPr lang="en-MY" sz="1600" b="1" dirty="0"/>
              <a:t>Turnover/retention rates</a:t>
            </a:r>
            <a:r>
              <a:rPr lang="en-MY" sz="1600" dirty="0"/>
              <a:t>. Compare retention rates for various groups. For example, what is the retention rate for employees who began their employment in 2011 compared to employees who began in 2010?</a:t>
            </a:r>
          </a:p>
          <a:p>
            <a:pPr marL="285750" indent="-285750">
              <a:buFont typeface="Wingdings" panose="05000000000000000000" pitchFamily="2" charset="2"/>
              <a:buChar char="§"/>
            </a:pPr>
            <a:r>
              <a:rPr lang="en-MY" sz="1600" b="1" dirty="0"/>
              <a:t>Retention threshold</a:t>
            </a:r>
            <a:r>
              <a:rPr lang="en-MY" sz="1600" dirty="0"/>
              <a:t>. Track the point at which most new employees tend to exit the organization. For example, if most new employees exit within the first 90 days of employment, the organization can conduct exit interviews to determine the cause of the early exit.</a:t>
            </a:r>
          </a:p>
          <a:p>
            <a:pPr marL="285750" indent="-285750">
              <a:buFont typeface="Wingdings" panose="05000000000000000000" pitchFamily="2" charset="2"/>
              <a:buChar char="§"/>
            </a:pPr>
            <a:r>
              <a:rPr lang="en-MY" sz="1600" b="1" dirty="0"/>
              <a:t>Performance measures</a:t>
            </a:r>
            <a:r>
              <a:rPr lang="en-MY" sz="1600" dirty="0"/>
              <a:t>. Compare the performance of groups provided with different onboarding experiences. For example, one group is provided with one week of onboarding experiences and a second similar group is provided with a full month.</a:t>
            </a:r>
          </a:p>
          <a:p>
            <a:pPr marL="285750" indent="-285750">
              <a:buFont typeface="Wingdings" panose="05000000000000000000" pitchFamily="2" charset="2"/>
              <a:buChar char="§"/>
            </a:pPr>
            <a:r>
              <a:rPr lang="en-MY" sz="1600" b="1" dirty="0"/>
              <a:t>Formal/informal feedback. </a:t>
            </a:r>
            <a:r>
              <a:rPr lang="en-MY" sz="1600" dirty="0"/>
              <a:t>Ask new employees open-ended questions to determine their satisfaction with the onboarding process and the organization.</a:t>
            </a:r>
          </a:p>
          <a:p>
            <a:pPr marL="285750" indent="-285750">
              <a:buFont typeface="Wingdings" panose="05000000000000000000" pitchFamily="2" charset="2"/>
              <a:buChar char="§"/>
            </a:pPr>
            <a:r>
              <a:rPr lang="en-MY" sz="1600" b="1" dirty="0"/>
              <a:t>Flexibility</a:t>
            </a:r>
            <a:r>
              <a:rPr lang="en-MY" sz="1600" dirty="0"/>
              <a:t>. Flexibility and adaptability allow your organization to provide employees with an optimal work environment.</a:t>
            </a:r>
          </a:p>
        </p:txBody>
      </p:sp>
    </p:spTree>
    <p:extLst>
      <p:ext uri="{BB962C8B-B14F-4D97-AF65-F5344CB8AC3E}">
        <p14:creationId xmlns="" xmlns:p14="http://schemas.microsoft.com/office/powerpoint/2010/main" val="3501579388"/>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On-boarding engaging with culture</a:t>
            </a:r>
            <a:endParaRPr lang="en-US" dirty="0"/>
          </a:p>
        </p:txBody>
      </p:sp>
      <p:graphicFrame>
        <p:nvGraphicFramePr>
          <p:cNvPr id="5" name="Diagram 4"/>
          <p:cNvGraphicFramePr/>
          <p:nvPr/>
        </p:nvGraphicFramePr>
        <p:xfrm>
          <a:off x="1600200" y="1219200"/>
          <a:ext cx="6248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a:xfrm>
            <a:off x="990600" y="304800"/>
            <a:ext cx="7200900" cy="655639"/>
          </a:xfrm>
        </p:spPr>
        <p:txBody>
          <a:bodyPr/>
          <a:lstStyle/>
          <a:p>
            <a:r>
              <a:rPr lang="en-MY" dirty="0"/>
              <a:t>Poll Question # </a:t>
            </a:r>
          </a:p>
        </p:txBody>
      </p:sp>
      <p:sp>
        <p:nvSpPr>
          <p:cNvPr id="4" name="TextBox 3">
            <a:extLst>
              <a:ext uri="{FF2B5EF4-FFF2-40B4-BE49-F238E27FC236}">
                <a16:creationId xmlns="" xmlns:a16="http://schemas.microsoft.com/office/drawing/2014/main" id="{AA995BB7-7278-46A1-B7C6-1893FDFDBF40}"/>
              </a:ext>
            </a:extLst>
          </p:cNvPr>
          <p:cNvSpPr txBox="1"/>
          <p:nvPr/>
        </p:nvSpPr>
        <p:spPr>
          <a:xfrm>
            <a:off x="533400" y="1066800"/>
            <a:ext cx="8208912" cy="4893647"/>
          </a:xfrm>
          <a:prstGeom prst="rect">
            <a:avLst/>
          </a:prstGeom>
          <a:noFill/>
        </p:spPr>
        <p:txBody>
          <a:bodyPr wrap="square" rtlCol="0">
            <a:spAutoFit/>
          </a:bodyPr>
          <a:lstStyle/>
          <a:p>
            <a:r>
              <a:rPr lang="en-MY" sz="2400" dirty="0"/>
              <a:t>Which of the following is a feature of a successful onboarding program?</a:t>
            </a:r>
          </a:p>
          <a:p>
            <a:endParaRPr lang="en-MY" sz="2400" dirty="0"/>
          </a:p>
          <a:p>
            <a:pPr marL="342900" indent="-342900">
              <a:buFont typeface="+mj-lt"/>
              <a:buAutoNum type="alphaUcPeriod"/>
            </a:pPr>
            <a:r>
              <a:rPr lang="en-MY" sz="2400" dirty="0"/>
              <a:t>Passive rather than active participation by new employees</a:t>
            </a:r>
          </a:p>
          <a:p>
            <a:pPr marL="342900" indent="-342900">
              <a:buFont typeface="+mj-lt"/>
              <a:buAutoNum type="alphaUcPeriod"/>
            </a:pPr>
            <a:endParaRPr lang="en-MY" sz="2400" dirty="0"/>
          </a:p>
          <a:p>
            <a:pPr marL="342900" indent="-342900">
              <a:buFont typeface="+mj-lt"/>
              <a:buAutoNum type="alphaUcPeriod"/>
            </a:pPr>
            <a:r>
              <a:rPr lang="en-MY" sz="2400" dirty="0"/>
              <a:t>Onboarding activities completed within a short period of time</a:t>
            </a:r>
          </a:p>
          <a:p>
            <a:pPr marL="342900" indent="-342900">
              <a:buFont typeface="+mj-lt"/>
              <a:buAutoNum type="alphaUcPeriod"/>
            </a:pPr>
            <a:endParaRPr lang="en-MY" sz="2400" dirty="0"/>
          </a:p>
          <a:p>
            <a:pPr marL="342900" indent="-342900">
              <a:buFont typeface="+mj-lt"/>
              <a:buAutoNum type="alphaUcPeriod"/>
            </a:pPr>
            <a:r>
              <a:rPr lang="en-MY" sz="2400" dirty="0"/>
              <a:t>The same program fitting the needs of all new employee groups</a:t>
            </a:r>
          </a:p>
          <a:p>
            <a:pPr marL="342900" indent="-342900">
              <a:buFont typeface="+mj-lt"/>
              <a:buAutoNum type="alphaUcPeriod"/>
            </a:pPr>
            <a:endParaRPr lang="en-MY" sz="2400" dirty="0"/>
          </a:p>
          <a:p>
            <a:pPr marL="342900" indent="-342900">
              <a:buFont typeface="+mj-lt"/>
              <a:buAutoNum type="alphaUcPeriod"/>
            </a:pPr>
            <a:r>
              <a:rPr lang="en-MY" sz="2400" dirty="0"/>
              <a:t>Avoidance of information overload</a:t>
            </a:r>
          </a:p>
        </p:txBody>
      </p:sp>
    </p:spTree>
    <p:extLst>
      <p:ext uri="{BB962C8B-B14F-4D97-AF65-F5344CB8AC3E}">
        <p14:creationId xmlns="" xmlns:p14="http://schemas.microsoft.com/office/powerpoint/2010/main" val="1774150458"/>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p:txBody>
          <a:bodyPr/>
          <a:lstStyle/>
          <a:p>
            <a:r>
              <a:rPr lang="en-MY" dirty="0"/>
              <a:t>Answer to Poll Question # </a:t>
            </a:r>
          </a:p>
        </p:txBody>
      </p:sp>
      <p:sp>
        <p:nvSpPr>
          <p:cNvPr id="4" name="TextBox 3">
            <a:extLst>
              <a:ext uri="{FF2B5EF4-FFF2-40B4-BE49-F238E27FC236}">
                <a16:creationId xmlns="" xmlns:a16="http://schemas.microsoft.com/office/drawing/2014/main" id="{386814E7-AE7C-49F3-B757-89B0F98A69F0}"/>
              </a:ext>
            </a:extLst>
          </p:cNvPr>
          <p:cNvSpPr txBox="1"/>
          <p:nvPr/>
        </p:nvSpPr>
        <p:spPr>
          <a:xfrm>
            <a:off x="755576" y="2204864"/>
            <a:ext cx="7488832" cy="523220"/>
          </a:xfrm>
          <a:prstGeom prst="rect">
            <a:avLst/>
          </a:prstGeom>
          <a:noFill/>
        </p:spPr>
        <p:txBody>
          <a:bodyPr wrap="square" rtlCol="0">
            <a:spAutoFit/>
          </a:bodyPr>
          <a:lstStyle/>
          <a:p>
            <a:r>
              <a:rPr lang="en-MY" sz="2800" dirty="0"/>
              <a:t>D.	Avoidance of information overload</a:t>
            </a:r>
          </a:p>
        </p:txBody>
      </p:sp>
    </p:spTree>
    <p:extLst>
      <p:ext uri="{BB962C8B-B14F-4D97-AF65-F5344CB8AC3E}">
        <p14:creationId xmlns="" xmlns:p14="http://schemas.microsoft.com/office/powerpoint/2010/main" val="4083286077"/>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a:xfrm>
            <a:off x="990600" y="381000"/>
            <a:ext cx="7200900" cy="579439"/>
          </a:xfrm>
        </p:spPr>
        <p:txBody>
          <a:bodyPr/>
          <a:lstStyle/>
          <a:p>
            <a:r>
              <a:rPr lang="en-MY" dirty="0" smtClean="0"/>
              <a:t>Question </a:t>
            </a:r>
            <a:r>
              <a:rPr lang="en-MY" dirty="0"/>
              <a:t># </a:t>
            </a:r>
          </a:p>
        </p:txBody>
      </p:sp>
      <p:sp>
        <p:nvSpPr>
          <p:cNvPr id="4" name="TextBox 3">
            <a:extLst>
              <a:ext uri="{FF2B5EF4-FFF2-40B4-BE49-F238E27FC236}">
                <a16:creationId xmlns="" xmlns:a16="http://schemas.microsoft.com/office/drawing/2014/main" id="{3CE22D53-27FC-4CF0-A93C-EABF6834BF56}"/>
              </a:ext>
            </a:extLst>
          </p:cNvPr>
          <p:cNvSpPr txBox="1"/>
          <p:nvPr/>
        </p:nvSpPr>
        <p:spPr>
          <a:xfrm>
            <a:off x="685800" y="1143001"/>
            <a:ext cx="7848600" cy="5262979"/>
          </a:xfrm>
          <a:prstGeom prst="rect">
            <a:avLst/>
          </a:prstGeom>
          <a:noFill/>
        </p:spPr>
        <p:txBody>
          <a:bodyPr wrap="square" rtlCol="0">
            <a:spAutoFit/>
          </a:bodyPr>
          <a:lstStyle/>
          <a:p>
            <a:r>
              <a:rPr lang="en-MY" sz="2800" dirty="0">
                <a:latin typeface="+mn-lt"/>
              </a:rPr>
              <a:t>Which of the following helps track the point at which most new employees tend to exit the organization?</a:t>
            </a:r>
          </a:p>
          <a:p>
            <a:endParaRPr lang="en-MY" sz="2800" dirty="0">
              <a:latin typeface="+mn-lt"/>
            </a:endParaRPr>
          </a:p>
          <a:p>
            <a:pPr marL="342900" indent="-342900">
              <a:buFont typeface="+mj-lt"/>
              <a:buAutoNum type="alphaUcPeriod"/>
            </a:pPr>
            <a:r>
              <a:rPr lang="en-MY" sz="2800" dirty="0">
                <a:latin typeface="+mn-lt"/>
              </a:rPr>
              <a:t>Orientation checklist</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Open-ended questions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Performance measures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Retention threshold</a:t>
            </a:r>
          </a:p>
          <a:p>
            <a:endParaRPr lang="en-MY" sz="2800" dirty="0">
              <a:latin typeface="+mn-lt"/>
            </a:endParaRPr>
          </a:p>
        </p:txBody>
      </p:sp>
    </p:spTree>
    <p:extLst>
      <p:ext uri="{BB962C8B-B14F-4D97-AF65-F5344CB8AC3E}">
        <p14:creationId xmlns="" xmlns:p14="http://schemas.microsoft.com/office/powerpoint/2010/main" val="3266446453"/>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p:txBody>
          <a:bodyPr/>
          <a:lstStyle/>
          <a:p>
            <a:r>
              <a:rPr lang="en-MY" dirty="0"/>
              <a:t>Answer to Poll Question </a:t>
            </a:r>
            <a:r>
              <a:rPr lang="en-MY"/>
              <a:t># </a:t>
            </a:r>
            <a:endParaRPr lang="en-MY" dirty="0"/>
          </a:p>
        </p:txBody>
      </p:sp>
      <p:sp>
        <p:nvSpPr>
          <p:cNvPr id="3" name="Content Placeholder 2">
            <a:extLst>
              <a:ext uri="{FF2B5EF4-FFF2-40B4-BE49-F238E27FC236}">
                <a16:creationId xmlns="" xmlns:a16="http://schemas.microsoft.com/office/drawing/2014/main" id="{EFBF3AC6-98BF-49C1-8D69-78FDD3B338BA}"/>
              </a:ext>
            </a:extLst>
          </p:cNvPr>
          <p:cNvSpPr>
            <a:spLocks noGrp="1"/>
          </p:cNvSpPr>
          <p:nvPr>
            <p:ph idx="1"/>
          </p:nvPr>
        </p:nvSpPr>
        <p:spPr>
          <a:xfrm>
            <a:off x="1763688" y="2381258"/>
            <a:ext cx="4953744" cy="836425"/>
          </a:xfrm>
        </p:spPr>
        <p:txBody>
          <a:bodyPr/>
          <a:lstStyle/>
          <a:p>
            <a:r>
              <a:rPr lang="en-MY" dirty="0"/>
              <a:t>D.	Retention threshold</a:t>
            </a:r>
          </a:p>
        </p:txBody>
      </p:sp>
    </p:spTree>
    <p:extLst>
      <p:ext uri="{BB962C8B-B14F-4D97-AF65-F5344CB8AC3E}">
        <p14:creationId xmlns="" xmlns:p14="http://schemas.microsoft.com/office/powerpoint/2010/main" val="2453483364"/>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 xmlns:a16="http://schemas.microsoft.com/office/drawing/2014/main" id="{5874EC8E-F83C-4BDF-B349-0BF69227AF21}"/>
              </a:ext>
            </a:extLst>
          </p:cNvPr>
          <p:cNvSpPr>
            <a:spLocks noGrp="1"/>
          </p:cNvSpPr>
          <p:nvPr>
            <p:ph type="title"/>
          </p:nvPr>
        </p:nvSpPr>
        <p:spPr>
          <a:xfrm>
            <a:off x="914400" y="277813"/>
            <a:ext cx="7772400" cy="1143000"/>
          </a:xfrm>
        </p:spPr>
        <p:txBody>
          <a:bodyPr/>
          <a:lstStyle/>
          <a:p>
            <a:endParaRPr lang="en-MY" dirty="0"/>
          </a:p>
        </p:txBody>
      </p:sp>
    </p:spTree>
    <p:extLst>
      <p:ext uri="{BB962C8B-B14F-4D97-AF65-F5344CB8AC3E}">
        <p14:creationId xmlns="" xmlns:p14="http://schemas.microsoft.com/office/powerpoint/2010/main" val="927868744"/>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 xmlns:p14="http://schemas.microsoft.com/office/powerpoint/2010/main" val="1409502272"/>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 xmlns:p14="http://schemas.microsoft.com/office/powerpoint/2010/main" val="379015473"/>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04800"/>
            <a:ext cx="7200900" cy="655639"/>
          </a:xfrm>
        </p:spPr>
        <p:txBody>
          <a:bodyPr/>
          <a:lstStyle/>
          <a:p>
            <a:r>
              <a:rPr lang="en-MY" dirty="0"/>
              <a:t>Value Exchange - Employer</a:t>
            </a:r>
          </a:p>
        </p:txBody>
      </p:sp>
      <p:pic>
        <p:nvPicPr>
          <p:cNvPr id="5" name="Picture 4">
            <a:extLst>
              <a:ext uri="{FF2B5EF4-FFF2-40B4-BE49-F238E27FC236}">
                <a16:creationId xmlns="" xmlns:a16="http://schemas.microsoft.com/office/drawing/2014/main" id="{D4960D72-52E4-403B-9057-1C9022B51486}"/>
              </a:ext>
            </a:extLst>
          </p:cNvPr>
          <p:cNvPicPr>
            <a:picLocks noChangeAspect="1"/>
          </p:cNvPicPr>
          <p:nvPr/>
        </p:nvPicPr>
        <p:blipFill>
          <a:blip r:embed="rId2"/>
          <a:stretch>
            <a:fillRect/>
          </a:stretch>
        </p:blipFill>
        <p:spPr>
          <a:xfrm>
            <a:off x="1524000" y="1219200"/>
            <a:ext cx="5976888" cy="4671315"/>
          </a:xfrm>
          <a:prstGeom prst="rect">
            <a:avLst/>
          </a:prstGeom>
        </p:spPr>
      </p:pic>
    </p:spTree>
    <p:extLst>
      <p:ext uri="{BB962C8B-B14F-4D97-AF65-F5344CB8AC3E}">
        <p14:creationId xmlns="" xmlns:p14="http://schemas.microsoft.com/office/powerpoint/2010/main" val="2188603207"/>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5D011A-9017-480B-85B6-BAED74374667}"/>
              </a:ext>
            </a:extLst>
          </p:cNvPr>
          <p:cNvSpPr>
            <a:spLocks noGrp="1"/>
          </p:cNvSpPr>
          <p:nvPr>
            <p:ph type="title"/>
          </p:nvPr>
        </p:nvSpPr>
        <p:spPr/>
        <p:txBody>
          <a:bodyPr/>
          <a:lstStyle/>
          <a:p>
            <a:r>
              <a:rPr lang="en-MY" dirty="0"/>
              <a:t>Remuneration</a:t>
            </a:r>
          </a:p>
        </p:txBody>
      </p:sp>
      <p:sp>
        <p:nvSpPr>
          <p:cNvPr id="3" name="Content Placeholder 2">
            <a:extLst>
              <a:ext uri="{FF2B5EF4-FFF2-40B4-BE49-F238E27FC236}">
                <a16:creationId xmlns="" xmlns:a16="http://schemas.microsoft.com/office/drawing/2014/main" id="{B688735D-20F3-48D6-B991-C04BBD53E301}"/>
              </a:ext>
            </a:extLst>
          </p:cNvPr>
          <p:cNvSpPr>
            <a:spLocks noGrp="1"/>
          </p:cNvSpPr>
          <p:nvPr>
            <p:ph idx="1"/>
          </p:nvPr>
        </p:nvSpPr>
        <p:spPr>
          <a:xfrm>
            <a:off x="914400" y="1916832"/>
            <a:ext cx="7772400" cy="3556992"/>
          </a:xfrm>
        </p:spPr>
        <p:txBody>
          <a:bodyPr/>
          <a:lstStyle/>
          <a:p>
            <a:pPr marL="0" indent="0">
              <a:buNone/>
            </a:pPr>
            <a:r>
              <a:rPr lang="en-MY" dirty="0"/>
              <a:t>Remuneration is used to connote something broad, like a package, essentially implying that it is not only a salary, but many other benefits that are included in this “package.” In general, Remuneration is referred to as the payment made to an employee for his/her services or work. Typically, this is the payment of a salary or wage. </a:t>
            </a:r>
          </a:p>
        </p:txBody>
      </p:sp>
    </p:spTree>
    <p:extLst>
      <p:ext uri="{BB962C8B-B14F-4D97-AF65-F5344CB8AC3E}">
        <p14:creationId xmlns="" xmlns:p14="http://schemas.microsoft.com/office/powerpoint/2010/main" val="3635117896"/>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D2748F-64E5-48C4-958C-53A5A3519F05}"/>
              </a:ext>
            </a:extLst>
          </p:cNvPr>
          <p:cNvSpPr>
            <a:spLocks noGrp="1"/>
          </p:cNvSpPr>
          <p:nvPr>
            <p:ph type="title"/>
          </p:nvPr>
        </p:nvSpPr>
        <p:spPr/>
        <p:txBody>
          <a:bodyPr/>
          <a:lstStyle/>
          <a:p>
            <a:r>
              <a:rPr lang="en-MY" dirty="0"/>
              <a:t>Difference Remuneration vs Compensation</a:t>
            </a:r>
          </a:p>
        </p:txBody>
      </p:sp>
      <p:sp>
        <p:nvSpPr>
          <p:cNvPr id="3" name="Content Placeholder 2">
            <a:extLst>
              <a:ext uri="{FF2B5EF4-FFF2-40B4-BE49-F238E27FC236}">
                <a16:creationId xmlns="" xmlns:a16="http://schemas.microsoft.com/office/drawing/2014/main" id="{39337D0D-3157-43F9-9CC6-16BC20DB555F}"/>
              </a:ext>
            </a:extLst>
          </p:cNvPr>
          <p:cNvSpPr>
            <a:spLocks noGrp="1"/>
          </p:cNvSpPr>
          <p:nvPr>
            <p:ph idx="1"/>
          </p:nvPr>
        </p:nvSpPr>
        <p:spPr>
          <a:xfrm>
            <a:off x="685800" y="1700808"/>
            <a:ext cx="7772400" cy="4530725"/>
          </a:xfrm>
        </p:spPr>
        <p:txBody>
          <a:bodyPr/>
          <a:lstStyle/>
          <a:p>
            <a:r>
              <a:rPr lang="en-MY" sz="2400" dirty="0"/>
              <a:t>Remuneration is much broader and encompasses not only the periodic payment given to an employee but also other payments and non-monetary benefits. It is the whole package offered to an employee during his/her term of employment with the employer.</a:t>
            </a:r>
          </a:p>
          <a:p>
            <a:endParaRPr lang="en-MY" sz="2400" dirty="0"/>
          </a:p>
          <a:p>
            <a:r>
              <a:rPr lang="en-MY" sz="2400" dirty="0"/>
              <a:t>Compensation refers to all forms of financial returns and tangible services and benefits employees receive as part of an employment relationship. Also, compensation refers to a form of monetary payment provided to a person who has suffered damage, harm, or injury. </a:t>
            </a:r>
          </a:p>
        </p:txBody>
      </p:sp>
    </p:spTree>
    <p:extLst>
      <p:ext uri="{BB962C8B-B14F-4D97-AF65-F5344CB8AC3E}">
        <p14:creationId xmlns="" xmlns:p14="http://schemas.microsoft.com/office/powerpoint/2010/main" val="531780261"/>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 xmlns:a16="http://schemas.microsoft.com/office/drawing/2014/main"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 xmlns:p14="http://schemas.microsoft.com/office/powerpoint/2010/main" val="1133832101"/>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228600"/>
            <a:ext cx="7200900" cy="731839"/>
          </a:xfrm>
        </p:spPr>
        <p:txBody>
          <a:bodyPr/>
          <a:lstStyle/>
          <a:p>
            <a:r>
              <a:rPr lang="en-MY" dirty="0"/>
              <a:t>Total Rewards </a:t>
            </a:r>
          </a:p>
        </p:txBody>
      </p:sp>
      <p:sp>
        <p:nvSpPr>
          <p:cNvPr id="4" name="TextBox 3">
            <a:extLst>
              <a:ext uri="{FF2B5EF4-FFF2-40B4-BE49-F238E27FC236}">
                <a16:creationId xmlns=""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 xmlns:a16="http://schemas.microsoft.com/office/drawing/2014/main" id="{64039FB5-CF40-449C-ACED-74784FF8C1E8}"/>
              </a:ext>
            </a:extLst>
          </p:cNvPr>
          <p:cNvSpPr txBox="1"/>
          <p:nvPr/>
        </p:nvSpPr>
        <p:spPr>
          <a:xfrm>
            <a:off x="457200" y="1295400"/>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 xmlns:p14="http://schemas.microsoft.com/office/powerpoint/2010/main" val="1560421067"/>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 xmlns:a16="http://schemas.microsoft.com/office/drawing/2014/main"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 xmlns:p14="http://schemas.microsoft.com/office/powerpoint/2010/main" val="325337739"/>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Steps in the Development of a Total Rewards Strategy</a:t>
            </a:r>
          </a:p>
        </p:txBody>
      </p:sp>
      <p:sp>
        <p:nvSpPr>
          <p:cNvPr id="4" name="TextBox 3">
            <a:extLst>
              <a:ext uri="{FF2B5EF4-FFF2-40B4-BE49-F238E27FC236}">
                <a16:creationId xmlns="" xmlns:a16="http://schemas.microsoft.com/office/drawing/2014/main" id="{BD5167C7-1792-471D-A589-D6AE75865091}"/>
              </a:ext>
            </a:extLst>
          </p:cNvPr>
          <p:cNvSpPr txBox="1"/>
          <p:nvPr/>
        </p:nvSpPr>
        <p:spPr>
          <a:xfrm>
            <a:off x="685800" y="1772816"/>
            <a:ext cx="8350696" cy="4154984"/>
          </a:xfrm>
          <a:prstGeom prst="rect">
            <a:avLst/>
          </a:prstGeom>
          <a:noFill/>
        </p:spPr>
        <p:txBody>
          <a:bodyPr wrap="square" rtlCol="0">
            <a:spAutoFit/>
          </a:bodyPr>
          <a:lstStyle/>
          <a:p>
            <a:pPr marL="342900" indent="-342900">
              <a:buFont typeface="+mj-lt"/>
              <a:buAutoNum type="arabicPeriod"/>
            </a:pPr>
            <a:r>
              <a:rPr lang="en-MY" sz="2400" dirty="0"/>
              <a:t>Define your differentiator</a:t>
            </a:r>
          </a:p>
          <a:p>
            <a:pPr marL="342900" indent="-342900">
              <a:buFont typeface="+mj-lt"/>
              <a:buAutoNum type="arabicPeriod"/>
            </a:pPr>
            <a:endParaRPr lang="en-MY" sz="2400" dirty="0"/>
          </a:p>
          <a:p>
            <a:pPr marL="342900" indent="-342900">
              <a:buFont typeface="+mj-lt"/>
              <a:buAutoNum type="arabicPeriod"/>
            </a:pPr>
            <a:r>
              <a:rPr lang="en-MY" sz="2400" dirty="0"/>
              <a:t>Learn what motivates your employees</a:t>
            </a:r>
          </a:p>
          <a:p>
            <a:pPr marL="342900" indent="-342900">
              <a:buFont typeface="+mj-lt"/>
              <a:buAutoNum type="arabicPeriod"/>
            </a:pPr>
            <a:endParaRPr lang="en-MY" sz="2400" dirty="0"/>
          </a:p>
          <a:p>
            <a:pPr marL="342900" indent="-342900">
              <a:buFont typeface="+mj-lt"/>
              <a:buAutoNum type="arabicPeriod"/>
            </a:pPr>
            <a:r>
              <a:rPr lang="en-MY" sz="2400" dirty="0"/>
              <a:t>Develop a total rewards brand</a:t>
            </a:r>
          </a:p>
          <a:p>
            <a:pPr marL="342900" indent="-342900">
              <a:buFont typeface="+mj-lt"/>
              <a:buAutoNum type="arabicPeriod"/>
            </a:pPr>
            <a:endParaRPr lang="en-MY" sz="2400" dirty="0"/>
          </a:p>
          <a:p>
            <a:pPr marL="342900" indent="-342900">
              <a:buFont typeface="+mj-lt"/>
              <a:buAutoNum type="arabicPeriod"/>
            </a:pPr>
            <a:r>
              <a:rPr lang="en-MY" sz="2400" dirty="0"/>
              <a:t>Personalize the experience</a:t>
            </a:r>
          </a:p>
          <a:p>
            <a:pPr marL="342900" indent="-342900">
              <a:buFont typeface="+mj-lt"/>
              <a:buAutoNum type="arabicPeriod"/>
            </a:pPr>
            <a:endParaRPr lang="en-MY" sz="2400" dirty="0"/>
          </a:p>
          <a:p>
            <a:pPr marL="342900" indent="-342900">
              <a:buFont typeface="+mj-lt"/>
              <a:buAutoNum type="arabicPeriod"/>
            </a:pPr>
            <a:r>
              <a:rPr lang="en-MY" sz="2400" dirty="0"/>
              <a:t>Reach people through multiple communication channels</a:t>
            </a:r>
          </a:p>
          <a:p>
            <a:pPr marL="342900" indent="-342900">
              <a:buFont typeface="+mj-lt"/>
              <a:buAutoNum type="arabicPeriod"/>
            </a:pPr>
            <a:endParaRPr lang="en-MY" sz="2400" dirty="0"/>
          </a:p>
          <a:p>
            <a:pPr marL="342900" indent="-342900">
              <a:buFont typeface="+mj-lt"/>
              <a:buAutoNum type="arabicPeriod"/>
            </a:pPr>
            <a:r>
              <a:rPr lang="en-MY" sz="2400" dirty="0"/>
              <a:t>Project cost and risk profile of rewards</a:t>
            </a:r>
          </a:p>
        </p:txBody>
      </p:sp>
    </p:spTree>
    <p:extLst>
      <p:ext uri="{BB962C8B-B14F-4D97-AF65-F5344CB8AC3E}">
        <p14:creationId xmlns="" xmlns:p14="http://schemas.microsoft.com/office/powerpoint/2010/main" val="458049316"/>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Compensation Approaches</a:t>
            </a:r>
          </a:p>
        </p:txBody>
      </p:sp>
      <p:sp>
        <p:nvSpPr>
          <p:cNvPr id="4" name="TextBox 3">
            <a:extLst>
              <a:ext uri="{FF2B5EF4-FFF2-40B4-BE49-F238E27FC236}">
                <a16:creationId xmlns="" xmlns:a16="http://schemas.microsoft.com/office/drawing/2014/main" id="{4F375D63-0027-47C6-90CE-E4026B1FCD3A}"/>
              </a:ext>
            </a:extLst>
          </p:cNvPr>
          <p:cNvSpPr txBox="1"/>
          <p:nvPr/>
        </p:nvSpPr>
        <p:spPr>
          <a:xfrm>
            <a:off x="914400" y="1772816"/>
            <a:ext cx="7546032" cy="4524315"/>
          </a:xfrm>
          <a:prstGeom prst="rect">
            <a:avLst/>
          </a:prstGeom>
          <a:noFill/>
        </p:spPr>
        <p:txBody>
          <a:bodyPr wrap="square" rtlCol="0">
            <a:spAutoFit/>
          </a:bodyPr>
          <a:lstStyle/>
          <a:p>
            <a:r>
              <a:rPr lang="en-MY" b="1" dirty="0"/>
              <a:t>Entitlement-oriented approach</a:t>
            </a:r>
            <a:r>
              <a:rPr lang="en-MY" dirty="0"/>
              <a:t>. Some organizations promote a caring, protective feeling and want employees to feel as if they are a part of the family. These organizations feel that employees are entitled to benefits such as health care, employee assistance or disability insurance as a condition of employment.</a:t>
            </a:r>
          </a:p>
          <a:p>
            <a:endParaRPr lang="en-MY" dirty="0"/>
          </a:p>
          <a:p>
            <a:endParaRPr lang="en-MY" dirty="0"/>
          </a:p>
          <a:p>
            <a:r>
              <a:rPr lang="en-MY" b="1" dirty="0"/>
              <a:t>Performance-oriented approach</a:t>
            </a:r>
            <a:r>
              <a:rPr lang="en-MY" dirty="0"/>
              <a:t>. The compensation programs of other organizations are more performance-driven, putting more emphasis on the performance and contributions of individual employees</a:t>
            </a:r>
          </a:p>
          <a:p>
            <a:endParaRPr lang="en-MY" dirty="0"/>
          </a:p>
          <a:p>
            <a:endParaRPr lang="en-MY" dirty="0"/>
          </a:p>
          <a:p>
            <a:r>
              <a:rPr lang="en-MY" dirty="0"/>
              <a:t>In general, as benefits increase, there is less emphasis on individual employee contributions and responsibility and more emphasis on the success of the organization as a whole.</a:t>
            </a:r>
          </a:p>
          <a:p>
            <a:endParaRPr lang="en-MY" dirty="0"/>
          </a:p>
        </p:txBody>
      </p:sp>
    </p:spTree>
    <p:extLst>
      <p:ext uri="{BB962C8B-B14F-4D97-AF65-F5344CB8AC3E}">
        <p14:creationId xmlns="" xmlns:p14="http://schemas.microsoft.com/office/powerpoint/2010/main" val="24741492"/>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Goals of the Total Rewards System</a:t>
            </a:r>
          </a:p>
        </p:txBody>
      </p:sp>
      <p:sp>
        <p:nvSpPr>
          <p:cNvPr id="4" name="TextBox 3">
            <a:extLst>
              <a:ext uri="{FF2B5EF4-FFF2-40B4-BE49-F238E27FC236}">
                <a16:creationId xmlns="" xmlns:a16="http://schemas.microsoft.com/office/drawing/2014/main" id="{B8779723-DC83-4838-8DEC-91C0E124CAC3}"/>
              </a:ext>
            </a:extLst>
          </p:cNvPr>
          <p:cNvSpPr txBox="1"/>
          <p:nvPr/>
        </p:nvSpPr>
        <p:spPr>
          <a:xfrm>
            <a:off x="683568" y="1772816"/>
            <a:ext cx="8003232" cy="2862322"/>
          </a:xfrm>
          <a:prstGeom prst="rect">
            <a:avLst/>
          </a:prstGeom>
          <a:noFill/>
        </p:spPr>
        <p:txBody>
          <a:bodyPr wrap="square" rtlCol="0">
            <a:spAutoFit/>
          </a:bodyPr>
          <a:lstStyle/>
          <a:p>
            <a:pPr marL="285750" indent="-285750">
              <a:buFont typeface="Wingdings" panose="05000000000000000000" pitchFamily="2" charset="2"/>
              <a:buChar char="§"/>
            </a:pPr>
            <a:r>
              <a:rPr lang="en-MY" sz="2000" dirty="0">
                <a:latin typeface="+mn-lt"/>
              </a:rPr>
              <a:t>Attracts people who can help the organization meet its mission and vision</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Retains valuable employees</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Motivates and rewards desired performance</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Spends compensation money wisely</a:t>
            </a:r>
          </a:p>
          <a:p>
            <a:endParaRPr lang="en-MY" sz="2000" dirty="0">
              <a:latin typeface="+mn-lt"/>
            </a:endParaRPr>
          </a:p>
        </p:txBody>
      </p:sp>
    </p:spTree>
    <p:extLst>
      <p:ext uri="{BB962C8B-B14F-4D97-AF65-F5344CB8AC3E}">
        <p14:creationId xmlns="" xmlns:p14="http://schemas.microsoft.com/office/powerpoint/2010/main" val="2494153628"/>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228600"/>
            <a:ext cx="7200900" cy="655639"/>
          </a:xfrm>
        </p:spPr>
        <p:txBody>
          <a:bodyPr/>
          <a:lstStyle/>
          <a:p>
            <a:r>
              <a:rPr lang="en-MY" dirty="0"/>
              <a:t>Equity</a:t>
            </a:r>
          </a:p>
        </p:txBody>
      </p:sp>
      <p:sp>
        <p:nvSpPr>
          <p:cNvPr id="4" name="TextBox 3">
            <a:extLst>
              <a:ext uri="{FF2B5EF4-FFF2-40B4-BE49-F238E27FC236}">
                <a16:creationId xmlns="" xmlns:a16="http://schemas.microsoft.com/office/drawing/2014/main" id="{16F27E55-FA90-4176-AD14-57C9F5830820}"/>
              </a:ext>
            </a:extLst>
          </p:cNvPr>
          <p:cNvSpPr txBox="1"/>
          <p:nvPr/>
        </p:nvSpPr>
        <p:spPr>
          <a:xfrm>
            <a:off x="457200" y="1600200"/>
            <a:ext cx="8282880" cy="4247317"/>
          </a:xfrm>
          <a:prstGeom prst="rect">
            <a:avLst/>
          </a:prstGeom>
          <a:noFill/>
        </p:spPr>
        <p:txBody>
          <a:bodyPr wrap="square" rtlCol="0">
            <a:spAutoFit/>
          </a:bodyPr>
          <a:lstStyle/>
          <a:p>
            <a:r>
              <a:rPr lang="en-MY" dirty="0"/>
              <a:t>Equity means fair pay treatment for employees. Equity helps to attract, motivate and retain competent employees, making it an important concern</a:t>
            </a:r>
          </a:p>
          <a:p>
            <a:endParaRPr lang="en-MY" dirty="0"/>
          </a:p>
          <a:p>
            <a:r>
              <a:rPr lang="en-MY" b="1" dirty="0"/>
              <a:t>Internal equity </a:t>
            </a:r>
            <a:r>
              <a:rPr lang="en-MY" dirty="0"/>
              <a:t>refers to the pay relationship among different jobs/skills/competencies within a single organization. To achieve internal consistency, the employee must believe that all jobs are paid what they are worth. For the pay rates to be internally consistent, an organization first must determine the overall importance or worth of each job.</a:t>
            </a:r>
          </a:p>
          <a:p>
            <a:endParaRPr lang="en-MY" dirty="0"/>
          </a:p>
          <a:p>
            <a:endParaRPr lang="en-MY" dirty="0"/>
          </a:p>
          <a:p>
            <a:r>
              <a:rPr lang="en-MY" b="1" dirty="0"/>
              <a:t>External Equity </a:t>
            </a:r>
            <a:r>
              <a:rPr lang="en-MY" dirty="0"/>
              <a:t>: A firm achieves external competitiveness when employees perceive that their pay is fair in relation to what their counterparts in other organizations earn. To become externally competitive, organizations must first learn what other employers are paying and then make a decision regarding just how competitive they want to be</a:t>
            </a:r>
          </a:p>
        </p:txBody>
      </p:sp>
    </p:spTree>
    <p:extLst>
      <p:ext uri="{BB962C8B-B14F-4D97-AF65-F5344CB8AC3E}">
        <p14:creationId xmlns="" xmlns:p14="http://schemas.microsoft.com/office/powerpoint/2010/main" val="546333512"/>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0"/>
            <a:ext cx="7200900" cy="1142385"/>
          </a:xfrm>
        </p:spPr>
        <p:txBody>
          <a:bodyPr/>
          <a:lstStyle/>
          <a:p>
            <a:r>
              <a:rPr lang="en-MY" dirty="0"/>
              <a:t>Pay Strategies</a:t>
            </a:r>
          </a:p>
        </p:txBody>
      </p:sp>
      <p:sp>
        <p:nvSpPr>
          <p:cNvPr id="4" name="TextBox 3">
            <a:extLst>
              <a:ext uri="{FF2B5EF4-FFF2-40B4-BE49-F238E27FC236}">
                <a16:creationId xmlns="" xmlns:a16="http://schemas.microsoft.com/office/drawing/2014/main" id="{FE3AABDE-242B-415D-AA3F-8588F1683660}"/>
              </a:ext>
            </a:extLst>
          </p:cNvPr>
          <p:cNvSpPr txBox="1"/>
          <p:nvPr/>
        </p:nvSpPr>
        <p:spPr>
          <a:xfrm>
            <a:off x="1066800" y="1371600"/>
            <a:ext cx="7056784" cy="923330"/>
          </a:xfrm>
          <a:prstGeom prst="rect">
            <a:avLst/>
          </a:prstGeom>
          <a:noFill/>
        </p:spPr>
        <p:txBody>
          <a:bodyPr wrap="square" rtlCol="0">
            <a:spAutoFit/>
          </a:bodyPr>
          <a:lstStyle/>
          <a:p>
            <a:r>
              <a:rPr lang="en-MY" dirty="0"/>
              <a:t>Organizations will compete for employees with other organizations in the same </a:t>
            </a:r>
            <a:r>
              <a:rPr lang="en-MY" dirty="0" err="1"/>
              <a:t>labor</a:t>
            </a:r>
            <a:r>
              <a:rPr lang="en-MY" dirty="0"/>
              <a:t> market. Three factors that define </a:t>
            </a:r>
            <a:r>
              <a:rPr lang="en-MY" dirty="0" err="1"/>
              <a:t>labor</a:t>
            </a:r>
            <a:r>
              <a:rPr lang="en-MY" dirty="0"/>
              <a:t> markets are  :</a:t>
            </a:r>
          </a:p>
        </p:txBody>
      </p:sp>
      <p:pic>
        <p:nvPicPr>
          <p:cNvPr id="7" name="Picture 6">
            <a:extLst>
              <a:ext uri="{FF2B5EF4-FFF2-40B4-BE49-F238E27FC236}">
                <a16:creationId xmlns="" xmlns:a16="http://schemas.microsoft.com/office/drawing/2014/main" id="{DFCF8CAC-EA55-44CF-9B3B-CB4FF3A59234}"/>
              </a:ext>
            </a:extLst>
          </p:cNvPr>
          <p:cNvPicPr>
            <a:picLocks noChangeAspect="1"/>
          </p:cNvPicPr>
          <p:nvPr/>
        </p:nvPicPr>
        <p:blipFill>
          <a:blip r:embed="rId2"/>
          <a:stretch>
            <a:fillRect/>
          </a:stretch>
        </p:blipFill>
        <p:spPr>
          <a:xfrm>
            <a:off x="914400" y="2819400"/>
            <a:ext cx="7181599" cy="3168352"/>
          </a:xfrm>
          <a:prstGeom prst="rect">
            <a:avLst/>
          </a:prstGeom>
        </p:spPr>
      </p:pic>
    </p:spTree>
    <p:extLst>
      <p:ext uri="{BB962C8B-B14F-4D97-AF65-F5344CB8AC3E}">
        <p14:creationId xmlns="" xmlns:p14="http://schemas.microsoft.com/office/powerpoint/2010/main" val="1462368491"/>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04800"/>
            <a:ext cx="7200900" cy="655639"/>
          </a:xfrm>
        </p:spPr>
        <p:txBody>
          <a:bodyPr/>
          <a:lstStyle/>
          <a:p>
            <a:r>
              <a:rPr lang="en-MY" dirty="0"/>
              <a:t>Pay Strategies</a:t>
            </a:r>
          </a:p>
        </p:txBody>
      </p:sp>
      <p:sp>
        <p:nvSpPr>
          <p:cNvPr id="4" name="TextBox 3">
            <a:extLst>
              <a:ext uri="{FF2B5EF4-FFF2-40B4-BE49-F238E27FC236}">
                <a16:creationId xmlns="" xmlns:a16="http://schemas.microsoft.com/office/drawing/2014/main" id="{6BBDA0D3-783C-495C-AB01-634EA3328CE9}"/>
              </a:ext>
            </a:extLst>
          </p:cNvPr>
          <p:cNvSpPr txBox="1"/>
          <p:nvPr/>
        </p:nvSpPr>
        <p:spPr>
          <a:xfrm>
            <a:off x="609600" y="1143000"/>
            <a:ext cx="7772400" cy="923330"/>
          </a:xfrm>
          <a:prstGeom prst="rect">
            <a:avLst/>
          </a:prstGeom>
          <a:noFill/>
        </p:spPr>
        <p:txBody>
          <a:bodyPr wrap="square" rtlCol="0">
            <a:spAutoFit/>
          </a:bodyPr>
          <a:lstStyle/>
          <a:p>
            <a:r>
              <a:rPr lang="en-MY" dirty="0"/>
              <a:t>Based on what is known about those markets and the competition, organizations usually decide on a pay strategy that matches, leads or lags the competition</a:t>
            </a:r>
          </a:p>
        </p:txBody>
      </p:sp>
      <p:pic>
        <p:nvPicPr>
          <p:cNvPr id="6" name="Picture 5">
            <a:extLst>
              <a:ext uri="{FF2B5EF4-FFF2-40B4-BE49-F238E27FC236}">
                <a16:creationId xmlns="" xmlns:a16="http://schemas.microsoft.com/office/drawing/2014/main" id="{37585604-6EFD-469C-9355-1C2D2680F349}"/>
              </a:ext>
            </a:extLst>
          </p:cNvPr>
          <p:cNvPicPr>
            <a:picLocks noChangeAspect="1"/>
          </p:cNvPicPr>
          <p:nvPr/>
        </p:nvPicPr>
        <p:blipFill>
          <a:blip r:embed="rId2"/>
          <a:stretch>
            <a:fillRect/>
          </a:stretch>
        </p:blipFill>
        <p:spPr>
          <a:xfrm>
            <a:off x="2667000" y="1981200"/>
            <a:ext cx="5325223" cy="4089846"/>
          </a:xfrm>
          <a:prstGeom prst="rect">
            <a:avLst/>
          </a:prstGeom>
          <a:ln w="12700">
            <a:solidFill>
              <a:schemeClr val="tx1"/>
            </a:solidFill>
          </a:ln>
        </p:spPr>
      </p:pic>
    </p:spTree>
    <p:extLst>
      <p:ext uri="{BB962C8B-B14F-4D97-AF65-F5344CB8AC3E}">
        <p14:creationId xmlns="" xmlns:p14="http://schemas.microsoft.com/office/powerpoint/2010/main" val="1887621342"/>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228600"/>
            <a:ext cx="7200900" cy="655639"/>
          </a:xfrm>
        </p:spPr>
        <p:txBody>
          <a:bodyPr/>
          <a:lstStyle/>
          <a:p>
            <a:r>
              <a:rPr lang="en-MY" dirty="0"/>
              <a:t>Pay Strategies</a:t>
            </a:r>
          </a:p>
        </p:txBody>
      </p:sp>
      <p:sp>
        <p:nvSpPr>
          <p:cNvPr id="4" name="TextBox 3">
            <a:extLst>
              <a:ext uri="{FF2B5EF4-FFF2-40B4-BE49-F238E27FC236}">
                <a16:creationId xmlns="" xmlns:a16="http://schemas.microsoft.com/office/drawing/2014/main" id="{62759CD5-AD70-499C-B33C-E62B36303AE5}"/>
              </a:ext>
            </a:extLst>
          </p:cNvPr>
          <p:cNvSpPr txBox="1"/>
          <p:nvPr/>
        </p:nvSpPr>
        <p:spPr>
          <a:xfrm>
            <a:off x="762000" y="1219200"/>
            <a:ext cx="7330008" cy="4524315"/>
          </a:xfrm>
          <a:prstGeom prst="rect">
            <a:avLst/>
          </a:prstGeom>
          <a:noFill/>
        </p:spPr>
        <p:txBody>
          <a:bodyPr wrap="square" rtlCol="0">
            <a:spAutoFit/>
          </a:bodyPr>
          <a:lstStyle/>
          <a:p>
            <a:r>
              <a:rPr lang="en-MY" sz="2400" dirty="0"/>
              <a:t>The correct strategy depends on two things:</a:t>
            </a:r>
          </a:p>
          <a:p>
            <a:endParaRPr lang="en-MY" sz="2400" dirty="0"/>
          </a:p>
          <a:p>
            <a:pPr marL="285750" indent="-285750">
              <a:buFont typeface="Wingdings" panose="05000000000000000000" pitchFamily="2" charset="2"/>
              <a:buChar char="§"/>
            </a:pPr>
            <a:r>
              <a:rPr lang="en-MY" sz="2400" dirty="0"/>
              <a:t>How the employees add value to the organization‘s success</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The degree to which the organization can afford to pay for a particular strategy</a:t>
            </a:r>
          </a:p>
          <a:p>
            <a:endParaRPr lang="en-MY" sz="2400" dirty="0"/>
          </a:p>
          <a:p>
            <a:r>
              <a:rPr lang="en-MY" sz="2400" dirty="0"/>
              <a:t>An organization will probably use a combination of these strategies. For example, for critical jobs, the organization may decide to lead the competition; in other areas, it may use a match strategy</a:t>
            </a:r>
          </a:p>
        </p:txBody>
      </p:sp>
    </p:spTree>
    <p:extLst>
      <p:ext uri="{BB962C8B-B14F-4D97-AF65-F5344CB8AC3E}">
        <p14:creationId xmlns="" xmlns:p14="http://schemas.microsoft.com/office/powerpoint/2010/main" val="3412912860"/>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457200" y="228600"/>
            <a:ext cx="8229600" cy="645840"/>
          </a:xfrm>
        </p:spPr>
        <p:txBody>
          <a:bodyPr/>
          <a:lstStyle/>
          <a:p>
            <a:r>
              <a:rPr lang="en-MY" dirty="0"/>
              <a:t>Compensation and Benefits Strategy</a:t>
            </a:r>
          </a:p>
        </p:txBody>
      </p:sp>
      <p:sp>
        <p:nvSpPr>
          <p:cNvPr id="4" name="TextBox 3">
            <a:extLst>
              <a:ext uri="{FF2B5EF4-FFF2-40B4-BE49-F238E27FC236}">
                <a16:creationId xmlns="" xmlns:a16="http://schemas.microsoft.com/office/drawing/2014/main" id="{B7BB4A67-D325-43CA-9A2B-C6F04D79E71A}"/>
              </a:ext>
            </a:extLst>
          </p:cNvPr>
          <p:cNvSpPr txBox="1"/>
          <p:nvPr/>
        </p:nvSpPr>
        <p:spPr>
          <a:xfrm>
            <a:off x="609600" y="838200"/>
            <a:ext cx="7416824" cy="5816977"/>
          </a:xfrm>
          <a:prstGeom prst="rect">
            <a:avLst/>
          </a:prstGeom>
          <a:noFill/>
        </p:spPr>
        <p:txBody>
          <a:bodyPr wrap="square" rtlCol="0">
            <a:spAutoFit/>
          </a:bodyPr>
          <a:lstStyle/>
          <a:p>
            <a:r>
              <a:rPr lang="en-MY" sz="2400" dirty="0"/>
              <a:t>Business success depends heavily on developing a total rewards strategy that enables the organization to compete cost- effectively for talent.</a:t>
            </a:r>
          </a:p>
          <a:p>
            <a:endParaRPr lang="en-MY" sz="2400" dirty="0"/>
          </a:p>
          <a:p>
            <a:r>
              <a:rPr lang="en-MY" sz="2400" dirty="0"/>
              <a:t>Elements in a total rewards system that  vary from year to year:</a:t>
            </a:r>
          </a:p>
          <a:p>
            <a:endParaRPr lang="en-MY" sz="2400" dirty="0"/>
          </a:p>
          <a:p>
            <a:pPr marL="285750" indent="-285750">
              <a:buFont typeface="Wingdings" panose="05000000000000000000" pitchFamily="2" charset="2"/>
              <a:buChar char="§"/>
            </a:pPr>
            <a:r>
              <a:rPr lang="en-MY" sz="2400" dirty="0"/>
              <a:t>Employment costs and conditions</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Supply and demand for talent</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Laws that affect business and employment</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Employees‘ perceived value of rewards</a:t>
            </a:r>
          </a:p>
          <a:p>
            <a:endParaRPr lang="en-MY" dirty="0"/>
          </a:p>
          <a:p>
            <a:endParaRPr lang="en-MY" dirty="0"/>
          </a:p>
        </p:txBody>
      </p:sp>
    </p:spTree>
    <p:extLst>
      <p:ext uri="{BB962C8B-B14F-4D97-AF65-F5344CB8AC3E}">
        <p14:creationId xmlns="" xmlns:p14="http://schemas.microsoft.com/office/powerpoint/2010/main" val="1032493550"/>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Job Evaluation</a:t>
            </a:r>
          </a:p>
        </p:txBody>
      </p:sp>
      <p:sp>
        <p:nvSpPr>
          <p:cNvPr id="4" name="TextBox 3">
            <a:extLst>
              <a:ext uri="{FF2B5EF4-FFF2-40B4-BE49-F238E27FC236}">
                <a16:creationId xmlns="" xmlns:a16="http://schemas.microsoft.com/office/drawing/2014/main" id="{C37EA98E-C5BA-45C7-9E7E-01A14CE13654}"/>
              </a:ext>
            </a:extLst>
          </p:cNvPr>
          <p:cNvSpPr txBox="1"/>
          <p:nvPr/>
        </p:nvSpPr>
        <p:spPr>
          <a:xfrm>
            <a:off x="755576" y="1916832"/>
            <a:ext cx="7772400" cy="3416320"/>
          </a:xfrm>
          <a:prstGeom prst="rect">
            <a:avLst/>
          </a:prstGeom>
          <a:noFill/>
        </p:spPr>
        <p:txBody>
          <a:bodyPr wrap="square" rtlCol="0">
            <a:spAutoFit/>
          </a:bodyPr>
          <a:lstStyle/>
          <a:p>
            <a:r>
              <a:rPr lang="en-MY" b="1" dirty="0"/>
              <a:t>Job-Content-Based (Internal) Job Evaluation</a:t>
            </a:r>
          </a:p>
          <a:p>
            <a:endParaRPr lang="en-MY" dirty="0"/>
          </a:p>
          <a:p>
            <a:r>
              <a:rPr lang="en-MY" dirty="0"/>
              <a:t>In job-content-based job evaluation, the worth and pay opportunities of different jobs are based on an appraisal of their responsibilities and requirements and their relationship to other jobs within the organization.</a:t>
            </a:r>
          </a:p>
          <a:p>
            <a:endParaRPr lang="en-MY" dirty="0"/>
          </a:p>
          <a:p>
            <a:endParaRPr lang="en-MY" dirty="0"/>
          </a:p>
          <a:p>
            <a:r>
              <a:rPr lang="en-MY" b="1" dirty="0"/>
              <a:t>Market-Based (External) Job Evaluation</a:t>
            </a:r>
          </a:p>
          <a:p>
            <a:endParaRPr lang="en-MY" dirty="0"/>
          </a:p>
          <a:p>
            <a:r>
              <a:rPr lang="en-MY" dirty="0"/>
              <a:t>Market-based job evaluation is sometimes referred to as market pricing because this method bases the worth and pay opportunities of different jobs on their market value or the going rate in the marketplace. </a:t>
            </a:r>
          </a:p>
        </p:txBody>
      </p:sp>
    </p:spTree>
    <p:extLst>
      <p:ext uri="{BB962C8B-B14F-4D97-AF65-F5344CB8AC3E}">
        <p14:creationId xmlns="" xmlns:p14="http://schemas.microsoft.com/office/powerpoint/2010/main" val="1804607670"/>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Salary Surveys</a:t>
            </a:r>
          </a:p>
        </p:txBody>
      </p:sp>
      <p:sp>
        <p:nvSpPr>
          <p:cNvPr id="4" name="TextBox 3">
            <a:extLst>
              <a:ext uri="{FF2B5EF4-FFF2-40B4-BE49-F238E27FC236}">
                <a16:creationId xmlns="" xmlns:a16="http://schemas.microsoft.com/office/drawing/2014/main" id="{97A89926-1658-4752-B890-3D1F13CD3551}"/>
              </a:ext>
            </a:extLst>
          </p:cNvPr>
          <p:cNvSpPr txBox="1"/>
          <p:nvPr/>
        </p:nvSpPr>
        <p:spPr>
          <a:xfrm>
            <a:off x="914400" y="1772816"/>
            <a:ext cx="7772400" cy="4247317"/>
          </a:xfrm>
          <a:prstGeom prst="rect">
            <a:avLst/>
          </a:prstGeom>
          <a:noFill/>
        </p:spPr>
        <p:txBody>
          <a:bodyPr wrap="square" rtlCol="0">
            <a:spAutoFit/>
          </a:bodyPr>
          <a:lstStyle/>
          <a:p>
            <a:r>
              <a:rPr lang="en-MY" dirty="0"/>
              <a:t>To be competitive and affordable, an organization‘s pay structure must be designed and priced properly. Many organizations use surveys to collect the information that will help them evaluate positions, adjust pay range structures to remain competitive and present salary information to top management. Pay surveys collect information on current market rates and may include the following topics:</a:t>
            </a:r>
          </a:p>
          <a:p>
            <a:endParaRPr lang="en-MY" dirty="0"/>
          </a:p>
          <a:p>
            <a:pPr marL="285750" indent="-285750">
              <a:buFont typeface="Wingdings" panose="05000000000000000000" pitchFamily="2" charset="2"/>
              <a:buChar char="§"/>
            </a:pPr>
            <a:r>
              <a:rPr lang="en-MY" dirty="0"/>
              <a:t>Starting wage rates</a:t>
            </a:r>
          </a:p>
          <a:p>
            <a:pPr marL="285750" indent="-285750">
              <a:buFont typeface="Wingdings" panose="05000000000000000000" pitchFamily="2" charset="2"/>
              <a:buChar char="§"/>
            </a:pPr>
            <a:r>
              <a:rPr lang="en-MY" dirty="0"/>
              <a:t>Base pay</a:t>
            </a:r>
          </a:p>
          <a:p>
            <a:pPr marL="285750" indent="-285750">
              <a:buFont typeface="Wingdings" panose="05000000000000000000" pitchFamily="2" charset="2"/>
              <a:buChar char="§"/>
            </a:pPr>
            <a:r>
              <a:rPr lang="en-MY" dirty="0"/>
              <a:t>Pay ranges</a:t>
            </a:r>
          </a:p>
          <a:p>
            <a:pPr marL="285750" indent="-285750">
              <a:buFont typeface="Wingdings" panose="05000000000000000000" pitchFamily="2" charset="2"/>
              <a:buChar char="§"/>
            </a:pPr>
            <a:r>
              <a:rPr lang="en-MY" dirty="0"/>
              <a:t>Incentive plans</a:t>
            </a:r>
          </a:p>
          <a:p>
            <a:pPr marL="285750" indent="-285750">
              <a:buFont typeface="Wingdings" panose="05000000000000000000" pitchFamily="2" charset="2"/>
              <a:buChar char="§"/>
            </a:pPr>
            <a:r>
              <a:rPr lang="en-MY" dirty="0"/>
              <a:t>Overtime pay</a:t>
            </a:r>
          </a:p>
          <a:p>
            <a:pPr marL="285750" indent="-285750">
              <a:buFont typeface="Wingdings" panose="05000000000000000000" pitchFamily="2" charset="2"/>
              <a:buChar char="§"/>
            </a:pPr>
            <a:r>
              <a:rPr lang="en-MY" dirty="0"/>
              <a:t>Shift differentials</a:t>
            </a:r>
          </a:p>
          <a:p>
            <a:pPr marL="285750" indent="-285750">
              <a:buFont typeface="Wingdings" panose="05000000000000000000" pitchFamily="2" charset="2"/>
              <a:buChar char="§"/>
            </a:pPr>
            <a:r>
              <a:rPr lang="en-MY" dirty="0"/>
              <a:t>Vacation and holiday practices</a:t>
            </a:r>
          </a:p>
          <a:p>
            <a:endParaRPr lang="en-MY" dirty="0"/>
          </a:p>
        </p:txBody>
      </p:sp>
    </p:spTree>
    <p:extLst>
      <p:ext uri="{BB962C8B-B14F-4D97-AF65-F5344CB8AC3E}">
        <p14:creationId xmlns="" xmlns:p14="http://schemas.microsoft.com/office/powerpoint/2010/main" val="229773646"/>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228600"/>
            <a:ext cx="7200900" cy="655639"/>
          </a:xfrm>
        </p:spPr>
        <p:txBody>
          <a:bodyPr/>
          <a:lstStyle/>
          <a:p>
            <a:r>
              <a:rPr lang="en-MY" dirty="0"/>
              <a:t>Types of Survey</a:t>
            </a:r>
          </a:p>
        </p:txBody>
      </p:sp>
      <p:sp>
        <p:nvSpPr>
          <p:cNvPr id="5" name="TextBox 4">
            <a:extLst>
              <a:ext uri="{FF2B5EF4-FFF2-40B4-BE49-F238E27FC236}">
                <a16:creationId xmlns="" xmlns:a16="http://schemas.microsoft.com/office/drawing/2014/main" id="{AB8ED9DE-FB78-4350-877E-EC300D27EC78}"/>
              </a:ext>
            </a:extLst>
          </p:cNvPr>
          <p:cNvSpPr txBox="1"/>
          <p:nvPr/>
        </p:nvSpPr>
        <p:spPr>
          <a:xfrm>
            <a:off x="457200" y="990600"/>
            <a:ext cx="8352928" cy="5078313"/>
          </a:xfrm>
          <a:prstGeom prst="rect">
            <a:avLst/>
          </a:prstGeom>
          <a:noFill/>
        </p:spPr>
        <p:txBody>
          <a:bodyPr wrap="square" rtlCol="0">
            <a:spAutoFit/>
          </a:bodyPr>
          <a:lstStyle/>
          <a:p>
            <a:r>
              <a:rPr lang="en-MY" dirty="0"/>
              <a:t>Internal Surveys :</a:t>
            </a:r>
          </a:p>
          <a:p>
            <a:r>
              <a:rPr lang="en-MY" dirty="0"/>
              <a:t>Organizations that have available resources and expertise may choose to develop their own internal survey to allow for more control over the survey technique and data analysis. The advantage of an internal survey is having the ability to shape the design, administration, data analysis and reporting as needed by the organization. </a:t>
            </a:r>
          </a:p>
          <a:p>
            <a:endParaRPr lang="en-MY" dirty="0"/>
          </a:p>
          <a:p>
            <a:r>
              <a:rPr lang="en-MY" dirty="0"/>
              <a:t>External Surveys :</a:t>
            </a:r>
          </a:p>
          <a:p>
            <a:r>
              <a:rPr lang="en-MY" dirty="0"/>
              <a:t>Organizations have different options available if they choose an external pay survey. If an organization uses externally published data, it must be sure it knows how the data were generated and when.</a:t>
            </a:r>
          </a:p>
          <a:p>
            <a:endParaRPr lang="en-MY" dirty="0"/>
          </a:p>
          <a:p>
            <a:r>
              <a:rPr lang="en-MY" dirty="0"/>
              <a:t>Factors may be considered when an organization is deciding between an internal or external pay survey:</a:t>
            </a:r>
          </a:p>
          <a:p>
            <a:pPr marL="285750" indent="-285750">
              <a:buFont typeface="Wingdings" panose="05000000000000000000" pitchFamily="2" charset="2"/>
              <a:buChar char="§"/>
            </a:pPr>
            <a:r>
              <a:rPr lang="en-MY" dirty="0"/>
              <a:t>Internal time and expertise required</a:t>
            </a:r>
          </a:p>
          <a:p>
            <a:pPr marL="285750" indent="-285750">
              <a:buFont typeface="Wingdings" panose="05000000000000000000" pitchFamily="2" charset="2"/>
              <a:buChar char="§"/>
            </a:pPr>
            <a:r>
              <a:rPr lang="en-MY" dirty="0"/>
              <a:t>Relevance/match of external surveyed jobs to the organization‘s jobs</a:t>
            </a:r>
          </a:p>
          <a:p>
            <a:pPr marL="285750" indent="-285750">
              <a:buFont typeface="Wingdings" panose="05000000000000000000" pitchFamily="2" charset="2"/>
              <a:buChar char="§"/>
            </a:pPr>
            <a:r>
              <a:rPr lang="en-MY" dirty="0"/>
              <a:t>How current the external survey data are</a:t>
            </a:r>
          </a:p>
          <a:p>
            <a:pPr marL="285750" indent="-285750">
              <a:buFont typeface="Wingdings" panose="05000000000000000000" pitchFamily="2" charset="2"/>
              <a:buChar char="§"/>
            </a:pPr>
            <a:r>
              <a:rPr lang="en-MY" dirty="0"/>
              <a:t>Expense associated with the type of survey</a:t>
            </a:r>
          </a:p>
        </p:txBody>
      </p:sp>
    </p:spTree>
    <p:extLst>
      <p:ext uri="{BB962C8B-B14F-4D97-AF65-F5344CB8AC3E}">
        <p14:creationId xmlns="" xmlns:p14="http://schemas.microsoft.com/office/powerpoint/2010/main" val="827573434"/>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Communicating to Employees</a:t>
            </a:r>
          </a:p>
        </p:txBody>
      </p:sp>
      <p:sp>
        <p:nvSpPr>
          <p:cNvPr id="4" name="TextBox 3">
            <a:extLst>
              <a:ext uri="{FF2B5EF4-FFF2-40B4-BE49-F238E27FC236}">
                <a16:creationId xmlns="" xmlns:a16="http://schemas.microsoft.com/office/drawing/2014/main" id="{26AA6978-ED48-463F-AC49-3F7E49AEFD80}"/>
              </a:ext>
            </a:extLst>
          </p:cNvPr>
          <p:cNvSpPr txBox="1"/>
          <p:nvPr/>
        </p:nvSpPr>
        <p:spPr>
          <a:xfrm>
            <a:off x="688032" y="1844824"/>
            <a:ext cx="7998768" cy="3416320"/>
          </a:xfrm>
          <a:prstGeom prst="rect">
            <a:avLst/>
          </a:prstGeom>
          <a:noFill/>
        </p:spPr>
        <p:txBody>
          <a:bodyPr wrap="square" rtlCol="0">
            <a:spAutoFit/>
          </a:bodyPr>
          <a:lstStyle/>
          <a:p>
            <a:r>
              <a:rPr lang="en-MY" dirty="0"/>
              <a:t>The key to a successful total rewards program is employee communication. The more complex the system and the more choices it provides, the greater the need for a communication plan.</a:t>
            </a:r>
          </a:p>
          <a:p>
            <a:endParaRPr lang="en-MY" dirty="0"/>
          </a:p>
          <a:p>
            <a:r>
              <a:rPr lang="en-MY" dirty="0"/>
              <a:t>Communication is important for three reasons:</a:t>
            </a:r>
          </a:p>
          <a:p>
            <a:endParaRPr lang="en-MY" dirty="0"/>
          </a:p>
          <a:p>
            <a:pPr marL="285750" indent="-285750">
              <a:buFont typeface="Wingdings" panose="05000000000000000000" pitchFamily="2" charset="2"/>
              <a:buChar char="§"/>
            </a:pPr>
            <a:r>
              <a:rPr lang="en-MY" dirty="0"/>
              <a:t>Educating employees about the organization‘s total rewards practices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Achieving employees‘ buy-in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Supporting the organization‘s goals for performance management</a:t>
            </a:r>
          </a:p>
          <a:p>
            <a:endParaRPr lang="en-MY" dirty="0"/>
          </a:p>
        </p:txBody>
      </p:sp>
    </p:spTree>
    <p:extLst>
      <p:ext uri="{BB962C8B-B14F-4D97-AF65-F5344CB8AC3E}">
        <p14:creationId xmlns="" xmlns:p14="http://schemas.microsoft.com/office/powerpoint/2010/main" val="3402916175"/>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228600"/>
            <a:ext cx="7200900" cy="655639"/>
          </a:xfrm>
        </p:spPr>
        <p:txBody>
          <a:bodyPr/>
          <a:lstStyle/>
          <a:p>
            <a:r>
              <a:rPr lang="en-MY" dirty="0"/>
              <a:t>Direct Communication</a:t>
            </a:r>
          </a:p>
        </p:txBody>
      </p:sp>
      <p:sp>
        <p:nvSpPr>
          <p:cNvPr id="4" name="TextBox 3">
            <a:extLst>
              <a:ext uri="{FF2B5EF4-FFF2-40B4-BE49-F238E27FC236}">
                <a16:creationId xmlns="" xmlns:a16="http://schemas.microsoft.com/office/drawing/2014/main" id="{170FFFCE-FF11-4D4B-83BB-7801A7034627}"/>
              </a:ext>
            </a:extLst>
          </p:cNvPr>
          <p:cNvSpPr txBox="1"/>
          <p:nvPr/>
        </p:nvSpPr>
        <p:spPr>
          <a:xfrm>
            <a:off x="609600" y="1219200"/>
            <a:ext cx="7906072" cy="4801314"/>
          </a:xfrm>
          <a:prstGeom prst="rect">
            <a:avLst/>
          </a:prstGeom>
          <a:noFill/>
        </p:spPr>
        <p:txBody>
          <a:bodyPr wrap="square" rtlCol="0">
            <a:spAutoFit/>
          </a:bodyPr>
          <a:lstStyle/>
          <a:p>
            <a:endParaRPr lang="en-MY" dirty="0"/>
          </a:p>
          <a:p>
            <a:r>
              <a:rPr lang="en-MY" dirty="0"/>
              <a:t>Having a written communication plan is the first step toward communicating the compensation plan to employees. However, direct communication is still the preferred method in many instances. Either HR or the employee‘s manager must meet with individual employees in a confidential setting to communicate the following compensation and benefits issues:</a:t>
            </a:r>
          </a:p>
          <a:p>
            <a:endParaRPr lang="en-MY" dirty="0"/>
          </a:p>
          <a:p>
            <a:pPr marL="285750" indent="-285750">
              <a:buFont typeface="Wingdings" panose="05000000000000000000" pitchFamily="2" charset="2"/>
              <a:buChar char="§"/>
            </a:pPr>
            <a:r>
              <a:rPr lang="en-MY" dirty="0"/>
              <a:t>Job grade changes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Raises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Individual benefit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New policies or procedures that directly affect that employee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Policy infractions (for example, incorrect reporting of overtime)</a:t>
            </a:r>
          </a:p>
          <a:p>
            <a:endParaRPr lang="en-MY" dirty="0"/>
          </a:p>
        </p:txBody>
      </p:sp>
    </p:spTree>
    <p:extLst>
      <p:ext uri="{BB962C8B-B14F-4D97-AF65-F5344CB8AC3E}">
        <p14:creationId xmlns="" xmlns:p14="http://schemas.microsoft.com/office/powerpoint/2010/main" val="2962254508"/>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Effectiveness of the Total Rewards Strategy</a:t>
            </a:r>
          </a:p>
        </p:txBody>
      </p:sp>
      <p:sp>
        <p:nvSpPr>
          <p:cNvPr id="4" name="TextBox 3">
            <a:extLst>
              <a:ext uri="{FF2B5EF4-FFF2-40B4-BE49-F238E27FC236}">
                <a16:creationId xmlns="" xmlns:a16="http://schemas.microsoft.com/office/drawing/2014/main" id="{C144C31E-EC01-42C1-9721-5AC4A1DA9846}"/>
              </a:ext>
            </a:extLst>
          </p:cNvPr>
          <p:cNvSpPr txBox="1"/>
          <p:nvPr/>
        </p:nvSpPr>
        <p:spPr>
          <a:xfrm>
            <a:off x="755576" y="1700808"/>
            <a:ext cx="7772400" cy="3970318"/>
          </a:xfrm>
          <a:prstGeom prst="rect">
            <a:avLst/>
          </a:prstGeom>
          <a:noFill/>
        </p:spPr>
        <p:txBody>
          <a:bodyPr wrap="square" rtlCol="0">
            <a:spAutoFit/>
          </a:bodyPr>
          <a:lstStyle/>
          <a:p>
            <a:r>
              <a:rPr lang="en-MY" dirty="0"/>
              <a:t>The basic objective of the total rewards system is to offer employees a system that encompasses the following:</a:t>
            </a:r>
          </a:p>
          <a:p>
            <a:endParaRPr lang="en-MY" dirty="0"/>
          </a:p>
          <a:p>
            <a:pPr marL="285750" indent="-285750">
              <a:buFont typeface="Wingdings" panose="05000000000000000000" pitchFamily="2" charset="2"/>
              <a:buChar char="§"/>
            </a:pPr>
            <a:r>
              <a:rPr lang="en-MY" dirty="0"/>
              <a:t>Compatible with the organization‘s mission and strategy</a:t>
            </a:r>
          </a:p>
          <a:p>
            <a:pPr marL="285750" indent="-285750">
              <a:buFont typeface="Wingdings" panose="05000000000000000000" pitchFamily="2" charset="2"/>
              <a:buChar char="§"/>
            </a:pPr>
            <a:r>
              <a:rPr lang="en-MY" dirty="0"/>
              <a:t>Matched with the corporate culture</a:t>
            </a:r>
          </a:p>
          <a:p>
            <a:pPr marL="285750" indent="-285750">
              <a:buFont typeface="Wingdings" panose="05000000000000000000" pitchFamily="2" charset="2"/>
              <a:buChar char="§"/>
            </a:pPr>
            <a:r>
              <a:rPr lang="en-MY" dirty="0"/>
              <a:t>Appropriate for the workforce</a:t>
            </a:r>
          </a:p>
          <a:p>
            <a:pPr marL="285750" indent="-285750">
              <a:buFont typeface="Wingdings" panose="05000000000000000000" pitchFamily="2" charset="2"/>
              <a:buChar char="§"/>
            </a:pPr>
            <a:r>
              <a:rPr lang="en-MY" dirty="0"/>
              <a:t>Externally and internally equitable</a:t>
            </a:r>
          </a:p>
          <a:p>
            <a:endParaRPr lang="en-MY" dirty="0"/>
          </a:p>
          <a:p>
            <a:r>
              <a:rPr lang="en-MY" dirty="0"/>
              <a:t>Consistently monitoring the system will pay off in the following ways:</a:t>
            </a:r>
          </a:p>
          <a:p>
            <a:endParaRPr lang="en-MY" dirty="0"/>
          </a:p>
          <a:p>
            <a:pPr marL="285750" indent="-285750">
              <a:buFont typeface="Wingdings" panose="05000000000000000000" pitchFamily="2" charset="2"/>
              <a:buChar char="§"/>
            </a:pPr>
            <a:r>
              <a:rPr lang="en-MY" dirty="0"/>
              <a:t>More cost-effective system</a:t>
            </a:r>
          </a:p>
          <a:p>
            <a:pPr marL="285750" indent="-285750">
              <a:buFont typeface="Wingdings" panose="05000000000000000000" pitchFamily="2" charset="2"/>
              <a:buChar char="§"/>
            </a:pPr>
            <a:r>
              <a:rPr lang="en-MY" dirty="0"/>
              <a:t>More satisfied employees</a:t>
            </a:r>
          </a:p>
          <a:p>
            <a:pPr marL="285750" indent="-285750">
              <a:buFont typeface="Wingdings" panose="05000000000000000000" pitchFamily="2" charset="2"/>
              <a:buChar char="§"/>
            </a:pPr>
            <a:r>
              <a:rPr lang="en-MY" dirty="0"/>
              <a:t>Fewer legal complications</a:t>
            </a:r>
          </a:p>
          <a:p>
            <a:endParaRPr lang="en-MY" dirty="0"/>
          </a:p>
        </p:txBody>
      </p:sp>
    </p:spTree>
    <p:extLst>
      <p:ext uri="{BB962C8B-B14F-4D97-AF65-F5344CB8AC3E}">
        <p14:creationId xmlns="" xmlns:p14="http://schemas.microsoft.com/office/powerpoint/2010/main" val="1665180477"/>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 xmlns:p14="http://schemas.microsoft.com/office/powerpoint/2010/main" val="1160148006"/>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4462F9-947B-4E45-A098-3A2C4DEE1D0E}"/>
              </a:ext>
            </a:extLst>
          </p:cNvPr>
          <p:cNvSpPr>
            <a:spLocks noGrp="1"/>
          </p:cNvSpPr>
          <p:nvPr>
            <p:ph type="title"/>
          </p:nvPr>
        </p:nvSpPr>
        <p:spPr/>
        <p:txBody>
          <a:bodyPr/>
          <a:lstStyle/>
          <a:p>
            <a:r>
              <a:rPr lang="en-MY" dirty="0" err="1"/>
              <a:t>Compa</a:t>
            </a:r>
            <a:r>
              <a:rPr lang="en-MY" dirty="0"/>
              <a:t>-ratios (CP)</a:t>
            </a:r>
          </a:p>
        </p:txBody>
      </p:sp>
      <p:sp>
        <p:nvSpPr>
          <p:cNvPr id="3" name="Content Placeholder 2">
            <a:extLst>
              <a:ext uri="{FF2B5EF4-FFF2-40B4-BE49-F238E27FC236}">
                <a16:creationId xmlns="" xmlns:a16="http://schemas.microsoft.com/office/drawing/2014/main" id="{BF44F86A-8F74-4970-BCEE-3A50A2EEB823}"/>
              </a:ext>
            </a:extLst>
          </p:cNvPr>
          <p:cNvSpPr>
            <a:spLocks noGrp="1"/>
          </p:cNvSpPr>
          <p:nvPr>
            <p:ph idx="1"/>
          </p:nvPr>
        </p:nvSpPr>
        <p:spPr/>
        <p:txBody>
          <a:bodyPr>
            <a:normAutofit/>
          </a:bodyPr>
          <a:lstStyle/>
          <a:p>
            <a:r>
              <a:rPr lang="en-MY" sz="2400" dirty="0" err="1"/>
              <a:t>Compa</a:t>
            </a:r>
            <a:r>
              <a:rPr lang="en-MY" sz="2400"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 xmlns:p14="http://schemas.microsoft.com/office/powerpoint/2010/main" val="2252542219"/>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2FE7BE-A54D-402E-9496-42D29F50B6C6}"/>
              </a:ext>
            </a:extLst>
          </p:cNvPr>
          <p:cNvSpPr>
            <a:spLocks noGrp="1"/>
          </p:cNvSpPr>
          <p:nvPr>
            <p:ph type="title"/>
          </p:nvPr>
        </p:nvSpPr>
        <p:spPr>
          <a:xfrm>
            <a:off x="914400" y="381000"/>
            <a:ext cx="7200900" cy="655639"/>
          </a:xfrm>
        </p:spPr>
        <p:txBody>
          <a:bodyPr/>
          <a:lstStyle/>
          <a:p>
            <a:r>
              <a:rPr lang="en-MY" dirty="0" err="1"/>
              <a:t>Broadbanding</a:t>
            </a:r>
            <a:endParaRPr lang="en-MY" dirty="0"/>
          </a:p>
        </p:txBody>
      </p:sp>
      <p:sp>
        <p:nvSpPr>
          <p:cNvPr id="3" name="Content Placeholder 2">
            <a:extLst>
              <a:ext uri="{FF2B5EF4-FFF2-40B4-BE49-F238E27FC236}">
                <a16:creationId xmlns="" xmlns:a16="http://schemas.microsoft.com/office/drawing/2014/main"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 xmlns:p14="http://schemas.microsoft.com/office/powerpoint/2010/main" val="3856197966"/>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 xmlns:p14="http://schemas.microsoft.com/office/powerpoint/2010/main" val="780790617"/>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579439"/>
          </a:xfrm>
        </p:spPr>
        <p:txBody>
          <a:bodyPr/>
          <a:lstStyle/>
          <a:p>
            <a:r>
              <a:rPr lang="en-US" dirty="0" smtClean="0"/>
              <a:t>Question #</a:t>
            </a:r>
            <a:endParaRPr lang="en-US" dirty="0"/>
          </a:p>
        </p:txBody>
      </p:sp>
      <p:sp>
        <p:nvSpPr>
          <p:cNvPr id="3" name="Content Placeholder 2"/>
          <p:cNvSpPr>
            <a:spLocks noGrp="1"/>
          </p:cNvSpPr>
          <p:nvPr>
            <p:ph idx="1"/>
          </p:nvPr>
        </p:nvSpPr>
        <p:spPr>
          <a:xfrm>
            <a:off x="457200" y="990600"/>
            <a:ext cx="8001000" cy="4953000"/>
          </a:xfrm>
        </p:spPr>
        <p:txBody>
          <a:bodyPr>
            <a:normAutofit/>
          </a:bodyPr>
          <a:lstStyle/>
          <a:p>
            <a:pPr>
              <a:buNone/>
            </a:pPr>
            <a:r>
              <a:rPr lang="en-US" sz="2800" dirty="0" smtClean="0"/>
              <a:t>What is the </a:t>
            </a:r>
            <a:r>
              <a:rPr lang="en-US" sz="2800" dirty="0" err="1" smtClean="0"/>
              <a:t>compa</a:t>
            </a:r>
            <a:r>
              <a:rPr lang="en-US" sz="2800" dirty="0" smtClean="0"/>
              <a:t>-ratio for an employee that earns $75,000 per year, but the midpoint for the role is $85,000 per year?</a:t>
            </a:r>
          </a:p>
          <a:p>
            <a:pPr marL="457200" indent="-457200">
              <a:buAutoNum type="alphaUcPeriod"/>
            </a:pPr>
            <a:r>
              <a:rPr lang="en-US" sz="2800" dirty="0" smtClean="0"/>
              <a:t>88 percent</a:t>
            </a:r>
          </a:p>
          <a:p>
            <a:pPr marL="457200" indent="-457200">
              <a:buAutoNum type="alphaUcPeriod"/>
            </a:pPr>
            <a:r>
              <a:rPr lang="en-US" sz="2800" dirty="0" smtClean="0"/>
              <a:t>113 percent</a:t>
            </a:r>
          </a:p>
          <a:p>
            <a:pPr marL="457200" indent="-457200">
              <a:buAutoNum type="alphaUcPeriod"/>
            </a:pPr>
            <a:r>
              <a:rPr lang="en-US" sz="2800" dirty="0" smtClean="0"/>
              <a:t>$10,000 difference</a:t>
            </a:r>
          </a:p>
          <a:p>
            <a:pPr marL="457200" indent="-457200">
              <a:buAutoNum type="alphaUcPeriod"/>
            </a:pPr>
            <a:r>
              <a:rPr lang="en-US" sz="2800" dirty="0" smtClean="0"/>
              <a:t>1:88</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normAutofit/>
          </a:bodyPr>
          <a:lstStyle/>
          <a:p>
            <a:r>
              <a:rPr lang="en-US" sz="3200" dirty="0" smtClean="0"/>
              <a:t>Option A</a:t>
            </a:r>
            <a:endParaRPr lang="en-US"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655639"/>
          </a:xfrm>
        </p:spPr>
        <p:txBody>
          <a:bodyPr/>
          <a:lstStyle/>
          <a:p>
            <a:pPr algn="ctr"/>
            <a:r>
              <a:rPr lang="en-US" dirty="0" smtClean="0"/>
              <a:t>Question #</a:t>
            </a:r>
            <a:endParaRPr lang="en-US" dirty="0"/>
          </a:p>
        </p:txBody>
      </p:sp>
      <p:sp>
        <p:nvSpPr>
          <p:cNvPr id="3" name="Content Placeholder 2"/>
          <p:cNvSpPr>
            <a:spLocks noGrp="1"/>
          </p:cNvSpPr>
          <p:nvPr>
            <p:ph idx="1"/>
          </p:nvPr>
        </p:nvSpPr>
        <p:spPr>
          <a:xfrm>
            <a:off x="685800" y="1143000"/>
            <a:ext cx="7848600" cy="4800600"/>
          </a:xfrm>
        </p:spPr>
        <p:txBody>
          <a:bodyPr/>
          <a:lstStyle/>
          <a:p>
            <a:pPr>
              <a:buNone/>
            </a:pPr>
            <a:r>
              <a:rPr lang="en-US" sz="3200" dirty="0" smtClean="0"/>
              <a:t>A common way to establish salary ranges is through:</a:t>
            </a:r>
          </a:p>
          <a:p>
            <a:pPr marL="457200" indent="-457200">
              <a:buFont typeface="+mj-lt"/>
              <a:buAutoNum type="alphaUcPeriod"/>
            </a:pPr>
            <a:r>
              <a:rPr lang="en-US" sz="3200" dirty="0" smtClean="0"/>
              <a:t>peer reviews with supervisor's input.	</a:t>
            </a:r>
          </a:p>
          <a:p>
            <a:pPr marL="457200" indent="-457200">
              <a:buFont typeface="+mj-lt"/>
              <a:buAutoNum type="alphaUcPeriod"/>
            </a:pPr>
            <a:r>
              <a:rPr lang="en-US" sz="3200" dirty="0" smtClean="0"/>
              <a:t>market pricing and job-content evaluation	</a:t>
            </a:r>
          </a:p>
          <a:p>
            <a:pPr marL="457200" indent="-457200">
              <a:buFont typeface="+mj-lt"/>
              <a:buAutoNum type="alphaUcPeriod"/>
            </a:pPr>
            <a:r>
              <a:rPr lang="en-US" sz="3200" dirty="0" smtClean="0"/>
              <a:t>age and experience of the workforce	</a:t>
            </a:r>
          </a:p>
          <a:p>
            <a:pPr marL="457200" indent="-457200">
              <a:buFont typeface="+mj-lt"/>
              <a:buAutoNum type="alphaUcPeriod"/>
            </a:pPr>
            <a:r>
              <a:rPr lang="en-US" sz="3200" dirty="0" smtClean="0"/>
              <a:t>job enrichment and development</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655639"/>
          </a:xfrm>
        </p:spPr>
        <p:txBody>
          <a:bodyPr/>
          <a:lstStyle/>
          <a:p>
            <a:pPr algn="ctr"/>
            <a:r>
              <a:rPr lang="en-US" dirty="0" smtClean="0"/>
              <a:t>Answer</a:t>
            </a:r>
            <a:endParaRPr lang="en-US" dirty="0"/>
          </a:p>
        </p:txBody>
      </p:sp>
      <p:sp>
        <p:nvSpPr>
          <p:cNvPr id="3" name="Content Placeholder 2"/>
          <p:cNvSpPr>
            <a:spLocks noGrp="1"/>
          </p:cNvSpPr>
          <p:nvPr>
            <p:ph idx="1"/>
          </p:nvPr>
        </p:nvSpPr>
        <p:spPr/>
        <p:txBody>
          <a:bodyPr>
            <a:normAutofit/>
          </a:bodyPr>
          <a:lstStyle/>
          <a:p>
            <a:r>
              <a:rPr lang="en-US" sz="3200" dirty="0" smtClean="0"/>
              <a:t>Option B</a:t>
            </a:r>
            <a:endParaRPr lang="en-US"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lstStyle/>
          <a:p>
            <a:pPr algn="ctr"/>
            <a:r>
              <a:rPr lang="en-US" dirty="0" smtClean="0"/>
              <a:t>Question #</a:t>
            </a:r>
            <a:endParaRPr lang="en-US" dirty="0"/>
          </a:p>
        </p:txBody>
      </p:sp>
      <p:sp>
        <p:nvSpPr>
          <p:cNvPr id="3" name="Content Placeholder 2"/>
          <p:cNvSpPr>
            <a:spLocks noGrp="1"/>
          </p:cNvSpPr>
          <p:nvPr>
            <p:ph idx="1"/>
          </p:nvPr>
        </p:nvSpPr>
        <p:spPr>
          <a:xfrm>
            <a:off x="685800" y="1066801"/>
            <a:ext cx="7486650" cy="4724400"/>
          </a:xfrm>
        </p:spPr>
        <p:txBody>
          <a:bodyPr/>
          <a:lstStyle/>
          <a:p>
            <a:pPr>
              <a:buNone/>
            </a:pPr>
            <a:r>
              <a:rPr lang="en-US" sz="2800" dirty="0" smtClean="0"/>
              <a:t>Once the organizational goals are set, what is the first step when designing a "pay for performance" program?</a:t>
            </a:r>
          </a:p>
          <a:p>
            <a:pPr>
              <a:buNone/>
            </a:pPr>
            <a:endParaRPr lang="en-US" sz="2800" dirty="0" smtClean="0"/>
          </a:p>
          <a:p>
            <a:pPr marL="457200" indent="-457200">
              <a:buFont typeface="+mj-lt"/>
              <a:buAutoNum type="alphaUcPeriod"/>
            </a:pPr>
            <a:r>
              <a:rPr lang="en-US" sz="2800" dirty="0" smtClean="0"/>
              <a:t>Establishing the merit budget	</a:t>
            </a:r>
          </a:p>
          <a:p>
            <a:pPr marL="457200" indent="-457200">
              <a:buFont typeface="+mj-lt"/>
              <a:buAutoNum type="alphaUcPeriod"/>
            </a:pPr>
            <a:r>
              <a:rPr lang="en-US" sz="2800" dirty="0" smtClean="0"/>
              <a:t>Defining the pay policy	</a:t>
            </a:r>
          </a:p>
          <a:p>
            <a:pPr marL="457200" indent="-457200">
              <a:buFont typeface="+mj-lt"/>
              <a:buAutoNum type="alphaUcPeriod"/>
            </a:pPr>
            <a:r>
              <a:rPr lang="en-US" sz="2800" dirty="0" smtClean="0"/>
              <a:t>Developing an evaluation system	</a:t>
            </a:r>
          </a:p>
          <a:p>
            <a:pPr marL="457200" indent="-457200">
              <a:buFont typeface="+mj-lt"/>
              <a:buAutoNum type="alphaUcPeriod"/>
            </a:pPr>
            <a:r>
              <a:rPr lang="en-US" sz="2800" dirty="0" smtClean="0"/>
              <a:t>Determining the reward structure</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normAutofit/>
          </a:bodyPr>
          <a:lstStyle/>
          <a:p>
            <a:r>
              <a:rPr lang="en-US" sz="3200" dirty="0" smtClean="0"/>
              <a:t>Option B</a:t>
            </a:r>
            <a:endParaRPr lang="en-US"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79301105"/>
      </p:ext>
    </p:extLst>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a16="http://schemas.microsoft.com/office/drawing/2014/main" xmlns="" id="{081F3FCA-5F96-4CCB-89EB-385BC0A994DF}"/>
              </a:ext>
            </a:extLst>
          </p:cNvPr>
          <p:cNvSpPr>
            <a:spLocks noGrp="1"/>
          </p:cNvSpPr>
          <p:nvPr>
            <p:ph idx="1"/>
          </p:nvPr>
        </p:nvSpPr>
        <p:spPr>
          <a:xfrm>
            <a:off x="609600" y="1828800"/>
            <a:ext cx="8198296" cy="4158208"/>
          </a:xfrm>
        </p:spPr>
        <p:txBody>
          <a:bodyPr>
            <a:normAutofit/>
          </a:bodyPr>
          <a:lstStyle/>
          <a:p>
            <a:pPr marL="0" indent="0">
              <a:buNone/>
            </a:pPr>
            <a:r>
              <a:rPr lang="en-MY" sz="2400" dirty="0"/>
              <a:t>Human Resource Information System (HRIS) can be briefly defined as integrated systems used to gather, store, and </a:t>
            </a:r>
            <a:r>
              <a:rPr lang="en-MY" sz="2400" dirty="0" err="1"/>
              <a:t>analyze</a:t>
            </a:r>
            <a:r>
              <a:rPr lang="en-MY" sz="2400" dirty="0"/>
              <a:t> information regarding an organization’s human resources.</a:t>
            </a:r>
          </a:p>
          <a:p>
            <a:pPr marL="0" indent="0">
              <a:buNone/>
            </a:pPr>
            <a:endParaRPr lang="en-MY" sz="2400" dirty="0"/>
          </a:p>
          <a:p>
            <a:pPr marL="0" indent="0">
              <a:buNone/>
            </a:pPr>
            <a:r>
              <a:rPr lang="en-MY" sz="2400" dirty="0"/>
              <a:t>HRIS is an information system (IS) used to acquire, store, </a:t>
            </a:r>
            <a:r>
              <a:rPr lang="en-MY" sz="2400" dirty="0" err="1"/>
              <a:t>analyze</a:t>
            </a:r>
            <a:r>
              <a:rPr lang="en-MY" sz="2400"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p14="http://schemas.microsoft.com/office/powerpoint/2010/main" xmlns="" val="1256548086"/>
      </p:ext>
    </p:extLst>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4554AC-12D7-471B-ADCF-9FCCE2CC4476}"/>
              </a:ext>
            </a:extLst>
          </p:cNvPr>
          <p:cNvSpPr>
            <a:spLocks noGrp="1"/>
          </p:cNvSpPr>
          <p:nvPr>
            <p:ph type="title"/>
          </p:nvPr>
        </p:nvSpPr>
        <p:spPr>
          <a:xfrm>
            <a:off x="1066800" y="381000"/>
            <a:ext cx="7200900" cy="655639"/>
          </a:xfrm>
        </p:spPr>
        <p:txBody>
          <a:bodyPr/>
          <a:lstStyle/>
          <a:p>
            <a:r>
              <a:rPr lang="en-MY" dirty="0"/>
              <a:t>HR Systems</a:t>
            </a:r>
          </a:p>
        </p:txBody>
      </p:sp>
      <p:pic>
        <p:nvPicPr>
          <p:cNvPr id="5" name="Picture 4">
            <a:extLst>
              <a:ext uri="{FF2B5EF4-FFF2-40B4-BE49-F238E27FC236}">
                <a16:creationId xmlns:a16="http://schemas.microsoft.com/office/drawing/2014/main" xmlns="" id="{4C42FFA1-3513-4F01-B93C-0A67974BDAFE}"/>
              </a:ext>
            </a:extLst>
          </p:cNvPr>
          <p:cNvPicPr>
            <a:picLocks noChangeAspect="1"/>
          </p:cNvPicPr>
          <p:nvPr/>
        </p:nvPicPr>
        <p:blipFill>
          <a:blip r:embed="rId2"/>
          <a:stretch>
            <a:fillRect/>
          </a:stretch>
        </p:blipFill>
        <p:spPr>
          <a:xfrm>
            <a:off x="1447800" y="1524000"/>
            <a:ext cx="6813117" cy="4464496"/>
          </a:xfrm>
          <a:prstGeom prst="rect">
            <a:avLst/>
          </a:prstGeom>
        </p:spPr>
      </p:pic>
    </p:spTree>
    <p:extLst>
      <p:ext uri="{BB962C8B-B14F-4D97-AF65-F5344CB8AC3E}">
        <p14:creationId xmlns:p14="http://schemas.microsoft.com/office/powerpoint/2010/main" xmlns="" val="3825422516"/>
      </p:ext>
    </p:extLst>
  </p:cSld>
  <p:clrMapOvr>
    <a:masterClrMapping/>
  </p:clrMapOvr>
  <p:transition spd="med">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xmlns=""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xmlns="" val="3577935877"/>
      </p:ext>
    </p:extLst>
  </p:cSld>
  <p:clrMapOvr>
    <a:masterClrMapping/>
  </p:clrMapOvr>
  <p:transition spd="med">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xmlns=""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p14="http://schemas.microsoft.com/office/powerpoint/2010/main" xmlns="" val="852048585"/>
      </p:ext>
    </p:extLst>
  </p:cSld>
  <p:clrMapOvr>
    <a:masterClrMapping/>
  </p:clrMapOvr>
  <p:transition spd="med">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C784E2-62E4-4B4B-8132-3FE37B84CC18}"/>
              </a:ext>
            </a:extLst>
          </p:cNvPr>
          <p:cNvSpPr>
            <a:spLocks noGrp="1"/>
          </p:cNvSpPr>
          <p:nvPr>
            <p:ph type="title"/>
          </p:nvPr>
        </p:nvSpPr>
        <p:spPr/>
        <p:txBody>
          <a:bodyPr/>
          <a:lstStyle/>
          <a:p>
            <a:r>
              <a:rPr lang="en-MY" dirty="0"/>
              <a:t>Factors affecting HRIS</a:t>
            </a:r>
          </a:p>
        </p:txBody>
      </p:sp>
      <p:sp>
        <p:nvSpPr>
          <p:cNvPr id="3" name="Content Placeholder 2">
            <a:extLst>
              <a:ext uri="{FF2B5EF4-FFF2-40B4-BE49-F238E27FC236}">
                <a16:creationId xmlns:a16="http://schemas.microsoft.com/office/drawing/2014/main" xmlns="" id="{5E84D958-EF5C-474D-802D-52BECA0CF4A2}"/>
              </a:ext>
            </a:extLst>
          </p:cNvPr>
          <p:cNvSpPr>
            <a:spLocks noGrp="1"/>
          </p:cNvSpPr>
          <p:nvPr>
            <p:ph idx="1"/>
          </p:nvPr>
        </p:nvSpPr>
        <p:spPr/>
        <p:txBody>
          <a:bodyPr>
            <a:normAutofit fontScale="85000" lnSpcReduction="10000"/>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p14="http://schemas.microsoft.com/office/powerpoint/2010/main" xmlns="" val="3301754923"/>
      </p:ext>
    </p:extLst>
  </p:cSld>
  <p:clrMapOvr>
    <a:masterClrMapping/>
  </p:clrMapOvr>
  <p:transition spd="med">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6684D4-DA83-46E9-9790-4DCBEF23E1C7}"/>
              </a:ext>
            </a:extLst>
          </p:cNvPr>
          <p:cNvSpPr>
            <a:spLocks noGrp="1"/>
          </p:cNvSpPr>
          <p:nvPr>
            <p:ph type="title"/>
          </p:nvPr>
        </p:nvSpPr>
        <p:spPr>
          <a:xfrm>
            <a:off x="1066800" y="0"/>
            <a:ext cx="7200900" cy="1142385"/>
          </a:xfrm>
        </p:spPr>
        <p:txBody>
          <a:bodyPr/>
          <a:lstStyle/>
          <a:p>
            <a:r>
              <a:rPr lang="en-MY" dirty="0"/>
              <a:t>HRIS Modules</a:t>
            </a:r>
          </a:p>
        </p:txBody>
      </p:sp>
      <p:pic>
        <p:nvPicPr>
          <p:cNvPr id="5" name="Picture 4">
            <a:extLst>
              <a:ext uri="{FF2B5EF4-FFF2-40B4-BE49-F238E27FC236}">
                <a16:creationId xmlns:a16="http://schemas.microsoft.com/office/drawing/2014/main" xmlns="" id="{02A36068-3606-4B91-994E-0F73713B7C10}"/>
              </a:ext>
            </a:extLst>
          </p:cNvPr>
          <p:cNvPicPr>
            <a:picLocks noChangeAspect="1"/>
          </p:cNvPicPr>
          <p:nvPr/>
        </p:nvPicPr>
        <p:blipFill>
          <a:blip r:embed="rId2"/>
          <a:stretch>
            <a:fillRect/>
          </a:stretch>
        </p:blipFill>
        <p:spPr>
          <a:xfrm>
            <a:off x="914400" y="1143000"/>
            <a:ext cx="7075875" cy="4911689"/>
          </a:xfrm>
          <a:prstGeom prst="rect">
            <a:avLst/>
          </a:prstGeom>
        </p:spPr>
      </p:pic>
    </p:spTree>
    <p:extLst>
      <p:ext uri="{BB962C8B-B14F-4D97-AF65-F5344CB8AC3E}">
        <p14:creationId xmlns:p14="http://schemas.microsoft.com/office/powerpoint/2010/main" xmlns="" val="2973505210"/>
      </p:ext>
    </p:extLst>
  </p:cSld>
  <p:clrMapOvr>
    <a:masterClrMapping/>
  </p:clrMapOvr>
  <p:transition spd="med">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xmlns=""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p14="http://schemas.microsoft.com/office/powerpoint/2010/main" xmlns="" val="119850478"/>
      </p:ext>
    </p:extLst>
  </p:cSld>
  <p:clrMapOvr>
    <a:masterClrMapping/>
  </p:clrMapOvr>
  <p:transition spd="med">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4AF454-A4F0-4324-91D4-A9643B9D0187}"/>
              </a:ext>
            </a:extLst>
          </p:cNvPr>
          <p:cNvSpPr>
            <a:spLocks noGrp="1"/>
          </p:cNvSpPr>
          <p:nvPr>
            <p:ph type="title"/>
          </p:nvPr>
        </p:nvSpPr>
        <p:spPr>
          <a:xfrm>
            <a:off x="914400" y="304800"/>
            <a:ext cx="7200900" cy="655639"/>
          </a:xfrm>
        </p:spPr>
        <p:txBody>
          <a:bodyPr/>
          <a:lstStyle/>
          <a:p>
            <a:r>
              <a:rPr lang="en-MY" dirty="0"/>
              <a:t>Electronic Data Processing (EDP)</a:t>
            </a:r>
          </a:p>
        </p:txBody>
      </p:sp>
      <p:sp>
        <p:nvSpPr>
          <p:cNvPr id="3" name="Content Placeholder 2">
            <a:extLst>
              <a:ext uri="{FF2B5EF4-FFF2-40B4-BE49-F238E27FC236}">
                <a16:creationId xmlns:a16="http://schemas.microsoft.com/office/drawing/2014/main" xmlns="" id="{B22EDED3-085C-4EB9-B5A3-6199FB40CDB5}"/>
              </a:ext>
            </a:extLst>
          </p:cNvPr>
          <p:cNvSpPr>
            <a:spLocks noGrp="1"/>
          </p:cNvSpPr>
          <p:nvPr>
            <p:ph idx="1"/>
          </p:nvPr>
        </p:nvSpPr>
        <p:spPr>
          <a:xfrm>
            <a:off x="685800" y="1066800"/>
            <a:ext cx="7931224" cy="5141168"/>
          </a:xfrm>
        </p:spPr>
        <p:txBody>
          <a:bodyPr>
            <a:normAutofit lnSpcReduction="10000"/>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xmlns="" val="2329947447"/>
      </p:ext>
    </p:extLst>
  </p:cSld>
  <p:clrMapOvr>
    <a:masterClrMapping/>
  </p:clrMapOvr>
  <p:transition spd="med">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a16="http://schemas.microsoft.com/office/drawing/2014/main" xmlns=""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xmlns="" val="3638028154"/>
      </p:ext>
    </p:extLst>
  </p:cSld>
  <p:clrMapOvr>
    <a:masterClrMapping/>
  </p:clrMapOvr>
  <p:transition spd="med">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422819-11F2-4925-BFF1-2B4E4CEE606C}"/>
              </a:ext>
            </a:extLst>
          </p:cNvPr>
          <p:cNvSpPr>
            <a:spLocks noGrp="1"/>
          </p:cNvSpPr>
          <p:nvPr>
            <p:ph type="title"/>
          </p:nvPr>
        </p:nvSpPr>
        <p:spPr>
          <a:xfrm>
            <a:off x="1066800" y="228600"/>
            <a:ext cx="7200900" cy="655639"/>
          </a:xfrm>
        </p:spPr>
        <p:txBody>
          <a:bodyPr/>
          <a:lstStyle/>
          <a:p>
            <a:r>
              <a:rPr lang="en-MY" dirty="0"/>
              <a:t>Decision Support Systems (DSS)</a:t>
            </a:r>
          </a:p>
        </p:txBody>
      </p:sp>
      <p:sp>
        <p:nvSpPr>
          <p:cNvPr id="3" name="Content Placeholder 2">
            <a:extLst>
              <a:ext uri="{FF2B5EF4-FFF2-40B4-BE49-F238E27FC236}">
                <a16:creationId xmlns:a16="http://schemas.microsoft.com/office/drawing/2014/main" xmlns="" id="{04526F09-0CC3-4D82-A5C6-E646A326CEF2}"/>
              </a:ext>
            </a:extLst>
          </p:cNvPr>
          <p:cNvSpPr>
            <a:spLocks noGrp="1"/>
          </p:cNvSpPr>
          <p:nvPr>
            <p:ph idx="1"/>
          </p:nvPr>
        </p:nvSpPr>
        <p:spPr>
          <a:xfrm>
            <a:off x="914400" y="1371601"/>
            <a:ext cx="7258050" cy="4419600"/>
          </a:xfrm>
        </p:spPr>
        <p:txBody>
          <a:bodyPr>
            <a:normAutofit fontScale="92500" lnSpcReduction="20000"/>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xmlns="" val="3273242226"/>
      </p:ext>
    </p:extLst>
  </p:cSld>
  <p:clrMapOvr>
    <a:masterClrMapping/>
  </p:clrMapOvr>
  <p:transition spd="med">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C784E2-62E4-4B4B-8132-3FE37B84CC18}"/>
              </a:ext>
            </a:extLst>
          </p:cNvPr>
          <p:cNvSpPr>
            <a:spLocks noGrp="1"/>
          </p:cNvSpPr>
          <p:nvPr>
            <p:ph type="title"/>
          </p:nvPr>
        </p:nvSpPr>
        <p:spPr>
          <a:xfrm>
            <a:off x="990600" y="228600"/>
            <a:ext cx="7200900" cy="655639"/>
          </a:xfrm>
        </p:spPr>
        <p:txBody>
          <a:bodyPr/>
          <a:lstStyle/>
          <a:p>
            <a:r>
              <a:rPr lang="en-MY" dirty="0"/>
              <a:t>Core HR</a:t>
            </a:r>
          </a:p>
        </p:txBody>
      </p:sp>
      <p:sp>
        <p:nvSpPr>
          <p:cNvPr id="3" name="Content Placeholder 2">
            <a:extLst>
              <a:ext uri="{FF2B5EF4-FFF2-40B4-BE49-F238E27FC236}">
                <a16:creationId xmlns:a16="http://schemas.microsoft.com/office/drawing/2014/main" xmlns="" id="{5E84D958-EF5C-474D-802D-52BECA0CF4A2}"/>
              </a:ext>
            </a:extLst>
          </p:cNvPr>
          <p:cNvSpPr>
            <a:spLocks noGrp="1"/>
          </p:cNvSpPr>
          <p:nvPr>
            <p:ph idx="1"/>
          </p:nvPr>
        </p:nvSpPr>
        <p:spPr>
          <a:xfrm>
            <a:off x="762000" y="990600"/>
            <a:ext cx="7931224" cy="4979987"/>
          </a:xfrm>
        </p:spPr>
        <p:txBody>
          <a:bodyPr>
            <a:noAutofit/>
          </a:bodyPr>
          <a:lstStyle/>
          <a:p>
            <a:pPr marL="0" indent="0">
              <a:spcBef>
                <a:spcPts val="0"/>
              </a:spcBef>
              <a:buNone/>
            </a:pPr>
            <a:r>
              <a:rPr lang="en-MY" sz="2400" dirty="0"/>
              <a:t>There are at least thirteen common human resource information subsystems</a:t>
            </a:r>
          </a:p>
          <a:p>
            <a:pPr marL="514350" indent="-514350">
              <a:spcBef>
                <a:spcPts val="0"/>
              </a:spcBef>
              <a:buFont typeface="+mj-lt"/>
              <a:buAutoNum type="arabicPeriod"/>
            </a:pPr>
            <a:r>
              <a:rPr lang="en-MY" sz="2400" dirty="0" smtClean="0"/>
              <a:t>Recruitment </a:t>
            </a:r>
            <a:r>
              <a:rPr lang="en-MY" sz="2400" dirty="0"/>
              <a:t>and Selection</a:t>
            </a:r>
          </a:p>
          <a:p>
            <a:pPr marL="514350" indent="-514350">
              <a:spcBef>
                <a:spcPts val="0"/>
              </a:spcBef>
              <a:buFont typeface="+mj-lt"/>
              <a:buAutoNum type="arabicPeriod"/>
            </a:pPr>
            <a:r>
              <a:rPr lang="en-MY" sz="2400" dirty="0"/>
              <a:t>Personnel Administration</a:t>
            </a:r>
          </a:p>
          <a:p>
            <a:pPr marL="514350" indent="-514350">
              <a:spcBef>
                <a:spcPts val="0"/>
              </a:spcBef>
              <a:buFont typeface="+mj-lt"/>
              <a:buAutoNum type="arabicPeriod"/>
            </a:pPr>
            <a:r>
              <a:rPr lang="en-MY" sz="2400" dirty="0"/>
              <a:t>Time, </a:t>
            </a:r>
            <a:r>
              <a:rPr lang="en-MY" sz="2400" dirty="0" err="1"/>
              <a:t>Labor</a:t>
            </a:r>
            <a:r>
              <a:rPr lang="en-MY" sz="2400" dirty="0"/>
              <a:t>, and Knowledge Management</a:t>
            </a:r>
          </a:p>
          <a:p>
            <a:pPr marL="514350" indent="-514350">
              <a:spcBef>
                <a:spcPts val="0"/>
              </a:spcBef>
              <a:buFont typeface="+mj-lt"/>
              <a:buAutoNum type="arabicPeriod"/>
            </a:pPr>
            <a:r>
              <a:rPr lang="en-MY" sz="2400" dirty="0"/>
              <a:t>Training and Development</a:t>
            </a:r>
          </a:p>
          <a:p>
            <a:pPr marL="514350" indent="-514350">
              <a:spcBef>
                <a:spcPts val="0"/>
              </a:spcBef>
              <a:buFont typeface="+mj-lt"/>
              <a:buAutoNum type="arabicPeriod"/>
            </a:pPr>
            <a:r>
              <a:rPr lang="en-MY" sz="2400" dirty="0"/>
              <a:t>Pension Administration</a:t>
            </a:r>
          </a:p>
          <a:p>
            <a:pPr marL="514350" indent="-514350">
              <a:spcBef>
                <a:spcPts val="0"/>
              </a:spcBef>
              <a:buFont typeface="+mj-lt"/>
              <a:buAutoNum type="arabicPeriod"/>
            </a:pPr>
            <a:r>
              <a:rPr lang="en-MY" sz="2400" dirty="0"/>
              <a:t>Compensation and Benefits Administration</a:t>
            </a:r>
          </a:p>
          <a:p>
            <a:pPr marL="514350" indent="-514350">
              <a:spcBef>
                <a:spcPts val="0"/>
              </a:spcBef>
              <a:buFont typeface="+mj-lt"/>
              <a:buAutoNum type="arabicPeriod"/>
            </a:pPr>
            <a:r>
              <a:rPr lang="en-MY" sz="2400" dirty="0"/>
              <a:t>Payroll Interface</a:t>
            </a:r>
          </a:p>
          <a:p>
            <a:pPr marL="514350" indent="-514350">
              <a:spcBef>
                <a:spcPts val="0"/>
              </a:spcBef>
              <a:buFont typeface="+mj-lt"/>
              <a:buAutoNum type="arabicPeriod"/>
            </a:pPr>
            <a:r>
              <a:rPr lang="en-MY" sz="2400" dirty="0"/>
              <a:t>Performance Evaluation</a:t>
            </a:r>
          </a:p>
          <a:p>
            <a:pPr marL="514350" indent="-514350">
              <a:spcBef>
                <a:spcPts val="0"/>
              </a:spcBef>
              <a:buFont typeface="+mj-lt"/>
              <a:buAutoNum type="arabicPeriod"/>
            </a:pPr>
            <a:r>
              <a:rPr lang="en-MY" sz="2400" dirty="0"/>
              <a:t>Outplacement</a:t>
            </a:r>
          </a:p>
          <a:p>
            <a:pPr marL="514350" indent="-514350">
              <a:spcBef>
                <a:spcPts val="0"/>
              </a:spcBef>
              <a:buFont typeface="+mj-lt"/>
              <a:buAutoNum type="arabicPeriod"/>
            </a:pPr>
            <a:r>
              <a:rPr lang="en-MY" sz="2400" dirty="0" err="1"/>
              <a:t>Labor</a:t>
            </a:r>
            <a:r>
              <a:rPr lang="en-MY" sz="2400" dirty="0"/>
              <a:t> Relations</a:t>
            </a:r>
          </a:p>
          <a:p>
            <a:pPr marL="514350" indent="-514350">
              <a:spcBef>
                <a:spcPts val="0"/>
              </a:spcBef>
              <a:buFont typeface="+mj-lt"/>
              <a:buAutoNum type="arabicPeriod"/>
            </a:pPr>
            <a:r>
              <a:rPr lang="en-MY" sz="2400" dirty="0"/>
              <a:t>Expense and Travel Administration</a:t>
            </a:r>
          </a:p>
          <a:p>
            <a:pPr marL="514350" indent="-514350">
              <a:spcBef>
                <a:spcPts val="0"/>
              </a:spcBef>
              <a:buFont typeface="+mj-lt"/>
              <a:buAutoNum type="arabicPeriod"/>
            </a:pPr>
            <a:r>
              <a:rPr lang="en-MY" sz="2400" dirty="0"/>
              <a:t>Organizational Management</a:t>
            </a:r>
          </a:p>
          <a:p>
            <a:pPr marL="514350" indent="-514350">
              <a:spcBef>
                <a:spcPts val="0"/>
              </a:spcBef>
              <a:buFont typeface="+mj-lt"/>
              <a:buAutoNum type="arabicPeriod"/>
            </a:pPr>
            <a:r>
              <a:rPr lang="en-MY" sz="2400" dirty="0"/>
              <a:t>Health and Safety</a:t>
            </a:r>
          </a:p>
        </p:txBody>
      </p:sp>
    </p:spTree>
    <p:extLst>
      <p:ext uri="{BB962C8B-B14F-4D97-AF65-F5344CB8AC3E}">
        <p14:creationId xmlns:p14="http://schemas.microsoft.com/office/powerpoint/2010/main" xmlns="" val="2986919779"/>
      </p:ext>
    </p:extLst>
  </p:cSld>
  <p:clrMapOvr>
    <a:masterClrMapping/>
  </p:clrMapOvr>
  <p:transition spd="med">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xmlns="" id="{983B946B-79A9-4A1B-8C86-1B00D820917E}"/>
              </a:ext>
            </a:extLst>
          </p:cNvPr>
          <p:cNvSpPr>
            <a:spLocks noGrp="1"/>
          </p:cNvSpPr>
          <p:nvPr>
            <p:ph idx="1"/>
          </p:nvPr>
        </p:nvSpPr>
        <p:spPr/>
        <p:txBody>
          <a:bodyPr>
            <a:normAutofit/>
          </a:bodyPr>
          <a:lstStyle/>
          <a:p>
            <a:pPr marL="0" indent="0">
              <a:buNone/>
            </a:pPr>
            <a:r>
              <a:rPr lang="en-MY" sz="2400" dirty="0"/>
              <a:t>The use of technology to offer services that would be performed by an HR representative. commonly called : </a:t>
            </a:r>
          </a:p>
          <a:p>
            <a:r>
              <a:rPr lang="en-MY" sz="2400" dirty="0"/>
              <a:t>Manager Self-Service (MSS)</a:t>
            </a:r>
          </a:p>
          <a:p>
            <a:r>
              <a:rPr lang="en-MY" sz="2400" dirty="0"/>
              <a:t>Employee Self- Service (ESS)</a:t>
            </a:r>
          </a:p>
        </p:txBody>
      </p:sp>
    </p:spTree>
    <p:extLst>
      <p:ext uri="{BB962C8B-B14F-4D97-AF65-F5344CB8AC3E}">
        <p14:creationId xmlns:p14="http://schemas.microsoft.com/office/powerpoint/2010/main" xmlns="" val="349435061"/>
      </p:ext>
    </p:extLst>
  </p:cSld>
  <p:clrMapOvr>
    <a:masterClrMapping/>
  </p:clrMapOvr>
  <p:transition spd="med">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xmlns="" id="{69D9026B-388B-46AA-94B4-6ED164DC677D}"/>
              </a:ext>
            </a:extLst>
          </p:cNvPr>
          <p:cNvSpPr>
            <a:spLocks noGrp="1"/>
          </p:cNvSpPr>
          <p:nvPr>
            <p:ph idx="1"/>
          </p:nvPr>
        </p:nvSpPr>
        <p:spPr/>
        <p:txBody>
          <a:bodyPr>
            <a:normAutofit lnSpcReduction="10000"/>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p14="http://schemas.microsoft.com/office/powerpoint/2010/main" xmlns="" val="711589853"/>
      </p:ext>
    </p:extLst>
  </p:cSld>
  <p:clrMapOvr>
    <a:masterClrMapping/>
  </p:clrMapOvr>
  <p:transition spd="med">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xmlns=""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xmlns="" val="643006467"/>
      </p:ext>
    </p:extLst>
  </p:cSld>
  <p:clrMapOvr>
    <a:masterClrMapping/>
  </p:clrMapOvr>
  <p:transition spd="med">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a16="http://schemas.microsoft.com/office/drawing/2014/main" xmlns=""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xmlns="" val="4122392705"/>
      </p:ext>
    </p:extLst>
  </p:cSld>
  <p:clrMapOvr>
    <a:masterClrMapping/>
  </p:clrMapOvr>
  <p:transition spd="med">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422819-11F2-4925-BFF1-2B4E4CEE606C}"/>
              </a:ext>
            </a:extLst>
          </p:cNvPr>
          <p:cNvSpPr>
            <a:spLocks noGrp="1"/>
          </p:cNvSpPr>
          <p:nvPr>
            <p:ph type="title"/>
          </p:nvPr>
        </p:nvSpPr>
        <p:spPr>
          <a:xfrm>
            <a:off x="990600" y="304800"/>
            <a:ext cx="7200900" cy="655639"/>
          </a:xfrm>
        </p:spPr>
        <p:txBody>
          <a:bodyPr/>
          <a:lstStyle/>
          <a:p>
            <a:r>
              <a:rPr lang="en-MY" dirty="0"/>
              <a:t>Knowledge Management (KM)</a:t>
            </a:r>
          </a:p>
        </p:txBody>
      </p:sp>
      <p:sp>
        <p:nvSpPr>
          <p:cNvPr id="3" name="Content Placeholder 2">
            <a:extLst>
              <a:ext uri="{FF2B5EF4-FFF2-40B4-BE49-F238E27FC236}">
                <a16:creationId xmlns:a16="http://schemas.microsoft.com/office/drawing/2014/main" xmlns="" id="{04526F09-0CC3-4D82-A5C6-E646A326CEF2}"/>
              </a:ext>
            </a:extLst>
          </p:cNvPr>
          <p:cNvSpPr>
            <a:spLocks noGrp="1"/>
          </p:cNvSpPr>
          <p:nvPr>
            <p:ph idx="1"/>
          </p:nvPr>
        </p:nvSpPr>
        <p:spPr>
          <a:xfrm>
            <a:off x="611560" y="1600200"/>
            <a:ext cx="8424936" cy="4530725"/>
          </a:xfrm>
        </p:spPr>
        <p:txBody>
          <a:bodyPr>
            <a:normAutofit fontScale="92500"/>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xmlns="" val="2544795336"/>
      </p:ext>
    </p:extLst>
  </p:cSld>
  <p:clrMapOvr>
    <a:masterClrMapping/>
  </p:clrMapOvr>
  <p:transition spd="med">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C784E2-62E4-4B4B-8132-3FE37B84CC18}"/>
              </a:ext>
            </a:extLst>
          </p:cNvPr>
          <p:cNvSpPr>
            <a:spLocks noGrp="1"/>
          </p:cNvSpPr>
          <p:nvPr>
            <p:ph type="title"/>
          </p:nvPr>
        </p:nvSpPr>
        <p:spPr>
          <a:xfrm>
            <a:off x="990600" y="228600"/>
            <a:ext cx="7200900" cy="579439"/>
          </a:xfrm>
        </p:spPr>
        <p:txBody>
          <a:bodyPr/>
          <a:lstStyle/>
          <a:p>
            <a:r>
              <a:rPr lang="en-MY" dirty="0"/>
              <a:t>Talent Management Systems</a:t>
            </a:r>
          </a:p>
        </p:txBody>
      </p:sp>
      <p:sp>
        <p:nvSpPr>
          <p:cNvPr id="3" name="Content Placeholder 2">
            <a:extLst>
              <a:ext uri="{FF2B5EF4-FFF2-40B4-BE49-F238E27FC236}">
                <a16:creationId xmlns:a16="http://schemas.microsoft.com/office/drawing/2014/main" xmlns="" id="{5E84D958-EF5C-474D-802D-52BECA0CF4A2}"/>
              </a:ext>
            </a:extLst>
          </p:cNvPr>
          <p:cNvSpPr>
            <a:spLocks noGrp="1"/>
          </p:cNvSpPr>
          <p:nvPr>
            <p:ph idx="1"/>
          </p:nvPr>
        </p:nvSpPr>
        <p:spPr>
          <a:xfrm>
            <a:off x="838200" y="1143001"/>
            <a:ext cx="7334250" cy="4648200"/>
          </a:xfrm>
        </p:spPr>
        <p:txBody>
          <a:bodyPr>
            <a:noAutofit/>
          </a:bodyPr>
          <a:lstStyle/>
          <a:p>
            <a:pPr marL="0" indent="0">
              <a:buNone/>
            </a:pPr>
            <a:r>
              <a:rPr lang="en-MY" sz="18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1800" dirty="0"/>
              <a:t>ATS</a:t>
            </a:r>
          </a:p>
          <a:p>
            <a:pPr marL="514350" indent="-514350">
              <a:buFont typeface="+mj-lt"/>
              <a:buAutoNum type="arabicPeriod"/>
            </a:pPr>
            <a:r>
              <a:rPr lang="en-MY" sz="1800" dirty="0"/>
              <a:t>Onboarding</a:t>
            </a:r>
          </a:p>
          <a:p>
            <a:pPr marL="514350" indent="-514350">
              <a:buFont typeface="+mj-lt"/>
              <a:buAutoNum type="arabicPeriod"/>
            </a:pPr>
            <a:r>
              <a:rPr lang="en-MY" sz="1800" dirty="0"/>
              <a:t>Performance Management</a:t>
            </a:r>
          </a:p>
          <a:p>
            <a:pPr marL="514350" indent="-514350">
              <a:buFont typeface="+mj-lt"/>
              <a:buAutoNum type="arabicPeriod"/>
            </a:pPr>
            <a:r>
              <a:rPr lang="en-MY" sz="1800" dirty="0"/>
              <a:t>Competency Management</a:t>
            </a:r>
          </a:p>
          <a:p>
            <a:pPr marL="514350" indent="-514350">
              <a:buFont typeface="+mj-lt"/>
              <a:buAutoNum type="arabicPeriod"/>
            </a:pPr>
            <a:r>
              <a:rPr lang="en-MY" sz="1800" dirty="0"/>
              <a:t>Learning Management</a:t>
            </a:r>
          </a:p>
          <a:p>
            <a:pPr marL="514350" indent="-514350">
              <a:buFont typeface="+mj-lt"/>
              <a:buAutoNum type="arabicPeriod"/>
            </a:pPr>
            <a:r>
              <a:rPr lang="en-MY" sz="1800" dirty="0"/>
              <a:t>Succession Planning</a:t>
            </a:r>
          </a:p>
          <a:p>
            <a:pPr marL="514350" indent="-514350">
              <a:buFont typeface="+mj-lt"/>
              <a:buAutoNum type="arabicPeriod"/>
            </a:pPr>
            <a:r>
              <a:rPr lang="en-MY" sz="1800" dirty="0"/>
              <a:t>Compensation Management</a:t>
            </a:r>
          </a:p>
        </p:txBody>
      </p:sp>
    </p:spTree>
    <p:extLst>
      <p:ext uri="{BB962C8B-B14F-4D97-AF65-F5344CB8AC3E}">
        <p14:creationId xmlns:p14="http://schemas.microsoft.com/office/powerpoint/2010/main" xmlns="" val="1663727293"/>
      </p:ext>
    </p:extLst>
  </p:cSld>
  <p:clrMapOvr>
    <a:masterClrMapping/>
  </p:clrMapOvr>
  <p:transition spd="med">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6684D4-DA83-46E9-9790-4DCBEF23E1C7}"/>
              </a:ext>
            </a:extLst>
          </p:cNvPr>
          <p:cNvSpPr>
            <a:spLocks noGrp="1"/>
          </p:cNvSpPr>
          <p:nvPr>
            <p:ph type="title"/>
          </p:nvPr>
        </p:nvSpPr>
        <p:spPr>
          <a:xfrm>
            <a:off x="914400" y="304800"/>
            <a:ext cx="7200900" cy="655639"/>
          </a:xfrm>
        </p:spPr>
        <p:txBody>
          <a:bodyPr/>
          <a:lstStyle/>
          <a:p>
            <a:r>
              <a:rPr lang="en-MY" dirty="0"/>
              <a:t>Applicant Tracking Systems (ATS)</a:t>
            </a:r>
          </a:p>
        </p:txBody>
      </p:sp>
      <p:sp>
        <p:nvSpPr>
          <p:cNvPr id="3" name="Content Placeholder 2">
            <a:extLst>
              <a:ext uri="{FF2B5EF4-FFF2-40B4-BE49-F238E27FC236}">
                <a16:creationId xmlns:a16="http://schemas.microsoft.com/office/drawing/2014/main" xmlns="" id="{983B946B-79A9-4A1B-8C86-1B00D820917E}"/>
              </a:ext>
            </a:extLst>
          </p:cNvPr>
          <p:cNvSpPr>
            <a:spLocks noGrp="1"/>
          </p:cNvSpPr>
          <p:nvPr>
            <p:ph idx="1"/>
          </p:nvPr>
        </p:nvSpPr>
        <p:spPr>
          <a:xfrm>
            <a:off x="762000" y="1295400"/>
            <a:ext cx="7772400" cy="4648200"/>
          </a:xfrm>
        </p:spPr>
        <p:txBody>
          <a:bodyPr>
            <a:normAutofit fontScale="92500" lnSpcReduction="20000"/>
          </a:bodyPr>
          <a:lstStyle/>
          <a:p>
            <a:pPr marL="0" indent="0">
              <a:buNone/>
            </a:pPr>
            <a:r>
              <a:rPr lang="en-MY" sz="24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r>
              <a:rPr lang="en-MY" sz="2400" dirty="0" smtClean="0"/>
              <a:t>Recruiting </a:t>
            </a:r>
            <a:r>
              <a:rPr lang="en-MY" sz="2400" dirty="0"/>
              <a:t>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r>
              <a:rPr lang="en-MY" sz="2000" dirty="0"/>
              <a:t>.</a:t>
            </a:r>
          </a:p>
        </p:txBody>
      </p:sp>
    </p:spTree>
    <p:extLst>
      <p:ext uri="{BB962C8B-B14F-4D97-AF65-F5344CB8AC3E}">
        <p14:creationId xmlns:p14="http://schemas.microsoft.com/office/powerpoint/2010/main" xmlns="" val="1594338410"/>
      </p:ext>
    </p:extLst>
  </p:cSld>
  <p:clrMapOvr>
    <a:masterClrMapping/>
  </p:clrMapOvr>
  <p:transition spd="med">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xmlns="" id="{69D9026B-388B-46AA-94B4-6ED164DC677D}"/>
              </a:ext>
            </a:extLst>
          </p:cNvPr>
          <p:cNvSpPr>
            <a:spLocks noGrp="1"/>
          </p:cNvSpPr>
          <p:nvPr>
            <p:ph idx="1"/>
          </p:nvPr>
        </p:nvSpPr>
        <p:spPr/>
        <p:txBody>
          <a:bodyPr/>
          <a:lstStyle/>
          <a:p>
            <a:pPr marL="0" indent="0">
              <a:buNone/>
            </a:pPr>
            <a:r>
              <a:rPr lang="en-MY" sz="2400"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extremely large datasets</a:t>
            </a:r>
            <a:r>
              <a:rPr lang="en-MY" dirty="0"/>
              <a:t>.</a:t>
            </a:r>
          </a:p>
        </p:txBody>
      </p:sp>
    </p:spTree>
    <p:extLst>
      <p:ext uri="{BB962C8B-B14F-4D97-AF65-F5344CB8AC3E}">
        <p14:creationId xmlns:p14="http://schemas.microsoft.com/office/powerpoint/2010/main" xmlns="" val="2657397467"/>
      </p:ext>
    </p:extLst>
  </p:cSld>
  <p:clrMapOvr>
    <a:masterClrMapping/>
  </p:clrMapOvr>
  <p:transition spd="med">
    <p:fade/>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xmlns="" id="{B22EDED3-085C-4EB9-B5A3-6199FB40CDB5}"/>
              </a:ext>
            </a:extLst>
          </p:cNvPr>
          <p:cNvSpPr>
            <a:spLocks noGrp="1"/>
          </p:cNvSpPr>
          <p:nvPr>
            <p:ph idx="1"/>
          </p:nvPr>
        </p:nvSpPr>
        <p:spPr/>
        <p:txBody>
          <a:bodyPr>
            <a:normAutofit/>
          </a:bodyPr>
          <a:lstStyle/>
          <a:p>
            <a:pPr marL="0" indent="0">
              <a:buNone/>
            </a:pPr>
            <a:r>
              <a:rPr lang="en-MY" sz="2400"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xmlns="" val="279988379"/>
      </p:ext>
    </p:extLst>
  </p:cSld>
  <p:clrMapOvr>
    <a:masterClrMapping/>
  </p:clrMapOvr>
  <p:transition spd="med">
    <p:fade/>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xmlns="" id="{CDFC71BB-5986-4B2C-84B4-9FA37AF19C39}"/>
              </a:ext>
            </a:extLst>
          </p:cNvPr>
          <p:cNvSpPr>
            <a:spLocks noGrp="1"/>
          </p:cNvSpPr>
          <p:nvPr>
            <p:ph idx="1"/>
          </p:nvPr>
        </p:nvSpPr>
        <p:spPr/>
        <p:txBody>
          <a:bodyPr/>
          <a:lstStyle/>
          <a:p>
            <a:pPr marL="0" indent="0">
              <a:buNone/>
            </a:pPr>
            <a:r>
              <a:rPr lang="en-MY" sz="2400" dirty="0"/>
              <a:t>Workforce </a:t>
            </a:r>
            <a:r>
              <a:rPr lang="en-MY" sz="2400" dirty="0" err="1"/>
              <a:t>modeling</a:t>
            </a:r>
            <a:r>
              <a:rPr lang="en-MY" sz="2400"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r>
              <a:rPr lang="en-MY" dirty="0"/>
              <a:t>.</a:t>
            </a:r>
          </a:p>
        </p:txBody>
      </p:sp>
    </p:spTree>
    <p:extLst>
      <p:ext uri="{BB962C8B-B14F-4D97-AF65-F5344CB8AC3E}">
        <p14:creationId xmlns:p14="http://schemas.microsoft.com/office/powerpoint/2010/main" xmlns="" val="1366092439"/>
      </p:ext>
    </p:extLst>
  </p:cSld>
  <p:clrMapOvr>
    <a:masterClrMapping/>
  </p:clrMapOvr>
  <p:transition spd="med">
    <p:fade/>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379085984"/>
      </p:ext>
    </p:extLst>
  </p:cSld>
  <p:clrMapOvr>
    <a:masterClrMapping/>
  </p:clrMapOvr>
  <p:transition spd="med">
    <p:fade/>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a16="http://schemas.microsoft.com/office/drawing/2014/main" xmlns="" id="{8389F205-EF07-4E69-BC54-4FE43D8841B1}"/>
              </a:ext>
            </a:extLst>
          </p:cNvPr>
          <p:cNvSpPr>
            <a:spLocks noGrp="1"/>
          </p:cNvSpPr>
          <p:nvPr>
            <p:ph idx="1"/>
          </p:nvPr>
        </p:nvSpPr>
        <p:spPr/>
        <p:txBody>
          <a:bodyPr>
            <a:normAutofit/>
          </a:bodyPr>
          <a:lstStyle/>
          <a:p>
            <a:pPr marL="0" indent="0">
              <a:buNone/>
            </a:pPr>
            <a:r>
              <a:rPr lang="en-MY" sz="2400"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p14="http://schemas.microsoft.com/office/powerpoint/2010/main" xmlns="" val="161345354"/>
      </p:ext>
    </p:extLst>
  </p:cSld>
  <p:clrMapOvr>
    <a:masterClrMapping/>
  </p:clrMapOvr>
  <p:transition spd="med">
    <p:fade/>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a16="http://schemas.microsoft.com/office/drawing/2014/main" xmlns="" id="{9965C2D8-F1C5-4439-8B1A-3784538E011D}"/>
              </a:ext>
            </a:extLst>
          </p:cNvPr>
          <p:cNvPicPr>
            <a:picLocks noChangeAspect="1"/>
          </p:cNvPicPr>
          <p:nvPr/>
        </p:nvPicPr>
        <p:blipFill>
          <a:blip r:embed="rId3"/>
          <a:stretch>
            <a:fillRect/>
          </a:stretch>
        </p:blipFill>
        <p:spPr>
          <a:xfrm>
            <a:off x="1282914" y="1916832"/>
            <a:ext cx="6578171" cy="3996085"/>
          </a:xfrm>
          <a:prstGeom prst="rect">
            <a:avLst/>
          </a:prstGeom>
        </p:spPr>
      </p:pic>
    </p:spTree>
    <p:extLst>
      <p:ext uri="{BB962C8B-B14F-4D97-AF65-F5344CB8AC3E}">
        <p14:creationId xmlns:p14="http://schemas.microsoft.com/office/powerpoint/2010/main" xmlns="" val="1218219140"/>
      </p:ext>
    </p:extLst>
  </p:cSld>
  <p:clrMapOvr>
    <a:masterClrMapping/>
  </p:clrMapOvr>
  <p:transition spd="med">
    <p:fade/>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a16="http://schemas.microsoft.com/office/drawing/2014/main" xmlns=""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p14="http://schemas.microsoft.com/office/powerpoint/2010/main" xmlns="" val="4284736067"/>
      </p:ext>
    </p:extLst>
  </p:cSld>
  <p:clrMapOvr>
    <a:masterClrMapping/>
  </p:clrMapOvr>
  <p:transition spd="med">
    <p:fade/>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E0AF88-6925-46E1-BED3-D3D47F8D2B2E}"/>
              </a:ext>
            </a:extLst>
          </p:cNvPr>
          <p:cNvSpPr>
            <a:spLocks noGrp="1"/>
          </p:cNvSpPr>
          <p:nvPr>
            <p:ph type="title"/>
          </p:nvPr>
        </p:nvSpPr>
        <p:spPr>
          <a:xfrm>
            <a:off x="990600" y="228600"/>
            <a:ext cx="7200900" cy="655639"/>
          </a:xfrm>
        </p:spPr>
        <p:txBody>
          <a:bodyPr/>
          <a:lstStyle/>
          <a:p>
            <a:r>
              <a:rPr lang="en-MY" dirty="0" err="1"/>
              <a:t>P.V.Morgan</a:t>
            </a:r>
            <a:r>
              <a:rPr lang="en-MY" dirty="0"/>
              <a:t> Model of IHRM</a:t>
            </a:r>
          </a:p>
        </p:txBody>
      </p:sp>
      <p:sp>
        <p:nvSpPr>
          <p:cNvPr id="3" name="Content Placeholder 2">
            <a:extLst>
              <a:ext uri="{FF2B5EF4-FFF2-40B4-BE49-F238E27FC236}">
                <a16:creationId xmlns:a16="http://schemas.microsoft.com/office/drawing/2014/main" xmlns="" id="{47612A91-F0F6-4D03-8CAC-FC2FA4C0144D}"/>
              </a:ext>
            </a:extLst>
          </p:cNvPr>
          <p:cNvSpPr>
            <a:spLocks noGrp="1"/>
          </p:cNvSpPr>
          <p:nvPr>
            <p:ph idx="1"/>
          </p:nvPr>
        </p:nvSpPr>
        <p:spPr>
          <a:xfrm>
            <a:off x="990600" y="990600"/>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a16="http://schemas.microsoft.com/office/drawing/2014/main" xmlns="" id="{80950D32-3C79-4E64-87EE-99C576FAD283}"/>
              </a:ext>
            </a:extLst>
          </p:cNvPr>
          <p:cNvPicPr>
            <a:picLocks noChangeAspect="1"/>
          </p:cNvPicPr>
          <p:nvPr/>
        </p:nvPicPr>
        <p:blipFill>
          <a:blip r:embed="rId2"/>
          <a:stretch>
            <a:fillRect/>
          </a:stretch>
        </p:blipFill>
        <p:spPr>
          <a:xfrm>
            <a:off x="1219200" y="2362200"/>
            <a:ext cx="4636537" cy="3466703"/>
          </a:xfrm>
          <a:prstGeom prst="rect">
            <a:avLst/>
          </a:prstGeom>
        </p:spPr>
      </p:pic>
    </p:spTree>
    <p:extLst>
      <p:ext uri="{BB962C8B-B14F-4D97-AF65-F5344CB8AC3E}">
        <p14:creationId xmlns:p14="http://schemas.microsoft.com/office/powerpoint/2010/main" xmlns="" val="215784867"/>
      </p:ext>
    </p:extLst>
  </p:cSld>
  <p:clrMapOvr>
    <a:masterClrMapping/>
  </p:clrMapOvr>
  <p:transition spd="med">
    <p:fade/>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B3B526-92B4-4A97-815B-9C82E26AFC8B}"/>
              </a:ext>
            </a:extLst>
          </p:cNvPr>
          <p:cNvSpPr>
            <a:spLocks noGrp="1"/>
          </p:cNvSpPr>
          <p:nvPr>
            <p:ph type="title"/>
          </p:nvPr>
        </p:nvSpPr>
        <p:spPr>
          <a:xfrm>
            <a:off x="990600" y="304800"/>
            <a:ext cx="7200900" cy="655639"/>
          </a:xfrm>
        </p:spPr>
        <p:txBody>
          <a:bodyPr/>
          <a:lstStyle/>
          <a:p>
            <a:r>
              <a:rPr lang="en-MY" dirty="0"/>
              <a:t>HR Activities</a:t>
            </a:r>
          </a:p>
        </p:txBody>
      </p:sp>
      <p:sp>
        <p:nvSpPr>
          <p:cNvPr id="3" name="Content Placeholder 2">
            <a:extLst>
              <a:ext uri="{FF2B5EF4-FFF2-40B4-BE49-F238E27FC236}">
                <a16:creationId xmlns:a16="http://schemas.microsoft.com/office/drawing/2014/main" xmlns="" id="{A9BC219C-35C9-4413-8527-FB438D1B8B3A}"/>
              </a:ext>
            </a:extLst>
          </p:cNvPr>
          <p:cNvSpPr>
            <a:spLocks noGrp="1"/>
          </p:cNvSpPr>
          <p:nvPr>
            <p:ph idx="1"/>
          </p:nvPr>
        </p:nvSpPr>
        <p:spPr>
          <a:xfrm>
            <a:off x="609600" y="1295400"/>
            <a:ext cx="8229600" cy="4530725"/>
          </a:xfrm>
        </p:spPr>
        <p:txBody>
          <a:bodyPr>
            <a:normAutofit lnSpcReduction="10000"/>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p14="http://schemas.microsoft.com/office/powerpoint/2010/main" xmlns="" val="2209081457"/>
      </p:ext>
    </p:extLst>
  </p:cSld>
  <p:clrMapOvr>
    <a:masterClrMapping/>
  </p:clrMapOvr>
  <p:transition spd="med">
    <p:fade/>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a16="http://schemas.microsoft.com/office/drawing/2014/main" xmlns="" id="{B5EF191C-7033-46BF-94BC-B7BE3D22DF29}"/>
              </a:ext>
            </a:extLst>
          </p:cNvPr>
          <p:cNvSpPr>
            <a:spLocks noGrp="1"/>
          </p:cNvSpPr>
          <p:nvPr>
            <p:ph idx="1"/>
          </p:nvPr>
        </p:nvSpPr>
        <p:spPr>
          <a:xfrm>
            <a:off x="762000" y="1981200"/>
            <a:ext cx="7620000" cy="3809999"/>
          </a:xfrm>
        </p:spPr>
        <p:txBody>
          <a:bodyPr>
            <a:noAutofit/>
          </a:bodyPr>
          <a:lstStyle/>
          <a:p>
            <a:pPr marL="514350" indent="-514350">
              <a:buFont typeface="+mj-lt"/>
              <a:buAutoNum type="arabicPeriod"/>
            </a:pPr>
            <a:r>
              <a:rPr lang="en-MY" sz="2400" b="1" dirty="0"/>
              <a:t>Parent-country nationals </a:t>
            </a:r>
            <a:r>
              <a:rPr lang="en-MY" sz="2400" dirty="0"/>
              <a:t>(PCNs) - Citizens of the organization's headquarters country who reside and work abroad with the intent of returning to the home country.</a:t>
            </a:r>
          </a:p>
          <a:p>
            <a:pPr marL="514350" indent="-514350">
              <a:buFont typeface="+mj-lt"/>
              <a:buAutoNum type="arabicPeriod"/>
            </a:pPr>
            <a:r>
              <a:rPr lang="en-MY" sz="2400" b="1" dirty="0"/>
              <a:t>Third-country nationals </a:t>
            </a:r>
            <a:r>
              <a:rPr lang="en-MY" sz="2400" dirty="0"/>
              <a:t>(TCNs) - Employees who are citizens of countries other than where they work or where the organization’s headquarters resides.</a:t>
            </a:r>
          </a:p>
          <a:p>
            <a:pPr marL="514350" indent="-514350">
              <a:buFont typeface="+mj-lt"/>
              <a:buAutoNum type="arabicPeriod"/>
            </a:pPr>
            <a:r>
              <a:rPr lang="en-MY" sz="2400" b="1" dirty="0"/>
              <a:t>Host-country nationals </a:t>
            </a:r>
            <a:r>
              <a:rPr lang="en-MY" sz="2400" dirty="0"/>
              <a:t>(HCNs) or local nationals Employees working in their own country.</a:t>
            </a:r>
          </a:p>
        </p:txBody>
      </p:sp>
    </p:spTree>
    <p:extLst>
      <p:ext uri="{BB962C8B-B14F-4D97-AF65-F5344CB8AC3E}">
        <p14:creationId xmlns:p14="http://schemas.microsoft.com/office/powerpoint/2010/main" xmlns="" val="433140239"/>
      </p:ext>
    </p:extLst>
  </p:cSld>
  <p:clrMapOvr>
    <a:masterClrMapping/>
  </p:clrMapOvr>
  <p:transition spd="med">
    <p:fade/>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39B26-3058-47F8-B13A-05916E802168}"/>
              </a:ext>
            </a:extLst>
          </p:cNvPr>
          <p:cNvSpPr>
            <a:spLocks noGrp="1"/>
          </p:cNvSpPr>
          <p:nvPr>
            <p:ph type="title"/>
          </p:nvPr>
        </p:nvSpPr>
        <p:spPr>
          <a:xfrm>
            <a:off x="990600" y="304800"/>
            <a:ext cx="7200900" cy="655639"/>
          </a:xfrm>
        </p:spPr>
        <p:txBody>
          <a:bodyPr/>
          <a:lstStyle/>
          <a:p>
            <a:r>
              <a:rPr lang="en-MY" dirty="0"/>
              <a:t>Parent Country National (PCN)</a:t>
            </a:r>
          </a:p>
        </p:txBody>
      </p:sp>
      <p:pic>
        <p:nvPicPr>
          <p:cNvPr id="5" name="Picture 4">
            <a:extLst>
              <a:ext uri="{FF2B5EF4-FFF2-40B4-BE49-F238E27FC236}">
                <a16:creationId xmlns:a16="http://schemas.microsoft.com/office/drawing/2014/main" xmlns="" id="{CEAB59AB-4F94-45D4-AA6E-182AEB3995EF}"/>
              </a:ext>
            </a:extLst>
          </p:cNvPr>
          <p:cNvPicPr>
            <a:picLocks noChangeAspect="1"/>
          </p:cNvPicPr>
          <p:nvPr/>
        </p:nvPicPr>
        <p:blipFill>
          <a:blip r:embed="rId2"/>
          <a:stretch>
            <a:fillRect/>
          </a:stretch>
        </p:blipFill>
        <p:spPr>
          <a:xfrm>
            <a:off x="1143000" y="1143000"/>
            <a:ext cx="6534150" cy="4800600"/>
          </a:xfrm>
          <a:prstGeom prst="rect">
            <a:avLst/>
          </a:prstGeom>
        </p:spPr>
      </p:pic>
    </p:spTree>
    <p:extLst>
      <p:ext uri="{BB962C8B-B14F-4D97-AF65-F5344CB8AC3E}">
        <p14:creationId xmlns:p14="http://schemas.microsoft.com/office/powerpoint/2010/main" xmlns="" val="3917846999"/>
      </p:ext>
    </p:extLst>
  </p:cSld>
  <p:clrMapOvr>
    <a:masterClrMapping/>
  </p:clrMapOvr>
  <p:transition spd="med">
    <p:fade/>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a16="http://schemas.microsoft.com/office/drawing/2014/main" xmlns=""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a16="http://schemas.microsoft.com/office/drawing/2014/main" xmlns=""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xmlns=""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xmlns="" val="3716550181"/>
      </p:ext>
    </p:extLst>
  </p:cSld>
  <p:clrMapOvr>
    <a:masterClrMapping/>
  </p:clrMapOvr>
  <p:transition spd="med">
    <p:fade/>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9535B-8B6C-41CF-9490-D63B2E0328EF}"/>
              </a:ext>
            </a:extLst>
          </p:cNvPr>
          <p:cNvSpPr>
            <a:spLocks noGrp="1"/>
          </p:cNvSpPr>
          <p:nvPr>
            <p:ph type="title"/>
          </p:nvPr>
        </p:nvSpPr>
        <p:spPr>
          <a:xfrm>
            <a:off x="914400" y="228600"/>
            <a:ext cx="7200900" cy="731839"/>
          </a:xfrm>
        </p:spPr>
        <p:txBody>
          <a:bodyPr/>
          <a:lstStyle/>
          <a:p>
            <a:r>
              <a:rPr lang="en-MY" dirty="0"/>
              <a:t>Third Country Nationals</a:t>
            </a:r>
          </a:p>
        </p:txBody>
      </p:sp>
      <p:pic>
        <p:nvPicPr>
          <p:cNvPr id="5" name="Picture 4">
            <a:extLst>
              <a:ext uri="{FF2B5EF4-FFF2-40B4-BE49-F238E27FC236}">
                <a16:creationId xmlns:a16="http://schemas.microsoft.com/office/drawing/2014/main" xmlns="" id="{29363732-2EE7-4831-B4AE-B14BDB0F5ED3}"/>
              </a:ext>
            </a:extLst>
          </p:cNvPr>
          <p:cNvPicPr>
            <a:picLocks noChangeAspect="1"/>
          </p:cNvPicPr>
          <p:nvPr/>
        </p:nvPicPr>
        <p:blipFill>
          <a:blip r:embed="rId2"/>
          <a:stretch>
            <a:fillRect/>
          </a:stretch>
        </p:blipFill>
        <p:spPr>
          <a:xfrm>
            <a:off x="762000" y="1752600"/>
            <a:ext cx="8044264" cy="4104456"/>
          </a:xfrm>
          <a:prstGeom prst="rect">
            <a:avLst/>
          </a:prstGeom>
        </p:spPr>
      </p:pic>
      <p:sp>
        <p:nvSpPr>
          <p:cNvPr id="6" name="TextBox 5">
            <a:extLst>
              <a:ext uri="{FF2B5EF4-FFF2-40B4-BE49-F238E27FC236}">
                <a16:creationId xmlns:a16="http://schemas.microsoft.com/office/drawing/2014/main" xmlns="" id="{2FCA9294-ABF1-4FB9-9199-2CBC27CFEE0C}"/>
              </a:ext>
            </a:extLst>
          </p:cNvPr>
          <p:cNvSpPr txBox="1"/>
          <p:nvPr/>
        </p:nvSpPr>
        <p:spPr>
          <a:xfrm>
            <a:off x="2057400" y="1295400"/>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xmlns="" id="{6E19A5EF-B18F-4CE1-96F6-64B24977E01E}"/>
              </a:ext>
            </a:extLst>
          </p:cNvPr>
          <p:cNvSpPr txBox="1"/>
          <p:nvPr/>
        </p:nvSpPr>
        <p:spPr>
          <a:xfrm>
            <a:off x="5562600" y="1295400"/>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xmlns="" val="4113791784"/>
      </p:ext>
    </p:extLst>
  </p:cSld>
  <p:clrMapOvr>
    <a:masterClrMapping/>
  </p:clrMapOvr>
  <p:transition spd="med">
    <p:fade/>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r>
              <a:rPr lang="en-MY" sz="2400" dirty="0"/>
              <a:t>MNCs following a polycentric staffing policy would prefer to appoint host country nationals (HCNs).</a:t>
            </a:r>
          </a:p>
          <a:p>
            <a:r>
              <a:rPr lang="en-MY" sz="2400" dirty="0"/>
              <a:t>Firms with a geocentric staffing policy would simply appoint the best person; regardless of his/her nationality and that could include third country nationals (TCNs).</a:t>
            </a:r>
          </a:p>
        </p:txBody>
      </p:sp>
    </p:spTree>
    <p:extLst>
      <p:ext uri="{BB962C8B-B14F-4D97-AF65-F5344CB8AC3E}">
        <p14:creationId xmlns:p14="http://schemas.microsoft.com/office/powerpoint/2010/main" xmlns="" val="2394190451"/>
      </p:ext>
    </p:extLst>
  </p:cSld>
  <p:clrMapOvr>
    <a:masterClrMapping/>
  </p:clrMapOvr>
  <p:transition spd="med">
    <p:fade/>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ABA7F4-3B50-426E-9D0C-1746A8F07267}"/>
              </a:ext>
            </a:extLst>
          </p:cNvPr>
          <p:cNvSpPr>
            <a:spLocks noGrp="1"/>
          </p:cNvSpPr>
          <p:nvPr>
            <p:ph type="title"/>
          </p:nvPr>
        </p:nvSpPr>
        <p:spPr>
          <a:xfrm>
            <a:off x="990600" y="228600"/>
            <a:ext cx="7200900" cy="655639"/>
          </a:xfrm>
        </p:spPr>
        <p:txBody>
          <a:bodyPr/>
          <a:lstStyle/>
          <a:p>
            <a:r>
              <a:rPr lang="en-MY" dirty="0"/>
              <a:t>Other Global Workforces</a:t>
            </a:r>
          </a:p>
        </p:txBody>
      </p:sp>
      <p:sp>
        <p:nvSpPr>
          <p:cNvPr id="3" name="Content Placeholder 2">
            <a:extLst>
              <a:ext uri="{FF2B5EF4-FFF2-40B4-BE49-F238E27FC236}">
                <a16:creationId xmlns:a16="http://schemas.microsoft.com/office/drawing/2014/main" xmlns="" id="{47216DDE-F21F-4A23-9983-8338DDF36808}"/>
              </a:ext>
            </a:extLst>
          </p:cNvPr>
          <p:cNvSpPr>
            <a:spLocks noGrp="1"/>
          </p:cNvSpPr>
          <p:nvPr>
            <p:ph idx="1"/>
          </p:nvPr>
        </p:nvSpPr>
        <p:spPr>
          <a:xfrm>
            <a:off x="685800" y="1556792"/>
            <a:ext cx="8001000" cy="4530725"/>
          </a:xfrm>
        </p:spPr>
        <p:txBody>
          <a:bodyPr>
            <a:normAutofit lnSpcReduction="10000"/>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p14="http://schemas.microsoft.com/office/powerpoint/2010/main" xmlns="" val="1099449108"/>
      </p:ext>
    </p:extLst>
  </p:cSld>
  <p:clrMapOvr>
    <a:masterClrMapping/>
  </p:clrMapOvr>
  <p:transition spd="med">
    <p:fade/>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98F7B-5145-4DA0-999E-3654EFFAF662}"/>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xmlns=""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p14="http://schemas.microsoft.com/office/powerpoint/2010/main" xmlns="" val="526247198"/>
      </p:ext>
    </p:extLst>
  </p:cSld>
  <p:clrMapOvr>
    <a:masterClrMapping/>
  </p:clrMapOvr>
  <p:transition spd="med">
    <p:fade/>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ABA7F4-3B50-426E-9D0C-1746A8F07267}"/>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a16="http://schemas.microsoft.com/office/drawing/2014/main" xmlns=""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xmlns="" val="2628574326"/>
      </p:ext>
    </p:extLst>
  </p:cSld>
  <p:clrMapOvr>
    <a:masterClrMapping/>
  </p:clrMapOvr>
  <p:transition spd="med">
    <p:fade/>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a16="http://schemas.microsoft.com/office/drawing/2014/main" xmlns=""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p14="http://schemas.microsoft.com/office/powerpoint/2010/main" xmlns="" val="1018127955"/>
      </p:ext>
    </p:extLst>
  </p:cSld>
  <p:clrMapOvr>
    <a:masterClrMapping/>
  </p:clrMapOvr>
  <p:transition spd="med">
    <p:fade/>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 xmlns:p14="http://schemas.microsoft.com/office/powerpoint/2010/main" val="2644029371"/>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2536</TotalTime>
  <Words>7648</Words>
  <Application>Microsoft Office PowerPoint</Application>
  <PresentationFormat>On-screen Show (4:3)</PresentationFormat>
  <Paragraphs>839</Paragraphs>
  <Slides>140</Slides>
  <Notes>1</Notes>
  <HiddenSlides>0</HiddenSlides>
  <MMClips>0</MMClips>
  <ScaleCrop>false</ScaleCrop>
  <HeadingPairs>
    <vt:vector size="4" baseType="variant">
      <vt:variant>
        <vt:lpstr>Theme</vt:lpstr>
      </vt:variant>
      <vt:variant>
        <vt:i4>1</vt:i4>
      </vt:variant>
      <vt:variant>
        <vt:lpstr>Slide Titles</vt:lpstr>
      </vt:variant>
      <vt:variant>
        <vt:i4>140</vt:i4>
      </vt:variant>
    </vt:vector>
  </HeadingPairs>
  <TitlesOfParts>
    <vt:vector size="141" baseType="lpstr">
      <vt:lpstr>Diamond Grid 16x9</vt:lpstr>
      <vt:lpstr>HR SERVICE DELIVERY - II</vt:lpstr>
      <vt:lpstr>Slide 2</vt:lpstr>
      <vt:lpstr>Recruitment</vt:lpstr>
      <vt:lpstr>Recruiting Process</vt:lpstr>
      <vt:lpstr>Recruiting Strategies I</vt:lpstr>
      <vt:lpstr>Recruiting Strategies II</vt:lpstr>
      <vt:lpstr>Recruiting Strategies III</vt:lpstr>
      <vt:lpstr>Advantages and Disadvantages of Recruiting Internally</vt:lpstr>
      <vt:lpstr>Job Postings</vt:lpstr>
      <vt:lpstr>Skills Assessment Tools</vt:lpstr>
      <vt:lpstr>Employee Referrals</vt:lpstr>
      <vt:lpstr>Internal Movement</vt:lpstr>
      <vt:lpstr>Promotions</vt:lpstr>
      <vt:lpstr>Demotions</vt:lpstr>
      <vt:lpstr>Relocations</vt:lpstr>
      <vt:lpstr>Transfers</vt:lpstr>
      <vt:lpstr>International Assignments</vt:lpstr>
      <vt:lpstr>Recruiting Strategies IV</vt:lpstr>
      <vt:lpstr>External Recruiting Sources</vt:lpstr>
      <vt:lpstr>Question # 1</vt:lpstr>
      <vt:lpstr>Answer to Question # 1</vt:lpstr>
      <vt:lpstr>Question # 2</vt:lpstr>
      <vt:lpstr>Answer to Question # 2</vt:lpstr>
      <vt:lpstr>Question # 3</vt:lpstr>
      <vt:lpstr>Answer to Poll Question # 3</vt:lpstr>
      <vt:lpstr>Question # 4</vt:lpstr>
      <vt:lpstr>Answer to Question # 4</vt:lpstr>
      <vt:lpstr>Slide 28</vt:lpstr>
      <vt:lpstr>Promoting the Organization</vt:lpstr>
      <vt:lpstr>1. Employer Branding</vt:lpstr>
      <vt:lpstr>2. Employee Value Proposition</vt:lpstr>
      <vt:lpstr>EVP - Example</vt:lpstr>
      <vt:lpstr>The Employment Value Proposition</vt:lpstr>
      <vt:lpstr>Benefits of EVP</vt:lpstr>
      <vt:lpstr>Slide 35</vt:lpstr>
      <vt:lpstr>Selection</vt:lpstr>
      <vt:lpstr>Selection Risks</vt:lpstr>
      <vt:lpstr>Selection Process</vt:lpstr>
      <vt:lpstr>Selection Process</vt:lpstr>
      <vt:lpstr>Selection Process</vt:lpstr>
      <vt:lpstr>Slide 41</vt:lpstr>
      <vt:lpstr>Reliability and Validity of Selection Tools and Methods</vt:lpstr>
      <vt:lpstr>Reliability and Validity of Selection Tools and Methods</vt:lpstr>
      <vt:lpstr>Assessment Methods</vt:lpstr>
      <vt:lpstr>Slide 45</vt:lpstr>
      <vt:lpstr>Selection Tools</vt:lpstr>
      <vt:lpstr>Step 3: Interview</vt:lpstr>
      <vt:lpstr>Behavioral Interview</vt:lpstr>
      <vt:lpstr>Behavioral Interview</vt:lpstr>
      <vt:lpstr>Competency-Based Interview</vt:lpstr>
      <vt:lpstr>Examples of Questions for Competency-Based Interviews </vt:lpstr>
      <vt:lpstr>Structured Interview</vt:lpstr>
      <vt:lpstr>Realistic Job Previews</vt:lpstr>
      <vt:lpstr>Types of Realistic Job Previews</vt:lpstr>
      <vt:lpstr>Slide 55</vt:lpstr>
      <vt:lpstr>New Hire Onboarding</vt:lpstr>
      <vt:lpstr>Importance of Onboarding</vt:lpstr>
      <vt:lpstr>Stages of On-boarding</vt:lpstr>
      <vt:lpstr>New Employee Orientation</vt:lpstr>
      <vt:lpstr>Orientation/Induction</vt:lpstr>
      <vt:lpstr>New Employee Onboarding</vt:lpstr>
      <vt:lpstr>Stakeholders in Onboarding</vt:lpstr>
      <vt:lpstr>Onboarding Roles and Responsibilities</vt:lpstr>
      <vt:lpstr>Evaluating the Effectiveness of Onboarding</vt:lpstr>
      <vt:lpstr>On-boarding engaging with culture</vt:lpstr>
      <vt:lpstr>Poll Question # </vt:lpstr>
      <vt:lpstr>Answer to Poll Question # </vt:lpstr>
      <vt:lpstr>Question # </vt:lpstr>
      <vt:lpstr>Answer to Poll Question # </vt:lpstr>
      <vt:lpstr>Slide 70</vt:lpstr>
      <vt:lpstr>Introduction</vt:lpstr>
      <vt:lpstr>Value Exchange - Employee</vt:lpstr>
      <vt:lpstr>Value Exchange - Employer</vt:lpstr>
      <vt:lpstr>Remuneration</vt:lpstr>
      <vt:lpstr>Difference Remuneration vs Compensation</vt:lpstr>
      <vt:lpstr>Evolution of Rewards</vt:lpstr>
      <vt:lpstr>Total Rewards </vt:lpstr>
      <vt:lpstr>Total Rewards</vt:lpstr>
      <vt:lpstr>Steps in the Development of a Total Rewards Strategy</vt:lpstr>
      <vt:lpstr>Compensation Approaches</vt:lpstr>
      <vt:lpstr>Goals of the Total Rewards System</vt:lpstr>
      <vt:lpstr>Equity</vt:lpstr>
      <vt:lpstr>Pay Strategies</vt:lpstr>
      <vt:lpstr>Pay Strategies</vt:lpstr>
      <vt:lpstr>Pay Strategies</vt:lpstr>
      <vt:lpstr>Compensation and Benefits Strategy</vt:lpstr>
      <vt:lpstr>Job Evaluation</vt:lpstr>
      <vt:lpstr>Salary Surveys</vt:lpstr>
      <vt:lpstr>Types of Survey</vt:lpstr>
      <vt:lpstr>Communicating to Employees</vt:lpstr>
      <vt:lpstr>Direct Communication</vt:lpstr>
      <vt:lpstr>Effectiveness of the Total Rewards Strategy</vt:lpstr>
      <vt:lpstr>Pay Range</vt:lpstr>
      <vt:lpstr>Compa-ratios (CP)</vt:lpstr>
      <vt:lpstr>Broadbanding</vt:lpstr>
      <vt:lpstr>Global Pay Structure</vt:lpstr>
      <vt:lpstr>Question #</vt:lpstr>
      <vt:lpstr>Answer #</vt:lpstr>
      <vt:lpstr>Question #</vt:lpstr>
      <vt:lpstr>Answer</vt:lpstr>
      <vt:lpstr>Question #</vt:lpstr>
      <vt:lpstr>Answer #</vt:lpstr>
      <vt:lpstr>Slide 103</vt:lpstr>
      <vt:lpstr>Human Resource Information System (HRIS)</vt:lpstr>
      <vt:lpstr>HR Systems</vt:lpstr>
      <vt:lpstr>HR Transformation through Information Technology (IT)</vt:lpstr>
      <vt:lpstr>Benefits of HRIS</vt:lpstr>
      <vt:lpstr>Factors affecting HRIS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Slide 125</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Poll Question # 1</vt:lpstr>
      <vt:lpstr>Poll Answer # 1</vt:lpstr>
      <vt:lpstr>Purpose of Global Assignment</vt:lpstr>
      <vt:lpstr>Slide 140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90</cp:revision>
  <cp:lastPrinted>1601-01-01T00:00:00Z</cp:lastPrinted>
  <dcterms:created xsi:type="dcterms:W3CDTF">2020-07-09T15:12:46Z</dcterms:created>
  <dcterms:modified xsi:type="dcterms:W3CDTF">2023-05-27T15:25:32Z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