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07"/>
  </p:notesMasterIdLst>
  <p:handoutMasterIdLst>
    <p:handoutMasterId r:id="rId108"/>
  </p:handoutMasterIdLst>
  <p:sldIdLst>
    <p:sldId id="256" r:id="rId2"/>
    <p:sldId id="508" r:id="rId3"/>
    <p:sldId id="512" r:id="rId4"/>
    <p:sldId id="526" r:id="rId5"/>
    <p:sldId id="513" r:id="rId6"/>
    <p:sldId id="514" r:id="rId7"/>
    <p:sldId id="515" r:id="rId8"/>
    <p:sldId id="516" r:id="rId9"/>
    <p:sldId id="347" r:id="rId10"/>
    <p:sldId id="348" r:id="rId11"/>
    <p:sldId id="517" r:id="rId12"/>
    <p:sldId id="518" r:id="rId13"/>
    <p:sldId id="336" r:id="rId14"/>
    <p:sldId id="519" r:id="rId15"/>
    <p:sldId id="338" r:id="rId16"/>
    <p:sldId id="339" r:id="rId17"/>
    <p:sldId id="520" r:id="rId18"/>
    <p:sldId id="521" r:id="rId19"/>
    <p:sldId id="349" r:id="rId20"/>
    <p:sldId id="350" r:id="rId21"/>
    <p:sldId id="522" r:id="rId22"/>
    <p:sldId id="523" r:id="rId23"/>
    <p:sldId id="524" r:id="rId24"/>
    <p:sldId id="371" r:id="rId25"/>
    <p:sldId id="525" r:id="rId26"/>
    <p:sldId id="375" r:id="rId27"/>
    <p:sldId id="377" r:id="rId28"/>
    <p:sldId id="379" r:id="rId29"/>
    <p:sldId id="387" r:id="rId30"/>
    <p:sldId id="388" r:id="rId31"/>
    <p:sldId id="389" r:id="rId32"/>
    <p:sldId id="390" r:id="rId33"/>
    <p:sldId id="506" r:id="rId34"/>
    <p:sldId id="286" r:id="rId35"/>
    <p:sldId id="258" r:id="rId36"/>
    <p:sldId id="259" r:id="rId37"/>
    <p:sldId id="288" r:id="rId38"/>
    <p:sldId id="289" r:id="rId39"/>
    <p:sldId id="290" r:id="rId40"/>
    <p:sldId id="260" r:id="rId41"/>
    <p:sldId id="261" r:id="rId42"/>
    <p:sldId id="527" r:id="rId43"/>
    <p:sldId id="528" r:id="rId44"/>
    <p:sldId id="529" r:id="rId45"/>
    <p:sldId id="530" r:id="rId46"/>
    <p:sldId id="531" r:id="rId47"/>
    <p:sldId id="532" r:id="rId48"/>
    <p:sldId id="269" r:id="rId49"/>
    <p:sldId id="270" r:id="rId50"/>
    <p:sldId id="271" r:id="rId51"/>
    <p:sldId id="272" r:id="rId52"/>
    <p:sldId id="273" r:id="rId53"/>
    <p:sldId id="274" r:id="rId54"/>
    <p:sldId id="533" r:id="rId55"/>
    <p:sldId id="534" r:id="rId56"/>
    <p:sldId id="535" r:id="rId57"/>
    <p:sldId id="536" r:id="rId58"/>
    <p:sldId id="537" r:id="rId59"/>
    <p:sldId id="538" r:id="rId60"/>
    <p:sldId id="539" r:id="rId61"/>
    <p:sldId id="540" r:id="rId62"/>
    <p:sldId id="541" r:id="rId63"/>
    <p:sldId id="542" r:id="rId64"/>
    <p:sldId id="543" r:id="rId65"/>
    <p:sldId id="544" r:id="rId66"/>
    <p:sldId id="283" r:id="rId67"/>
    <p:sldId id="284" r:id="rId68"/>
    <p:sldId id="545" r:id="rId69"/>
    <p:sldId id="400" r:id="rId70"/>
    <p:sldId id="546" r:id="rId71"/>
    <p:sldId id="395" r:id="rId72"/>
    <p:sldId id="401" r:id="rId73"/>
    <p:sldId id="402" r:id="rId74"/>
    <p:sldId id="403" r:id="rId75"/>
    <p:sldId id="404" r:id="rId76"/>
    <p:sldId id="405" r:id="rId77"/>
    <p:sldId id="406" r:id="rId78"/>
    <p:sldId id="407" r:id="rId79"/>
    <p:sldId id="408" r:id="rId80"/>
    <p:sldId id="409" r:id="rId81"/>
    <p:sldId id="410" r:id="rId82"/>
    <p:sldId id="411" r:id="rId83"/>
    <p:sldId id="412" r:id="rId84"/>
    <p:sldId id="413" r:id="rId85"/>
    <p:sldId id="414" r:id="rId86"/>
    <p:sldId id="415" r:id="rId87"/>
    <p:sldId id="416" r:id="rId88"/>
    <p:sldId id="417" r:id="rId89"/>
    <p:sldId id="418" r:id="rId90"/>
    <p:sldId id="547" r:id="rId91"/>
    <p:sldId id="382" r:id="rId92"/>
    <p:sldId id="311" r:id="rId93"/>
    <p:sldId id="340" r:id="rId94"/>
    <p:sldId id="337" r:id="rId95"/>
    <p:sldId id="548" r:id="rId96"/>
    <p:sldId id="549" r:id="rId97"/>
    <p:sldId id="550" r:id="rId98"/>
    <p:sldId id="551" r:id="rId99"/>
    <p:sldId id="552" r:id="rId100"/>
    <p:sldId id="266" r:id="rId101"/>
    <p:sldId id="267" r:id="rId102"/>
    <p:sldId id="553" r:id="rId103"/>
    <p:sldId id="276" r:id="rId104"/>
    <p:sldId id="554" r:id="rId105"/>
    <p:sldId id="327" r:id="rId10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90288"/>
          <a:ext cx="6897960" cy="89962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934300-52E6-48AC-94A0-09BF26178754}" type="doc">
      <dgm:prSet loTypeId="urn:microsoft.com/office/officeart/2005/8/layout/matrix2" loCatId="matrix" qsTypeId="urn:microsoft.com/office/officeart/2005/8/quickstyle/simple2" qsCatId="simple" csTypeId="urn:microsoft.com/office/officeart/2005/8/colors/accent0_1" csCatId="mainScheme" phldr="1"/>
      <dgm:spPr/>
      <dgm:t>
        <a:bodyPr/>
        <a:lstStyle/>
        <a:p>
          <a:endParaRPr lang="en-MY"/>
        </a:p>
      </dgm:t>
    </dgm:pt>
    <dgm:pt modelId="{08921785-96E4-4341-A115-FDC70CE59B03}">
      <dgm:prSet phldrT="[Text]"/>
      <dgm:spPr/>
      <dgm:t>
        <a:bodyPr/>
        <a:lstStyle/>
        <a:p>
          <a:r>
            <a:rPr lang="en-MY" dirty="0"/>
            <a:t>False Negative</a:t>
          </a:r>
        </a:p>
      </dgm:t>
    </dgm:pt>
    <dgm:pt modelId="{E63532FC-0F62-4B84-B6C1-9ECDED321177}" type="parTrans" cxnId="{6060BB0E-199F-45E6-90A0-C338FF043246}">
      <dgm:prSet/>
      <dgm:spPr/>
      <dgm:t>
        <a:bodyPr/>
        <a:lstStyle/>
        <a:p>
          <a:endParaRPr lang="en-MY"/>
        </a:p>
      </dgm:t>
    </dgm:pt>
    <dgm:pt modelId="{EBADF481-B02D-4904-98A3-B0806A23F58A}" type="sibTrans" cxnId="{6060BB0E-199F-45E6-90A0-C338FF043246}">
      <dgm:prSet/>
      <dgm:spPr/>
      <dgm:t>
        <a:bodyPr/>
        <a:lstStyle/>
        <a:p>
          <a:endParaRPr lang="en-MY"/>
        </a:p>
      </dgm:t>
    </dgm:pt>
    <dgm:pt modelId="{A06F8DBD-779F-4EFC-A291-B3A544A6A870}">
      <dgm:prSet phldrT="[Text]"/>
      <dgm:spPr/>
      <dgm:t>
        <a:bodyPr/>
        <a:lstStyle/>
        <a:p>
          <a:r>
            <a:rPr lang="en-MY" dirty="0"/>
            <a:t>Right Positive</a:t>
          </a:r>
        </a:p>
      </dgm:t>
    </dgm:pt>
    <dgm:pt modelId="{F94E399C-1203-4213-8878-CCD85CF85BDC}" type="parTrans" cxnId="{02F0FD99-FEE6-4FCA-B2DE-042CF3EEB6FA}">
      <dgm:prSet/>
      <dgm:spPr/>
      <dgm:t>
        <a:bodyPr/>
        <a:lstStyle/>
        <a:p>
          <a:endParaRPr lang="en-MY"/>
        </a:p>
      </dgm:t>
    </dgm:pt>
    <dgm:pt modelId="{000FCA73-CEB5-4175-8638-DB8961575224}" type="sibTrans" cxnId="{02F0FD99-FEE6-4FCA-B2DE-042CF3EEB6FA}">
      <dgm:prSet/>
      <dgm:spPr/>
      <dgm:t>
        <a:bodyPr/>
        <a:lstStyle/>
        <a:p>
          <a:endParaRPr lang="en-MY"/>
        </a:p>
      </dgm:t>
    </dgm:pt>
    <dgm:pt modelId="{04B09A31-2739-40C1-B703-9F4F44F69228}">
      <dgm:prSet phldrT="[Text]"/>
      <dgm:spPr/>
      <dgm:t>
        <a:bodyPr/>
        <a:lstStyle/>
        <a:p>
          <a:r>
            <a:rPr lang="en-MY" dirty="0"/>
            <a:t>Right Negative</a:t>
          </a:r>
        </a:p>
      </dgm:t>
    </dgm:pt>
    <dgm:pt modelId="{8779A469-B60F-45A6-AF0D-EFC52812F81C}" type="parTrans" cxnId="{FCEDC7CC-86EE-463F-80AD-F40BF6A112FF}">
      <dgm:prSet/>
      <dgm:spPr/>
      <dgm:t>
        <a:bodyPr/>
        <a:lstStyle/>
        <a:p>
          <a:endParaRPr lang="en-MY"/>
        </a:p>
      </dgm:t>
    </dgm:pt>
    <dgm:pt modelId="{0A56AC44-F4ED-4563-94A7-F727457C242D}" type="sibTrans" cxnId="{FCEDC7CC-86EE-463F-80AD-F40BF6A112FF}">
      <dgm:prSet/>
      <dgm:spPr/>
      <dgm:t>
        <a:bodyPr/>
        <a:lstStyle/>
        <a:p>
          <a:endParaRPr lang="en-MY"/>
        </a:p>
      </dgm:t>
    </dgm:pt>
    <dgm:pt modelId="{AD105260-FEC2-4DE8-B2DA-CD81536E0E39}">
      <dgm:prSet phldrT="[Text]"/>
      <dgm:spPr/>
      <dgm:t>
        <a:bodyPr/>
        <a:lstStyle/>
        <a:p>
          <a:r>
            <a:rPr lang="en-MY" dirty="0"/>
            <a:t>False Positive</a:t>
          </a:r>
        </a:p>
      </dgm:t>
    </dgm:pt>
    <dgm:pt modelId="{81703837-6522-4292-A591-7BCCA97F68E1}" type="parTrans" cxnId="{32F98EDC-6851-43EF-9EBA-3BC25E5D7FC5}">
      <dgm:prSet/>
      <dgm:spPr/>
      <dgm:t>
        <a:bodyPr/>
        <a:lstStyle/>
        <a:p>
          <a:endParaRPr lang="en-MY"/>
        </a:p>
      </dgm:t>
    </dgm:pt>
    <dgm:pt modelId="{4C39254D-22FE-4C78-8FC1-38F218726DB8}" type="sibTrans" cxnId="{32F98EDC-6851-43EF-9EBA-3BC25E5D7FC5}">
      <dgm:prSet/>
      <dgm:spPr/>
      <dgm:t>
        <a:bodyPr/>
        <a:lstStyle/>
        <a:p>
          <a:endParaRPr lang="en-MY"/>
        </a:p>
      </dgm:t>
    </dgm:pt>
    <dgm:pt modelId="{7909AB3E-0F49-4884-8EA2-00D040A2CBE4}" type="pres">
      <dgm:prSet presAssocID="{F8934300-52E6-48AC-94A0-09BF26178754}" presName="matrix" presStyleCnt="0">
        <dgm:presLayoutVars>
          <dgm:chMax val="1"/>
          <dgm:dir/>
          <dgm:resizeHandles val="exact"/>
        </dgm:presLayoutVars>
      </dgm:prSet>
      <dgm:spPr/>
    </dgm:pt>
    <dgm:pt modelId="{6EB0D235-D893-472D-8E61-6CC3E9C1E0A9}" type="pres">
      <dgm:prSet presAssocID="{F8934300-52E6-48AC-94A0-09BF26178754}" presName="axisShape" presStyleLbl="bgShp" presStyleIdx="0" presStyleCnt="1"/>
      <dgm:spPr/>
    </dgm:pt>
    <dgm:pt modelId="{1CC5E02F-1B68-4146-ACFD-1CF631143585}" type="pres">
      <dgm:prSet presAssocID="{F8934300-52E6-48AC-94A0-09BF26178754}" presName="rect1" presStyleLbl="node1" presStyleIdx="0" presStyleCnt="4">
        <dgm:presLayoutVars>
          <dgm:chMax val="0"/>
          <dgm:chPref val="0"/>
          <dgm:bulletEnabled val="1"/>
        </dgm:presLayoutVars>
      </dgm:prSet>
      <dgm:spPr/>
    </dgm:pt>
    <dgm:pt modelId="{09DCF2CA-E083-4863-9186-E49FA0882D39}" type="pres">
      <dgm:prSet presAssocID="{F8934300-52E6-48AC-94A0-09BF26178754}" presName="rect2" presStyleLbl="node1" presStyleIdx="1" presStyleCnt="4">
        <dgm:presLayoutVars>
          <dgm:chMax val="0"/>
          <dgm:chPref val="0"/>
          <dgm:bulletEnabled val="1"/>
        </dgm:presLayoutVars>
      </dgm:prSet>
      <dgm:spPr/>
    </dgm:pt>
    <dgm:pt modelId="{0E007A47-D7F2-4DC7-8B4C-CC68E6232445}" type="pres">
      <dgm:prSet presAssocID="{F8934300-52E6-48AC-94A0-09BF26178754}" presName="rect3" presStyleLbl="node1" presStyleIdx="2" presStyleCnt="4">
        <dgm:presLayoutVars>
          <dgm:chMax val="0"/>
          <dgm:chPref val="0"/>
          <dgm:bulletEnabled val="1"/>
        </dgm:presLayoutVars>
      </dgm:prSet>
      <dgm:spPr/>
    </dgm:pt>
    <dgm:pt modelId="{1005E180-3ACF-47E7-A2B6-09C5393BF745}" type="pres">
      <dgm:prSet presAssocID="{F8934300-52E6-48AC-94A0-09BF26178754}" presName="rect4" presStyleLbl="node1" presStyleIdx="3" presStyleCnt="4">
        <dgm:presLayoutVars>
          <dgm:chMax val="0"/>
          <dgm:chPref val="0"/>
          <dgm:bulletEnabled val="1"/>
        </dgm:presLayoutVars>
      </dgm:prSet>
      <dgm:spPr/>
    </dgm:pt>
  </dgm:ptLst>
  <dgm:cxnLst>
    <dgm:cxn modelId="{6060BB0E-199F-45E6-90A0-C338FF043246}" srcId="{F8934300-52E6-48AC-94A0-09BF26178754}" destId="{08921785-96E4-4341-A115-FDC70CE59B03}" srcOrd="0" destOrd="0" parTransId="{E63532FC-0F62-4B84-B6C1-9ECDED321177}" sibTransId="{EBADF481-B02D-4904-98A3-B0806A23F58A}"/>
    <dgm:cxn modelId="{02F0FD99-FEE6-4FCA-B2DE-042CF3EEB6FA}" srcId="{F8934300-52E6-48AC-94A0-09BF26178754}" destId="{A06F8DBD-779F-4EFC-A291-B3A544A6A870}" srcOrd="1" destOrd="0" parTransId="{F94E399C-1203-4213-8878-CCD85CF85BDC}" sibTransId="{000FCA73-CEB5-4175-8638-DB8961575224}"/>
    <dgm:cxn modelId="{FCEDC7CC-86EE-463F-80AD-F40BF6A112FF}" srcId="{F8934300-52E6-48AC-94A0-09BF26178754}" destId="{04B09A31-2739-40C1-B703-9F4F44F69228}" srcOrd="2" destOrd="0" parTransId="{8779A469-B60F-45A6-AF0D-EFC52812F81C}" sibTransId="{0A56AC44-F4ED-4563-94A7-F727457C242D}"/>
    <dgm:cxn modelId="{32F98EDC-6851-43EF-9EBA-3BC25E5D7FC5}" srcId="{F8934300-52E6-48AC-94A0-09BF26178754}" destId="{AD105260-FEC2-4DE8-B2DA-CD81536E0E39}" srcOrd="3" destOrd="0" parTransId="{81703837-6522-4292-A591-7BCCA97F68E1}" sibTransId="{4C39254D-22FE-4C78-8FC1-38F218726DB8}"/>
    <dgm:cxn modelId="{AE407CDD-EA65-4DF8-90B4-B897A2AA74F3}" type="presOf" srcId="{08921785-96E4-4341-A115-FDC70CE59B03}" destId="{1CC5E02F-1B68-4146-ACFD-1CF631143585}" srcOrd="0" destOrd="0" presId="urn:microsoft.com/office/officeart/2005/8/layout/matrix2"/>
    <dgm:cxn modelId="{951DB6E8-436B-4B1D-B537-35BDEA9BD2D1}" type="presOf" srcId="{04B09A31-2739-40C1-B703-9F4F44F69228}" destId="{0E007A47-D7F2-4DC7-8B4C-CC68E6232445}" srcOrd="0" destOrd="0" presId="urn:microsoft.com/office/officeart/2005/8/layout/matrix2"/>
    <dgm:cxn modelId="{686536F0-DB29-4987-8583-7E827CF51E22}" type="presOf" srcId="{A06F8DBD-779F-4EFC-A291-B3A544A6A870}" destId="{09DCF2CA-E083-4863-9186-E49FA0882D39}" srcOrd="0" destOrd="0" presId="urn:microsoft.com/office/officeart/2005/8/layout/matrix2"/>
    <dgm:cxn modelId="{E66766F1-ED35-4CBD-BAB7-9586461E4CC5}" type="presOf" srcId="{F8934300-52E6-48AC-94A0-09BF26178754}" destId="{7909AB3E-0F49-4884-8EA2-00D040A2CBE4}" srcOrd="0" destOrd="0" presId="urn:microsoft.com/office/officeart/2005/8/layout/matrix2"/>
    <dgm:cxn modelId="{AA521BFF-7749-45A9-BA96-FD2467DE0615}" type="presOf" srcId="{AD105260-FEC2-4DE8-B2DA-CD81536E0E39}" destId="{1005E180-3ACF-47E7-A2B6-09C5393BF745}" srcOrd="0" destOrd="0" presId="urn:microsoft.com/office/officeart/2005/8/layout/matrix2"/>
    <dgm:cxn modelId="{FEF42D08-A581-480A-BB9B-E33A3FA8D49D}" type="presParOf" srcId="{7909AB3E-0F49-4884-8EA2-00D040A2CBE4}" destId="{6EB0D235-D893-472D-8E61-6CC3E9C1E0A9}" srcOrd="0" destOrd="0" presId="urn:microsoft.com/office/officeart/2005/8/layout/matrix2"/>
    <dgm:cxn modelId="{3B048AB4-02E9-4AFB-B6B2-CA6D2B508F28}" type="presParOf" srcId="{7909AB3E-0F49-4884-8EA2-00D040A2CBE4}" destId="{1CC5E02F-1B68-4146-ACFD-1CF631143585}" srcOrd="1" destOrd="0" presId="urn:microsoft.com/office/officeart/2005/8/layout/matrix2"/>
    <dgm:cxn modelId="{E7ABB764-830E-4837-947B-2ABF06C0E0C1}" type="presParOf" srcId="{7909AB3E-0F49-4884-8EA2-00D040A2CBE4}" destId="{09DCF2CA-E083-4863-9186-E49FA0882D39}" srcOrd="2" destOrd="0" presId="urn:microsoft.com/office/officeart/2005/8/layout/matrix2"/>
    <dgm:cxn modelId="{8A7B4876-E7E3-47DC-ACBF-81D9D8666151}" type="presParOf" srcId="{7909AB3E-0F49-4884-8EA2-00D040A2CBE4}" destId="{0E007A47-D7F2-4DC7-8B4C-CC68E6232445}" srcOrd="3" destOrd="0" presId="urn:microsoft.com/office/officeart/2005/8/layout/matrix2"/>
    <dgm:cxn modelId="{FCFAD788-563B-4E3D-BEBA-5FC74AA83780}" type="presParOf" srcId="{7909AB3E-0F49-4884-8EA2-00D040A2CBE4}" destId="{1005E180-3ACF-47E7-A2B6-09C5393BF745}"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Y="69385">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867149"/>
          <a:ext cx="6897960" cy="911430"/>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888"/>
          <a:ext cx="6897960" cy="784722"/>
        </a:xfrm>
        <a:prstGeom prst="roundRect">
          <a:avLst/>
        </a:prstGeom>
      </dgm:spPr>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822540"/>
          <a:ext cx="6897960" cy="784666"/>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3052936"/>
          <a:ext cx="6537920" cy="12168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5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47041"/>
        <a:ext cx="6808976" cy="822446"/>
      </dsp:txXfrm>
    </dsp:sp>
    <dsp:sp modelId="{47F42535-DFC2-4D29-B920-1C40FFE6B1E7}">
      <dsp:nvSpPr>
        <dsp:cNvPr id="0" name=""/>
        <dsp:cNvSpPr/>
      </dsp:nvSpPr>
      <dsp:spPr>
        <a:xfrm>
          <a:off x="0" y="107321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sp:txBody>
      <dsp:txXfrm>
        <a:off x="44492" y="1117711"/>
        <a:ext cx="6808976" cy="822446"/>
      </dsp:txXfrm>
    </dsp:sp>
    <dsp:sp modelId="{E0E1F7FC-C1DE-4EA7-994D-37AD03907CC6}">
      <dsp:nvSpPr>
        <dsp:cNvPr id="0" name=""/>
        <dsp:cNvSpPr/>
      </dsp:nvSpPr>
      <dsp:spPr>
        <a:xfrm>
          <a:off x="0" y="1989988"/>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B0D235-D893-472D-8E61-6CC3E9C1E0A9}">
      <dsp:nvSpPr>
        <dsp:cNvPr id="0" name=""/>
        <dsp:cNvSpPr/>
      </dsp:nvSpPr>
      <dsp:spPr>
        <a:xfrm>
          <a:off x="1620837" y="0"/>
          <a:ext cx="4530725" cy="4530725"/>
        </a:xfrm>
        <a:prstGeom prst="quadArrow">
          <a:avLst>
            <a:gd name="adj1" fmla="val 2000"/>
            <a:gd name="adj2" fmla="val 4000"/>
            <a:gd name="adj3" fmla="val 500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C5E02F-1B68-4146-ACFD-1CF631143585}">
      <dsp:nvSpPr>
        <dsp:cNvPr id="0" name=""/>
        <dsp:cNvSpPr/>
      </dsp:nvSpPr>
      <dsp:spPr>
        <a:xfrm>
          <a:off x="1915334" y="294497"/>
          <a:ext cx="1812290" cy="181229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kern="1200" dirty="0"/>
            <a:t>False Negative</a:t>
          </a:r>
        </a:p>
      </dsp:txBody>
      <dsp:txXfrm>
        <a:off x="2003803" y="382966"/>
        <a:ext cx="1635352" cy="1635352"/>
      </dsp:txXfrm>
    </dsp:sp>
    <dsp:sp modelId="{09DCF2CA-E083-4863-9186-E49FA0882D39}">
      <dsp:nvSpPr>
        <dsp:cNvPr id="0" name=""/>
        <dsp:cNvSpPr/>
      </dsp:nvSpPr>
      <dsp:spPr>
        <a:xfrm>
          <a:off x="4044775" y="294497"/>
          <a:ext cx="1812290" cy="181229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kern="1200" dirty="0"/>
            <a:t>Right Positive</a:t>
          </a:r>
        </a:p>
      </dsp:txBody>
      <dsp:txXfrm>
        <a:off x="4133244" y="382966"/>
        <a:ext cx="1635352" cy="1635352"/>
      </dsp:txXfrm>
    </dsp:sp>
    <dsp:sp modelId="{0E007A47-D7F2-4DC7-8B4C-CC68E6232445}">
      <dsp:nvSpPr>
        <dsp:cNvPr id="0" name=""/>
        <dsp:cNvSpPr/>
      </dsp:nvSpPr>
      <dsp:spPr>
        <a:xfrm>
          <a:off x="1915334" y="2423937"/>
          <a:ext cx="1812290" cy="181229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kern="1200" dirty="0"/>
            <a:t>Right Negative</a:t>
          </a:r>
        </a:p>
      </dsp:txBody>
      <dsp:txXfrm>
        <a:off x="2003803" y="2512406"/>
        <a:ext cx="1635352" cy="1635352"/>
      </dsp:txXfrm>
    </dsp:sp>
    <dsp:sp modelId="{1005E180-3ACF-47E7-A2B6-09C5393BF745}">
      <dsp:nvSpPr>
        <dsp:cNvPr id="0" name=""/>
        <dsp:cNvSpPr/>
      </dsp:nvSpPr>
      <dsp:spPr>
        <a:xfrm>
          <a:off x="4044775" y="2423937"/>
          <a:ext cx="1812290" cy="181229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kern="1200" dirty="0"/>
            <a:t>False Positive</a:t>
          </a:r>
        </a:p>
      </dsp:txBody>
      <dsp:txXfrm>
        <a:off x="4133244" y="2512406"/>
        <a:ext cx="1635352" cy="16353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7321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17711"/>
        <a:ext cx="6808976" cy="822446"/>
      </dsp:txXfrm>
    </dsp:sp>
    <dsp:sp modelId="{E0E1F7FC-C1DE-4EA7-994D-37AD03907CC6}">
      <dsp:nvSpPr>
        <dsp:cNvPr id="0" name=""/>
        <dsp:cNvSpPr/>
      </dsp:nvSpPr>
      <dsp:spPr>
        <a:xfrm>
          <a:off x="0" y="1989988"/>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6138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05881"/>
        <a:ext cx="6808976" cy="822446"/>
      </dsp:txXfrm>
    </dsp:sp>
    <dsp:sp modelId="{E0E1F7FC-C1DE-4EA7-994D-37AD03907CC6}">
      <dsp:nvSpPr>
        <dsp:cNvPr id="0" name=""/>
        <dsp:cNvSpPr/>
      </dsp:nvSpPr>
      <dsp:spPr>
        <a:xfrm>
          <a:off x="0" y="1989988"/>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6138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05881"/>
        <a:ext cx="6808976" cy="822446"/>
      </dsp:txXfrm>
    </dsp:sp>
    <dsp:sp modelId="{E0E1F7FC-C1DE-4EA7-994D-37AD03907CC6}">
      <dsp:nvSpPr>
        <dsp:cNvPr id="0" name=""/>
        <dsp:cNvSpPr/>
      </dsp:nvSpPr>
      <dsp:spPr>
        <a:xfrm>
          <a:off x="0" y="1972816"/>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17308"/>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sp:txBody>
      <dsp:txXfrm>
        <a:off x="44492" y="3911641"/>
        <a:ext cx="6808976" cy="8224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126135"/>
          <a:ext cx="6537920"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Total Rewards</a:t>
          </a:r>
        </a:p>
      </dsp:txBody>
      <dsp:txXfrm>
        <a:off x="59399" y="185534"/>
        <a:ext cx="6419122" cy="1098002"/>
      </dsp:txXfrm>
    </dsp:sp>
    <dsp:sp modelId="{ECA2C48E-F743-4C45-B04A-3D046B3B5232}">
      <dsp:nvSpPr>
        <dsp:cNvPr id="0" name=""/>
        <dsp:cNvSpPr/>
      </dsp:nvSpPr>
      <dsp:spPr>
        <a:xfrm>
          <a:off x="0" y="1657437"/>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sp:txBody>
      <dsp:txXfrm>
        <a:off x="59399" y="1716836"/>
        <a:ext cx="6419122" cy="1098002"/>
      </dsp:txXfrm>
    </dsp:sp>
    <dsp:sp modelId="{47F42535-DFC2-4D29-B920-1C40FFE6B1E7}">
      <dsp:nvSpPr>
        <dsp:cNvPr id="0" name=""/>
        <dsp:cNvSpPr/>
      </dsp:nvSpPr>
      <dsp:spPr>
        <a:xfrm>
          <a:off x="0" y="3060272"/>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sp:txBody>
      <dsp:txXfrm>
        <a:off x="59399" y="3119671"/>
        <a:ext cx="6419122" cy="10980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126135"/>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sp:txBody>
      <dsp:txXfrm>
        <a:off x="59399" y="185534"/>
        <a:ext cx="6419122" cy="1098002"/>
      </dsp:txXfrm>
    </dsp:sp>
    <dsp:sp modelId="{ECA2C48E-F743-4C45-B04A-3D046B3B5232}">
      <dsp:nvSpPr>
        <dsp:cNvPr id="0" name=""/>
        <dsp:cNvSpPr/>
      </dsp:nvSpPr>
      <dsp:spPr>
        <a:xfrm>
          <a:off x="0" y="1657437"/>
          <a:ext cx="6537920"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sp:txBody>
      <dsp:txXfrm>
        <a:off x="59399" y="1716836"/>
        <a:ext cx="6419122" cy="1098002"/>
      </dsp:txXfrm>
    </dsp:sp>
    <dsp:sp modelId="{47F42535-DFC2-4D29-B920-1C40FFE6B1E7}">
      <dsp:nvSpPr>
        <dsp:cNvPr id="0" name=""/>
        <dsp:cNvSpPr/>
      </dsp:nvSpPr>
      <dsp:spPr>
        <a:xfrm>
          <a:off x="0" y="3052936"/>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sp:txBody>
      <dsp:txXfrm>
        <a:off x="59399" y="3112335"/>
        <a:ext cx="6419122" cy="10980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126135"/>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sp:txBody>
      <dsp:txXfrm>
        <a:off x="59399" y="185534"/>
        <a:ext cx="6419122" cy="1098002"/>
      </dsp:txXfrm>
    </dsp:sp>
    <dsp:sp modelId="{ECA2C48E-F743-4C45-B04A-3D046B3B5232}">
      <dsp:nvSpPr>
        <dsp:cNvPr id="0" name=""/>
        <dsp:cNvSpPr/>
      </dsp:nvSpPr>
      <dsp:spPr>
        <a:xfrm>
          <a:off x="0" y="1657437"/>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sp:txBody>
      <dsp:txXfrm>
        <a:off x="59399" y="1716836"/>
        <a:ext cx="6419122" cy="1098002"/>
      </dsp:txXfrm>
    </dsp:sp>
    <dsp:sp modelId="{47F42535-DFC2-4D29-B920-1C40FFE6B1E7}">
      <dsp:nvSpPr>
        <dsp:cNvPr id="0" name=""/>
        <dsp:cNvSpPr/>
      </dsp:nvSpPr>
      <dsp:spPr>
        <a:xfrm>
          <a:off x="0" y="3052936"/>
          <a:ext cx="6537920"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sp:txBody>
      <dsp:txXfrm>
        <a:off x="59399" y="3112335"/>
        <a:ext cx="6419122"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92</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63688" y="1204461"/>
            <a:ext cx="7128792" cy="2209800"/>
          </a:xfrm>
        </p:spPr>
        <p:txBody>
          <a:bodyPr/>
          <a:lstStyle/>
          <a:p>
            <a:r>
              <a:rPr lang="en-MY" sz="4400" dirty="0"/>
              <a:t>HR SERVICE DELIVERY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760487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a16="http://schemas.microsoft.com/office/drawing/2014/main" id="{F45342B5-D709-4AD3-B4FE-CBC536F69071}"/>
              </a:ext>
            </a:extLst>
          </p:cNvPr>
          <p:cNvSpPr>
            <a:spLocks noGrp="1"/>
          </p:cNvSpPr>
          <p:nvPr>
            <p:ph idx="1"/>
          </p:nvPr>
        </p:nvSpPr>
        <p:spPr/>
        <p:txBody>
          <a:bodyPr/>
          <a:lstStyle/>
          <a:p>
            <a:pPr marL="0" indent="0">
              <a:buNone/>
            </a:pPr>
            <a:r>
              <a:rPr lang="en-MY"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p14="http://schemas.microsoft.com/office/powerpoint/2010/main" val="3518278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9B47A-ED89-45FF-8D5A-6173A8F9CB79}"/>
              </a:ext>
            </a:extLst>
          </p:cNvPr>
          <p:cNvSpPr>
            <a:spLocks noGrp="1"/>
          </p:cNvSpPr>
          <p:nvPr>
            <p:ph type="title"/>
          </p:nvPr>
        </p:nvSpPr>
        <p:spPr/>
        <p:txBody>
          <a:bodyPr/>
          <a:lstStyle/>
          <a:p>
            <a:r>
              <a:rPr lang="en-MY" dirty="0"/>
              <a:t>Selection Risks</a:t>
            </a:r>
          </a:p>
        </p:txBody>
      </p:sp>
      <p:graphicFrame>
        <p:nvGraphicFramePr>
          <p:cNvPr id="4" name="Content Placeholder 3">
            <a:extLst>
              <a:ext uri="{FF2B5EF4-FFF2-40B4-BE49-F238E27FC236}">
                <a16:creationId xmlns:a16="http://schemas.microsoft.com/office/drawing/2014/main" id="{526946C4-A78F-4401-ACAB-EDD19CFDC5AA}"/>
              </a:ext>
            </a:extLst>
          </p:cNvPr>
          <p:cNvGraphicFramePr>
            <a:graphicFrameLocks noGrp="1"/>
          </p:cNvGraphicFramePr>
          <p:nvPr>
            <p:ph idx="1"/>
            <p:extLst>
              <p:ext uri="{D42A27DB-BD31-4B8C-83A1-F6EECF244321}">
                <p14:modId xmlns:p14="http://schemas.microsoft.com/office/powerpoint/2010/main" val="1669191379"/>
              </p:ext>
            </p:extLst>
          </p:nvPr>
        </p:nvGraphicFramePr>
        <p:xfrm>
          <a:off x="914400" y="16288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2A4EC733-7E06-4E1B-AE91-4CE6CA04B392}"/>
              </a:ext>
            </a:extLst>
          </p:cNvPr>
          <p:cNvSpPr txBox="1"/>
          <p:nvPr/>
        </p:nvSpPr>
        <p:spPr>
          <a:xfrm>
            <a:off x="1115616" y="2480393"/>
            <a:ext cx="777280" cy="369332"/>
          </a:xfrm>
          <a:prstGeom prst="rect">
            <a:avLst/>
          </a:prstGeom>
          <a:noFill/>
        </p:spPr>
        <p:txBody>
          <a:bodyPr wrap="square" rtlCol="0">
            <a:spAutoFit/>
          </a:bodyPr>
          <a:lstStyle/>
          <a:p>
            <a:r>
              <a:rPr lang="en-MY" dirty="0"/>
              <a:t>High</a:t>
            </a:r>
          </a:p>
        </p:txBody>
      </p:sp>
      <p:sp>
        <p:nvSpPr>
          <p:cNvPr id="6" name="TextBox 5">
            <a:extLst>
              <a:ext uri="{FF2B5EF4-FFF2-40B4-BE49-F238E27FC236}">
                <a16:creationId xmlns:a16="http://schemas.microsoft.com/office/drawing/2014/main" id="{A43D8E3D-BD77-4525-A6EA-3D75F6BBE9F4}"/>
              </a:ext>
            </a:extLst>
          </p:cNvPr>
          <p:cNvSpPr txBox="1"/>
          <p:nvPr/>
        </p:nvSpPr>
        <p:spPr>
          <a:xfrm>
            <a:off x="6510757" y="6116712"/>
            <a:ext cx="777280" cy="369332"/>
          </a:xfrm>
          <a:prstGeom prst="rect">
            <a:avLst/>
          </a:prstGeom>
          <a:noFill/>
        </p:spPr>
        <p:txBody>
          <a:bodyPr wrap="square" rtlCol="0">
            <a:spAutoFit/>
          </a:bodyPr>
          <a:lstStyle/>
          <a:p>
            <a:r>
              <a:rPr lang="en-MY" dirty="0"/>
              <a:t>High</a:t>
            </a:r>
          </a:p>
        </p:txBody>
      </p:sp>
      <p:sp>
        <p:nvSpPr>
          <p:cNvPr id="7" name="TextBox 6">
            <a:extLst>
              <a:ext uri="{FF2B5EF4-FFF2-40B4-BE49-F238E27FC236}">
                <a16:creationId xmlns:a16="http://schemas.microsoft.com/office/drawing/2014/main" id="{B7586D89-16D1-437B-AC09-32FD752AD58E}"/>
              </a:ext>
            </a:extLst>
          </p:cNvPr>
          <p:cNvSpPr txBox="1"/>
          <p:nvPr/>
        </p:nvSpPr>
        <p:spPr>
          <a:xfrm>
            <a:off x="643862" y="3606981"/>
            <a:ext cx="2088232" cy="646331"/>
          </a:xfrm>
          <a:prstGeom prst="rect">
            <a:avLst/>
          </a:prstGeom>
          <a:noFill/>
        </p:spPr>
        <p:txBody>
          <a:bodyPr wrap="square" rtlCol="0">
            <a:spAutoFit/>
          </a:bodyPr>
          <a:lstStyle/>
          <a:p>
            <a:pPr algn="ctr"/>
            <a:r>
              <a:rPr lang="en-MY" b="1" dirty="0"/>
              <a:t>ACTUAL PERFORMANCE</a:t>
            </a:r>
          </a:p>
        </p:txBody>
      </p:sp>
      <p:sp>
        <p:nvSpPr>
          <p:cNvPr id="8" name="TextBox 7">
            <a:extLst>
              <a:ext uri="{FF2B5EF4-FFF2-40B4-BE49-F238E27FC236}">
                <a16:creationId xmlns:a16="http://schemas.microsoft.com/office/drawing/2014/main" id="{FFA55F2B-8743-4EF6-8C68-11EEB4060819}"/>
              </a:ext>
            </a:extLst>
          </p:cNvPr>
          <p:cNvSpPr txBox="1"/>
          <p:nvPr/>
        </p:nvSpPr>
        <p:spPr>
          <a:xfrm>
            <a:off x="1331640" y="4821524"/>
            <a:ext cx="712676" cy="369332"/>
          </a:xfrm>
          <a:prstGeom prst="rect">
            <a:avLst/>
          </a:prstGeom>
          <a:noFill/>
        </p:spPr>
        <p:txBody>
          <a:bodyPr wrap="square" rtlCol="0">
            <a:spAutoFit/>
          </a:bodyPr>
          <a:lstStyle/>
          <a:p>
            <a:r>
              <a:rPr lang="en-MY" dirty="0"/>
              <a:t>Low</a:t>
            </a:r>
          </a:p>
        </p:txBody>
      </p:sp>
      <p:sp>
        <p:nvSpPr>
          <p:cNvPr id="9" name="TextBox 8">
            <a:extLst>
              <a:ext uri="{FF2B5EF4-FFF2-40B4-BE49-F238E27FC236}">
                <a16:creationId xmlns:a16="http://schemas.microsoft.com/office/drawing/2014/main" id="{65CC7F82-C60D-44DE-9CA9-DDBDCA77A71C}"/>
              </a:ext>
            </a:extLst>
          </p:cNvPr>
          <p:cNvSpPr txBox="1"/>
          <p:nvPr/>
        </p:nvSpPr>
        <p:spPr>
          <a:xfrm>
            <a:off x="2762081" y="6182846"/>
            <a:ext cx="712676" cy="369332"/>
          </a:xfrm>
          <a:prstGeom prst="rect">
            <a:avLst/>
          </a:prstGeom>
          <a:noFill/>
        </p:spPr>
        <p:txBody>
          <a:bodyPr wrap="square" rtlCol="0">
            <a:spAutoFit/>
          </a:bodyPr>
          <a:lstStyle/>
          <a:p>
            <a:r>
              <a:rPr lang="en-MY" dirty="0"/>
              <a:t>Low</a:t>
            </a:r>
          </a:p>
        </p:txBody>
      </p:sp>
      <p:sp>
        <p:nvSpPr>
          <p:cNvPr id="10" name="TextBox 9">
            <a:extLst>
              <a:ext uri="{FF2B5EF4-FFF2-40B4-BE49-F238E27FC236}">
                <a16:creationId xmlns:a16="http://schemas.microsoft.com/office/drawing/2014/main" id="{D6FC5E72-B833-4CB6-88BD-B3B245393570}"/>
              </a:ext>
            </a:extLst>
          </p:cNvPr>
          <p:cNvSpPr txBox="1"/>
          <p:nvPr/>
        </p:nvSpPr>
        <p:spPr>
          <a:xfrm>
            <a:off x="4028238" y="6104769"/>
            <a:ext cx="2088232" cy="646331"/>
          </a:xfrm>
          <a:prstGeom prst="rect">
            <a:avLst/>
          </a:prstGeom>
          <a:noFill/>
        </p:spPr>
        <p:txBody>
          <a:bodyPr wrap="square" rtlCol="0">
            <a:spAutoFit/>
          </a:bodyPr>
          <a:lstStyle/>
          <a:p>
            <a:pPr algn="ctr"/>
            <a:r>
              <a:rPr lang="en-MY" b="1" dirty="0"/>
              <a:t>PREDICTED PERFORMANCE</a:t>
            </a:r>
          </a:p>
        </p:txBody>
      </p:sp>
    </p:spTree>
    <p:extLst>
      <p:ext uri="{BB962C8B-B14F-4D97-AF65-F5344CB8AC3E}">
        <p14:creationId xmlns:p14="http://schemas.microsoft.com/office/powerpoint/2010/main" val="4249944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p14="http://schemas.microsoft.com/office/powerpoint/2010/main" val="1641145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a16="http://schemas.microsoft.com/office/drawing/2014/main"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p14="http://schemas.microsoft.com/office/powerpoint/2010/main" val="1135892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AA82D-ECDC-4E12-82E2-A6B25D31521A}"/>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4D34DB87-5DE7-4178-9D48-928BF60D2345}"/>
              </a:ext>
            </a:extLst>
          </p:cNvPr>
          <p:cNvPicPr>
            <a:picLocks noChangeAspect="1"/>
          </p:cNvPicPr>
          <p:nvPr/>
        </p:nvPicPr>
        <p:blipFill>
          <a:blip r:embed="rId2"/>
          <a:stretch>
            <a:fillRect/>
          </a:stretch>
        </p:blipFill>
        <p:spPr>
          <a:xfrm>
            <a:off x="1662137" y="1628800"/>
            <a:ext cx="5819725" cy="5120359"/>
          </a:xfrm>
          <a:prstGeom prst="rect">
            <a:avLst/>
          </a:prstGeom>
        </p:spPr>
      </p:pic>
    </p:spTree>
    <p:extLst>
      <p:ext uri="{BB962C8B-B14F-4D97-AF65-F5344CB8AC3E}">
        <p14:creationId xmlns:p14="http://schemas.microsoft.com/office/powerpoint/2010/main" val="2280660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4287042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p14="http://schemas.microsoft.com/office/powerpoint/2010/main" val="1654509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F6A16B98-B413-448D-8639-54C10C5506E3}"/>
              </a:ext>
            </a:extLst>
          </p:cNvPr>
          <p:cNvSpPr txBox="1"/>
          <p:nvPr/>
        </p:nvSpPr>
        <p:spPr>
          <a:xfrm>
            <a:off x="914400" y="1628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val="671028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2632972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7955-C1C2-427E-95EF-14ADE8F274C1}"/>
              </a:ext>
            </a:extLst>
          </p:cNvPr>
          <p:cNvSpPr>
            <a:spLocks noGrp="1"/>
          </p:cNvSpPr>
          <p:nvPr>
            <p:ph type="title"/>
          </p:nvPr>
        </p:nvSpPr>
        <p:spPr/>
        <p:txBody>
          <a:bodyPr/>
          <a:lstStyle/>
          <a:p>
            <a:r>
              <a:rPr lang="en-MY" dirty="0"/>
              <a:t>Selection Tools</a:t>
            </a:r>
          </a:p>
        </p:txBody>
      </p:sp>
      <p:pic>
        <p:nvPicPr>
          <p:cNvPr id="5" name="Picture 4">
            <a:extLst>
              <a:ext uri="{FF2B5EF4-FFF2-40B4-BE49-F238E27FC236}">
                <a16:creationId xmlns:a16="http://schemas.microsoft.com/office/drawing/2014/main" id="{47BA19B5-B0DD-43BF-9B47-EB15CBDB088E}"/>
              </a:ext>
            </a:extLst>
          </p:cNvPr>
          <p:cNvPicPr>
            <a:picLocks noChangeAspect="1"/>
          </p:cNvPicPr>
          <p:nvPr/>
        </p:nvPicPr>
        <p:blipFill>
          <a:blip r:embed="rId2"/>
          <a:stretch>
            <a:fillRect/>
          </a:stretch>
        </p:blipFill>
        <p:spPr>
          <a:xfrm>
            <a:off x="1187624" y="1728787"/>
            <a:ext cx="7584843" cy="4550906"/>
          </a:xfrm>
          <a:prstGeom prst="rect">
            <a:avLst/>
          </a:prstGeom>
        </p:spPr>
      </p:pic>
    </p:spTree>
    <p:extLst>
      <p:ext uri="{BB962C8B-B14F-4D97-AF65-F5344CB8AC3E}">
        <p14:creationId xmlns:p14="http://schemas.microsoft.com/office/powerpoint/2010/main" val="950304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Step 3: Interview</a:t>
            </a:r>
          </a:p>
        </p:txBody>
      </p:sp>
      <p:sp>
        <p:nvSpPr>
          <p:cNvPr id="4" name="TextBox 3">
            <a:extLst>
              <a:ext uri="{FF2B5EF4-FFF2-40B4-BE49-F238E27FC236}">
                <a16:creationId xmlns:a16="http://schemas.microsoft.com/office/drawing/2014/main" id="{6963FD3A-CD64-4B37-847F-424C919CEB8C}"/>
              </a:ext>
            </a:extLst>
          </p:cNvPr>
          <p:cNvSpPr txBox="1"/>
          <p:nvPr/>
        </p:nvSpPr>
        <p:spPr>
          <a:xfrm>
            <a:off x="611560" y="158234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id="{7ED5259C-B204-4DB3-8601-60597420CB88}"/>
              </a:ext>
            </a:extLst>
          </p:cNvPr>
          <p:cNvPicPr>
            <a:picLocks noChangeAspect="1"/>
          </p:cNvPicPr>
          <p:nvPr/>
        </p:nvPicPr>
        <p:blipFill>
          <a:blip r:embed="rId2"/>
          <a:stretch>
            <a:fillRect/>
          </a:stretch>
        </p:blipFill>
        <p:spPr>
          <a:xfrm>
            <a:off x="1934001" y="4168009"/>
            <a:ext cx="5275998" cy="2412178"/>
          </a:xfrm>
          <a:prstGeom prst="rect">
            <a:avLst/>
          </a:prstGeom>
        </p:spPr>
      </p:pic>
    </p:spTree>
    <p:extLst>
      <p:ext uri="{BB962C8B-B14F-4D97-AF65-F5344CB8AC3E}">
        <p14:creationId xmlns:p14="http://schemas.microsoft.com/office/powerpoint/2010/main" val="1254565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val="627334451"/>
                    </a:ext>
                  </a:extLst>
                </a:gridCol>
                <a:gridCol w="3168352">
                  <a:extLst>
                    <a:ext uri="{9D8B030D-6E8A-4147-A177-3AD203B41FA5}">
                      <a16:colId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5788537"/>
                  </a:ext>
                </a:extLst>
              </a:tr>
            </a:tbl>
          </a:graphicData>
        </a:graphic>
      </p:graphicFrame>
      <p:sp>
        <p:nvSpPr>
          <p:cNvPr id="6" name="TextBox 5">
            <a:extLst>
              <a:ext uri="{FF2B5EF4-FFF2-40B4-BE49-F238E27FC236}">
                <a16:creationId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val="3606982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05CBF76B-E7FA-4BF4-9517-1B1947946EED}"/>
              </a:ext>
            </a:extLst>
          </p:cNvPr>
          <p:cNvSpPr txBox="1"/>
          <p:nvPr/>
        </p:nvSpPr>
        <p:spPr>
          <a:xfrm>
            <a:off x="837928" y="16288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id="{18ED4AB3-CD53-46B0-80A2-83BB459BF7FA}"/>
              </a:ext>
            </a:extLst>
          </p:cNvPr>
          <p:cNvPicPr/>
          <p:nvPr/>
        </p:nvPicPr>
        <p:blipFill>
          <a:blip r:embed="rId2" cstate="print"/>
          <a:stretch>
            <a:fillRect/>
          </a:stretch>
        </p:blipFill>
        <p:spPr>
          <a:xfrm>
            <a:off x="3923928" y="3406654"/>
            <a:ext cx="4505459" cy="2887603"/>
          </a:xfrm>
          <a:prstGeom prst="rect">
            <a:avLst/>
          </a:prstGeom>
        </p:spPr>
      </p:pic>
    </p:spTree>
    <p:extLst>
      <p:ext uri="{BB962C8B-B14F-4D97-AF65-F5344CB8AC3E}">
        <p14:creationId xmlns:p14="http://schemas.microsoft.com/office/powerpoint/2010/main" val="1237615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Competency-Based Interview</a:t>
            </a:r>
          </a:p>
        </p:txBody>
      </p:sp>
      <p:sp>
        <p:nvSpPr>
          <p:cNvPr id="4" name="TextBox 3">
            <a:extLst>
              <a:ext uri="{FF2B5EF4-FFF2-40B4-BE49-F238E27FC236}">
                <a16:creationId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val="3831551115"/>
                    </a:ext>
                  </a:extLst>
                </a:gridCol>
                <a:gridCol w="2994127">
                  <a:extLst>
                    <a:ext uri="{9D8B030D-6E8A-4147-A177-3AD203B41FA5}">
                      <a16:colId xmlns:a16="http://schemas.microsoft.com/office/drawing/2014/main" val="670222105"/>
                    </a:ext>
                  </a:extLst>
                </a:gridCol>
              </a:tblGrid>
              <a:tr h="556624">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8943725"/>
                  </a:ext>
                </a:extLst>
              </a:tr>
            </a:tbl>
          </a:graphicData>
        </a:graphic>
      </p:graphicFrame>
    </p:spTree>
    <p:extLst>
      <p:ext uri="{BB962C8B-B14F-4D97-AF65-F5344CB8AC3E}">
        <p14:creationId xmlns:p14="http://schemas.microsoft.com/office/powerpoint/2010/main" val="4038073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id="{17100F92-F25D-454B-BCDD-28825A713AD4}"/>
              </a:ext>
            </a:extLst>
          </p:cNvPr>
          <p:cNvPicPr/>
          <p:nvPr/>
        </p:nvPicPr>
        <p:blipFill>
          <a:blip r:embed="rId2" cstate="print"/>
          <a:stretch>
            <a:fillRect/>
          </a:stretch>
        </p:blipFill>
        <p:spPr>
          <a:xfrm>
            <a:off x="1475656" y="1909545"/>
            <a:ext cx="6424369" cy="4680481"/>
          </a:xfrm>
          <a:prstGeom prst="rect">
            <a:avLst/>
          </a:prstGeom>
        </p:spPr>
      </p:pic>
    </p:spTree>
    <p:extLst>
      <p:ext uri="{BB962C8B-B14F-4D97-AF65-F5344CB8AC3E}">
        <p14:creationId xmlns:p14="http://schemas.microsoft.com/office/powerpoint/2010/main" val="1053745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Structured Interview</a:t>
            </a:r>
          </a:p>
        </p:txBody>
      </p:sp>
      <p:graphicFrame>
        <p:nvGraphicFramePr>
          <p:cNvPr id="4" name="Table 3">
            <a:extLst>
              <a:ext uri="{FF2B5EF4-FFF2-40B4-BE49-F238E27FC236}">
                <a16:creationId xmlns:a16="http://schemas.microsoft.com/office/drawing/2014/main" id="{521CD5C1-665D-494E-8F5E-A8DEDD3A753B}"/>
              </a:ext>
            </a:extLst>
          </p:cNvPr>
          <p:cNvGraphicFramePr>
            <a:graphicFrameLocks noGrp="1"/>
          </p:cNvGraphicFramePr>
          <p:nvPr/>
        </p:nvGraphicFramePr>
        <p:xfrm>
          <a:off x="914400" y="1844824"/>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val="1624867639"/>
                    </a:ext>
                  </a:extLst>
                </a:gridCol>
                <a:gridCol w="3606245">
                  <a:extLst>
                    <a:ext uri="{9D8B030D-6E8A-4147-A177-3AD203B41FA5}">
                      <a16:colId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5271561"/>
                  </a:ext>
                </a:extLst>
              </a:tr>
            </a:tbl>
          </a:graphicData>
        </a:graphic>
      </p:graphicFrame>
      <p:sp>
        <p:nvSpPr>
          <p:cNvPr id="5" name="TextBox 4">
            <a:extLst>
              <a:ext uri="{FF2B5EF4-FFF2-40B4-BE49-F238E27FC236}">
                <a16:creationId xmlns:a16="http://schemas.microsoft.com/office/drawing/2014/main" id="{68624226-BF3C-4E49-B9F7-A9654D647D84}"/>
              </a:ext>
            </a:extLst>
          </p:cNvPr>
          <p:cNvSpPr txBox="1"/>
          <p:nvPr/>
        </p:nvSpPr>
        <p:spPr>
          <a:xfrm>
            <a:off x="914400" y="5373216"/>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val="307756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Realistic Job Previews</a:t>
            </a:r>
          </a:p>
        </p:txBody>
      </p:sp>
      <p:sp>
        <p:nvSpPr>
          <p:cNvPr id="4" name="TextBox 3">
            <a:extLst>
              <a:ext uri="{FF2B5EF4-FFF2-40B4-BE49-F238E27FC236}">
                <a16:creationId xmlns:a16="http://schemas.microsoft.com/office/drawing/2014/main" id="{4AFDE3B6-384B-4855-B88C-E68ADA587742}"/>
              </a:ext>
            </a:extLst>
          </p:cNvPr>
          <p:cNvSpPr txBox="1"/>
          <p:nvPr/>
        </p:nvSpPr>
        <p:spPr>
          <a:xfrm>
            <a:off x="827584" y="1772816"/>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p14="http://schemas.microsoft.com/office/powerpoint/2010/main" val="2582310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Types of Realistic Job Previews</a:t>
            </a:r>
          </a:p>
        </p:txBody>
      </p:sp>
      <p:sp>
        <p:nvSpPr>
          <p:cNvPr id="4" name="TextBox 3">
            <a:extLst>
              <a:ext uri="{FF2B5EF4-FFF2-40B4-BE49-F238E27FC236}">
                <a16:creationId xmlns:a16="http://schemas.microsoft.com/office/drawing/2014/main" id="{A30E75EA-0DD5-4764-9EE0-88345656A3E3}"/>
              </a:ext>
            </a:extLst>
          </p:cNvPr>
          <p:cNvSpPr txBox="1"/>
          <p:nvPr/>
        </p:nvSpPr>
        <p:spPr>
          <a:xfrm>
            <a:off x="914400" y="16288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p14="http://schemas.microsoft.com/office/powerpoint/2010/main" val="1927330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1472439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New Hire Onboarding</a:t>
            </a:r>
          </a:p>
        </p:txBody>
      </p:sp>
      <p:sp>
        <p:nvSpPr>
          <p:cNvPr id="4" name="TextBox 3">
            <a:extLst>
              <a:ext uri="{FF2B5EF4-FFF2-40B4-BE49-F238E27FC236}">
                <a16:creationId xmlns:a16="http://schemas.microsoft.com/office/drawing/2014/main" id="{A114953A-21B8-4067-83AD-8BD8BDA35994}"/>
              </a:ext>
            </a:extLst>
          </p:cNvPr>
          <p:cNvSpPr txBox="1"/>
          <p:nvPr/>
        </p:nvSpPr>
        <p:spPr>
          <a:xfrm>
            <a:off x="755576" y="1764099"/>
            <a:ext cx="7931224" cy="4401205"/>
          </a:xfrm>
          <a:prstGeom prst="rect">
            <a:avLst/>
          </a:prstGeom>
          <a:noFill/>
        </p:spPr>
        <p:txBody>
          <a:bodyPr wrap="square" rtlCol="0">
            <a:spAutoFit/>
          </a:bodyPr>
          <a:lstStyle/>
          <a:p>
            <a:r>
              <a:rPr lang="en-MY" sz="2800" dirty="0">
                <a:latin typeface="+mn-lt"/>
              </a:rPr>
              <a:t>Research on orientation and onboarding shows that a positive start at an organization has the following benefits for employees:</a:t>
            </a:r>
          </a:p>
          <a:p>
            <a:endParaRPr lang="en-MY" sz="2800" dirty="0">
              <a:latin typeface="+mn-lt"/>
            </a:endParaRPr>
          </a:p>
          <a:p>
            <a:pPr marL="285750" indent="-285750">
              <a:buFont typeface="Wingdings" panose="05000000000000000000" pitchFamily="2" charset="2"/>
              <a:buChar char="§"/>
            </a:pPr>
            <a:r>
              <a:rPr lang="en-MY" sz="2800" dirty="0">
                <a:latin typeface="+mn-lt"/>
              </a:rPr>
              <a:t>Creates enthusiasm</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Reduces anxiety</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Encourages social connections</a:t>
            </a:r>
          </a:p>
          <a:p>
            <a:endParaRPr lang="en-MY" sz="2800" dirty="0">
              <a:latin typeface="+mn-lt"/>
            </a:endParaRPr>
          </a:p>
        </p:txBody>
      </p:sp>
    </p:spTree>
    <p:extLst>
      <p:ext uri="{BB962C8B-B14F-4D97-AF65-F5344CB8AC3E}">
        <p14:creationId xmlns:p14="http://schemas.microsoft.com/office/powerpoint/2010/main" val="3651626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New Employee Orientation</a:t>
            </a:r>
          </a:p>
        </p:txBody>
      </p:sp>
      <p:sp>
        <p:nvSpPr>
          <p:cNvPr id="4" name="TextBox 3">
            <a:extLst>
              <a:ext uri="{FF2B5EF4-FFF2-40B4-BE49-F238E27FC236}">
                <a16:creationId xmlns:a16="http://schemas.microsoft.com/office/drawing/2014/main" id="{202EF787-C65E-41F1-B674-49033F2D6C2E}"/>
              </a:ext>
            </a:extLst>
          </p:cNvPr>
          <p:cNvSpPr txBox="1"/>
          <p:nvPr/>
        </p:nvSpPr>
        <p:spPr>
          <a:xfrm>
            <a:off x="683568" y="16288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p14="http://schemas.microsoft.com/office/powerpoint/2010/main" val="1073835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Orientation/Induction</a:t>
            </a:r>
          </a:p>
        </p:txBody>
      </p:sp>
      <p:sp>
        <p:nvSpPr>
          <p:cNvPr id="4" name="TextBox 3">
            <a:extLst>
              <a:ext uri="{FF2B5EF4-FFF2-40B4-BE49-F238E27FC236}">
                <a16:creationId xmlns:a16="http://schemas.microsoft.com/office/drawing/2014/main" id="{5AB68107-7944-4F58-BA27-2331C1034541}"/>
              </a:ext>
            </a:extLst>
          </p:cNvPr>
          <p:cNvSpPr txBox="1"/>
          <p:nvPr/>
        </p:nvSpPr>
        <p:spPr>
          <a:xfrm>
            <a:off x="696144" y="1556792"/>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p14="http://schemas.microsoft.com/office/powerpoint/2010/main" val="2409983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4DB90-7366-4962-9019-B58530CF3A90}"/>
              </a:ext>
            </a:extLst>
          </p:cNvPr>
          <p:cNvSpPr>
            <a:spLocks noGrp="1"/>
          </p:cNvSpPr>
          <p:nvPr>
            <p:ph type="title"/>
          </p:nvPr>
        </p:nvSpPr>
        <p:spPr/>
        <p:txBody>
          <a:bodyPr/>
          <a:lstStyle/>
          <a:p>
            <a:r>
              <a:rPr lang="en-MY" dirty="0"/>
              <a:t>Model of Onboarding</a:t>
            </a:r>
          </a:p>
        </p:txBody>
      </p:sp>
      <p:pic>
        <p:nvPicPr>
          <p:cNvPr id="5" name="Picture 4">
            <a:extLst>
              <a:ext uri="{FF2B5EF4-FFF2-40B4-BE49-F238E27FC236}">
                <a16:creationId xmlns:a16="http://schemas.microsoft.com/office/drawing/2014/main" id="{497C70DE-D982-4ECB-B1FE-FEED940C89BE}"/>
              </a:ext>
            </a:extLst>
          </p:cNvPr>
          <p:cNvPicPr>
            <a:picLocks noChangeAspect="1"/>
          </p:cNvPicPr>
          <p:nvPr/>
        </p:nvPicPr>
        <p:blipFill>
          <a:blip r:embed="rId2"/>
          <a:stretch>
            <a:fillRect/>
          </a:stretch>
        </p:blipFill>
        <p:spPr>
          <a:xfrm>
            <a:off x="1547664" y="1706441"/>
            <a:ext cx="6764982" cy="4849730"/>
          </a:xfrm>
          <a:prstGeom prst="rect">
            <a:avLst/>
          </a:prstGeom>
        </p:spPr>
      </p:pic>
    </p:spTree>
    <p:extLst>
      <p:ext uri="{BB962C8B-B14F-4D97-AF65-F5344CB8AC3E}">
        <p14:creationId xmlns:p14="http://schemas.microsoft.com/office/powerpoint/2010/main" val="2396736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New Employee Onboarding</a:t>
            </a:r>
          </a:p>
        </p:txBody>
      </p:sp>
      <p:sp>
        <p:nvSpPr>
          <p:cNvPr id="4" name="TextBox 3">
            <a:extLst>
              <a:ext uri="{FF2B5EF4-FFF2-40B4-BE49-F238E27FC236}">
                <a16:creationId xmlns:a16="http://schemas.microsoft.com/office/drawing/2014/main"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p14="http://schemas.microsoft.com/office/powerpoint/2010/main" val="3288716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a16="http://schemas.microsoft.com/office/drawing/2014/main"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p14="http://schemas.microsoft.com/office/powerpoint/2010/main" val="3597300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Evaluating the Effectiveness of Onboarding</a:t>
            </a:r>
          </a:p>
        </p:txBody>
      </p:sp>
      <p:sp>
        <p:nvSpPr>
          <p:cNvPr id="4" name="TextBox 3">
            <a:extLst>
              <a:ext uri="{FF2B5EF4-FFF2-40B4-BE49-F238E27FC236}">
                <a16:creationId xmlns:a16="http://schemas.microsoft.com/office/drawing/2014/main" id="{0048BF56-9A74-410F-B3E1-B59233F637D6}"/>
              </a:ext>
            </a:extLst>
          </p:cNvPr>
          <p:cNvSpPr txBox="1"/>
          <p:nvPr/>
        </p:nvSpPr>
        <p:spPr>
          <a:xfrm>
            <a:off x="609836" y="16288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p14="http://schemas.microsoft.com/office/powerpoint/2010/main" val="3501579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a:t>
            </a:r>
          </a:p>
        </p:txBody>
      </p:sp>
      <p:sp>
        <p:nvSpPr>
          <p:cNvPr id="4" name="TextBox 3">
            <a:extLst>
              <a:ext uri="{FF2B5EF4-FFF2-40B4-BE49-F238E27FC236}">
                <a16:creationId xmlns:a16="http://schemas.microsoft.com/office/drawing/2014/main" id="{AA995BB7-7278-46A1-B7C6-1893FDFDBF40}"/>
              </a:ext>
            </a:extLst>
          </p:cNvPr>
          <p:cNvSpPr txBox="1"/>
          <p:nvPr/>
        </p:nvSpPr>
        <p:spPr>
          <a:xfrm>
            <a:off x="683568" y="1626782"/>
            <a:ext cx="8208912" cy="4893647"/>
          </a:xfrm>
          <a:prstGeom prst="rect">
            <a:avLst/>
          </a:prstGeom>
          <a:noFill/>
        </p:spPr>
        <p:txBody>
          <a:bodyPr wrap="square" rtlCol="0">
            <a:spAutoFit/>
          </a:bodyPr>
          <a:lstStyle/>
          <a:p>
            <a:r>
              <a:rPr lang="en-MY" sz="2400" dirty="0"/>
              <a:t>Which of the following is a feature of a successful onboarding program?</a:t>
            </a:r>
          </a:p>
          <a:p>
            <a:endParaRPr lang="en-MY" sz="2400" dirty="0"/>
          </a:p>
          <a:p>
            <a:pPr marL="342900" indent="-342900">
              <a:buFont typeface="+mj-lt"/>
              <a:buAutoNum type="alphaUcPeriod"/>
            </a:pPr>
            <a:r>
              <a:rPr lang="en-MY" sz="2400" dirty="0"/>
              <a:t>Passive rather than active participation by new employees</a:t>
            </a:r>
          </a:p>
          <a:p>
            <a:pPr marL="342900" indent="-342900">
              <a:buFont typeface="+mj-lt"/>
              <a:buAutoNum type="alphaUcPeriod"/>
            </a:pPr>
            <a:endParaRPr lang="en-MY" sz="2400" dirty="0"/>
          </a:p>
          <a:p>
            <a:pPr marL="342900" indent="-342900">
              <a:buFont typeface="+mj-lt"/>
              <a:buAutoNum type="alphaUcPeriod"/>
            </a:pPr>
            <a:r>
              <a:rPr lang="en-MY" sz="2400" dirty="0"/>
              <a:t>Onboarding activities completed within a short period of time</a:t>
            </a:r>
          </a:p>
          <a:p>
            <a:pPr marL="342900" indent="-342900">
              <a:buFont typeface="+mj-lt"/>
              <a:buAutoNum type="alphaUcPeriod"/>
            </a:pPr>
            <a:endParaRPr lang="en-MY" sz="2400" dirty="0"/>
          </a:p>
          <a:p>
            <a:pPr marL="342900" indent="-342900">
              <a:buFont typeface="+mj-lt"/>
              <a:buAutoNum type="alphaUcPeriod"/>
            </a:pPr>
            <a:r>
              <a:rPr lang="en-MY" sz="2400" dirty="0"/>
              <a:t>The same program fitting the needs of all new employee groups</a:t>
            </a:r>
          </a:p>
          <a:p>
            <a:pPr marL="342900" indent="-342900">
              <a:buFont typeface="+mj-lt"/>
              <a:buAutoNum type="alphaUcPeriod"/>
            </a:pPr>
            <a:endParaRPr lang="en-MY" sz="2400" dirty="0"/>
          </a:p>
          <a:p>
            <a:pPr marL="342900" indent="-342900">
              <a:buFont typeface="+mj-lt"/>
              <a:buAutoNum type="alphaUcPeriod"/>
            </a:pPr>
            <a:r>
              <a:rPr lang="en-MY" sz="2400" dirty="0"/>
              <a:t>Avoidance of information overload</a:t>
            </a:r>
          </a:p>
        </p:txBody>
      </p:sp>
    </p:spTree>
    <p:extLst>
      <p:ext uri="{BB962C8B-B14F-4D97-AF65-F5344CB8AC3E}">
        <p14:creationId xmlns:p14="http://schemas.microsoft.com/office/powerpoint/2010/main" val="1774150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a:t>
            </a:r>
          </a:p>
        </p:txBody>
      </p:sp>
      <p:sp>
        <p:nvSpPr>
          <p:cNvPr id="4" name="TextBox 3">
            <a:extLst>
              <a:ext uri="{FF2B5EF4-FFF2-40B4-BE49-F238E27FC236}">
                <a16:creationId xmlns:a16="http://schemas.microsoft.com/office/drawing/2014/main" id="{386814E7-AE7C-49F3-B757-89B0F98A69F0}"/>
              </a:ext>
            </a:extLst>
          </p:cNvPr>
          <p:cNvSpPr txBox="1"/>
          <p:nvPr/>
        </p:nvSpPr>
        <p:spPr>
          <a:xfrm>
            <a:off x="755576" y="2204864"/>
            <a:ext cx="7488832" cy="523220"/>
          </a:xfrm>
          <a:prstGeom prst="rect">
            <a:avLst/>
          </a:prstGeom>
          <a:noFill/>
        </p:spPr>
        <p:txBody>
          <a:bodyPr wrap="square" rtlCol="0">
            <a:spAutoFit/>
          </a:bodyPr>
          <a:lstStyle/>
          <a:p>
            <a:r>
              <a:rPr lang="en-MY" sz="2800" dirty="0"/>
              <a:t>D.	Avoidance of information overload</a:t>
            </a:r>
          </a:p>
        </p:txBody>
      </p:sp>
    </p:spTree>
    <p:extLst>
      <p:ext uri="{BB962C8B-B14F-4D97-AF65-F5344CB8AC3E}">
        <p14:creationId xmlns:p14="http://schemas.microsoft.com/office/powerpoint/2010/main" val="4083286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a:t>
            </a:r>
          </a:p>
        </p:txBody>
      </p:sp>
      <p:sp>
        <p:nvSpPr>
          <p:cNvPr id="4" name="TextBox 3">
            <a:extLst>
              <a:ext uri="{FF2B5EF4-FFF2-40B4-BE49-F238E27FC236}">
                <a16:creationId xmlns:a16="http://schemas.microsoft.com/office/drawing/2014/main" id="{3CE22D53-27FC-4CF0-A93C-EABF6834BF56}"/>
              </a:ext>
            </a:extLst>
          </p:cNvPr>
          <p:cNvSpPr txBox="1"/>
          <p:nvPr/>
        </p:nvSpPr>
        <p:spPr>
          <a:xfrm>
            <a:off x="683568" y="1626782"/>
            <a:ext cx="8136904" cy="5262979"/>
          </a:xfrm>
          <a:prstGeom prst="rect">
            <a:avLst/>
          </a:prstGeom>
          <a:noFill/>
        </p:spPr>
        <p:txBody>
          <a:bodyPr wrap="square" rtlCol="0">
            <a:spAutoFit/>
          </a:bodyPr>
          <a:lstStyle/>
          <a:p>
            <a:r>
              <a:rPr lang="en-MY" sz="2800" dirty="0">
                <a:latin typeface="+mn-lt"/>
              </a:rPr>
              <a:t>Which of the following helps track the point at which most new employees tend to exit the organization?</a:t>
            </a:r>
          </a:p>
          <a:p>
            <a:endParaRPr lang="en-MY" sz="2800" dirty="0">
              <a:latin typeface="+mn-lt"/>
            </a:endParaRPr>
          </a:p>
          <a:p>
            <a:pPr marL="342900" indent="-342900">
              <a:buFont typeface="+mj-lt"/>
              <a:buAutoNum type="alphaUcPeriod"/>
            </a:pPr>
            <a:r>
              <a:rPr lang="en-MY" sz="2800" dirty="0">
                <a:latin typeface="+mn-lt"/>
              </a:rPr>
              <a:t>Orientation checklist</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Open-ended questions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Performance measures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Retention threshold</a:t>
            </a:r>
          </a:p>
          <a:p>
            <a:endParaRPr lang="en-MY" sz="2800" dirty="0">
              <a:latin typeface="+mn-lt"/>
            </a:endParaRPr>
          </a:p>
        </p:txBody>
      </p:sp>
    </p:spTree>
    <p:extLst>
      <p:ext uri="{BB962C8B-B14F-4D97-AF65-F5344CB8AC3E}">
        <p14:creationId xmlns:p14="http://schemas.microsoft.com/office/powerpoint/2010/main" val="32664464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a:t>
            </a:r>
            <a:r>
              <a:rPr lang="en-MY"/>
              <a:t># </a:t>
            </a:r>
            <a:endParaRPr lang="en-MY" dirty="0"/>
          </a:p>
        </p:txBody>
      </p:sp>
      <p:sp>
        <p:nvSpPr>
          <p:cNvPr id="3" name="Content Placeholder 2">
            <a:extLst>
              <a:ext uri="{FF2B5EF4-FFF2-40B4-BE49-F238E27FC236}">
                <a16:creationId xmlns:a16="http://schemas.microsoft.com/office/drawing/2014/main" id="{EFBF3AC6-98BF-49C1-8D69-78FDD3B338BA}"/>
              </a:ext>
            </a:extLst>
          </p:cNvPr>
          <p:cNvSpPr>
            <a:spLocks noGrp="1"/>
          </p:cNvSpPr>
          <p:nvPr>
            <p:ph idx="1"/>
          </p:nvPr>
        </p:nvSpPr>
        <p:spPr>
          <a:xfrm>
            <a:off x="1763688" y="2381258"/>
            <a:ext cx="4953744" cy="836425"/>
          </a:xfrm>
        </p:spPr>
        <p:txBody>
          <a:bodyPr/>
          <a:lstStyle/>
          <a:p>
            <a:r>
              <a:rPr lang="en-MY" dirty="0"/>
              <a:t>D.	Retention threshold</a:t>
            </a:r>
          </a:p>
        </p:txBody>
      </p:sp>
    </p:spTree>
    <p:extLst>
      <p:ext uri="{BB962C8B-B14F-4D97-AF65-F5344CB8AC3E}">
        <p14:creationId xmlns:p14="http://schemas.microsoft.com/office/powerpoint/2010/main" val="24534833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endParaRPr lang="en-MY" dirty="0"/>
          </a:p>
        </p:txBody>
      </p:sp>
    </p:spTree>
    <p:extLst>
      <p:ext uri="{BB962C8B-B14F-4D97-AF65-F5344CB8AC3E}">
        <p14:creationId xmlns:p14="http://schemas.microsoft.com/office/powerpoint/2010/main" val="927868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D011A-9017-480B-85B6-BAED74374667}"/>
              </a:ext>
            </a:extLst>
          </p:cNvPr>
          <p:cNvSpPr>
            <a:spLocks noGrp="1"/>
          </p:cNvSpPr>
          <p:nvPr>
            <p:ph type="title"/>
          </p:nvPr>
        </p:nvSpPr>
        <p:spPr/>
        <p:txBody>
          <a:bodyPr/>
          <a:lstStyle/>
          <a:p>
            <a:r>
              <a:rPr lang="en-MY" dirty="0"/>
              <a:t>Remuneration</a:t>
            </a:r>
          </a:p>
        </p:txBody>
      </p:sp>
      <p:sp>
        <p:nvSpPr>
          <p:cNvPr id="3" name="Content Placeholder 2">
            <a:extLst>
              <a:ext uri="{FF2B5EF4-FFF2-40B4-BE49-F238E27FC236}">
                <a16:creationId xmlns:a16="http://schemas.microsoft.com/office/drawing/2014/main" id="{B688735D-20F3-48D6-B991-C04BBD53E301}"/>
              </a:ext>
            </a:extLst>
          </p:cNvPr>
          <p:cNvSpPr>
            <a:spLocks noGrp="1"/>
          </p:cNvSpPr>
          <p:nvPr>
            <p:ph idx="1"/>
          </p:nvPr>
        </p:nvSpPr>
        <p:spPr>
          <a:xfrm>
            <a:off x="914400" y="1916832"/>
            <a:ext cx="7772400" cy="3556992"/>
          </a:xfrm>
        </p:spPr>
        <p:txBody>
          <a:bodyPr/>
          <a:lstStyle/>
          <a:p>
            <a:pPr marL="0" indent="0">
              <a:buNone/>
            </a:pPr>
            <a:r>
              <a:rPr lang="en-MY" dirty="0"/>
              <a:t>Remuneration is used to connote something broad, like a package, essentially implying that it is not only a salary, but many other benefits that are included in this “package.” In general, Remuneration is referred to as the payment made to an employee for his/her services or work. Typically, this is the payment of a salary or wage. </a:t>
            </a:r>
          </a:p>
        </p:txBody>
      </p:sp>
    </p:spTree>
    <p:extLst>
      <p:ext uri="{BB962C8B-B14F-4D97-AF65-F5344CB8AC3E}">
        <p14:creationId xmlns:p14="http://schemas.microsoft.com/office/powerpoint/2010/main" val="3635117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2748F-64E5-48C4-958C-53A5A3519F05}"/>
              </a:ext>
            </a:extLst>
          </p:cNvPr>
          <p:cNvSpPr>
            <a:spLocks noGrp="1"/>
          </p:cNvSpPr>
          <p:nvPr>
            <p:ph type="title"/>
          </p:nvPr>
        </p:nvSpPr>
        <p:spPr/>
        <p:txBody>
          <a:bodyPr/>
          <a:lstStyle/>
          <a:p>
            <a:r>
              <a:rPr lang="en-MY" dirty="0"/>
              <a:t>Difference Remuneration vs Compensation</a:t>
            </a:r>
          </a:p>
        </p:txBody>
      </p:sp>
      <p:sp>
        <p:nvSpPr>
          <p:cNvPr id="3" name="Content Placeholder 2">
            <a:extLst>
              <a:ext uri="{FF2B5EF4-FFF2-40B4-BE49-F238E27FC236}">
                <a16:creationId xmlns:a16="http://schemas.microsoft.com/office/drawing/2014/main" id="{39337D0D-3157-43F9-9CC6-16BC20DB555F}"/>
              </a:ext>
            </a:extLst>
          </p:cNvPr>
          <p:cNvSpPr>
            <a:spLocks noGrp="1"/>
          </p:cNvSpPr>
          <p:nvPr>
            <p:ph idx="1"/>
          </p:nvPr>
        </p:nvSpPr>
        <p:spPr>
          <a:xfrm>
            <a:off x="685800" y="1700808"/>
            <a:ext cx="7772400" cy="4530725"/>
          </a:xfrm>
        </p:spPr>
        <p:txBody>
          <a:bodyPr/>
          <a:lstStyle/>
          <a:p>
            <a:r>
              <a:rPr lang="en-MY" sz="2400" dirty="0"/>
              <a:t>Remuneration is much broader and encompasses not only the periodic payment given to an employee but also other payments and non-monetary benefits. It is the whole package offered to an employee during his/her term of employment with the employer.</a:t>
            </a:r>
          </a:p>
          <a:p>
            <a:endParaRPr lang="en-MY" sz="2400" dirty="0"/>
          </a:p>
          <a:p>
            <a:r>
              <a:rPr lang="en-MY" sz="2400" dirty="0"/>
              <a:t>Compensation refers to all forms of financial returns and tangible services and benefits employees receive as part of an employment relationship. Also, compensation refers to a form of monetary payment provided to a person who has suffered damage, harm, or injury. </a:t>
            </a:r>
          </a:p>
        </p:txBody>
      </p:sp>
    </p:spTree>
    <p:extLst>
      <p:ext uri="{BB962C8B-B14F-4D97-AF65-F5344CB8AC3E}">
        <p14:creationId xmlns:p14="http://schemas.microsoft.com/office/powerpoint/2010/main" val="5317802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Steps in the Development of a Total Rewards Strategy</a:t>
            </a:r>
          </a:p>
        </p:txBody>
      </p:sp>
      <p:sp>
        <p:nvSpPr>
          <p:cNvPr id="4" name="TextBox 3">
            <a:extLst>
              <a:ext uri="{FF2B5EF4-FFF2-40B4-BE49-F238E27FC236}">
                <a16:creationId xmlns:a16="http://schemas.microsoft.com/office/drawing/2014/main" id="{BD5167C7-1792-471D-A589-D6AE75865091}"/>
              </a:ext>
            </a:extLst>
          </p:cNvPr>
          <p:cNvSpPr txBox="1"/>
          <p:nvPr/>
        </p:nvSpPr>
        <p:spPr>
          <a:xfrm>
            <a:off x="685800" y="1772816"/>
            <a:ext cx="8350696" cy="4154984"/>
          </a:xfrm>
          <a:prstGeom prst="rect">
            <a:avLst/>
          </a:prstGeom>
          <a:noFill/>
        </p:spPr>
        <p:txBody>
          <a:bodyPr wrap="square" rtlCol="0">
            <a:spAutoFit/>
          </a:bodyPr>
          <a:lstStyle/>
          <a:p>
            <a:pPr marL="342900" indent="-342900">
              <a:buFont typeface="+mj-lt"/>
              <a:buAutoNum type="arabicPeriod"/>
            </a:pPr>
            <a:r>
              <a:rPr lang="en-MY" sz="2400" dirty="0"/>
              <a:t>Define your differentiator</a:t>
            </a:r>
          </a:p>
          <a:p>
            <a:pPr marL="342900" indent="-342900">
              <a:buFont typeface="+mj-lt"/>
              <a:buAutoNum type="arabicPeriod"/>
            </a:pPr>
            <a:endParaRPr lang="en-MY" sz="2400" dirty="0"/>
          </a:p>
          <a:p>
            <a:pPr marL="342900" indent="-342900">
              <a:buFont typeface="+mj-lt"/>
              <a:buAutoNum type="arabicPeriod"/>
            </a:pPr>
            <a:r>
              <a:rPr lang="en-MY" sz="2400" dirty="0"/>
              <a:t>Learn what motivates your employees</a:t>
            </a:r>
          </a:p>
          <a:p>
            <a:pPr marL="342900" indent="-342900">
              <a:buFont typeface="+mj-lt"/>
              <a:buAutoNum type="arabicPeriod"/>
            </a:pPr>
            <a:endParaRPr lang="en-MY" sz="2400" dirty="0"/>
          </a:p>
          <a:p>
            <a:pPr marL="342900" indent="-342900">
              <a:buFont typeface="+mj-lt"/>
              <a:buAutoNum type="arabicPeriod"/>
            </a:pPr>
            <a:r>
              <a:rPr lang="en-MY" sz="2400" dirty="0"/>
              <a:t>Develop a total rewards brand</a:t>
            </a:r>
          </a:p>
          <a:p>
            <a:pPr marL="342900" indent="-342900">
              <a:buFont typeface="+mj-lt"/>
              <a:buAutoNum type="arabicPeriod"/>
            </a:pPr>
            <a:endParaRPr lang="en-MY" sz="2400" dirty="0"/>
          </a:p>
          <a:p>
            <a:pPr marL="342900" indent="-342900">
              <a:buFont typeface="+mj-lt"/>
              <a:buAutoNum type="arabicPeriod"/>
            </a:pPr>
            <a:r>
              <a:rPr lang="en-MY" sz="2400" dirty="0"/>
              <a:t>Personalize the experience</a:t>
            </a:r>
          </a:p>
          <a:p>
            <a:pPr marL="342900" indent="-342900">
              <a:buFont typeface="+mj-lt"/>
              <a:buAutoNum type="arabicPeriod"/>
            </a:pPr>
            <a:endParaRPr lang="en-MY" sz="2400" dirty="0"/>
          </a:p>
          <a:p>
            <a:pPr marL="342900" indent="-342900">
              <a:buFont typeface="+mj-lt"/>
              <a:buAutoNum type="arabicPeriod"/>
            </a:pPr>
            <a:r>
              <a:rPr lang="en-MY" sz="2400" dirty="0"/>
              <a:t>Reach people through multiple communication channels</a:t>
            </a:r>
          </a:p>
          <a:p>
            <a:pPr marL="342900" indent="-342900">
              <a:buFont typeface="+mj-lt"/>
              <a:buAutoNum type="arabicPeriod"/>
            </a:pPr>
            <a:endParaRPr lang="en-MY" sz="2400" dirty="0"/>
          </a:p>
          <a:p>
            <a:pPr marL="342900" indent="-342900">
              <a:buFont typeface="+mj-lt"/>
              <a:buAutoNum type="arabicPeriod"/>
            </a:pPr>
            <a:r>
              <a:rPr lang="en-MY" sz="2400" dirty="0"/>
              <a:t>Project cost and risk profile of rewards</a:t>
            </a:r>
          </a:p>
        </p:txBody>
      </p:sp>
    </p:spTree>
    <p:extLst>
      <p:ext uri="{BB962C8B-B14F-4D97-AF65-F5344CB8AC3E}">
        <p14:creationId xmlns:p14="http://schemas.microsoft.com/office/powerpoint/2010/main" val="4580493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Compensation Approaches</a:t>
            </a:r>
          </a:p>
        </p:txBody>
      </p:sp>
      <p:sp>
        <p:nvSpPr>
          <p:cNvPr id="4" name="TextBox 3">
            <a:extLst>
              <a:ext uri="{FF2B5EF4-FFF2-40B4-BE49-F238E27FC236}">
                <a16:creationId xmlns:a16="http://schemas.microsoft.com/office/drawing/2014/main" id="{4F375D63-0027-47C6-90CE-E4026B1FCD3A}"/>
              </a:ext>
            </a:extLst>
          </p:cNvPr>
          <p:cNvSpPr txBox="1"/>
          <p:nvPr/>
        </p:nvSpPr>
        <p:spPr>
          <a:xfrm>
            <a:off x="914400" y="1772816"/>
            <a:ext cx="7546032" cy="4524315"/>
          </a:xfrm>
          <a:prstGeom prst="rect">
            <a:avLst/>
          </a:prstGeom>
          <a:noFill/>
        </p:spPr>
        <p:txBody>
          <a:bodyPr wrap="square" rtlCol="0">
            <a:spAutoFit/>
          </a:bodyPr>
          <a:lstStyle/>
          <a:p>
            <a:r>
              <a:rPr lang="en-MY" b="1" dirty="0"/>
              <a:t>Entitlement-oriented approach</a:t>
            </a:r>
            <a:r>
              <a:rPr lang="en-MY"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dirty="0"/>
          </a:p>
          <a:p>
            <a:endParaRPr lang="en-MY" dirty="0"/>
          </a:p>
          <a:p>
            <a:r>
              <a:rPr lang="en-MY" b="1" dirty="0"/>
              <a:t>Performance-oriented approach</a:t>
            </a:r>
            <a:r>
              <a:rPr lang="en-MY" dirty="0"/>
              <a:t>. The compensation programs of other organizations are more performance-driven, putting more emphasis on the performance and contributions of individual employees</a:t>
            </a:r>
          </a:p>
          <a:p>
            <a:endParaRPr lang="en-MY" dirty="0"/>
          </a:p>
          <a:p>
            <a:endParaRPr lang="en-MY" dirty="0"/>
          </a:p>
          <a:p>
            <a:r>
              <a:rPr lang="en-MY" dirty="0"/>
              <a:t>In general, as benefits increase, there is less emphasis on individual employee contributions and responsibility and more emphasis on the success of the organization as a whole.</a:t>
            </a:r>
          </a:p>
          <a:p>
            <a:endParaRPr lang="en-MY" dirty="0"/>
          </a:p>
        </p:txBody>
      </p:sp>
    </p:spTree>
    <p:extLst>
      <p:ext uri="{BB962C8B-B14F-4D97-AF65-F5344CB8AC3E}">
        <p14:creationId xmlns:p14="http://schemas.microsoft.com/office/powerpoint/2010/main" val="247414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Goals of the Total Rewards System</a:t>
            </a:r>
          </a:p>
        </p:txBody>
      </p:sp>
      <p:sp>
        <p:nvSpPr>
          <p:cNvPr id="4" name="TextBox 3">
            <a:extLst>
              <a:ext uri="{FF2B5EF4-FFF2-40B4-BE49-F238E27FC236}">
                <a16:creationId xmlns:a16="http://schemas.microsoft.com/office/drawing/2014/main" id="{B8779723-DC83-4838-8DEC-91C0E124CAC3}"/>
              </a:ext>
            </a:extLst>
          </p:cNvPr>
          <p:cNvSpPr txBox="1"/>
          <p:nvPr/>
        </p:nvSpPr>
        <p:spPr>
          <a:xfrm>
            <a:off x="683568" y="1772816"/>
            <a:ext cx="8003232" cy="2862322"/>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Attracts people who can help the organization meet its mission and vision</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Retains valuable employees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Motivates and rewards desired performance</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Spends compensation money wisely</a:t>
            </a:r>
          </a:p>
          <a:p>
            <a:endParaRPr lang="en-MY" sz="2000" dirty="0">
              <a:latin typeface="+mn-lt"/>
            </a:endParaRPr>
          </a:p>
        </p:txBody>
      </p:sp>
    </p:spTree>
    <p:extLst>
      <p:ext uri="{BB962C8B-B14F-4D97-AF65-F5344CB8AC3E}">
        <p14:creationId xmlns:p14="http://schemas.microsoft.com/office/powerpoint/2010/main" val="24941536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Equity</a:t>
            </a:r>
          </a:p>
        </p:txBody>
      </p:sp>
      <p:sp>
        <p:nvSpPr>
          <p:cNvPr id="4" name="TextBox 3">
            <a:extLst>
              <a:ext uri="{FF2B5EF4-FFF2-40B4-BE49-F238E27FC236}">
                <a16:creationId xmlns:a16="http://schemas.microsoft.com/office/drawing/2014/main" id="{16F27E55-FA90-4176-AD14-57C9F5830820}"/>
              </a:ext>
            </a:extLst>
          </p:cNvPr>
          <p:cNvSpPr txBox="1"/>
          <p:nvPr/>
        </p:nvSpPr>
        <p:spPr>
          <a:xfrm>
            <a:off x="750404" y="1628800"/>
            <a:ext cx="8142076"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p14="http://schemas.microsoft.com/office/powerpoint/2010/main" val="5463335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FE3AABDE-242B-415D-AA3F-8588F1683660}"/>
              </a:ext>
            </a:extLst>
          </p:cNvPr>
          <p:cNvSpPr txBox="1"/>
          <p:nvPr/>
        </p:nvSpPr>
        <p:spPr>
          <a:xfrm>
            <a:off x="1043608" y="1772816"/>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a16="http://schemas.microsoft.com/office/drawing/2014/main" id="{DFCF8CAC-EA55-44CF-9B3B-CB4FF3A59234}"/>
              </a:ext>
            </a:extLst>
          </p:cNvPr>
          <p:cNvPicPr>
            <a:picLocks noChangeAspect="1"/>
          </p:cNvPicPr>
          <p:nvPr/>
        </p:nvPicPr>
        <p:blipFill>
          <a:blip r:embed="rId2"/>
          <a:stretch>
            <a:fillRect/>
          </a:stretch>
        </p:blipFill>
        <p:spPr>
          <a:xfrm>
            <a:off x="909638" y="3048149"/>
            <a:ext cx="7181599" cy="3168352"/>
          </a:xfrm>
          <a:prstGeom prst="rect">
            <a:avLst/>
          </a:prstGeom>
        </p:spPr>
      </p:pic>
    </p:spTree>
    <p:extLst>
      <p:ext uri="{BB962C8B-B14F-4D97-AF65-F5344CB8AC3E}">
        <p14:creationId xmlns:p14="http://schemas.microsoft.com/office/powerpoint/2010/main" val="14623684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BBDA0D3-783C-495C-AB01-634EA3328CE9}"/>
              </a:ext>
            </a:extLst>
          </p:cNvPr>
          <p:cNvSpPr txBox="1"/>
          <p:nvPr/>
        </p:nvSpPr>
        <p:spPr>
          <a:xfrm>
            <a:off x="685800" y="1632818"/>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a16="http://schemas.microsoft.com/office/drawing/2014/main" id="{37585604-6EFD-469C-9355-1C2D2680F349}"/>
              </a:ext>
            </a:extLst>
          </p:cNvPr>
          <p:cNvPicPr>
            <a:picLocks noChangeAspect="1"/>
          </p:cNvPicPr>
          <p:nvPr/>
        </p:nvPicPr>
        <p:blipFill>
          <a:blip r:embed="rId2"/>
          <a:stretch>
            <a:fillRect/>
          </a:stretch>
        </p:blipFill>
        <p:spPr>
          <a:xfrm>
            <a:off x="2627784" y="2490341"/>
            <a:ext cx="5325223" cy="4089846"/>
          </a:xfrm>
          <a:prstGeom prst="rect">
            <a:avLst/>
          </a:prstGeom>
          <a:ln w="12700">
            <a:solidFill>
              <a:schemeClr val="tx1"/>
            </a:solidFill>
          </a:ln>
        </p:spPr>
      </p:pic>
    </p:spTree>
    <p:extLst>
      <p:ext uri="{BB962C8B-B14F-4D97-AF65-F5344CB8AC3E}">
        <p14:creationId xmlns:p14="http://schemas.microsoft.com/office/powerpoint/2010/main" val="18876213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2759CD5-AD70-499C-B33C-E62B36303AE5}"/>
              </a:ext>
            </a:extLst>
          </p:cNvPr>
          <p:cNvSpPr txBox="1"/>
          <p:nvPr/>
        </p:nvSpPr>
        <p:spPr>
          <a:xfrm>
            <a:off x="914400" y="1844824"/>
            <a:ext cx="7330008" cy="2862322"/>
          </a:xfrm>
          <a:prstGeom prst="rect">
            <a:avLst/>
          </a:prstGeom>
          <a:noFill/>
        </p:spPr>
        <p:txBody>
          <a:bodyPr wrap="square" rtlCol="0">
            <a:spAutoFit/>
          </a:bodyPr>
          <a:lstStyle/>
          <a:p>
            <a:r>
              <a:rPr lang="en-MY" dirty="0"/>
              <a:t>The correct strategy depends on two things:</a:t>
            </a:r>
          </a:p>
          <a:p>
            <a:endParaRPr lang="en-MY" dirty="0"/>
          </a:p>
          <a:p>
            <a:pPr marL="285750" indent="-285750">
              <a:buFont typeface="Wingdings" panose="05000000000000000000" pitchFamily="2" charset="2"/>
              <a:buChar char="§"/>
            </a:pPr>
            <a:r>
              <a:rPr lang="en-MY" dirty="0"/>
              <a:t>How the employees add value to the organization‘s success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degree to which the organization can afford to pay for a particular strategy</a:t>
            </a:r>
          </a:p>
          <a:p>
            <a:endParaRPr lang="en-MY" dirty="0"/>
          </a:p>
          <a:p>
            <a:r>
              <a:rPr lang="en-MY"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p14="http://schemas.microsoft.com/office/powerpoint/2010/main" val="34129128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188640"/>
            <a:ext cx="8229600" cy="1143000"/>
          </a:xfrm>
        </p:spPr>
        <p:txBody>
          <a:bodyPr/>
          <a:lstStyle/>
          <a:p>
            <a:r>
              <a:rPr lang="en-MY" dirty="0"/>
              <a:t>Compensation and Benefits Strategy</a:t>
            </a:r>
          </a:p>
        </p:txBody>
      </p:sp>
      <p:sp>
        <p:nvSpPr>
          <p:cNvPr id="4" name="TextBox 3">
            <a:extLst>
              <a:ext uri="{FF2B5EF4-FFF2-40B4-BE49-F238E27FC236}">
                <a16:creationId xmlns:a16="http://schemas.microsoft.com/office/drawing/2014/main" id="{B7BB4A67-D325-43CA-9A2B-C6F04D79E71A}"/>
              </a:ext>
            </a:extLst>
          </p:cNvPr>
          <p:cNvSpPr txBox="1"/>
          <p:nvPr/>
        </p:nvSpPr>
        <p:spPr>
          <a:xfrm>
            <a:off x="899592" y="1988840"/>
            <a:ext cx="7416824" cy="4247317"/>
          </a:xfrm>
          <a:prstGeom prst="rect">
            <a:avLst/>
          </a:prstGeom>
          <a:noFill/>
        </p:spPr>
        <p:txBody>
          <a:bodyPr wrap="square" rtlCol="0">
            <a:spAutoFit/>
          </a:bodyPr>
          <a:lstStyle/>
          <a:p>
            <a:r>
              <a:rPr lang="en-MY" dirty="0"/>
              <a:t>Business success depends heavily on developing a total rewards strategy that enables the organization to compete cost- effectively for talent.</a:t>
            </a:r>
          </a:p>
          <a:p>
            <a:endParaRPr lang="en-MY" dirty="0"/>
          </a:p>
          <a:p>
            <a:r>
              <a:rPr lang="en-MY" dirty="0"/>
              <a:t>Elements in a total rewards system that  vary from year to year:</a:t>
            </a:r>
          </a:p>
          <a:p>
            <a:endParaRPr lang="en-MY" dirty="0"/>
          </a:p>
          <a:p>
            <a:pPr marL="285750" indent="-285750">
              <a:buFont typeface="Wingdings" panose="05000000000000000000" pitchFamily="2" charset="2"/>
              <a:buChar char="§"/>
            </a:pPr>
            <a:r>
              <a:rPr lang="en-MY" dirty="0"/>
              <a:t>Employment costs and conditions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Supply and demand for talent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Laws that affect business and employment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Employees‘ perceived value of rewards</a:t>
            </a:r>
          </a:p>
          <a:p>
            <a:endParaRPr lang="en-MY" dirty="0"/>
          </a:p>
          <a:p>
            <a:endParaRPr lang="en-MY" dirty="0"/>
          </a:p>
        </p:txBody>
      </p:sp>
    </p:spTree>
    <p:extLst>
      <p:ext uri="{BB962C8B-B14F-4D97-AF65-F5344CB8AC3E}">
        <p14:creationId xmlns:p14="http://schemas.microsoft.com/office/powerpoint/2010/main" val="10324935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a16="http://schemas.microsoft.com/office/drawing/2014/main" id="{C37EA98E-C5BA-45C7-9E7E-01A14CE13654}"/>
              </a:ext>
            </a:extLst>
          </p:cNvPr>
          <p:cNvSpPr txBox="1"/>
          <p:nvPr/>
        </p:nvSpPr>
        <p:spPr>
          <a:xfrm>
            <a:off x="755576" y="1916832"/>
            <a:ext cx="7772400" cy="3416320"/>
          </a:xfrm>
          <a:prstGeom prst="rect">
            <a:avLst/>
          </a:prstGeom>
          <a:noFill/>
        </p:spPr>
        <p:txBody>
          <a:bodyPr wrap="square" rtlCol="0">
            <a:spAutoFit/>
          </a:bodyPr>
          <a:lstStyle/>
          <a:p>
            <a:r>
              <a:rPr lang="en-MY" b="1" dirty="0"/>
              <a:t>Job-Content-Based (Internal) Job Evaluation</a:t>
            </a:r>
          </a:p>
          <a:p>
            <a:endParaRPr lang="en-MY" dirty="0"/>
          </a:p>
          <a:p>
            <a:r>
              <a:rPr lang="en-MY" dirty="0"/>
              <a:t>In job-content-based job evaluation, the worth and pay opportunities of different jobs are based on an appraisal of their responsibilities and requirements and their relationship to other jobs within the organization.</a:t>
            </a:r>
          </a:p>
          <a:p>
            <a:endParaRPr lang="en-MY" dirty="0"/>
          </a:p>
          <a:p>
            <a:endParaRPr lang="en-MY" dirty="0"/>
          </a:p>
          <a:p>
            <a:r>
              <a:rPr lang="en-MY" b="1" dirty="0"/>
              <a:t>Market-Based (External) Job Evaluation</a:t>
            </a:r>
          </a:p>
          <a:p>
            <a:endParaRPr lang="en-MY" dirty="0"/>
          </a:p>
          <a:p>
            <a:r>
              <a:rPr lang="en-MY"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p14="http://schemas.microsoft.com/office/powerpoint/2010/main" val="18046076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Salary Surveys</a:t>
            </a:r>
          </a:p>
        </p:txBody>
      </p:sp>
      <p:sp>
        <p:nvSpPr>
          <p:cNvPr id="4" name="TextBox 3">
            <a:extLst>
              <a:ext uri="{FF2B5EF4-FFF2-40B4-BE49-F238E27FC236}">
                <a16:creationId xmlns:a16="http://schemas.microsoft.com/office/drawing/2014/main" id="{97A89926-1658-4752-B890-3D1F13CD3551}"/>
              </a:ext>
            </a:extLst>
          </p:cNvPr>
          <p:cNvSpPr txBox="1"/>
          <p:nvPr/>
        </p:nvSpPr>
        <p:spPr>
          <a:xfrm>
            <a:off x="914400" y="1772816"/>
            <a:ext cx="7772400" cy="4247317"/>
          </a:xfrm>
          <a:prstGeom prst="rect">
            <a:avLst/>
          </a:prstGeom>
          <a:noFill/>
        </p:spPr>
        <p:txBody>
          <a:bodyPr wrap="square" rtlCol="0">
            <a:spAutoFit/>
          </a:bodyPr>
          <a:lstStyle/>
          <a:p>
            <a:r>
              <a:rPr lang="en-MY" dirty="0"/>
              <a:t>To be competitive and affordable, an organization‘s pay structure must be designed and priced properly. Many organizations use surveys to collect the information that will help them evaluate positions, adjust pay range structures to remain competitive and present salary information to top management. Pay surveys collect information on current market rates and may include the following topics:</a:t>
            </a:r>
          </a:p>
          <a:p>
            <a:endParaRPr lang="en-MY" dirty="0"/>
          </a:p>
          <a:p>
            <a:pPr marL="285750" indent="-285750">
              <a:buFont typeface="Wingdings" panose="05000000000000000000" pitchFamily="2" charset="2"/>
              <a:buChar char="§"/>
            </a:pPr>
            <a:r>
              <a:rPr lang="en-MY" dirty="0"/>
              <a:t>Starting wage rates</a:t>
            </a:r>
          </a:p>
          <a:p>
            <a:pPr marL="285750" indent="-285750">
              <a:buFont typeface="Wingdings" panose="05000000000000000000" pitchFamily="2" charset="2"/>
              <a:buChar char="§"/>
            </a:pPr>
            <a:r>
              <a:rPr lang="en-MY" dirty="0"/>
              <a:t>Base pay</a:t>
            </a:r>
          </a:p>
          <a:p>
            <a:pPr marL="285750" indent="-285750">
              <a:buFont typeface="Wingdings" panose="05000000000000000000" pitchFamily="2" charset="2"/>
              <a:buChar char="§"/>
            </a:pPr>
            <a:r>
              <a:rPr lang="en-MY" dirty="0"/>
              <a:t>Pay ranges</a:t>
            </a:r>
          </a:p>
          <a:p>
            <a:pPr marL="285750" indent="-285750">
              <a:buFont typeface="Wingdings" panose="05000000000000000000" pitchFamily="2" charset="2"/>
              <a:buChar char="§"/>
            </a:pPr>
            <a:r>
              <a:rPr lang="en-MY" dirty="0"/>
              <a:t>Incentive plans</a:t>
            </a:r>
          </a:p>
          <a:p>
            <a:pPr marL="285750" indent="-285750">
              <a:buFont typeface="Wingdings" panose="05000000000000000000" pitchFamily="2" charset="2"/>
              <a:buChar char="§"/>
            </a:pPr>
            <a:r>
              <a:rPr lang="en-MY" dirty="0"/>
              <a:t>Overtime pay</a:t>
            </a:r>
          </a:p>
          <a:p>
            <a:pPr marL="285750" indent="-285750">
              <a:buFont typeface="Wingdings" panose="05000000000000000000" pitchFamily="2" charset="2"/>
              <a:buChar char="§"/>
            </a:pPr>
            <a:r>
              <a:rPr lang="en-MY" dirty="0"/>
              <a:t>Shift differentials</a:t>
            </a:r>
          </a:p>
          <a:p>
            <a:pPr marL="285750" indent="-285750">
              <a:buFont typeface="Wingdings" panose="05000000000000000000" pitchFamily="2" charset="2"/>
              <a:buChar char="§"/>
            </a:pPr>
            <a:r>
              <a:rPr lang="en-MY" dirty="0"/>
              <a:t>Vacation and holiday practices</a:t>
            </a:r>
          </a:p>
          <a:p>
            <a:endParaRPr lang="en-MY" dirty="0"/>
          </a:p>
        </p:txBody>
      </p:sp>
    </p:spTree>
    <p:extLst>
      <p:ext uri="{BB962C8B-B14F-4D97-AF65-F5344CB8AC3E}">
        <p14:creationId xmlns:p14="http://schemas.microsoft.com/office/powerpoint/2010/main" val="2297736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Survey</a:t>
            </a:r>
          </a:p>
        </p:txBody>
      </p:sp>
      <p:sp>
        <p:nvSpPr>
          <p:cNvPr id="5" name="TextBox 4">
            <a:extLst>
              <a:ext uri="{FF2B5EF4-FFF2-40B4-BE49-F238E27FC236}">
                <a16:creationId xmlns:a16="http://schemas.microsoft.com/office/drawing/2014/main" id="{AB8ED9DE-FB78-4350-877E-EC300D27EC78}"/>
              </a:ext>
            </a:extLst>
          </p:cNvPr>
          <p:cNvSpPr txBox="1"/>
          <p:nvPr/>
        </p:nvSpPr>
        <p:spPr>
          <a:xfrm>
            <a:off x="624136" y="1700808"/>
            <a:ext cx="8352928" cy="5078313"/>
          </a:xfrm>
          <a:prstGeom prst="rect">
            <a:avLst/>
          </a:prstGeom>
          <a:noFill/>
        </p:spPr>
        <p:txBody>
          <a:bodyPr wrap="square" rtlCol="0">
            <a:spAutoFit/>
          </a:bodyPr>
          <a:lstStyle/>
          <a:p>
            <a:r>
              <a:rPr lang="en-MY" dirty="0"/>
              <a:t>Internal Surveys :</a:t>
            </a:r>
          </a:p>
          <a:p>
            <a:r>
              <a:rPr lang="en-MY" dirty="0"/>
              <a:t>Organizations that have available resources and expertise may choose to develop their own internal survey to allow for more control over the survey technique and data analysis. The advantage of an internal survey is having the ability to shape the design, administration, data analysis and reporting as needed by the organization. </a:t>
            </a:r>
          </a:p>
          <a:p>
            <a:endParaRPr lang="en-MY" dirty="0"/>
          </a:p>
          <a:p>
            <a:r>
              <a:rPr lang="en-MY" dirty="0"/>
              <a:t>External Surveys :</a:t>
            </a:r>
          </a:p>
          <a:p>
            <a:r>
              <a:rPr lang="en-MY" dirty="0"/>
              <a:t>Organizations have different options available if they choose an external pay survey. If an organization uses externally published data, it must be sure it knows how the data were generated and when.</a:t>
            </a:r>
          </a:p>
          <a:p>
            <a:endParaRPr lang="en-MY" dirty="0"/>
          </a:p>
          <a:p>
            <a:r>
              <a:rPr lang="en-MY" dirty="0"/>
              <a:t>Factors may be considered when an organization is deciding between an internal or external pay survey:</a:t>
            </a:r>
          </a:p>
          <a:p>
            <a:pPr marL="285750" indent="-285750">
              <a:buFont typeface="Wingdings" panose="05000000000000000000" pitchFamily="2" charset="2"/>
              <a:buChar char="§"/>
            </a:pPr>
            <a:r>
              <a:rPr lang="en-MY" dirty="0"/>
              <a:t>Internal time and expertise required</a:t>
            </a:r>
          </a:p>
          <a:p>
            <a:pPr marL="285750" indent="-285750">
              <a:buFont typeface="Wingdings" panose="05000000000000000000" pitchFamily="2" charset="2"/>
              <a:buChar char="§"/>
            </a:pPr>
            <a:r>
              <a:rPr lang="en-MY" dirty="0"/>
              <a:t>Relevance/match of external surveyed jobs to the organization‘s jobs</a:t>
            </a:r>
          </a:p>
          <a:p>
            <a:pPr marL="285750" indent="-285750">
              <a:buFont typeface="Wingdings" panose="05000000000000000000" pitchFamily="2" charset="2"/>
              <a:buChar char="§"/>
            </a:pPr>
            <a:r>
              <a:rPr lang="en-MY" dirty="0"/>
              <a:t>How current the external survey data are</a:t>
            </a:r>
          </a:p>
          <a:p>
            <a:pPr marL="285750" indent="-285750">
              <a:buFont typeface="Wingdings" panose="05000000000000000000" pitchFamily="2" charset="2"/>
              <a:buChar char="§"/>
            </a:pPr>
            <a:r>
              <a:rPr lang="en-MY" dirty="0"/>
              <a:t>Expense associated with the type of survey</a:t>
            </a:r>
          </a:p>
        </p:txBody>
      </p:sp>
    </p:spTree>
    <p:extLst>
      <p:ext uri="{BB962C8B-B14F-4D97-AF65-F5344CB8AC3E}">
        <p14:creationId xmlns:p14="http://schemas.microsoft.com/office/powerpoint/2010/main" val="8275734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Communicating to Employees</a:t>
            </a:r>
          </a:p>
        </p:txBody>
      </p:sp>
      <p:sp>
        <p:nvSpPr>
          <p:cNvPr id="4" name="TextBox 3">
            <a:extLst>
              <a:ext uri="{FF2B5EF4-FFF2-40B4-BE49-F238E27FC236}">
                <a16:creationId xmlns:a16="http://schemas.microsoft.com/office/drawing/2014/main" id="{26AA6978-ED48-463F-AC49-3F7E49AEFD80}"/>
              </a:ext>
            </a:extLst>
          </p:cNvPr>
          <p:cNvSpPr txBox="1"/>
          <p:nvPr/>
        </p:nvSpPr>
        <p:spPr>
          <a:xfrm>
            <a:off x="688032" y="1844824"/>
            <a:ext cx="7998768" cy="3416320"/>
          </a:xfrm>
          <a:prstGeom prst="rect">
            <a:avLst/>
          </a:prstGeom>
          <a:noFill/>
        </p:spPr>
        <p:txBody>
          <a:bodyPr wrap="square" rtlCol="0">
            <a:spAutoFit/>
          </a:bodyPr>
          <a:lstStyle/>
          <a:p>
            <a:r>
              <a:rPr lang="en-MY" dirty="0"/>
              <a:t>The key to a successful total rewards program is employee communication. The more complex the system and the more choices it provides, the greater the need for a communication plan.</a:t>
            </a:r>
          </a:p>
          <a:p>
            <a:endParaRPr lang="en-MY" dirty="0"/>
          </a:p>
          <a:p>
            <a:r>
              <a:rPr lang="en-MY" dirty="0"/>
              <a:t>Communication is important for three reasons:</a:t>
            </a:r>
          </a:p>
          <a:p>
            <a:endParaRPr lang="en-MY" dirty="0"/>
          </a:p>
          <a:p>
            <a:pPr marL="285750" indent="-285750">
              <a:buFont typeface="Wingdings" panose="05000000000000000000" pitchFamily="2" charset="2"/>
              <a:buChar char="§"/>
            </a:pPr>
            <a:r>
              <a:rPr lang="en-MY" dirty="0"/>
              <a:t>Educating employees about the organization‘s total rewards practices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Achieving employees‘ buy-in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Supporting the organization‘s goals for performance management</a:t>
            </a:r>
          </a:p>
          <a:p>
            <a:endParaRPr lang="en-MY" dirty="0"/>
          </a:p>
        </p:txBody>
      </p:sp>
    </p:spTree>
    <p:extLst>
      <p:ext uri="{BB962C8B-B14F-4D97-AF65-F5344CB8AC3E}">
        <p14:creationId xmlns:p14="http://schemas.microsoft.com/office/powerpoint/2010/main" val="34029161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Direct Communication</a:t>
            </a:r>
          </a:p>
        </p:txBody>
      </p:sp>
      <p:sp>
        <p:nvSpPr>
          <p:cNvPr id="4" name="TextBox 3">
            <a:extLst>
              <a:ext uri="{FF2B5EF4-FFF2-40B4-BE49-F238E27FC236}">
                <a16:creationId xmlns:a16="http://schemas.microsoft.com/office/drawing/2014/main" id="{170FFFCE-FF11-4D4B-83BB-7801A7034627}"/>
              </a:ext>
            </a:extLst>
          </p:cNvPr>
          <p:cNvSpPr txBox="1"/>
          <p:nvPr/>
        </p:nvSpPr>
        <p:spPr>
          <a:xfrm>
            <a:off x="914400" y="1844824"/>
            <a:ext cx="7906072" cy="4801314"/>
          </a:xfrm>
          <a:prstGeom prst="rect">
            <a:avLst/>
          </a:prstGeom>
          <a:noFill/>
        </p:spPr>
        <p:txBody>
          <a:bodyPr wrap="square" rtlCol="0">
            <a:spAutoFit/>
          </a:bodyPr>
          <a:lstStyle/>
          <a:p>
            <a:endParaRPr lang="en-MY" dirty="0"/>
          </a:p>
          <a:p>
            <a:r>
              <a:rPr lang="en-MY" dirty="0"/>
              <a:t>Having a written communication plan is the first step toward communicating the compensation plan to employees. However, direct communication is still the preferred method in many instances. Either HR or the employee‘s manager must meet with individual employees in a confidential setting to communicate the following compensation and benefits issues:</a:t>
            </a:r>
          </a:p>
          <a:p>
            <a:endParaRPr lang="en-MY" dirty="0"/>
          </a:p>
          <a:p>
            <a:pPr marL="285750" indent="-285750">
              <a:buFont typeface="Wingdings" panose="05000000000000000000" pitchFamily="2" charset="2"/>
              <a:buChar char="§"/>
            </a:pPr>
            <a:r>
              <a:rPr lang="en-MY" dirty="0"/>
              <a:t>Job grade changes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Raises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Individual benefit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New policies or procedures that directly affect that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Policy infractions (for example, incorrect reporting of overtime)</a:t>
            </a:r>
          </a:p>
          <a:p>
            <a:endParaRPr lang="en-MY" dirty="0"/>
          </a:p>
        </p:txBody>
      </p:sp>
    </p:spTree>
    <p:extLst>
      <p:ext uri="{BB962C8B-B14F-4D97-AF65-F5344CB8AC3E}">
        <p14:creationId xmlns:p14="http://schemas.microsoft.com/office/powerpoint/2010/main" val="29622545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Effectiveness of the Total Rewards Strategy</a:t>
            </a:r>
          </a:p>
        </p:txBody>
      </p:sp>
      <p:sp>
        <p:nvSpPr>
          <p:cNvPr id="4" name="TextBox 3">
            <a:extLst>
              <a:ext uri="{FF2B5EF4-FFF2-40B4-BE49-F238E27FC236}">
                <a16:creationId xmlns:a16="http://schemas.microsoft.com/office/drawing/2014/main" id="{C144C31E-EC01-42C1-9721-5AC4A1DA9846}"/>
              </a:ext>
            </a:extLst>
          </p:cNvPr>
          <p:cNvSpPr txBox="1"/>
          <p:nvPr/>
        </p:nvSpPr>
        <p:spPr>
          <a:xfrm>
            <a:off x="755576" y="1700808"/>
            <a:ext cx="7772400" cy="3970318"/>
          </a:xfrm>
          <a:prstGeom prst="rect">
            <a:avLst/>
          </a:prstGeom>
          <a:noFill/>
        </p:spPr>
        <p:txBody>
          <a:bodyPr wrap="square" rtlCol="0">
            <a:spAutoFit/>
          </a:bodyPr>
          <a:lstStyle/>
          <a:p>
            <a:r>
              <a:rPr lang="en-MY" dirty="0"/>
              <a:t>The basic objective of the total rewards system is to offer employees a system that encompasses the following:</a:t>
            </a:r>
          </a:p>
          <a:p>
            <a:endParaRPr lang="en-MY" dirty="0"/>
          </a:p>
          <a:p>
            <a:pPr marL="285750" indent="-285750">
              <a:buFont typeface="Wingdings" panose="05000000000000000000" pitchFamily="2" charset="2"/>
              <a:buChar char="§"/>
            </a:pPr>
            <a:r>
              <a:rPr lang="en-MY" dirty="0"/>
              <a:t>Compatible with the organization‘s mission and strategy</a:t>
            </a:r>
          </a:p>
          <a:p>
            <a:pPr marL="285750" indent="-285750">
              <a:buFont typeface="Wingdings" panose="05000000000000000000" pitchFamily="2" charset="2"/>
              <a:buChar char="§"/>
            </a:pPr>
            <a:r>
              <a:rPr lang="en-MY" dirty="0"/>
              <a:t>Matched with the corporate culture</a:t>
            </a:r>
          </a:p>
          <a:p>
            <a:pPr marL="285750" indent="-285750">
              <a:buFont typeface="Wingdings" panose="05000000000000000000" pitchFamily="2" charset="2"/>
              <a:buChar char="§"/>
            </a:pPr>
            <a:r>
              <a:rPr lang="en-MY" dirty="0"/>
              <a:t>Appropriate for the workforce</a:t>
            </a:r>
          </a:p>
          <a:p>
            <a:pPr marL="285750" indent="-285750">
              <a:buFont typeface="Wingdings" panose="05000000000000000000" pitchFamily="2" charset="2"/>
              <a:buChar char="§"/>
            </a:pPr>
            <a:r>
              <a:rPr lang="en-MY" dirty="0"/>
              <a:t>Externally and internally equitable</a:t>
            </a:r>
          </a:p>
          <a:p>
            <a:endParaRPr lang="en-MY" dirty="0"/>
          </a:p>
          <a:p>
            <a:r>
              <a:rPr lang="en-MY" dirty="0"/>
              <a:t>Consistently monitoring the system will pay off in the following ways:</a:t>
            </a:r>
          </a:p>
          <a:p>
            <a:endParaRPr lang="en-MY" dirty="0"/>
          </a:p>
          <a:p>
            <a:pPr marL="285750" indent="-285750">
              <a:buFont typeface="Wingdings" panose="05000000000000000000" pitchFamily="2" charset="2"/>
              <a:buChar char="§"/>
            </a:pPr>
            <a:r>
              <a:rPr lang="en-MY" dirty="0"/>
              <a:t>More cost-effective system</a:t>
            </a:r>
          </a:p>
          <a:p>
            <a:pPr marL="285750" indent="-285750">
              <a:buFont typeface="Wingdings" panose="05000000000000000000" pitchFamily="2" charset="2"/>
              <a:buChar char="§"/>
            </a:pPr>
            <a:r>
              <a:rPr lang="en-MY" dirty="0"/>
              <a:t>More satisfied employees</a:t>
            </a:r>
          </a:p>
          <a:p>
            <a:pPr marL="285750" indent="-285750">
              <a:buFont typeface="Wingdings" panose="05000000000000000000" pitchFamily="2" charset="2"/>
              <a:buChar char="§"/>
            </a:pPr>
            <a:r>
              <a:rPr lang="en-MY" dirty="0"/>
              <a:t>Fewer legal complications</a:t>
            </a:r>
          </a:p>
          <a:p>
            <a:endParaRPr lang="en-MY" dirty="0"/>
          </a:p>
        </p:txBody>
      </p:sp>
    </p:spTree>
    <p:extLst>
      <p:ext uri="{BB962C8B-B14F-4D97-AF65-F5344CB8AC3E}">
        <p14:creationId xmlns:p14="http://schemas.microsoft.com/office/powerpoint/2010/main" val="16651804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val="11601480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val="22525422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val="38561979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val="7807906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29647F9-58EB-4189-A8BC-C2826B526452}"/>
              </a:ext>
            </a:extLst>
          </p:cNvPr>
          <p:cNvSpPr txBox="1"/>
          <p:nvPr/>
        </p:nvSpPr>
        <p:spPr>
          <a:xfrm>
            <a:off x="914400" y="1988840"/>
            <a:ext cx="7772400" cy="3785652"/>
          </a:xfrm>
          <a:prstGeom prst="rect">
            <a:avLst/>
          </a:prstGeom>
          <a:noFill/>
        </p:spPr>
        <p:txBody>
          <a:bodyPr wrap="square" rtlCol="0">
            <a:spAutoFit/>
          </a:bodyPr>
          <a:lstStyle/>
          <a:p>
            <a:r>
              <a:rPr lang="en-MY" sz="2400" dirty="0">
                <a:latin typeface="+mn-lt"/>
              </a:rPr>
              <a:t>What are the two main categories of financial rewards?</a:t>
            </a:r>
          </a:p>
          <a:p>
            <a:endParaRPr lang="en-MY" sz="2400" dirty="0">
              <a:latin typeface="+mn-lt"/>
            </a:endParaRPr>
          </a:p>
          <a:p>
            <a:pPr marL="342900" indent="-342900">
              <a:buFont typeface="+mj-lt"/>
              <a:buAutoNum type="alphaUcPeriod"/>
            </a:pPr>
            <a:r>
              <a:rPr lang="en-MY" sz="2400" dirty="0">
                <a:latin typeface="+mn-lt"/>
              </a:rPr>
              <a:t>Compensation and work/life balance</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Employee benefits and career development</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Direct (monetary) and indirect (benefits)</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Training and employee benefits</a:t>
            </a:r>
          </a:p>
          <a:p>
            <a:endParaRPr lang="en-MY" sz="2400" dirty="0">
              <a:latin typeface="+mn-lt"/>
            </a:endParaRPr>
          </a:p>
        </p:txBody>
      </p:sp>
    </p:spTree>
    <p:extLst>
      <p:ext uri="{BB962C8B-B14F-4D97-AF65-F5344CB8AC3E}">
        <p14:creationId xmlns:p14="http://schemas.microsoft.com/office/powerpoint/2010/main" val="31532264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1115616" y="2060848"/>
            <a:ext cx="7772400" cy="1468760"/>
          </a:xfrm>
        </p:spPr>
        <p:txBody>
          <a:bodyPr/>
          <a:lstStyle/>
          <a:p>
            <a:r>
              <a:rPr lang="en-MY" dirty="0"/>
              <a:t>Option C -  Direct (monetary) and indirect (benefits)</a:t>
            </a:r>
          </a:p>
        </p:txBody>
      </p:sp>
    </p:spTree>
    <p:extLst>
      <p:ext uri="{BB962C8B-B14F-4D97-AF65-F5344CB8AC3E}">
        <p14:creationId xmlns:p14="http://schemas.microsoft.com/office/powerpoint/2010/main" val="14016755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compensation approach puts more emphasis on the performance and contributions of individual employees?</a:t>
            </a:r>
          </a:p>
          <a:p>
            <a:pPr marL="0" indent="0">
              <a:buNone/>
            </a:pPr>
            <a:endParaRPr lang="en-MY" dirty="0"/>
          </a:p>
          <a:p>
            <a:pPr marL="514350" indent="-514350">
              <a:buAutoNum type="alphaUcPeriod"/>
            </a:pPr>
            <a:r>
              <a:rPr lang="en-MY" dirty="0"/>
              <a:t>Internal equity</a:t>
            </a:r>
          </a:p>
          <a:p>
            <a:pPr marL="514350" indent="-514350">
              <a:buAutoNum type="alphaUcPeriod"/>
            </a:pPr>
            <a:r>
              <a:rPr lang="en-MY" dirty="0"/>
              <a:t>External equity</a:t>
            </a:r>
          </a:p>
          <a:p>
            <a:pPr marL="514350" indent="-514350">
              <a:buFont typeface="+mj-lt"/>
              <a:buAutoNum type="alphaUcPeriod"/>
            </a:pPr>
            <a:r>
              <a:rPr lang="en-MY" dirty="0"/>
              <a:t>Entitlement-oriented</a:t>
            </a:r>
          </a:p>
          <a:p>
            <a:pPr marL="514350" indent="-514350">
              <a:buFont typeface="+mj-lt"/>
              <a:buAutoNum type="alphaUcPeriod"/>
            </a:pPr>
            <a:r>
              <a:rPr lang="en-MY" dirty="0"/>
              <a:t>Performance-oriented</a:t>
            </a:r>
          </a:p>
          <a:p>
            <a:pPr marL="0" indent="0">
              <a:buNone/>
            </a:pPr>
            <a:endParaRPr lang="en-MY" dirty="0"/>
          </a:p>
        </p:txBody>
      </p:sp>
    </p:spTree>
    <p:extLst>
      <p:ext uri="{BB962C8B-B14F-4D97-AF65-F5344CB8AC3E}">
        <p14:creationId xmlns:p14="http://schemas.microsoft.com/office/powerpoint/2010/main" val="20434525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87687" y="2285999"/>
            <a:ext cx="6537920" cy="1143001"/>
          </a:xfrm>
        </p:spPr>
        <p:txBody>
          <a:bodyPr/>
          <a:lstStyle/>
          <a:p>
            <a:r>
              <a:rPr lang="en-MY" dirty="0"/>
              <a:t>Option D -  Performance-oriented</a:t>
            </a:r>
          </a:p>
        </p:txBody>
      </p:sp>
    </p:spTree>
    <p:extLst>
      <p:ext uri="{BB962C8B-B14F-4D97-AF65-F5344CB8AC3E}">
        <p14:creationId xmlns:p14="http://schemas.microsoft.com/office/powerpoint/2010/main" val="40367109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pay strategy offers wage rates and benefits packages similar to that of the competition and is the most common approach?</a:t>
            </a:r>
          </a:p>
          <a:p>
            <a:pPr marL="0" indent="0">
              <a:buNone/>
            </a:pPr>
            <a:endParaRPr lang="en-MY" dirty="0"/>
          </a:p>
          <a:p>
            <a:pPr marL="0" indent="0">
              <a:buNone/>
            </a:pPr>
            <a:r>
              <a:rPr lang="en-MY" dirty="0"/>
              <a:t>a.	Lag competition</a:t>
            </a:r>
          </a:p>
          <a:p>
            <a:pPr marL="0" indent="0">
              <a:buNone/>
            </a:pPr>
            <a:r>
              <a:rPr lang="en-MY" dirty="0"/>
              <a:t>b	Match competition</a:t>
            </a:r>
          </a:p>
          <a:p>
            <a:pPr marL="0" indent="0">
              <a:buNone/>
            </a:pPr>
            <a:r>
              <a:rPr lang="en-MY" dirty="0"/>
              <a:t>c.	Lead competition</a:t>
            </a:r>
          </a:p>
          <a:p>
            <a:pPr marL="0" indent="0">
              <a:buNone/>
            </a:pPr>
            <a:r>
              <a:rPr lang="en-MY" dirty="0"/>
              <a:t>d.	External equity</a:t>
            </a:r>
          </a:p>
          <a:p>
            <a:pPr marL="0" indent="0">
              <a:buNone/>
            </a:pPr>
            <a:endParaRPr lang="en-MY" dirty="0"/>
          </a:p>
        </p:txBody>
      </p:sp>
    </p:spTree>
    <p:extLst>
      <p:ext uri="{BB962C8B-B14F-4D97-AF65-F5344CB8AC3E}">
        <p14:creationId xmlns:p14="http://schemas.microsoft.com/office/powerpoint/2010/main" val="14580920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440869"/>
            <a:ext cx="5889848" cy="604664"/>
          </a:xfrm>
        </p:spPr>
        <p:txBody>
          <a:bodyPr/>
          <a:lstStyle/>
          <a:p>
            <a:r>
              <a:rPr lang="en-MY" dirty="0"/>
              <a:t>Option B -  Match competition</a:t>
            </a:r>
          </a:p>
        </p:txBody>
      </p:sp>
    </p:spTree>
    <p:extLst>
      <p:ext uri="{BB962C8B-B14F-4D97-AF65-F5344CB8AC3E}">
        <p14:creationId xmlns:p14="http://schemas.microsoft.com/office/powerpoint/2010/main" val="5658562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772400" cy="3628999"/>
          </a:xfrm>
        </p:spPr>
        <p:txBody>
          <a:bodyPr/>
          <a:lstStyle/>
          <a:p>
            <a:pPr marL="0" indent="0">
              <a:buNone/>
            </a:pPr>
            <a:r>
              <a:rPr lang="en-MY" dirty="0"/>
              <a:t>What is the preferred method of communicating the compensation plan to employees?</a:t>
            </a:r>
          </a:p>
          <a:p>
            <a:pPr marL="0" indent="0">
              <a:buNone/>
            </a:pPr>
            <a:endParaRPr lang="en-MY" dirty="0"/>
          </a:p>
          <a:p>
            <a:pPr marL="0" indent="0">
              <a:buNone/>
            </a:pPr>
            <a:r>
              <a:rPr lang="en-MY" dirty="0"/>
              <a:t>a.	Annual </a:t>
            </a:r>
            <a:r>
              <a:rPr lang="en-MY" dirty="0" err="1"/>
              <a:t>enrollment</a:t>
            </a:r>
            <a:r>
              <a:rPr lang="en-MY" dirty="0"/>
              <a:t> period meeting</a:t>
            </a:r>
          </a:p>
          <a:p>
            <a:pPr marL="0" indent="0">
              <a:buNone/>
            </a:pPr>
            <a:r>
              <a:rPr lang="en-MY" dirty="0"/>
              <a:t>b.	Pay surveys</a:t>
            </a:r>
          </a:p>
          <a:p>
            <a:pPr marL="0" indent="0">
              <a:buNone/>
            </a:pPr>
            <a:r>
              <a:rPr lang="en-MY" dirty="0"/>
              <a:t>c.	Written communication</a:t>
            </a:r>
          </a:p>
          <a:p>
            <a:pPr marL="0" indent="0">
              <a:buNone/>
            </a:pPr>
            <a:r>
              <a:rPr lang="en-MY" dirty="0"/>
              <a:t>d.	Direct communication</a:t>
            </a:r>
          </a:p>
          <a:p>
            <a:pPr marL="0" indent="0">
              <a:buNone/>
            </a:pPr>
            <a:endParaRPr lang="en-MY" dirty="0"/>
          </a:p>
        </p:txBody>
      </p:sp>
    </p:spTree>
    <p:extLst>
      <p:ext uri="{BB962C8B-B14F-4D97-AF65-F5344CB8AC3E}">
        <p14:creationId xmlns:p14="http://schemas.microsoft.com/office/powerpoint/2010/main" val="14409267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204864"/>
            <a:ext cx="6465912" cy="648072"/>
          </a:xfrm>
        </p:spPr>
        <p:txBody>
          <a:bodyPr/>
          <a:lstStyle/>
          <a:p>
            <a:r>
              <a:rPr lang="en-MY" dirty="0"/>
              <a:t>Option D - Direct communication</a:t>
            </a:r>
          </a:p>
        </p:txBody>
      </p:sp>
    </p:spTree>
    <p:extLst>
      <p:ext uri="{BB962C8B-B14F-4D97-AF65-F5344CB8AC3E}">
        <p14:creationId xmlns:p14="http://schemas.microsoft.com/office/powerpoint/2010/main" val="16044042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93011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54AC-12D7-471B-ADCF-9FCCE2CC4476}"/>
              </a:ext>
            </a:extLst>
          </p:cNvPr>
          <p:cNvSpPr>
            <a:spLocks noGrp="1"/>
          </p:cNvSpPr>
          <p:nvPr>
            <p:ph type="title"/>
          </p:nvPr>
        </p:nvSpPr>
        <p:spPr/>
        <p:txBody>
          <a:bodyPr/>
          <a:lstStyle/>
          <a:p>
            <a:r>
              <a:rPr lang="en-MY" dirty="0"/>
              <a:t>HR Systems</a:t>
            </a:r>
          </a:p>
        </p:txBody>
      </p:sp>
      <p:pic>
        <p:nvPicPr>
          <p:cNvPr id="5" name="Picture 4">
            <a:extLst>
              <a:ext uri="{FF2B5EF4-FFF2-40B4-BE49-F238E27FC236}">
                <a16:creationId xmlns:a16="http://schemas.microsoft.com/office/drawing/2014/main" id="{4C42FFA1-3513-4F01-B93C-0A67974BDAFE}"/>
              </a:ext>
            </a:extLst>
          </p:cNvPr>
          <p:cNvPicPr>
            <a:picLocks noChangeAspect="1"/>
          </p:cNvPicPr>
          <p:nvPr/>
        </p:nvPicPr>
        <p:blipFill>
          <a:blip r:embed="rId2"/>
          <a:stretch>
            <a:fillRect/>
          </a:stretch>
        </p:blipFill>
        <p:spPr>
          <a:xfrm>
            <a:off x="1475656" y="1772816"/>
            <a:ext cx="6813117" cy="4464496"/>
          </a:xfrm>
          <a:prstGeom prst="rect">
            <a:avLst/>
          </a:prstGeom>
        </p:spPr>
      </p:pic>
    </p:spTree>
    <p:extLst>
      <p:ext uri="{BB962C8B-B14F-4D97-AF65-F5344CB8AC3E}">
        <p14:creationId xmlns:p14="http://schemas.microsoft.com/office/powerpoint/2010/main" val="38254225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extremely large datasets.</a:t>
            </a:r>
          </a:p>
        </p:txBody>
      </p:sp>
    </p:spTree>
    <p:extLst>
      <p:ext uri="{BB962C8B-B14F-4D97-AF65-F5344CB8AC3E}">
        <p14:creationId xmlns:p14="http://schemas.microsoft.com/office/powerpoint/2010/main" val="26573974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90859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id="{8389F205-EF07-4E69-BC54-4FE43D8841B1}"/>
              </a:ext>
            </a:extLst>
          </p:cNvPr>
          <p:cNvSpPr>
            <a:spLocks noGrp="1"/>
          </p:cNvSpPr>
          <p:nvPr>
            <p:ph idx="1"/>
          </p:nvPr>
        </p:nvSpPr>
        <p:spPr/>
        <p:txBody>
          <a:bodyPr/>
          <a:lstStyle/>
          <a:p>
            <a:pPr marL="0" indent="0">
              <a:buNone/>
            </a:pPr>
            <a:r>
              <a:rPr lang="en-MY"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val="1613453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p14="http://schemas.microsoft.com/office/powerpoint/2010/main" val="12182191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val="42847360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AF88-6925-46E1-BED3-D3D47F8D2B2E}"/>
              </a:ext>
            </a:extLst>
          </p:cNvPr>
          <p:cNvSpPr>
            <a:spLocks noGrp="1"/>
          </p:cNvSpPr>
          <p:nvPr>
            <p:ph type="title"/>
          </p:nvPr>
        </p:nvSpPr>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id="{47612A91-F0F6-4D03-8CAC-FC2FA4C0144D}"/>
              </a:ext>
            </a:extLst>
          </p:cNvPr>
          <p:cNvSpPr>
            <a:spLocks noGrp="1"/>
          </p:cNvSpPr>
          <p:nvPr>
            <p:ph idx="1"/>
          </p:nvPr>
        </p:nvSpPr>
        <p:spPr>
          <a:xfrm>
            <a:off x="914400" y="1600201"/>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id="{80950D32-3C79-4E64-87EE-99C576FAD283}"/>
              </a:ext>
            </a:extLst>
          </p:cNvPr>
          <p:cNvPicPr>
            <a:picLocks noChangeAspect="1"/>
          </p:cNvPicPr>
          <p:nvPr/>
        </p:nvPicPr>
        <p:blipFill>
          <a:blip r:embed="rId2"/>
          <a:stretch>
            <a:fillRect/>
          </a:stretch>
        </p:blipFill>
        <p:spPr>
          <a:xfrm>
            <a:off x="1043608" y="2922589"/>
            <a:ext cx="4636537" cy="3466703"/>
          </a:xfrm>
          <a:prstGeom prst="rect">
            <a:avLst/>
          </a:prstGeom>
        </p:spPr>
      </p:pic>
    </p:spTree>
    <p:extLst>
      <p:ext uri="{BB962C8B-B14F-4D97-AF65-F5344CB8AC3E}">
        <p14:creationId xmlns:p14="http://schemas.microsoft.com/office/powerpoint/2010/main" val="2157848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B526-92B4-4A97-815B-9C82E26AFC8B}"/>
              </a:ext>
            </a:extLst>
          </p:cNvPr>
          <p:cNvSpPr>
            <a:spLocks noGrp="1"/>
          </p:cNvSpPr>
          <p:nvPr>
            <p:ph type="title"/>
          </p:nvPr>
        </p:nvSpPr>
        <p:spPr/>
        <p:txBody>
          <a:bodyPr/>
          <a:lstStyle/>
          <a:p>
            <a:r>
              <a:rPr lang="en-MY" dirty="0"/>
              <a:t>HR Activities</a:t>
            </a:r>
          </a:p>
        </p:txBody>
      </p:sp>
      <p:sp>
        <p:nvSpPr>
          <p:cNvPr id="3" name="Content Placeholder 2">
            <a:extLst>
              <a:ext uri="{FF2B5EF4-FFF2-40B4-BE49-F238E27FC236}">
                <a16:creationId xmlns:a16="http://schemas.microsoft.com/office/drawing/2014/main" id="{A9BC219C-35C9-4413-8527-FB438D1B8B3A}"/>
              </a:ext>
            </a:extLst>
          </p:cNvPr>
          <p:cNvSpPr>
            <a:spLocks noGrp="1"/>
          </p:cNvSpPr>
          <p:nvPr>
            <p:ph idx="1"/>
          </p:nvPr>
        </p:nvSpPr>
        <p:spPr>
          <a:xfrm>
            <a:off x="685800" y="1628800"/>
            <a:ext cx="8229600" cy="4530725"/>
          </a:xfrm>
        </p:spPr>
        <p:txBody>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val="22090814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id="{B5EF191C-7033-46BF-94BC-B7BE3D22DF29}"/>
              </a:ext>
            </a:extLst>
          </p:cNvPr>
          <p:cNvSpPr>
            <a:spLocks noGrp="1"/>
          </p:cNvSpPr>
          <p:nvPr>
            <p:ph idx="1"/>
          </p:nvPr>
        </p:nvSpPr>
        <p:spPr/>
        <p:txBody>
          <a:bodyPr/>
          <a:lstStyle/>
          <a:p>
            <a:pPr marL="514350" indent="-514350">
              <a:buFont typeface="+mj-lt"/>
              <a:buAutoNum type="arabicPeriod"/>
            </a:pPr>
            <a:r>
              <a:rPr lang="en-MY" b="1" dirty="0"/>
              <a:t>Parent-country nationals </a:t>
            </a:r>
            <a:r>
              <a:rPr lang="en-MY" dirty="0"/>
              <a:t>(PCNs) - Citizens of the organization's headquarters country who reside and work abroad with the intent of returning to the home country.</a:t>
            </a:r>
          </a:p>
          <a:p>
            <a:pPr marL="514350" indent="-514350">
              <a:buFont typeface="+mj-lt"/>
              <a:buAutoNum type="arabicPeriod"/>
            </a:pPr>
            <a:r>
              <a:rPr lang="en-MY" b="1" dirty="0"/>
              <a:t>Third-country nationals </a:t>
            </a:r>
            <a:r>
              <a:rPr lang="en-MY" dirty="0"/>
              <a:t>(TCNs) - Employees who are citizens of countries other than where they work or where the organization’s headquarters resides.</a:t>
            </a:r>
          </a:p>
          <a:p>
            <a:pPr marL="514350" indent="-514350">
              <a:buFont typeface="+mj-lt"/>
              <a:buAutoNum type="arabicPeriod"/>
            </a:pPr>
            <a:r>
              <a:rPr lang="en-MY" b="1" dirty="0"/>
              <a:t>Host-country nationals </a:t>
            </a:r>
            <a:r>
              <a:rPr lang="en-MY" dirty="0"/>
              <a:t>(HCNs) or local nationals Employees working in their own country.</a:t>
            </a:r>
          </a:p>
        </p:txBody>
      </p:sp>
    </p:spTree>
    <p:extLst>
      <p:ext uri="{BB962C8B-B14F-4D97-AF65-F5344CB8AC3E}">
        <p14:creationId xmlns:p14="http://schemas.microsoft.com/office/powerpoint/2010/main" val="4331402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Parent Country National (PCN)</a:t>
            </a:r>
          </a:p>
        </p:txBody>
      </p:sp>
      <p:pic>
        <p:nvPicPr>
          <p:cNvPr id="5" name="Picture 4">
            <a:extLst>
              <a:ext uri="{FF2B5EF4-FFF2-40B4-BE49-F238E27FC236}">
                <a16:creationId xmlns:a16="http://schemas.microsoft.com/office/drawing/2014/main" id="{CEAB59AB-4F94-45D4-AA6E-182AEB3995EF}"/>
              </a:ext>
            </a:extLst>
          </p:cNvPr>
          <p:cNvPicPr>
            <a:picLocks noChangeAspect="1"/>
          </p:cNvPicPr>
          <p:nvPr/>
        </p:nvPicPr>
        <p:blipFill>
          <a:blip r:embed="rId2"/>
          <a:stretch>
            <a:fillRect/>
          </a:stretch>
        </p:blipFill>
        <p:spPr>
          <a:xfrm>
            <a:off x="1043608" y="1628800"/>
            <a:ext cx="6534150" cy="4800600"/>
          </a:xfrm>
          <a:prstGeom prst="rect">
            <a:avLst/>
          </a:prstGeom>
        </p:spPr>
      </p:pic>
    </p:spTree>
    <p:extLst>
      <p:ext uri="{BB962C8B-B14F-4D97-AF65-F5344CB8AC3E}">
        <p14:creationId xmlns:p14="http://schemas.microsoft.com/office/powerpoint/2010/main" val="39178469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37165501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Third Country Nationals</a:t>
            </a:r>
          </a:p>
        </p:txBody>
      </p:sp>
      <p:pic>
        <p:nvPicPr>
          <p:cNvPr id="5" name="Picture 4">
            <a:extLst>
              <a:ext uri="{FF2B5EF4-FFF2-40B4-BE49-F238E27FC236}">
                <a16:creationId xmlns:a16="http://schemas.microsoft.com/office/drawing/2014/main" id="{29363732-2EE7-4831-B4AE-B14BDB0F5ED3}"/>
              </a:ext>
            </a:extLst>
          </p:cNvPr>
          <p:cNvPicPr>
            <a:picLocks noChangeAspect="1"/>
          </p:cNvPicPr>
          <p:nvPr/>
        </p:nvPicPr>
        <p:blipFill>
          <a:blip r:embed="rId2"/>
          <a:stretch>
            <a:fillRect/>
          </a:stretch>
        </p:blipFill>
        <p:spPr>
          <a:xfrm>
            <a:off x="928003" y="2348880"/>
            <a:ext cx="8044264" cy="4104456"/>
          </a:xfrm>
          <a:prstGeom prst="rect">
            <a:avLst/>
          </a:prstGeom>
        </p:spPr>
      </p:pic>
      <p:sp>
        <p:nvSpPr>
          <p:cNvPr id="6" name="TextBox 5">
            <a:extLst>
              <a:ext uri="{FF2B5EF4-FFF2-40B4-BE49-F238E27FC236}">
                <a16:creationId xmlns:a16="http://schemas.microsoft.com/office/drawing/2014/main" id="{2FCA9294-ABF1-4FB9-9199-2CBC27CFEE0C}"/>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6E19A5EF-B18F-4CE1-96F6-64B24977E01E}"/>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41137917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MNCs following a polycentric staffing policy would prefer to appoint host country nationals (HCNs).</a:t>
            </a:r>
          </a:p>
          <a:p>
            <a:r>
              <a:rPr lang="en-MY"/>
              <a:t>Firms </a:t>
            </a:r>
            <a:r>
              <a:rPr lang="en-MY" dirty="0"/>
              <a:t>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val="239419045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Other Global Workforces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685800" y="1556792"/>
            <a:ext cx="8001000" cy="4530725"/>
          </a:xfrm>
        </p:spPr>
        <p:txBody>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val="109944910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p14="http://schemas.microsoft.com/office/powerpoint/2010/main" val="5262471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285743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val="101812795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1925</TotalTime>
  <Words>5787</Words>
  <Application>Microsoft Office PowerPoint</Application>
  <PresentationFormat>On-screen Show (4:3)</PresentationFormat>
  <Paragraphs>563</Paragraphs>
  <Slides>105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105</vt:i4>
      </vt:variant>
    </vt:vector>
  </HeadingPairs>
  <TitlesOfParts>
    <vt:vector size="110" baseType="lpstr">
      <vt:lpstr>Arial</vt:lpstr>
      <vt:lpstr>Symbol</vt:lpstr>
      <vt:lpstr>Times New Roman</vt:lpstr>
      <vt:lpstr>Wingdings</vt:lpstr>
      <vt:lpstr>Office Theme</vt:lpstr>
      <vt:lpstr>HR SERVICE DELIVERY - II</vt:lpstr>
      <vt:lpstr>HR Planning and Staffing</vt:lpstr>
      <vt:lpstr>Selection</vt:lpstr>
      <vt:lpstr>Selection Risks</vt:lpstr>
      <vt:lpstr>Selection Process</vt:lpstr>
      <vt:lpstr>Selection Process</vt:lpstr>
      <vt:lpstr>Selection Process</vt:lpstr>
      <vt:lpstr>HR Planning and Staffing</vt:lpstr>
      <vt:lpstr>Reliability and Validity of Selection Tools and Methods</vt:lpstr>
      <vt:lpstr>Reliability and Validity of Selection Tools and Methods</vt:lpstr>
      <vt:lpstr>HR Planning and Staffing</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HR Planning and Staffing</vt:lpstr>
      <vt:lpstr>New Hire Onboarding</vt:lpstr>
      <vt:lpstr>New Employee Orientation</vt:lpstr>
      <vt:lpstr>Orientation/Induction</vt:lpstr>
      <vt:lpstr>Model of Onboarding</vt:lpstr>
      <vt:lpstr>New Employee Onboarding</vt:lpstr>
      <vt:lpstr>Onboarding Roles and Responsibilities</vt:lpstr>
      <vt:lpstr>Evaluating the Effectiveness of Onboarding</vt:lpstr>
      <vt:lpstr>Poll Question # </vt:lpstr>
      <vt:lpstr>Answer to Poll Question # </vt:lpstr>
      <vt:lpstr>Poll Question # </vt:lpstr>
      <vt:lpstr>Answer to Poll Question # </vt:lpstr>
      <vt:lpstr>PowerPoint Presentation</vt:lpstr>
      <vt:lpstr>Introduction</vt:lpstr>
      <vt:lpstr>Value Exchange - Employee</vt:lpstr>
      <vt:lpstr>Value Exchange - Employer</vt:lpstr>
      <vt:lpstr>Remuneration</vt:lpstr>
      <vt:lpstr>Difference Remuneration vs Compensation</vt:lpstr>
      <vt:lpstr>Evolution of Rewards</vt:lpstr>
      <vt:lpstr>Total Rewards </vt:lpstr>
      <vt:lpstr>Total Rewards</vt:lpstr>
      <vt:lpstr>Steps in the Development of a Total Rewards Strategy</vt:lpstr>
      <vt:lpstr>Compensation Approaches</vt:lpstr>
      <vt:lpstr>Goals of the Total Rewards System</vt:lpstr>
      <vt:lpstr>Equity</vt:lpstr>
      <vt:lpstr>Pay Strategies</vt:lpstr>
      <vt:lpstr>Pay Strategies</vt:lpstr>
      <vt:lpstr>Pay Strategies</vt:lpstr>
      <vt:lpstr>Compensation and Benefits Strategy</vt:lpstr>
      <vt:lpstr>Job Evaluation</vt:lpstr>
      <vt:lpstr>Salary Surveys</vt:lpstr>
      <vt:lpstr>Types of Survey</vt:lpstr>
      <vt:lpstr>Communicating to Employees</vt:lpstr>
      <vt:lpstr>Direct Communication</vt:lpstr>
      <vt:lpstr>Effectiveness of the Total Rewards Strategy</vt:lpstr>
      <vt:lpstr>Pay Range</vt:lpstr>
      <vt:lpstr>Compa-ratios (CP)</vt:lpstr>
      <vt:lpstr>Broadbanding</vt:lpstr>
      <vt:lpstr>Global Pay Structure</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PowerPoint Presentation</vt:lpstr>
      <vt:lpstr>Human Resource Information System (HRIS)</vt:lpstr>
      <vt:lpstr>HR Systems</vt:lpstr>
      <vt:lpstr>HR Transformation through Information Technology (IT)</vt:lpstr>
      <vt:lpstr>Benefits of HRIS</vt:lpstr>
      <vt:lpstr>Factors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PowerPoint Presentation</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Purpose of Global Assignment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45</cp:revision>
  <cp:lastPrinted>1601-01-01T00:00:00Z</cp:lastPrinted>
  <dcterms:created xsi:type="dcterms:W3CDTF">2020-07-09T15:12:46Z</dcterms:created>
  <dcterms:modified xsi:type="dcterms:W3CDTF">2021-11-21T15:28:45Z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