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6"/>
  </p:notesMasterIdLst>
  <p:handoutMasterIdLst>
    <p:handoutMasterId r:id="rId77"/>
  </p:handoutMasterIdLst>
  <p:sldIdLst>
    <p:sldId id="256" r:id="rId2"/>
    <p:sldId id="506" r:id="rId3"/>
    <p:sldId id="286" r:id="rId4"/>
    <p:sldId id="258" r:id="rId5"/>
    <p:sldId id="259" r:id="rId6"/>
    <p:sldId id="288" r:id="rId7"/>
    <p:sldId id="289" r:id="rId8"/>
    <p:sldId id="290" r:id="rId9"/>
    <p:sldId id="260" r:id="rId10"/>
    <p:sldId id="261" r:id="rId11"/>
    <p:sldId id="518" r:id="rId12"/>
    <p:sldId id="519" r:id="rId13"/>
    <p:sldId id="520" r:id="rId14"/>
    <p:sldId id="521" r:id="rId15"/>
    <p:sldId id="522" r:id="rId16"/>
    <p:sldId id="523" r:id="rId17"/>
    <p:sldId id="269" r:id="rId18"/>
    <p:sldId id="270" r:id="rId19"/>
    <p:sldId id="271" r:id="rId20"/>
    <p:sldId id="272" r:id="rId21"/>
    <p:sldId id="273" r:id="rId22"/>
    <p:sldId id="274" r:id="rId23"/>
    <p:sldId id="524" r:id="rId24"/>
    <p:sldId id="525" r:id="rId25"/>
    <p:sldId id="533" r:id="rId26"/>
    <p:sldId id="534" r:id="rId27"/>
    <p:sldId id="535" r:id="rId28"/>
    <p:sldId id="536" r:id="rId29"/>
    <p:sldId id="526" r:id="rId30"/>
    <p:sldId id="527" r:id="rId31"/>
    <p:sldId id="528" r:id="rId32"/>
    <p:sldId id="529" r:id="rId33"/>
    <p:sldId id="530" r:id="rId34"/>
    <p:sldId id="531" r:id="rId35"/>
    <p:sldId id="283" r:id="rId36"/>
    <p:sldId id="284" r:id="rId37"/>
    <p:sldId id="543" r:id="rId38"/>
    <p:sldId id="400" r:id="rId39"/>
    <p:sldId id="545" r:id="rId40"/>
    <p:sldId id="395" r:id="rId41"/>
    <p:sldId id="401" r:id="rId42"/>
    <p:sldId id="402" r:id="rId43"/>
    <p:sldId id="403" r:id="rId44"/>
    <p:sldId id="404" r:id="rId45"/>
    <p:sldId id="405" r:id="rId46"/>
    <p:sldId id="406" r:id="rId47"/>
    <p:sldId id="407" r:id="rId48"/>
    <p:sldId id="408" r:id="rId49"/>
    <p:sldId id="409" r:id="rId50"/>
    <p:sldId id="410" r:id="rId51"/>
    <p:sldId id="411" r:id="rId52"/>
    <p:sldId id="412" r:id="rId53"/>
    <p:sldId id="413" r:id="rId54"/>
    <p:sldId id="414" r:id="rId55"/>
    <p:sldId id="415" r:id="rId56"/>
    <p:sldId id="416" r:id="rId57"/>
    <p:sldId id="417" r:id="rId58"/>
    <p:sldId id="418" r:id="rId59"/>
    <p:sldId id="544" r:id="rId60"/>
    <p:sldId id="382" r:id="rId61"/>
    <p:sldId id="311" r:id="rId62"/>
    <p:sldId id="340" r:id="rId63"/>
    <p:sldId id="337" r:id="rId64"/>
    <p:sldId id="338" r:id="rId65"/>
    <p:sldId id="339" r:id="rId66"/>
    <p:sldId id="538" r:id="rId67"/>
    <p:sldId id="539" r:id="rId68"/>
    <p:sldId id="540" r:id="rId69"/>
    <p:sldId id="266" r:id="rId70"/>
    <p:sldId id="267" r:id="rId71"/>
    <p:sldId id="541" r:id="rId72"/>
    <p:sldId id="276" r:id="rId73"/>
    <p:sldId id="542" r:id="rId74"/>
    <p:sldId id="327" r:id="rId75"/>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0" autoAdjust="0"/>
  </p:normalViewPr>
  <p:slideViewPr>
    <p:cSldViewPr>
      <p:cViewPr varScale="1">
        <p:scale>
          <a:sx n="68" d="100"/>
          <a:sy n="68" d="100"/>
        </p:scale>
        <p:origin x="14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888"/>
          <a:ext cx="6897960" cy="784722"/>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822540"/>
          <a:ext cx="6897960" cy="784666"/>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Y="9173" custLinFactNeighborY="100000">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1053359"/>
          <a:ext cx="8122096" cy="9126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3D4D02-5513-427D-B6E9-B2E187EE0C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MY"/>
        </a:p>
      </dgm:t>
    </dgm:pt>
    <dgm:pt modelId="{E6CB1D23-BBD8-4875-97FB-76C6D1DF1786}">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gm:t>
    </dgm:pt>
    <dgm:pt modelId="{653C8E81-D774-450C-B764-B27052D2ADAF}" type="parTrans" cxnId="{8B0007A0-320C-4385-B268-C4ECC14E7279}">
      <dgm:prSet/>
      <dgm:spPr/>
      <dgm:t>
        <a:bodyPr/>
        <a:lstStyle/>
        <a:p>
          <a:endParaRPr lang="en-MY"/>
        </a:p>
      </dgm:t>
    </dgm:pt>
    <dgm:pt modelId="{CE641938-312E-4D0A-926C-683FC7775F83}" type="sibTrans" cxnId="{8B0007A0-320C-4385-B268-C4ECC14E7279}">
      <dgm:prSet/>
      <dgm:spPr/>
      <dgm:t>
        <a:bodyPr/>
        <a:lstStyle/>
        <a:p>
          <a:endParaRPr lang="en-MY"/>
        </a:p>
      </dgm:t>
    </dgm:pt>
    <dgm:pt modelId="{42DA80EF-15E6-41D6-85F6-4F59594D0383}">
      <dgm:prSet phldrT="[Text]" custT="1"/>
      <dgm:spPr>
        <a:solidFill>
          <a:srgbClr val="000000">
            <a:lumMod val="50000"/>
            <a:lumOff val="50000"/>
          </a:srgbClr>
        </a:solidFill>
        <a:ln w="12700" cap="flat" cmpd="sng" algn="ctr">
          <a:noFill/>
          <a:prstDash val="solid"/>
          <a:miter lim="800000"/>
        </a:ln>
        <a:effectLst/>
      </dgm:spPr>
      <dgm:t>
        <a:bodyPr spcFirstLastPara="0" vert="horz" wrap="square" lIns="91440" tIns="91440" rIns="91440" bIns="91440" numCol="1" spcCol="1270" anchor="ctr" anchorCtr="0"/>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gm:t>
    </dgm:pt>
    <dgm:pt modelId="{173CE497-2C0D-479E-8754-25C7B4AF6CFC}" type="parTrans" cxnId="{6EE46842-E392-46CF-865C-4474EF9438C3}">
      <dgm:prSet/>
      <dgm:spPr/>
      <dgm:t>
        <a:bodyPr/>
        <a:lstStyle/>
        <a:p>
          <a:endParaRPr lang="en-MY"/>
        </a:p>
      </dgm:t>
    </dgm:pt>
    <dgm:pt modelId="{4B234F5B-63CB-40EB-8CF6-E8D6F48FDC56}" type="sibTrans" cxnId="{6EE46842-E392-46CF-865C-4474EF9438C3}">
      <dgm:prSet/>
      <dgm:spPr/>
      <dgm:t>
        <a:bodyPr/>
        <a:lstStyle/>
        <a:p>
          <a:endParaRPr lang="en-MY"/>
        </a:p>
      </dgm:t>
    </dgm:pt>
    <dgm:pt modelId="{B471EB4E-14D3-4629-97A8-4B9CE37D1351}">
      <dgm:prSet phldrT="[Text]" custT="1"/>
      <dgm:spPr>
        <a:solidFill>
          <a:srgbClr val="FFFFFF"/>
        </a:solidFill>
        <a:ln w="12700" cap="flat" cmpd="sng" algn="ctr">
          <a:solidFill>
            <a:srgbClr val="FFFFE1">
              <a:hueOff val="0"/>
              <a:satOff val="0"/>
              <a:lumOff val="0"/>
              <a:alphaOff val="0"/>
            </a:srgbClr>
          </a:solidFill>
          <a:prstDash val="solid"/>
          <a:miter lim="800000"/>
        </a:ln>
        <a:effectLst/>
      </dgm:spPr>
      <dgm:t>
        <a:bodyPr spcFirstLastPara="0" vert="horz" wrap="square" lIns="148590" tIns="148590" rIns="148590" bIns="148590" numCol="1" spcCol="1270" anchor="ctr" anchorCtr="0"/>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gm:t>
    </dgm:pt>
    <dgm:pt modelId="{27585C71-6121-4BF9-A226-796B97C86FD8}" type="parTrans" cxnId="{91A9F6BC-0147-4915-845C-AC8BFE382D34}">
      <dgm:prSet/>
      <dgm:spPr/>
      <dgm:t>
        <a:bodyPr/>
        <a:lstStyle/>
        <a:p>
          <a:endParaRPr lang="en-MY"/>
        </a:p>
      </dgm:t>
    </dgm:pt>
    <dgm:pt modelId="{E9B4C2F2-B202-4AD3-A37D-CE4321257F20}" type="sibTrans" cxnId="{91A9F6BC-0147-4915-845C-AC8BFE382D34}">
      <dgm:prSet/>
      <dgm:spPr/>
      <dgm:t>
        <a:bodyPr/>
        <a:lstStyle/>
        <a:p>
          <a:endParaRPr lang="en-MY"/>
        </a:p>
      </dgm:t>
    </dgm:pt>
    <dgm:pt modelId="{CC8763B3-4621-4666-B669-3C5BA2A30DBE}" type="pres">
      <dgm:prSet presAssocID="{703D4D02-5513-427D-B6E9-B2E187EE0C3A}" presName="linear" presStyleCnt="0">
        <dgm:presLayoutVars>
          <dgm:animLvl val="lvl"/>
          <dgm:resizeHandles val="exact"/>
        </dgm:presLayoutVars>
      </dgm:prSet>
      <dgm:spPr/>
    </dgm:pt>
    <dgm:pt modelId="{4C500E30-F93E-47EA-B6F5-32864EEF4D91}" type="pres">
      <dgm:prSet presAssocID="{B471EB4E-14D3-4629-97A8-4B9CE37D1351}" presName="parentText" presStyleLbl="node1" presStyleIdx="0" presStyleCnt="3">
        <dgm:presLayoutVars>
          <dgm:chMax val="0"/>
          <dgm:bulletEnabled val="1"/>
        </dgm:presLayoutVars>
      </dgm:prSet>
      <dgm:spPr>
        <a:xfrm>
          <a:off x="0" y="126135"/>
          <a:ext cx="6537920" cy="1216800"/>
        </a:xfrm>
        <a:prstGeom prst="roundRect">
          <a:avLst/>
        </a:prstGeom>
      </dgm:spPr>
    </dgm:pt>
    <dgm:pt modelId="{B6395B5E-2790-4C57-8CE8-FF9FF6C98AF0}" type="pres">
      <dgm:prSet presAssocID="{E9B4C2F2-B202-4AD3-A37D-CE4321257F20}" presName="spacer" presStyleCnt="0"/>
      <dgm:spPr/>
    </dgm:pt>
    <dgm:pt modelId="{ECA2C48E-F743-4C45-B04A-3D046B3B5232}" type="pres">
      <dgm:prSet presAssocID="{E6CB1D23-BBD8-4875-97FB-76C6D1DF1786}" presName="parentText" presStyleLbl="node1" presStyleIdx="1" presStyleCnt="3" custLinFactNeighborY="68003">
        <dgm:presLayoutVars>
          <dgm:chMax val="0"/>
          <dgm:bulletEnabled val="1"/>
        </dgm:presLayoutVars>
      </dgm:prSet>
      <dgm:spPr>
        <a:xfrm>
          <a:off x="0" y="1657437"/>
          <a:ext cx="6537920" cy="1216800"/>
        </a:xfrm>
        <a:prstGeom prst="roundRect">
          <a:avLst/>
        </a:prstGeom>
      </dgm:spPr>
    </dgm:pt>
    <dgm:pt modelId="{2E454826-67AD-4191-A11B-410BD9B8A386}" type="pres">
      <dgm:prSet presAssocID="{CE641938-312E-4D0A-926C-683FC7775F83}" presName="spacer" presStyleCnt="0"/>
      <dgm:spPr/>
    </dgm:pt>
    <dgm:pt modelId="{47F42535-DFC2-4D29-B920-1C40FFE6B1E7}" type="pres">
      <dgm:prSet presAssocID="{42DA80EF-15E6-41D6-85F6-4F59594D0383}" presName="parentText" presStyleLbl="node1" presStyleIdx="2" presStyleCnt="3" custLinFactNeighborY="63462">
        <dgm:presLayoutVars>
          <dgm:chMax val="0"/>
          <dgm:bulletEnabled val="1"/>
        </dgm:presLayoutVars>
      </dgm:prSet>
      <dgm:spPr>
        <a:xfrm>
          <a:off x="0" y="3052936"/>
          <a:ext cx="6537920" cy="1216800"/>
        </a:xfrm>
        <a:prstGeom prst="roundRect">
          <a:avLst/>
        </a:prstGeom>
      </dgm:spPr>
    </dgm:pt>
  </dgm:ptLst>
  <dgm:cxnLst>
    <dgm:cxn modelId="{CACB6B2F-FF97-4704-A2DE-537C90413DCE}" type="presOf" srcId="{E6CB1D23-BBD8-4875-97FB-76C6D1DF1786}" destId="{ECA2C48E-F743-4C45-B04A-3D046B3B5232}" srcOrd="0" destOrd="0" presId="urn:microsoft.com/office/officeart/2005/8/layout/vList2"/>
    <dgm:cxn modelId="{6EE46842-E392-46CF-865C-4474EF9438C3}" srcId="{703D4D02-5513-427D-B6E9-B2E187EE0C3A}" destId="{42DA80EF-15E6-41D6-85F6-4F59594D0383}" srcOrd="2" destOrd="0" parTransId="{173CE497-2C0D-479E-8754-25C7B4AF6CFC}" sibTransId="{4B234F5B-63CB-40EB-8CF6-E8D6F48FDC56}"/>
    <dgm:cxn modelId="{0B84CE54-6EED-4F05-A045-90744CD22995}" type="presOf" srcId="{42DA80EF-15E6-41D6-85F6-4F59594D0383}" destId="{47F42535-DFC2-4D29-B920-1C40FFE6B1E7}" srcOrd="0" destOrd="0" presId="urn:microsoft.com/office/officeart/2005/8/layout/vList2"/>
    <dgm:cxn modelId="{8CD96B92-DB5C-4984-AF1A-B68A054F45C4}" type="presOf" srcId="{B471EB4E-14D3-4629-97A8-4B9CE37D1351}" destId="{4C500E30-F93E-47EA-B6F5-32864EEF4D91}" srcOrd="0" destOrd="0" presId="urn:microsoft.com/office/officeart/2005/8/layout/vList2"/>
    <dgm:cxn modelId="{8B0007A0-320C-4385-B268-C4ECC14E7279}" srcId="{703D4D02-5513-427D-B6E9-B2E187EE0C3A}" destId="{E6CB1D23-BBD8-4875-97FB-76C6D1DF1786}" srcOrd="1" destOrd="0" parTransId="{653C8E81-D774-450C-B764-B27052D2ADAF}" sibTransId="{CE641938-312E-4D0A-926C-683FC7775F83}"/>
    <dgm:cxn modelId="{91A9F6BC-0147-4915-845C-AC8BFE382D34}" srcId="{703D4D02-5513-427D-B6E9-B2E187EE0C3A}" destId="{B471EB4E-14D3-4629-97A8-4B9CE37D1351}" srcOrd="0" destOrd="0" parTransId="{27585C71-6121-4BF9-A226-796B97C86FD8}" sibTransId="{E9B4C2F2-B202-4AD3-A37D-CE4321257F20}"/>
    <dgm:cxn modelId="{87A92DBF-812C-47C9-8DD6-6138E484BBFF}" type="presOf" srcId="{703D4D02-5513-427D-B6E9-B2E187EE0C3A}" destId="{CC8763B3-4621-4666-B669-3C5BA2A30DBE}" srcOrd="0" destOrd="0" presId="urn:microsoft.com/office/officeart/2005/8/layout/vList2"/>
    <dgm:cxn modelId="{A023A45D-D2A0-44B8-8456-1CA071B72741}" type="presParOf" srcId="{CC8763B3-4621-4666-B669-3C5BA2A30DBE}" destId="{4C500E30-F93E-47EA-B6F5-32864EEF4D91}" srcOrd="0" destOrd="0" presId="urn:microsoft.com/office/officeart/2005/8/layout/vList2"/>
    <dgm:cxn modelId="{2EF21496-4BFD-4058-8BEB-F6B5A8D89823}" type="presParOf" srcId="{CC8763B3-4621-4666-B669-3C5BA2A30DBE}" destId="{B6395B5E-2790-4C57-8CE8-FF9FF6C98AF0}" srcOrd="1" destOrd="0" presId="urn:microsoft.com/office/officeart/2005/8/layout/vList2"/>
    <dgm:cxn modelId="{7F708EDA-A6F0-4A82-A63E-849DE8AF9EDF}" type="presParOf" srcId="{CC8763B3-4621-4666-B669-3C5BA2A30DBE}" destId="{ECA2C48E-F743-4C45-B04A-3D046B3B5232}" srcOrd="2" destOrd="0" presId="urn:microsoft.com/office/officeart/2005/8/layout/vList2"/>
    <dgm:cxn modelId="{7EBE1955-491B-47A7-AFC5-8C8CF9CB8208}" type="presParOf" srcId="{CC8763B3-4621-4666-B669-3C5BA2A30DBE}" destId="{2E454826-67AD-4191-A11B-410BD9B8A386}" srcOrd="3" destOrd="0" presId="urn:microsoft.com/office/officeart/2005/8/layout/vList2"/>
    <dgm:cxn modelId="{45D7F0D6-6F49-44E4-87F8-5B97FCB6DBD5}" type="presParOf" srcId="{CC8763B3-4621-4666-B669-3C5BA2A30DBE}" destId="{47F42535-DFC2-4D29-B920-1C40FFE6B1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60272"/>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sp:txBody>
      <dsp:txXfrm>
        <a:off x="59399" y="3119671"/>
        <a:ext cx="6419122"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International Assignment</a:t>
          </a:r>
        </a:p>
      </dsp:txBody>
      <dsp:txXfrm>
        <a:off x="59399" y="3112335"/>
        <a:ext cx="6419122" cy="1098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00E30-F93E-47EA-B6F5-32864EEF4D91}">
      <dsp:nvSpPr>
        <dsp:cNvPr id="0" name=""/>
        <dsp:cNvSpPr/>
      </dsp:nvSpPr>
      <dsp:spPr>
        <a:xfrm>
          <a:off x="0" y="126135"/>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Total Rewards</a:t>
          </a:r>
        </a:p>
      </dsp:txBody>
      <dsp:txXfrm>
        <a:off x="59399" y="185534"/>
        <a:ext cx="6419122" cy="1098002"/>
      </dsp:txXfrm>
    </dsp:sp>
    <dsp:sp modelId="{ECA2C48E-F743-4C45-B04A-3D046B3B5232}">
      <dsp:nvSpPr>
        <dsp:cNvPr id="0" name=""/>
        <dsp:cNvSpPr/>
      </dsp:nvSpPr>
      <dsp:spPr>
        <a:xfrm>
          <a:off x="0" y="1657437"/>
          <a:ext cx="6537920" cy="1216800"/>
        </a:xfrm>
        <a:prstGeom prst="roundRect">
          <a:avLst/>
        </a:prstGeom>
        <a:solidFill>
          <a:srgbClr val="FFFFFF"/>
        </a:solidFill>
        <a:ln w="12700" cap="flat" cmpd="sng" algn="ctr">
          <a:solidFill>
            <a:srgbClr val="FFFFE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MY" sz="3900" kern="1200" dirty="0">
              <a:solidFill>
                <a:srgbClr val="000000"/>
              </a:solidFill>
              <a:latin typeface="Arial"/>
              <a:ea typeface="+mn-ea"/>
              <a:cs typeface="+mn-cs"/>
            </a:rPr>
            <a:t>HR Technology</a:t>
          </a:r>
        </a:p>
      </dsp:txBody>
      <dsp:txXfrm>
        <a:off x="59399" y="1716836"/>
        <a:ext cx="6419122" cy="1098002"/>
      </dsp:txXfrm>
    </dsp:sp>
    <dsp:sp modelId="{47F42535-DFC2-4D29-B920-1C40FFE6B1E7}">
      <dsp:nvSpPr>
        <dsp:cNvPr id="0" name=""/>
        <dsp:cNvSpPr/>
      </dsp:nvSpPr>
      <dsp:spPr>
        <a:xfrm>
          <a:off x="0" y="3052936"/>
          <a:ext cx="6537920" cy="1216800"/>
        </a:xfrm>
        <a:prstGeom prst="roundRect">
          <a:avLst/>
        </a:prstGeom>
        <a:solidFill>
          <a:srgbClr val="000000">
            <a:lumMod val="50000"/>
            <a:lumOff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MY" sz="3900" kern="1200" dirty="0">
              <a:solidFill>
                <a:srgbClr val="FFFFEE"/>
              </a:solidFill>
              <a:latin typeface="Arial"/>
              <a:ea typeface="+mn-ea"/>
              <a:cs typeface="+mn-cs"/>
            </a:rPr>
            <a:t>International Assignment</a:t>
          </a:r>
        </a:p>
      </dsp:txBody>
      <dsp:txXfrm>
        <a:off x="59399" y="3112335"/>
        <a:ext cx="641912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4CFC66B-926C-49E2-BB4F-D957CA761AA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9011" name="Rectangle 3">
            <a:extLst>
              <a:ext uri="{FF2B5EF4-FFF2-40B4-BE49-F238E27FC236}">
                <a16:creationId xmlns:a16="http://schemas.microsoft.com/office/drawing/2014/main" id="{6BF3797B-5374-4335-ACED-6F4682D28A0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9012" name="Rectangle 4">
            <a:extLst>
              <a:ext uri="{FF2B5EF4-FFF2-40B4-BE49-F238E27FC236}">
                <a16:creationId xmlns:a16="http://schemas.microsoft.com/office/drawing/2014/main" id="{67606191-143D-49C5-98D4-F0CE75222DA6}"/>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9013" name="Rectangle 5">
            <a:extLst>
              <a:ext uri="{FF2B5EF4-FFF2-40B4-BE49-F238E27FC236}">
                <a16:creationId xmlns:a16="http://schemas.microsoft.com/office/drawing/2014/main" id="{02328D4B-1E48-4A5F-A493-C4B0F80AD312}"/>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41DC0C7-DF11-428D-953E-7D8534EE8144}" type="slidenum">
              <a:rPr lang="en-MY" altLang="en-US"/>
              <a:pPr/>
              <a:t>‹#›</a:t>
            </a:fld>
            <a:endParaRPr lang="en-MY"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3C5897B9-B69D-4AB6-B38B-725AD8CE374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MY" altLang="en-US"/>
          </a:p>
        </p:txBody>
      </p:sp>
      <p:sp>
        <p:nvSpPr>
          <p:cNvPr id="297987" name="Rectangle 3">
            <a:extLst>
              <a:ext uri="{FF2B5EF4-FFF2-40B4-BE49-F238E27FC236}">
                <a16:creationId xmlns:a16="http://schemas.microsoft.com/office/drawing/2014/main" id="{3D2F5250-CA64-4251-BB94-B12F56E4788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MY" altLang="en-US"/>
          </a:p>
        </p:txBody>
      </p:sp>
      <p:sp>
        <p:nvSpPr>
          <p:cNvPr id="297988" name="Rectangle 4">
            <a:extLst>
              <a:ext uri="{FF2B5EF4-FFF2-40B4-BE49-F238E27FC236}">
                <a16:creationId xmlns:a16="http://schemas.microsoft.com/office/drawing/2014/main" id="{FEC755E8-BBD7-46BD-8EA0-5BD6AC1B7E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989" name="Rectangle 5">
            <a:extLst>
              <a:ext uri="{FF2B5EF4-FFF2-40B4-BE49-F238E27FC236}">
                <a16:creationId xmlns:a16="http://schemas.microsoft.com/office/drawing/2014/main" id="{513E1FA7-0869-425C-950B-683C1D0202E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MY" altLang="en-US"/>
              <a:t>Click to edit Master text styles</a:t>
            </a:r>
          </a:p>
          <a:p>
            <a:pPr lvl="1"/>
            <a:r>
              <a:rPr lang="en-MY" altLang="en-US"/>
              <a:t>Second level</a:t>
            </a:r>
          </a:p>
          <a:p>
            <a:pPr lvl="2"/>
            <a:r>
              <a:rPr lang="en-MY" altLang="en-US"/>
              <a:t>Third level</a:t>
            </a:r>
          </a:p>
          <a:p>
            <a:pPr lvl="3"/>
            <a:r>
              <a:rPr lang="en-MY" altLang="en-US"/>
              <a:t>Fourth level</a:t>
            </a:r>
          </a:p>
          <a:p>
            <a:pPr lvl="4"/>
            <a:r>
              <a:rPr lang="en-MY" altLang="en-US"/>
              <a:t>Fifth level</a:t>
            </a:r>
          </a:p>
        </p:txBody>
      </p:sp>
      <p:sp>
        <p:nvSpPr>
          <p:cNvPr id="297990" name="Rectangle 6">
            <a:extLst>
              <a:ext uri="{FF2B5EF4-FFF2-40B4-BE49-F238E27FC236}">
                <a16:creationId xmlns:a16="http://schemas.microsoft.com/office/drawing/2014/main" id="{3FE75875-6D8C-47A6-9F3B-83AF95C39DB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MY" altLang="en-US"/>
          </a:p>
        </p:txBody>
      </p:sp>
      <p:sp>
        <p:nvSpPr>
          <p:cNvPr id="297991" name="Rectangle 7">
            <a:extLst>
              <a:ext uri="{FF2B5EF4-FFF2-40B4-BE49-F238E27FC236}">
                <a16:creationId xmlns:a16="http://schemas.microsoft.com/office/drawing/2014/main" id="{DB2754EB-EB6E-47B0-87A6-89D5A99F210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BFF03E6-D93C-4673-B38F-723B55140C03}" type="slidenum">
              <a:rPr lang="en-MY" altLang="en-US"/>
              <a:pPr/>
              <a:t>‹#›</a:t>
            </a:fld>
            <a:endParaRPr lang="en-MY"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 V Morgan model of IHRM</a:t>
            </a:r>
          </a:p>
        </p:txBody>
      </p:sp>
      <p:sp>
        <p:nvSpPr>
          <p:cNvPr id="4" name="Slide Number Placeholder 3"/>
          <p:cNvSpPr>
            <a:spLocks noGrp="1"/>
          </p:cNvSpPr>
          <p:nvPr>
            <p:ph type="sldNum" sz="quarter" idx="5"/>
          </p:nvPr>
        </p:nvSpPr>
        <p:spPr/>
        <p:txBody>
          <a:bodyPr/>
          <a:lstStyle/>
          <a:p>
            <a:fld id="{8BFF03E6-D93C-4673-B38F-723B55140C03}" type="slidenum">
              <a:rPr lang="en-MY" altLang="en-US" smtClean="0"/>
              <a:pPr/>
              <a:t>61</a:t>
            </a:fld>
            <a:endParaRPr lang="en-MY" altLang="en-US"/>
          </a:p>
        </p:txBody>
      </p:sp>
    </p:spTree>
    <p:extLst>
      <p:ext uri="{BB962C8B-B14F-4D97-AF65-F5344CB8AC3E}">
        <p14:creationId xmlns:p14="http://schemas.microsoft.com/office/powerpoint/2010/main" val="186061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3184" name="Group 16">
            <a:extLst>
              <a:ext uri="{FF2B5EF4-FFF2-40B4-BE49-F238E27FC236}">
                <a16:creationId xmlns:a16="http://schemas.microsoft.com/office/drawing/2014/main" id="{4AB0506D-1BB9-43FD-87B1-CA6CC3EBB62B}"/>
              </a:ext>
            </a:extLst>
          </p:cNvPr>
          <p:cNvGrpSpPr>
            <a:grpSpLocks/>
          </p:cNvGrpSpPr>
          <p:nvPr/>
        </p:nvGrpSpPr>
        <p:grpSpPr bwMode="auto">
          <a:xfrm>
            <a:off x="0" y="0"/>
            <a:ext cx="8763000" cy="5943600"/>
            <a:chOff x="0" y="0"/>
            <a:chExt cx="5520" cy="3744"/>
          </a:xfrm>
        </p:grpSpPr>
        <p:sp>
          <p:nvSpPr>
            <p:cNvPr id="263170" name="Rectangle 2">
              <a:extLst>
                <a:ext uri="{FF2B5EF4-FFF2-40B4-BE49-F238E27FC236}">
                  <a16:creationId xmlns:a16="http://schemas.microsoft.com/office/drawing/2014/main" id="{DB3E74AC-0346-4AA8-B6A1-FC43D263E139}"/>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3182" name="Group 14">
              <a:extLst>
                <a:ext uri="{FF2B5EF4-FFF2-40B4-BE49-F238E27FC236}">
                  <a16:creationId xmlns:a16="http://schemas.microsoft.com/office/drawing/2014/main" id="{B431F97A-7D51-4834-AA1A-0E5B0BD7C005}"/>
                </a:ext>
              </a:extLst>
            </p:cNvPr>
            <p:cNvGrpSpPr>
              <a:grpSpLocks/>
            </p:cNvGrpSpPr>
            <p:nvPr userDrawn="1"/>
          </p:nvGrpSpPr>
          <p:grpSpPr bwMode="auto">
            <a:xfrm>
              <a:off x="0" y="2208"/>
              <a:ext cx="5520" cy="1536"/>
              <a:chOff x="0" y="2208"/>
              <a:chExt cx="5520" cy="1536"/>
            </a:xfrm>
          </p:grpSpPr>
          <p:sp>
            <p:nvSpPr>
              <p:cNvPr id="263171" name="Rectangle 3">
                <a:extLst>
                  <a:ext uri="{FF2B5EF4-FFF2-40B4-BE49-F238E27FC236}">
                    <a16:creationId xmlns:a16="http://schemas.microsoft.com/office/drawing/2014/main" id="{7F61C18D-24CA-4869-B041-16B3D3EC05C2}"/>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2" name="Rectangle 4">
                <a:extLst>
                  <a:ext uri="{FF2B5EF4-FFF2-40B4-BE49-F238E27FC236}">
                    <a16:creationId xmlns:a16="http://schemas.microsoft.com/office/drawing/2014/main" id="{3BC0C28E-3EB9-4013-8C16-202BEB3490BE}"/>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78" name="Line 10">
                <a:extLst>
                  <a:ext uri="{FF2B5EF4-FFF2-40B4-BE49-F238E27FC236}">
                    <a16:creationId xmlns:a16="http://schemas.microsoft.com/office/drawing/2014/main" id="{15BAE4C6-E5CF-49A3-95B5-A93CB76CA2BF}"/>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nvGrpSpPr>
            <p:cNvPr id="263183" name="Group 15">
              <a:extLst>
                <a:ext uri="{FF2B5EF4-FFF2-40B4-BE49-F238E27FC236}">
                  <a16:creationId xmlns:a16="http://schemas.microsoft.com/office/drawing/2014/main" id="{B4BB5748-80F5-4CF3-A71D-E0B7E6301197}"/>
                </a:ext>
              </a:extLst>
            </p:cNvPr>
            <p:cNvGrpSpPr>
              <a:grpSpLocks/>
            </p:cNvGrpSpPr>
            <p:nvPr userDrawn="1"/>
          </p:nvGrpSpPr>
          <p:grpSpPr bwMode="auto">
            <a:xfrm>
              <a:off x="400" y="336"/>
              <a:ext cx="5088" cy="192"/>
              <a:chOff x="400" y="336"/>
              <a:chExt cx="5088" cy="192"/>
            </a:xfrm>
          </p:grpSpPr>
          <p:sp>
            <p:nvSpPr>
              <p:cNvPr id="263179" name="Rectangle 11">
                <a:extLst>
                  <a:ext uri="{FF2B5EF4-FFF2-40B4-BE49-F238E27FC236}">
                    <a16:creationId xmlns:a16="http://schemas.microsoft.com/office/drawing/2014/main" id="{4956BFDE-12E5-4B36-8474-6C8A6756AF33}"/>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3180" name="Line 12">
                <a:extLst>
                  <a:ext uri="{FF2B5EF4-FFF2-40B4-BE49-F238E27FC236}">
                    <a16:creationId xmlns:a16="http://schemas.microsoft.com/office/drawing/2014/main" id="{AC5B5F60-1A27-4EE4-98D9-2A125E29808F}"/>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3173" name="Rectangle 5">
            <a:extLst>
              <a:ext uri="{FF2B5EF4-FFF2-40B4-BE49-F238E27FC236}">
                <a16:creationId xmlns:a16="http://schemas.microsoft.com/office/drawing/2014/main" id="{5765E1FF-FE2D-42F5-834D-CD1DD5ED3DB2}"/>
              </a:ext>
            </a:extLst>
          </p:cNvPr>
          <p:cNvSpPr>
            <a:spLocks noGrp="1" noChangeArrowheads="1"/>
          </p:cNvSpPr>
          <p:nvPr>
            <p:ph type="ctrTitle"/>
          </p:nvPr>
        </p:nvSpPr>
        <p:spPr>
          <a:xfrm>
            <a:off x="2057400" y="1143000"/>
            <a:ext cx="6629400" cy="2209800"/>
          </a:xfrm>
        </p:spPr>
        <p:txBody>
          <a:bodyPr/>
          <a:lstStyle>
            <a:lvl1pPr>
              <a:defRPr sz="4800"/>
            </a:lvl1pPr>
          </a:lstStyle>
          <a:p>
            <a:pPr lvl="0"/>
            <a:r>
              <a:rPr lang="en-US" altLang="en-US" noProof="0"/>
              <a:t>Click to edit Master title style</a:t>
            </a:r>
            <a:endParaRPr lang="en-MY" altLang="en-US" noProof="0"/>
          </a:p>
        </p:txBody>
      </p:sp>
      <p:sp>
        <p:nvSpPr>
          <p:cNvPr id="263174" name="Rectangle 6">
            <a:extLst>
              <a:ext uri="{FF2B5EF4-FFF2-40B4-BE49-F238E27FC236}">
                <a16:creationId xmlns:a16="http://schemas.microsoft.com/office/drawing/2014/main" id="{FC7EA3C9-5184-48DB-93B0-B6160D53DD1E}"/>
              </a:ext>
            </a:extLst>
          </p:cNvPr>
          <p:cNvSpPr>
            <a:spLocks noGrp="1" noChangeArrowheads="1"/>
          </p:cNvSpPr>
          <p:nvPr>
            <p:ph type="subTitle" idx="1"/>
          </p:nvPr>
        </p:nvSpPr>
        <p:spPr>
          <a:xfrm>
            <a:off x="1371600" y="3962400"/>
            <a:ext cx="6858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endParaRPr lang="en-MY" altLang="en-US" noProof="0"/>
          </a:p>
        </p:txBody>
      </p:sp>
      <p:sp>
        <p:nvSpPr>
          <p:cNvPr id="263175" name="Rectangle 7">
            <a:extLst>
              <a:ext uri="{FF2B5EF4-FFF2-40B4-BE49-F238E27FC236}">
                <a16:creationId xmlns:a16="http://schemas.microsoft.com/office/drawing/2014/main" id="{9FD068B2-2E46-4D7D-821C-D64B5709CA98}"/>
              </a:ext>
            </a:extLst>
          </p:cNvPr>
          <p:cNvSpPr>
            <a:spLocks noGrp="1" noChangeArrowheads="1"/>
          </p:cNvSpPr>
          <p:nvPr>
            <p:ph type="dt" sz="half" idx="2"/>
          </p:nvPr>
        </p:nvSpPr>
        <p:spPr>
          <a:xfrm>
            <a:off x="912813" y="6251575"/>
            <a:ext cx="1905000" cy="457200"/>
          </a:xfrm>
        </p:spPr>
        <p:txBody>
          <a:bodyPr/>
          <a:lstStyle>
            <a:lvl1pPr>
              <a:defRPr/>
            </a:lvl1pPr>
          </a:lstStyle>
          <a:p>
            <a:endParaRPr lang="en-MY" altLang="en-US"/>
          </a:p>
        </p:txBody>
      </p:sp>
      <p:sp>
        <p:nvSpPr>
          <p:cNvPr id="263176" name="Rectangle 8">
            <a:extLst>
              <a:ext uri="{FF2B5EF4-FFF2-40B4-BE49-F238E27FC236}">
                <a16:creationId xmlns:a16="http://schemas.microsoft.com/office/drawing/2014/main" id="{30451056-F381-4608-A0D3-81D730E16485}"/>
              </a:ext>
            </a:extLst>
          </p:cNvPr>
          <p:cNvSpPr>
            <a:spLocks noGrp="1" noChangeArrowheads="1"/>
          </p:cNvSpPr>
          <p:nvPr>
            <p:ph type="ftr" sz="quarter" idx="3"/>
          </p:nvPr>
        </p:nvSpPr>
        <p:spPr>
          <a:xfrm>
            <a:off x="3354388" y="6248400"/>
            <a:ext cx="2895600" cy="457200"/>
          </a:xfrm>
        </p:spPr>
        <p:txBody>
          <a:bodyPr/>
          <a:lstStyle>
            <a:lvl1pPr>
              <a:defRPr/>
            </a:lvl1pPr>
          </a:lstStyle>
          <a:p>
            <a:endParaRPr lang="en-MY" altLang="en-US"/>
          </a:p>
        </p:txBody>
      </p:sp>
      <p:sp>
        <p:nvSpPr>
          <p:cNvPr id="263177" name="Rectangle 9">
            <a:extLst>
              <a:ext uri="{FF2B5EF4-FFF2-40B4-BE49-F238E27FC236}">
                <a16:creationId xmlns:a16="http://schemas.microsoft.com/office/drawing/2014/main" id="{197A81A2-2E3F-4AD1-AA2D-837056E96063}"/>
              </a:ext>
            </a:extLst>
          </p:cNvPr>
          <p:cNvSpPr>
            <a:spLocks noGrp="1" noChangeArrowheads="1"/>
          </p:cNvSpPr>
          <p:nvPr>
            <p:ph type="sldNum" sz="quarter" idx="4"/>
          </p:nvPr>
        </p:nvSpPr>
        <p:spPr/>
        <p:txBody>
          <a:bodyPr/>
          <a:lstStyle>
            <a:lvl1pPr>
              <a:defRPr/>
            </a:lvl1pPr>
          </a:lstStyle>
          <a:p>
            <a:fld id="{8AE7E157-2D24-47E5-95A0-338FBF5A665B}" type="slidenum">
              <a:rPr lang="en-MY" altLang="en-US"/>
              <a:pPr/>
              <a:t>‹#›</a:t>
            </a:fld>
            <a:endParaRPr lang="en-MY"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4D3FD-945F-4F28-A7B7-7BA244FFE63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3CD3ADD-7712-4694-AD96-7E6E312097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9791174-9C88-4ADD-A5F6-A59DF46C4A7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00867182-CAB4-4FA1-B65E-A8A79472AFD9}"/>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497604F7-EC6A-46C5-983F-9A33F3C6FD3F}"/>
              </a:ext>
            </a:extLst>
          </p:cNvPr>
          <p:cNvSpPr>
            <a:spLocks noGrp="1"/>
          </p:cNvSpPr>
          <p:nvPr>
            <p:ph type="sldNum" sz="quarter" idx="12"/>
          </p:nvPr>
        </p:nvSpPr>
        <p:spPr/>
        <p:txBody>
          <a:bodyPr/>
          <a:lstStyle>
            <a:lvl1pPr>
              <a:defRPr/>
            </a:lvl1pPr>
          </a:lstStyle>
          <a:p>
            <a:fld id="{5FD03B09-2FAE-4F4A-B1F2-475D2AECBCD7}" type="slidenum">
              <a:rPr lang="en-MY" altLang="en-US"/>
              <a:pPr/>
              <a:t>‹#›</a:t>
            </a:fld>
            <a:endParaRPr lang="en-MY" altLang="en-US"/>
          </a:p>
        </p:txBody>
      </p:sp>
    </p:spTree>
    <p:extLst>
      <p:ext uri="{BB962C8B-B14F-4D97-AF65-F5344CB8AC3E}">
        <p14:creationId xmlns:p14="http://schemas.microsoft.com/office/powerpoint/2010/main" val="111269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7359-26BB-4679-B28D-139294F22C1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FB9B2A3-0D0E-4EDC-B116-AA580B78E9D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144EE233-82B1-4E6A-A1F4-A88F4B204B88}"/>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B691ECFF-CF2F-4EA9-94E9-BD744CCD1668}"/>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FB7CE33D-6D97-494D-8472-D1C31959ED07}"/>
              </a:ext>
            </a:extLst>
          </p:cNvPr>
          <p:cNvSpPr>
            <a:spLocks noGrp="1"/>
          </p:cNvSpPr>
          <p:nvPr>
            <p:ph type="sldNum" sz="quarter" idx="12"/>
          </p:nvPr>
        </p:nvSpPr>
        <p:spPr/>
        <p:txBody>
          <a:bodyPr/>
          <a:lstStyle>
            <a:lvl1pPr>
              <a:defRPr/>
            </a:lvl1pPr>
          </a:lstStyle>
          <a:p>
            <a:fld id="{06E3386E-6DD8-461E-84B0-934A35F5DF23}" type="slidenum">
              <a:rPr lang="en-MY" altLang="en-US"/>
              <a:pPr/>
              <a:t>‹#›</a:t>
            </a:fld>
            <a:endParaRPr lang="en-MY" altLang="en-US"/>
          </a:p>
        </p:txBody>
      </p:sp>
    </p:spTree>
    <p:extLst>
      <p:ext uri="{BB962C8B-B14F-4D97-AF65-F5344CB8AC3E}">
        <p14:creationId xmlns:p14="http://schemas.microsoft.com/office/powerpoint/2010/main" val="313390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848A-E9A4-4E0B-9C84-EA2059E6E6A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A4F2174-B551-402E-96FD-52AD5465376F}"/>
              </a:ext>
            </a:extLst>
          </p:cNvPr>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56D050C-402F-449B-80FC-B22AE12880C5}"/>
              </a:ext>
            </a:extLst>
          </p:cNvPr>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4AB731F-B83B-4D49-ACD8-B28128CF33AD}"/>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94B7D890-E0B7-4F50-957A-CB40D7E6FEC4}"/>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DBDB76DC-95D7-4A2D-8663-6E4F2D8E525B}"/>
              </a:ext>
            </a:extLst>
          </p:cNvPr>
          <p:cNvSpPr>
            <a:spLocks noGrp="1"/>
          </p:cNvSpPr>
          <p:nvPr>
            <p:ph type="sldNum" sz="quarter" idx="12"/>
          </p:nvPr>
        </p:nvSpPr>
        <p:spPr/>
        <p:txBody>
          <a:bodyPr/>
          <a:lstStyle>
            <a:lvl1pPr>
              <a:defRPr/>
            </a:lvl1pPr>
          </a:lstStyle>
          <a:p>
            <a:fld id="{DD5B1549-B84C-458D-82BF-96A8EED31540}" type="slidenum">
              <a:rPr lang="en-MY" altLang="en-US"/>
              <a:pPr/>
              <a:t>‹#›</a:t>
            </a:fld>
            <a:endParaRPr lang="en-MY" altLang="en-US"/>
          </a:p>
        </p:txBody>
      </p:sp>
    </p:spTree>
    <p:extLst>
      <p:ext uri="{BB962C8B-B14F-4D97-AF65-F5344CB8AC3E}">
        <p14:creationId xmlns:p14="http://schemas.microsoft.com/office/powerpoint/2010/main" val="289572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1973-2EDC-43DE-A663-AAFB711DB1F9}"/>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7DF4A74-7EDA-46D3-85B6-7F5B01B42B5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218BD-61DF-4451-9B51-4FA6C3842B7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597CA3A6-651C-4CB0-BB19-67E7ADC9700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21A7E-9EC1-45E2-8573-1736F3A7CA4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B730119-F831-4227-8B3E-C90FB1418D5F}"/>
              </a:ext>
            </a:extLst>
          </p:cNvPr>
          <p:cNvSpPr>
            <a:spLocks noGrp="1"/>
          </p:cNvSpPr>
          <p:nvPr>
            <p:ph type="dt" sz="half" idx="10"/>
          </p:nvPr>
        </p:nvSpPr>
        <p:spPr/>
        <p:txBody>
          <a:bodyPr/>
          <a:lstStyle>
            <a:lvl1pPr>
              <a:defRPr/>
            </a:lvl1pPr>
          </a:lstStyle>
          <a:p>
            <a:endParaRPr lang="en-MY" altLang="en-US"/>
          </a:p>
        </p:txBody>
      </p:sp>
      <p:sp>
        <p:nvSpPr>
          <p:cNvPr id="8" name="Footer Placeholder 7">
            <a:extLst>
              <a:ext uri="{FF2B5EF4-FFF2-40B4-BE49-F238E27FC236}">
                <a16:creationId xmlns:a16="http://schemas.microsoft.com/office/drawing/2014/main" id="{BBE2A844-7355-4D9C-B881-F4120201AA37}"/>
              </a:ext>
            </a:extLst>
          </p:cNvPr>
          <p:cNvSpPr>
            <a:spLocks noGrp="1"/>
          </p:cNvSpPr>
          <p:nvPr>
            <p:ph type="ftr" sz="quarter" idx="11"/>
          </p:nvPr>
        </p:nvSpPr>
        <p:spPr/>
        <p:txBody>
          <a:bodyPr/>
          <a:lstStyle>
            <a:lvl1pPr>
              <a:defRPr/>
            </a:lvl1pPr>
          </a:lstStyle>
          <a:p>
            <a:endParaRPr lang="en-MY" altLang="en-US"/>
          </a:p>
        </p:txBody>
      </p:sp>
      <p:sp>
        <p:nvSpPr>
          <p:cNvPr id="9" name="Slide Number Placeholder 8">
            <a:extLst>
              <a:ext uri="{FF2B5EF4-FFF2-40B4-BE49-F238E27FC236}">
                <a16:creationId xmlns:a16="http://schemas.microsoft.com/office/drawing/2014/main" id="{DE9A9282-951D-4A52-B4B4-BC58E636A723}"/>
              </a:ext>
            </a:extLst>
          </p:cNvPr>
          <p:cNvSpPr>
            <a:spLocks noGrp="1"/>
          </p:cNvSpPr>
          <p:nvPr>
            <p:ph type="sldNum" sz="quarter" idx="12"/>
          </p:nvPr>
        </p:nvSpPr>
        <p:spPr/>
        <p:txBody>
          <a:bodyPr/>
          <a:lstStyle>
            <a:lvl1pPr>
              <a:defRPr/>
            </a:lvl1pPr>
          </a:lstStyle>
          <a:p>
            <a:fld id="{6304C2B2-5332-4584-96F8-BD5E34E84840}" type="slidenum">
              <a:rPr lang="en-MY" altLang="en-US"/>
              <a:pPr/>
              <a:t>‹#›</a:t>
            </a:fld>
            <a:endParaRPr lang="en-MY" altLang="en-US"/>
          </a:p>
        </p:txBody>
      </p:sp>
    </p:spTree>
    <p:extLst>
      <p:ext uri="{BB962C8B-B14F-4D97-AF65-F5344CB8AC3E}">
        <p14:creationId xmlns:p14="http://schemas.microsoft.com/office/powerpoint/2010/main" val="1827571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250C-2F5C-4DE9-AA27-AA243EB77BF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9D577100-1DE8-4095-8793-6AC964255AAB}"/>
              </a:ext>
            </a:extLst>
          </p:cNvPr>
          <p:cNvSpPr>
            <a:spLocks noGrp="1"/>
          </p:cNvSpPr>
          <p:nvPr>
            <p:ph type="dt" sz="half" idx="10"/>
          </p:nvPr>
        </p:nvSpPr>
        <p:spPr/>
        <p:txBody>
          <a:bodyPr/>
          <a:lstStyle>
            <a:lvl1pPr>
              <a:defRPr/>
            </a:lvl1pPr>
          </a:lstStyle>
          <a:p>
            <a:endParaRPr lang="en-MY" altLang="en-US"/>
          </a:p>
        </p:txBody>
      </p:sp>
      <p:sp>
        <p:nvSpPr>
          <p:cNvPr id="4" name="Footer Placeholder 3">
            <a:extLst>
              <a:ext uri="{FF2B5EF4-FFF2-40B4-BE49-F238E27FC236}">
                <a16:creationId xmlns:a16="http://schemas.microsoft.com/office/drawing/2014/main" id="{064E0400-8BDB-4788-BB34-1F23EDCE7973}"/>
              </a:ext>
            </a:extLst>
          </p:cNvPr>
          <p:cNvSpPr>
            <a:spLocks noGrp="1"/>
          </p:cNvSpPr>
          <p:nvPr>
            <p:ph type="ftr" sz="quarter" idx="11"/>
          </p:nvPr>
        </p:nvSpPr>
        <p:spPr/>
        <p:txBody>
          <a:bodyPr/>
          <a:lstStyle>
            <a:lvl1pPr>
              <a:defRPr/>
            </a:lvl1pPr>
          </a:lstStyle>
          <a:p>
            <a:endParaRPr lang="en-MY" altLang="en-US"/>
          </a:p>
        </p:txBody>
      </p:sp>
      <p:sp>
        <p:nvSpPr>
          <p:cNvPr id="5" name="Slide Number Placeholder 4">
            <a:extLst>
              <a:ext uri="{FF2B5EF4-FFF2-40B4-BE49-F238E27FC236}">
                <a16:creationId xmlns:a16="http://schemas.microsoft.com/office/drawing/2014/main" id="{6954CE33-D154-45F2-B9D0-36E44F5E4469}"/>
              </a:ext>
            </a:extLst>
          </p:cNvPr>
          <p:cNvSpPr>
            <a:spLocks noGrp="1"/>
          </p:cNvSpPr>
          <p:nvPr>
            <p:ph type="sldNum" sz="quarter" idx="12"/>
          </p:nvPr>
        </p:nvSpPr>
        <p:spPr/>
        <p:txBody>
          <a:bodyPr/>
          <a:lstStyle>
            <a:lvl1pPr>
              <a:defRPr/>
            </a:lvl1pPr>
          </a:lstStyle>
          <a:p>
            <a:fld id="{80F651BF-149D-47E5-90AA-949720DAA3E3}" type="slidenum">
              <a:rPr lang="en-MY" altLang="en-US"/>
              <a:pPr/>
              <a:t>‹#›</a:t>
            </a:fld>
            <a:endParaRPr lang="en-MY" altLang="en-US"/>
          </a:p>
        </p:txBody>
      </p:sp>
    </p:spTree>
    <p:extLst>
      <p:ext uri="{BB962C8B-B14F-4D97-AF65-F5344CB8AC3E}">
        <p14:creationId xmlns:p14="http://schemas.microsoft.com/office/powerpoint/2010/main" val="38036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C7044-EEFF-43EC-858D-5CDA560BB26D}"/>
              </a:ext>
            </a:extLst>
          </p:cNvPr>
          <p:cNvSpPr>
            <a:spLocks noGrp="1"/>
          </p:cNvSpPr>
          <p:nvPr>
            <p:ph type="dt" sz="half" idx="10"/>
          </p:nvPr>
        </p:nvSpPr>
        <p:spPr/>
        <p:txBody>
          <a:bodyPr/>
          <a:lstStyle>
            <a:lvl1pPr>
              <a:defRPr/>
            </a:lvl1pPr>
          </a:lstStyle>
          <a:p>
            <a:endParaRPr lang="en-MY" altLang="en-US"/>
          </a:p>
        </p:txBody>
      </p:sp>
      <p:sp>
        <p:nvSpPr>
          <p:cNvPr id="3" name="Footer Placeholder 2">
            <a:extLst>
              <a:ext uri="{FF2B5EF4-FFF2-40B4-BE49-F238E27FC236}">
                <a16:creationId xmlns:a16="http://schemas.microsoft.com/office/drawing/2014/main" id="{89435D0D-8D68-4D6C-BD8D-544CD24388AD}"/>
              </a:ext>
            </a:extLst>
          </p:cNvPr>
          <p:cNvSpPr>
            <a:spLocks noGrp="1"/>
          </p:cNvSpPr>
          <p:nvPr>
            <p:ph type="ftr" sz="quarter" idx="11"/>
          </p:nvPr>
        </p:nvSpPr>
        <p:spPr/>
        <p:txBody>
          <a:bodyPr/>
          <a:lstStyle>
            <a:lvl1pPr>
              <a:defRPr/>
            </a:lvl1pPr>
          </a:lstStyle>
          <a:p>
            <a:endParaRPr lang="en-MY" altLang="en-US"/>
          </a:p>
        </p:txBody>
      </p:sp>
      <p:sp>
        <p:nvSpPr>
          <p:cNvPr id="4" name="Slide Number Placeholder 3">
            <a:extLst>
              <a:ext uri="{FF2B5EF4-FFF2-40B4-BE49-F238E27FC236}">
                <a16:creationId xmlns:a16="http://schemas.microsoft.com/office/drawing/2014/main" id="{6B7CFB2E-4C93-408B-B64C-3EDBC17A9808}"/>
              </a:ext>
            </a:extLst>
          </p:cNvPr>
          <p:cNvSpPr>
            <a:spLocks noGrp="1"/>
          </p:cNvSpPr>
          <p:nvPr>
            <p:ph type="sldNum" sz="quarter" idx="12"/>
          </p:nvPr>
        </p:nvSpPr>
        <p:spPr/>
        <p:txBody>
          <a:bodyPr/>
          <a:lstStyle>
            <a:lvl1pPr>
              <a:defRPr/>
            </a:lvl1pPr>
          </a:lstStyle>
          <a:p>
            <a:fld id="{4C1AB570-E4D9-407B-83A6-4A2C0F0BD468}" type="slidenum">
              <a:rPr lang="en-MY" altLang="en-US"/>
              <a:pPr/>
              <a:t>‹#›</a:t>
            </a:fld>
            <a:endParaRPr lang="en-MY" altLang="en-US"/>
          </a:p>
        </p:txBody>
      </p:sp>
    </p:spTree>
    <p:extLst>
      <p:ext uri="{BB962C8B-B14F-4D97-AF65-F5344CB8AC3E}">
        <p14:creationId xmlns:p14="http://schemas.microsoft.com/office/powerpoint/2010/main" val="284722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888-690E-4CCC-B511-B63AA804378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80383F-24DE-4488-8F82-4DFF34EAF7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63FC0E0-EAFA-4E36-99DD-956AE4DC87C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12339-B958-4319-9806-ADC5494C6411}"/>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BB54FECD-99C7-4D85-9969-B289AF035C7F}"/>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378E0A93-F831-42EC-BCB0-4F55445BAED4}"/>
              </a:ext>
            </a:extLst>
          </p:cNvPr>
          <p:cNvSpPr>
            <a:spLocks noGrp="1"/>
          </p:cNvSpPr>
          <p:nvPr>
            <p:ph type="sldNum" sz="quarter" idx="12"/>
          </p:nvPr>
        </p:nvSpPr>
        <p:spPr/>
        <p:txBody>
          <a:bodyPr/>
          <a:lstStyle>
            <a:lvl1pPr>
              <a:defRPr/>
            </a:lvl1pPr>
          </a:lstStyle>
          <a:p>
            <a:fld id="{F2F141F0-F36C-4A40-BCC7-91E755E48E59}" type="slidenum">
              <a:rPr lang="en-MY" altLang="en-US"/>
              <a:pPr/>
              <a:t>‹#›</a:t>
            </a:fld>
            <a:endParaRPr lang="en-MY" altLang="en-US"/>
          </a:p>
        </p:txBody>
      </p:sp>
    </p:spTree>
    <p:extLst>
      <p:ext uri="{BB962C8B-B14F-4D97-AF65-F5344CB8AC3E}">
        <p14:creationId xmlns:p14="http://schemas.microsoft.com/office/powerpoint/2010/main" val="326797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DAF3-9335-45D4-B1A9-AAB20DB864D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9528128-520F-4834-BA0E-66CA2EE72E5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13B11D66-7574-42EF-BF8E-FD15DD56D39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D917F-59FF-42AD-9ACD-A53A91177E76}"/>
              </a:ext>
            </a:extLst>
          </p:cNvPr>
          <p:cNvSpPr>
            <a:spLocks noGrp="1"/>
          </p:cNvSpPr>
          <p:nvPr>
            <p:ph type="dt" sz="half" idx="10"/>
          </p:nvPr>
        </p:nvSpPr>
        <p:spPr/>
        <p:txBody>
          <a:bodyPr/>
          <a:lstStyle>
            <a:lvl1pPr>
              <a:defRPr/>
            </a:lvl1pPr>
          </a:lstStyle>
          <a:p>
            <a:endParaRPr lang="en-MY" altLang="en-US"/>
          </a:p>
        </p:txBody>
      </p:sp>
      <p:sp>
        <p:nvSpPr>
          <p:cNvPr id="6" name="Footer Placeholder 5">
            <a:extLst>
              <a:ext uri="{FF2B5EF4-FFF2-40B4-BE49-F238E27FC236}">
                <a16:creationId xmlns:a16="http://schemas.microsoft.com/office/drawing/2014/main" id="{02730841-A9E1-4FD4-A23E-E9B9E5E39B1B}"/>
              </a:ext>
            </a:extLst>
          </p:cNvPr>
          <p:cNvSpPr>
            <a:spLocks noGrp="1"/>
          </p:cNvSpPr>
          <p:nvPr>
            <p:ph type="ftr" sz="quarter" idx="11"/>
          </p:nvPr>
        </p:nvSpPr>
        <p:spPr/>
        <p:txBody>
          <a:bodyPr/>
          <a:lstStyle>
            <a:lvl1pPr>
              <a:defRPr/>
            </a:lvl1pPr>
          </a:lstStyle>
          <a:p>
            <a:endParaRPr lang="en-MY" altLang="en-US"/>
          </a:p>
        </p:txBody>
      </p:sp>
      <p:sp>
        <p:nvSpPr>
          <p:cNvPr id="7" name="Slide Number Placeholder 6">
            <a:extLst>
              <a:ext uri="{FF2B5EF4-FFF2-40B4-BE49-F238E27FC236}">
                <a16:creationId xmlns:a16="http://schemas.microsoft.com/office/drawing/2014/main" id="{CEA85814-7E4B-4EB2-8981-ED13D0266358}"/>
              </a:ext>
            </a:extLst>
          </p:cNvPr>
          <p:cNvSpPr>
            <a:spLocks noGrp="1"/>
          </p:cNvSpPr>
          <p:nvPr>
            <p:ph type="sldNum" sz="quarter" idx="12"/>
          </p:nvPr>
        </p:nvSpPr>
        <p:spPr/>
        <p:txBody>
          <a:bodyPr/>
          <a:lstStyle>
            <a:lvl1pPr>
              <a:defRPr/>
            </a:lvl1pPr>
          </a:lstStyle>
          <a:p>
            <a:fld id="{2621B674-A359-402F-A12E-B0BD184C4F91}" type="slidenum">
              <a:rPr lang="en-MY" altLang="en-US"/>
              <a:pPr/>
              <a:t>‹#›</a:t>
            </a:fld>
            <a:endParaRPr lang="en-MY" altLang="en-US"/>
          </a:p>
        </p:txBody>
      </p:sp>
    </p:spTree>
    <p:extLst>
      <p:ext uri="{BB962C8B-B14F-4D97-AF65-F5344CB8AC3E}">
        <p14:creationId xmlns:p14="http://schemas.microsoft.com/office/powerpoint/2010/main" val="41092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CB8D-3CCF-4F88-A80C-E4E317BF6B0E}"/>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20E4D61-64FB-47EF-A235-783098D56C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FAC9A9A-55A9-4CE9-A97D-C023A478C727}"/>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E22BF401-9124-4FF9-B2FA-D9BC709BF832}"/>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644F9A71-BFCC-4696-97CC-6968B565E7D1}"/>
              </a:ext>
            </a:extLst>
          </p:cNvPr>
          <p:cNvSpPr>
            <a:spLocks noGrp="1"/>
          </p:cNvSpPr>
          <p:nvPr>
            <p:ph type="sldNum" sz="quarter" idx="12"/>
          </p:nvPr>
        </p:nvSpPr>
        <p:spPr/>
        <p:txBody>
          <a:bodyPr/>
          <a:lstStyle>
            <a:lvl1pPr>
              <a:defRPr/>
            </a:lvl1pPr>
          </a:lstStyle>
          <a:p>
            <a:fld id="{6EB78320-356D-46FB-B4DD-7B32F997E051}" type="slidenum">
              <a:rPr lang="en-MY" altLang="en-US"/>
              <a:pPr/>
              <a:t>‹#›</a:t>
            </a:fld>
            <a:endParaRPr lang="en-MY" altLang="en-US"/>
          </a:p>
        </p:txBody>
      </p:sp>
    </p:spTree>
    <p:extLst>
      <p:ext uri="{BB962C8B-B14F-4D97-AF65-F5344CB8AC3E}">
        <p14:creationId xmlns:p14="http://schemas.microsoft.com/office/powerpoint/2010/main" val="2396301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F8453-F631-4A39-A984-FDB8E4A73958}"/>
              </a:ext>
            </a:extLst>
          </p:cNvPr>
          <p:cNvSpPr>
            <a:spLocks noGrp="1"/>
          </p:cNvSpPr>
          <p:nvPr>
            <p:ph type="title" orient="vert"/>
          </p:nvPr>
        </p:nvSpPr>
        <p:spPr>
          <a:xfrm>
            <a:off x="6743700" y="277813"/>
            <a:ext cx="1943100" cy="5853112"/>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9282E11-C2A6-42A1-81E7-7889AAFE84D9}"/>
              </a:ext>
            </a:extLst>
          </p:cNvPr>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57B17E3-3A04-4659-A762-A76013E3B2F2}"/>
              </a:ext>
            </a:extLst>
          </p:cNvPr>
          <p:cNvSpPr>
            <a:spLocks noGrp="1"/>
          </p:cNvSpPr>
          <p:nvPr>
            <p:ph type="dt" sz="half" idx="10"/>
          </p:nvPr>
        </p:nvSpPr>
        <p:spPr/>
        <p:txBody>
          <a:bodyPr/>
          <a:lstStyle>
            <a:lvl1pPr>
              <a:defRPr/>
            </a:lvl1pPr>
          </a:lstStyle>
          <a:p>
            <a:endParaRPr lang="en-MY" altLang="en-US"/>
          </a:p>
        </p:txBody>
      </p:sp>
      <p:sp>
        <p:nvSpPr>
          <p:cNvPr id="5" name="Footer Placeholder 4">
            <a:extLst>
              <a:ext uri="{FF2B5EF4-FFF2-40B4-BE49-F238E27FC236}">
                <a16:creationId xmlns:a16="http://schemas.microsoft.com/office/drawing/2014/main" id="{D062C327-B2CA-41D0-AE71-A2E99155CAEB}"/>
              </a:ext>
            </a:extLst>
          </p:cNvPr>
          <p:cNvSpPr>
            <a:spLocks noGrp="1"/>
          </p:cNvSpPr>
          <p:nvPr>
            <p:ph type="ftr" sz="quarter" idx="11"/>
          </p:nvPr>
        </p:nvSpPr>
        <p:spPr/>
        <p:txBody>
          <a:bodyPr/>
          <a:lstStyle>
            <a:lvl1pPr>
              <a:defRPr/>
            </a:lvl1pPr>
          </a:lstStyle>
          <a:p>
            <a:endParaRPr lang="en-MY" altLang="en-US"/>
          </a:p>
        </p:txBody>
      </p:sp>
      <p:sp>
        <p:nvSpPr>
          <p:cNvPr id="6" name="Slide Number Placeholder 5">
            <a:extLst>
              <a:ext uri="{FF2B5EF4-FFF2-40B4-BE49-F238E27FC236}">
                <a16:creationId xmlns:a16="http://schemas.microsoft.com/office/drawing/2014/main" id="{AB2E1794-0325-411D-A44F-5403185F7F12}"/>
              </a:ext>
            </a:extLst>
          </p:cNvPr>
          <p:cNvSpPr>
            <a:spLocks noGrp="1"/>
          </p:cNvSpPr>
          <p:nvPr>
            <p:ph type="sldNum" sz="quarter" idx="12"/>
          </p:nvPr>
        </p:nvSpPr>
        <p:spPr/>
        <p:txBody>
          <a:bodyPr/>
          <a:lstStyle>
            <a:lvl1pPr>
              <a:defRPr/>
            </a:lvl1pPr>
          </a:lstStyle>
          <a:p>
            <a:fld id="{D12A719B-8C4C-46F0-BF45-FADB735175CA}" type="slidenum">
              <a:rPr lang="en-MY" altLang="en-US"/>
              <a:pPr/>
              <a:t>‹#›</a:t>
            </a:fld>
            <a:endParaRPr lang="en-MY" altLang="en-US"/>
          </a:p>
        </p:txBody>
      </p:sp>
    </p:spTree>
    <p:extLst>
      <p:ext uri="{BB962C8B-B14F-4D97-AF65-F5344CB8AC3E}">
        <p14:creationId xmlns:p14="http://schemas.microsoft.com/office/powerpoint/2010/main" val="242087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2156" name="Group 12">
            <a:extLst>
              <a:ext uri="{FF2B5EF4-FFF2-40B4-BE49-F238E27FC236}">
                <a16:creationId xmlns:a16="http://schemas.microsoft.com/office/drawing/2014/main" id="{85AECFB5-FA86-48F4-8169-3D8BE10D97FC}"/>
              </a:ext>
            </a:extLst>
          </p:cNvPr>
          <p:cNvGrpSpPr>
            <a:grpSpLocks/>
          </p:cNvGrpSpPr>
          <p:nvPr/>
        </p:nvGrpSpPr>
        <p:grpSpPr bwMode="auto">
          <a:xfrm>
            <a:off x="0" y="0"/>
            <a:ext cx="8686800" cy="4876800"/>
            <a:chOff x="0" y="0"/>
            <a:chExt cx="5472" cy="3072"/>
          </a:xfrm>
        </p:grpSpPr>
        <p:sp>
          <p:nvSpPr>
            <p:cNvPr id="262147" name="Rectangle 3">
              <a:extLst>
                <a:ext uri="{FF2B5EF4-FFF2-40B4-BE49-F238E27FC236}">
                  <a16:creationId xmlns:a16="http://schemas.microsoft.com/office/drawing/2014/main" id="{15115F7A-9803-462B-9D75-8158A7228A46}"/>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grpSp>
          <p:nvGrpSpPr>
            <p:cNvPr id="262155" name="Group 11">
              <a:extLst>
                <a:ext uri="{FF2B5EF4-FFF2-40B4-BE49-F238E27FC236}">
                  <a16:creationId xmlns:a16="http://schemas.microsoft.com/office/drawing/2014/main" id="{5F9BFE9E-1063-497B-BF05-FD2B6B3C46B9}"/>
                </a:ext>
              </a:extLst>
            </p:cNvPr>
            <p:cNvGrpSpPr>
              <a:grpSpLocks/>
            </p:cNvGrpSpPr>
            <p:nvPr/>
          </p:nvGrpSpPr>
          <p:grpSpPr bwMode="auto">
            <a:xfrm>
              <a:off x="240" y="893"/>
              <a:ext cx="5232" cy="115"/>
              <a:chOff x="240" y="893"/>
              <a:chExt cx="5232" cy="115"/>
            </a:xfrm>
          </p:grpSpPr>
          <p:sp>
            <p:nvSpPr>
              <p:cNvPr id="262146" name="Rectangle 2">
                <a:extLst>
                  <a:ext uri="{FF2B5EF4-FFF2-40B4-BE49-F238E27FC236}">
                    <a16:creationId xmlns:a16="http://schemas.microsoft.com/office/drawing/2014/main" id="{8369DF3D-D8D7-426A-9BB9-8D4837776FFD}"/>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262148" name="Line 4">
                <a:extLst>
                  <a:ext uri="{FF2B5EF4-FFF2-40B4-BE49-F238E27FC236}">
                    <a16:creationId xmlns:a16="http://schemas.microsoft.com/office/drawing/2014/main" id="{C8B636D1-CA2E-4EDD-BEED-A22FF8D6AF51}"/>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grpSp>
      </p:grpSp>
      <p:sp>
        <p:nvSpPr>
          <p:cNvPr id="262149" name="Rectangle 5">
            <a:extLst>
              <a:ext uri="{FF2B5EF4-FFF2-40B4-BE49-F238E27FC236}">
                <a16:creationId xmlns:a16="http://schemas.microsoft.com/office/drawing/2014/main" id="{B9F31691-F57E-4EFC-81BB-516A291C866B}"/>
              </a:ext>
            </a:extLst>
          </p:cNvPr>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262150" name="Rectangle 6">
            <a:extLst>
              <a:ext uri="{FF2B5EF4-FFF2-40B4-BE49-F238E27FC236}">
                <a16:creationId xmlns:a16="http://schemas.microsoft.com/office/drawing/2014/main" id="{C9747ECA-CE77-4129-83C8-7AA45332345F}"/>
              </a:ext>
            </a:extLst>
          </p:cNvPr>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262151" name="Rectangle 7">
            <a:extLst>
              <a:ext uri="{FF2B5EF4-FFF2-40B4-BE49-F238E27FC236}">
                <a16:creationId xmlns:a16="http://schemas.microsoft.com/office/drawing/2014/main" id="{A47A4E0B-2352-4457-A0C9-117E88F081B4}"/>
              </a:ext>
            </a:extLst>
          </p:cNvPr>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MY" altLang="en-US"/>
          </a:p>
        </p:txBody>
      </p:sp>
      <p:sp>
        <p:nvSpPr>
          <p:cNvPr id="262152" name="Rectangle 8">
            <a:extLst>
              <a:ext uri="{FF2B5EF4-FFF2-40B4-BE49-F238E27FC236}">
                <a16:creationId xmlns:a16="http://schemas.microsoft.com/office/drawing/2014/main" id="{E05E0549-52F7-4943-84C7-A079282FC95E}"/>
              </a:ext>
            </a:extLst>
          </p:cNvPr>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MY" altLang="en-US"/>
          </a:p>
        </p:txBody>
      </p:sp>
      <p:sp>
        <p:nvSpPr>
          <p:cNvPr id="262153" name="Rectangle 9">
            <a:extLst>
              <a:ext uri="{FF2B5EF4-FFF2-40B4-BE49-F238E27FC236}">
                <a16:creationId xmlns:a16="http://schemas.microsoft.com/office/drawing/2014/main" id="{84D18305-0ACB-41F6-A6FA-C6FFFD39978A}"/>
              </a:ext>
            </a:extLst>
          </p:cNvPr>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71A1CC28-32E2-43F2-AF6F-F9FC88A5E36B}" type="slidenum">
              <a:rPr lang="en-MY" altLang="en-US"/>
              <a:pPr/>
              <a:t>‹#›</a:t>
            </a:fld>
            <a:endParaRPr lang="en-MY" altLang="en-US"/>
          </a:p>
        </p:txBody>
      </p:sp>
      <p:sp>
        <p:nvSpPr>
          <p:cNvPr id="262154" name="Line 10">
            <a:extLst>
              <a:ext uri="{FF2B5EF4-FFF2-40B4-BE49-F238E27FC236}">
                <a16:creationId xmlns:a16="http://schemas.microsoft.com/office/drawing/2014/main" id="{621491F0-5384-4526-AF73-56C6DAA6CF85}"/>
              </a:ext>
            </a:extLst>
          </p:cNvPr>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MY"/>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fontAlgn="base" hangingPunct="1">
        <a:spcBef>
          <a:spcPct val="0"/>
        </a:spcBef>
        <a:spcAft>
          <a:spcPct val="0"/>
        </a:spcAft>
        <a:defRPr sz="4200" kern="1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Times New Roman" panose="02020603050405020304" pitchFamily="18" charset="0"/>
        </a:defRPr>
      </a:lvl2pPr>
      <a:lvl3pPr algn="l" rtl="0" eaLnBrk="1" fontAlgn="base" hangingPunct="1">
        <a:spcBef>
          <a:spcPct val="0"/>
        </a:spcBef>
        <a:spcAft>
          <a:spcPct val="0"/>
        </a:spcAft>
        <a:defRPr sz="4200">
          <a:solidFill>
            <a:schemeClr val="tx2"/>
          </a:solidFill>
          <a:latin typeface="Times New Roman" panose="02020603050405020304" pitchFamily="18" charset="0"/>
        </a:defRPr>
      </a:lvl3pPr>
      <a:lvl4pPr algn="l" rtl="0" eaLnBrk="1" fontAlgn="base" hangingPunct="1">
        <a:spcBef>
          <a:spcPct val="0"/>
        </a:spcBef>
        <a:spcAft>
          <a:spcPct val="0"/>
        </a:spcAft>
        <a:defRPr sz="4200">
          <a:solidFill>
            <a:schemeClr val="tx2"/>
          </a:solidFill>
          <a:latin typeface="Times New Roman" panose="02020603050405020304" pitchFamily="18" charset="0"/>
        </a:defRPr>
      </a:lvl4pPr>
      <a:lvl5pPr algn="l" rtl="0" eaLnBrk="1" fontAlgn="base" hangingPunct="1">
        <a:spcBef>
          <a:spcPct val="0"/>
        </a:spcBef>
        <a:spcAft>
          <a:spcPct val="0"/>
        </a:spcAft>
        <a:defRPr sz="4200">
          <a:solidFill>
            <a:schemeClr val="tx2"/>
          </a:solidFill>
          <a:latin typeface="Times New Roman" panose="02020603050405020304" pitchFamily="18" charset="0"/>
        </a:defRPr>
      </a:lvl5pPr>
      <a:lvl6pPr marL="457200" algn="l" rtl="0" eaLnBrk="1" fontAlgn="base" hangingPunct="1">
        <a:spcBef>
          <a:spcPct val="0"/>
        </a:spcBef>
        <a:spcAft>
          <a:spcPct val="0"/>
        </a:spcAft>
        <a:defRPr sz="4200">
          <a:solidFill>
            <a:schemeClr val="tx2"/>
          </a:solidFill>
          <a:latin typeface="Times New Roman" panose="02020603050405020304" pitchFamily="18" charset="0"/>
        </a:defRPr>
      </a:lvl6pPr>
      <a:lvl7pPr marL="914400" algn="l" rtl="0" eaLnBrk="1" fontAlgn="base" hangingPunct="1">
        <a:spcBef>
          <a:spcPct val="0"/>
        </a:spcBef>
        <a:spcAft>
          <a:spcPct val="0"/>
        </a:spcAft>
        <a:defRPr sz="4200">
          <a:solidFill>
            <a:schemeClr val="tx2"/>
          </a:solidFill>
          <a:latin typeface="Times New Roman" panose="02020603050405020304" pitchFamily="18" charset="0"/>
        </a:defRPr>
      </a:lvl7pPr>
      <a:lvl8pPr marL="1371600" algn="l" rtl="0" eaLnBrk="1" fontAlgn="base" hangingPunct="1">
        <a:spcBef>
          <a:spcPct val="0"/>
        </a:spcBef>
        <a:spcAft>
          <a:spcPct val="0"/>
        </a:spcAft>
        <a:defRPr sz="4200">
          <a:solidFill>
            <a:schemeClr val="tx2"/>
          </a:solidFill>
          <a:latin typeface="Times New Roman" panose="02020603050405020304" pitchFamily="18" charset="0"/>
        </a:defRPr>
      </a:lvl8pPr>
      <a:lvl9pPr marL="1828800" algn="l" rtl="0" eaLnBrk="1" fontAlgn="base" hangingPunct="1">
        <a:spcBef>
          <a:spcPct val="0"/>
        </a:spcBef>
        <a:spcAft>
          <a:spcPct val="0"/>
        </a:spcAft>
        <a:defRPr sz="42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74CD-402F-4B22-AC79-4EBBD3FFA854}"/>
              </a:ext>
            </a:extLst>
          </p:cNvPr>
          <p:cNvSpPr>
            <a:spLocks noGrp="1"/>
          </p:cNvSpPr>
          <p:nvPr>
            <p:ph type="ctrTitle"/>
          </p:nvPr>
        </p:nvSpPr>
        <p:spPr>
          <a:xfrm>
            <a:off x="1763688" y="1219200"/>
            <a:ext cx="7200800" cy="2209800"/>
          </a:xfrm>
        </p:spPr>
        <p:txBody>
          <a:bodyPr/>
          <a:lstStyle/>
          <a:p>
            <a:r>
              <a:rPr lang="en-MY" sz="4400" dirty="0"/>
              <a:t>HR SERVICE DELIVERY - II</a:t>
            </a:r>
          </a:p>
        </p:txBody>
      </p:sp>
      <p:sp>
        <p:nvSpPr>
          <p:cNvPr id="3" name="Subtitle 2">
            <a:extLst>
              <a:ext uri="{FF2B5EF4-FFF2-40B4-BE49-F238E27FC236}">
                <a16:creationId xmlns:a16="http://schemas.microsoft.com/office/drawing/2014/main" id="{DDCD4EA5-C14F-41D1-894D-E0D3BD47E6E5}"/>
              </a:ext>
            </a:extLst>
          </p:cNvPr>
          <p:cNvSpPr>
            <a:spLocks noGrp="1"/>
          </p:cNvSpPr>
          <p:nvPr>
            <p:ph type="subTitle" idx="1"/>
          </p:nvPr>
        </p:nvSpPr>
        <p:spPr/>
        <p:txBody>
          <a:bodyPr/>
          <a:lstStyle/>
          <a:p>
            <a:r>
              <a:rPr lang="en-MY" dirty="0" err="1"/>
              <a:t>SPHRi</a:t>
            </a:r>
            <a:endParaRPr lang="en-MY" dirty="0"/>
          </a:p>
        </p:txBody>
      </p:sp>
    </p:spTree>
    <p:extLst>
      <p:ext uri="{BB962C8B-B14F-4D97-AF65-F5344CB8AC3E}">
        <p14:creationId xmlns:p14="http://schemas.microsoft.com/office/powerpoint/2010/main" val="213334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2798701138"/>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5874EC8E-F83C-4BDF-B349-0BF69227AF21}"/>
              </a:ext>
            </a:extLst>
          </p:cNvPr>
          <p:cNvSpPr>
            <a:spLocks noGrp="1"/>
          </p:cNvSpPr>
          <p:nvPr>
            <p:ph type="title"/>
          </p:nvPr>
        </p:nvSpPr>
        <p:spPr>
          <a:xfrm>
            <a:off x="914400" y="277813"/>
            <a:ext cx="7772400" cy="1143000"/>
          </a:xfrm>
        </p:spPr>
        <p:txBody>
          <a:bodyPr/>
          <a:lstStyle/>
          <a:p>
            <a:endParaRPr lang="en-MY" dirty="0"/>
          </a:p>
        </p:txBody>
      </p:sp>
    </p:spTree>
    <p:extLst>
      <p:ext uri="{BB962C8B-B14F-4D97-AF65-F5344CB8AC3E}">
        <p14:creationId xmlns:p14="http://schemas.microsoft.com/office/powerpoint/2010/main" val="927868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A37D-973A-4637-8E01-C13AF7CBB5C5}"/>
              </a:ext>
            </a:extLst>
          </p:cNvPr>
          <p:cNvSpPr>
            <a:spLocks noGrp="1"/>
          </p:cNvSpPr>
          <p:nvPr>
            <p:ph type="title"/>
          </p:nvPr>
        </p:nvSpPr>
        <p:spPr/>
        <p:txBody>
          <a:bodyPr/>
          <a:lstStyle/>
          <a:p>
            <a:r>
              <a:rPr lang="en-MY" dirty="0"/>
              <a:t>Introduction</a:t>
            </a:r>
          </a:p>
        </p:txBody>
      </p:sp>
      <p:sp>
        <p:nvSpPr>
          <p:cNvPr id="4" name="TextBox 3">
            <a:extLst>
              <a:ext uri="{FF2B5EF4-FFF2-40B4-BE49-F238E27FC236}">
                <a16:creationId xmlns:a16="http://schemas.microsoft.com/office/drawing/2014/main" id="{BFBEC616-8F10-4170-9638-EE57DCCB4622}"/>
              </a:ext>
            </a:extLst>
          </p:cNvPr>
          <p:cNvSpPr txBox="1"/>
          <p:nvPr/>
        </p:nvSpPr>
        <p:spPr>
          <a:xfrm>
            <a:off x="827584" y="1700808"/>
            <a:ext cx="7772400" cy="4093428"/>
          </a:xfrm>
          <a:prstGeom prst="rect">
            <a:avLst/>
          </a:prstGeom>
          <a:noFill/>
        </p:spPr>
        <p:txBody>
          <a:bodyPr wrap="square" rtlCol="0">
            <a:spAutoFit/>
          </a:bodyPr>
          <a:lstStyle/>
          <a:p>
            <a:r>
              <a:rPr lang="en-MY" sz="2000" dirty="0">
                <a:latin typeface="+mn-lt"/>
              </a:rPr>
              <a:t>An organization’s goals are accomplished through people. </a:t>
            </a:r>
          </a:p>
          <a:p>
            <a:endParaRPr lang="en-MY" sz="2000" dirty="0">
              <a:latin typeface="+mn-lt"/>
            </a:endParaRPr>
          </a:p>
          <a:p>
            <a:r>
              <a:rPr lang="en-MY" sz="2000" dirty="0">
                <a:latin typeface="+mn-lt"/>
              </a:rPr>
              <a:t>The major challenge of any organization is to attract, retain, motivate, and align the types and numbers of people it needs to achieve its goals. </a:t>
            </a:r>
          </a:p>
          <a:p>
            <a:endParaRPr lang="en-MY" sz="2000" dirty="0">
              <a:latin typeface="+mn-lt"/>
            </a:endParaRPr>
          </a:p>
          <a:p>
            <a:r>
              <a:rPr lang="en-MY" sz="2000" dirty="0">
                <a:latin typeface="+mn-lt"/>
              </a:rPr>
              <a:t>This is accomplished through a value exchange—a situation in which the company and the employee give value to the other in exchange for value received to achieve their respective self-interests. </a:t>
            </a:r>
          </a:p>
          <a:p>
            <a:endParaRPr lang="en-MY" sz="2000" dirty="0">
              <a:latin typeface="+mn-lt"/>
            </a:endParaRPr>
          </a:p>
          <a:p>
            <a:r>
              <a:rPr lang="en-MY" sz="2000" dirty="0">
                <a:latin typeface="+mn-lt"/>
              </a:rPr>
              <a:t>This notion can be summarized by the phrase, “</a:t>
            </a:r>
            <a:r>
              <a:rPr lang="en-MY" sz="2000" i="1" dirty="0">
                <a:latin typeface="+mn-lt"/>
              </a:rPr>
              <a:t>Value given for value received</a:t>
            </a:r>
            <a:r>
              <a:rPr lang="en-MY" sz="2000" dirty="0">
                <a:latin typeface="+mn-lt"/>
              </a:rPr>
              <a:t>.”</a:t>
            </a:r>
          </a:p>
        </p:txBody>
      </p:sp>
    </p:spTree>
    <p:extLst>
      <p:ext uri="{BB962C8B-B14F-4D97-AF65-F5344CB8AC3E}">
        <p14:creationId xmlns:p14="http://schemas.microsoft.com/office/powerpoint/2010/main" val="1409502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Employee</a:t>
            </a:r>
          </a:p>
        </p:txBody>
      </p:sp>
      <p:pic>
        <p:nvPicPr>
          <p:cNvPr id="5" name="Picture 4">
            <a:extLst>
              <a:ext uri="{FF2B5EF4-FFF2-40B4-BE49-F238E27FC236}">
                <a16:creationId xmlns:a16="http://schemas.microsoft.com/office/drawing/2014/main" id="{EB01F137-B096-4B6D-9B1C-E8E4ED58203C}"/>
              </a:ext>
            </a:extLst>
          </p:cNvPr>
          <p:cNvPicPr>
            <a:picLocks noChangeAspect="1"/>
          </p:cNvPicPr>
          <p:nvPr/>
        </p:nvPicPr>
        <p:blipFill>
          <a:blip r:embed="rId2"/>
          <a:stretch>
            <a:fillRect/>
          </a:stretch>
        </p:blipFill>
        <p:spPr>
          <a:xfrm>
            <a:off x="1187624" y="1772816"/>
            <a:ext cx="6120680" cy="4451404"/>
          </a:xfrm>
          <a:prstGeom prst="rect">
            <a:avLst/>
          </a:prstGeom>
        </p:spPr>
      </p:pic>
    </p:spTree>
    <p:extLst>
      <p:ext uri="{BB962C8B-B14F-4D97-AF65-F5344CB8AC3E}">
        <p14:creationId xmlns:p14="http://schemas.microsoft.com/office/powerpoint/2010/main" val="379015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Value Exchange - Employer</a:t>
            </a:r>
          </a:p>
        </p:txBody>
      </p:sp>
      <p:pic>
        <p:nvPicPr>
          <p:cNvPr id="5" name="Picture 4">
            <a:extLst>
              <a:ext uri="{FF2B5EF4-FFF2-40B4-BE49-F238E27FC236}">
                <a16:creationId xmlns:a16="http://schemas.microsoft.com/office/drawing/2014/main" id="{D4960D72-52E4-403B-9057-1C9022B51486}"/>
              </a:ext>
            </a:extLst>
          </p:cNvPr>
          <p:cNvPicPr>
            <a:picLocks noChangeAspect="1"/>
          </p:cNvPicPr>
          <p:nvPr/>
        </p:nvPicPr>
        <p:blipFill>
          <a:blip r:embed="rId2"/>
          <a:stretch>
            <a:fillRect/>
          </a:stretch>
        </p:blipFill>
        <p:spPr>
          <a:xfrm>
            <a:off x="1403648" y="1772816"/>
            <a:ext cx="5976888" cy="4671315"/>
          </a:xfrm>
          <a:prstGeom prst="rect">
            <a:avLst/>
          </a:prstGeom>
        </p:spPr>
      </p:pic>
    </p:spTree>
    <p:extLst>
      <p:ext uri="{BB962C8B-B14F-4D97-AF65-F5344CB8AC3E}">
        <p14:creationId xmlns:p14="http://schemas.microsoft.com/office/powerpoint/2010/main" val="2188603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D011A-9017-480B-85B6-BAED74374667}"/>
              </a:ext>
            </a:extLst>
          </p:cNvPr>
          <p:cNvSpPr>
            <a:spLocks noGrp="1"/>
          </p:cNvSpPr>
          <p:nvPr>
            <p:ph type="title"/>
          </p:nvPr>
        </p:nvSpPr>
        <p:spPr/>
        <p:txBody>
          <a:bodyPr/>
          <a:lstStyle/>
          <a:p>
            <a:r>
              <a:rPr lang="en-MY" dirty="0"/>
              <a:t>Remuneration</a:t>
            </a:r>
          </a:p>
        </p:txBody>
      </p:sp>
      <p:sp>
        <p:nvSpPr>
          <p:cNvPr id="3" name="Content Placeholder 2">
            <a:extLst>
              <a:ext uri="{FF2B5EF4-FFF2-40B4-BE49-F238E27FC236}">
                <a16:creationId xmlns:a16="http://schemas.microsoft.com/office/drawing/2014/main" id="{B688735D-20F3-48D6-B991-C04BBD53E301}"/>
              </a:ext>
            </a:extLst>
          </p:cNvPr>
          <p:cNvSpPr>
            <a:spLocks noGrp="1"/>
          </p:cNvSpPr>
          <p:nvPr>
            <p:ph idx="1"/>
          </p:nvPr>
        </p:nvSpPr>
        <p:spPr>
          <a:xfrm>
            <a:off x="914400" y="1916832"/>
            <a:ext cx="7772400" cy="3556992"/>
          </a:xfrm>
        </p:spPr>
        <p:txBody>
          <a:bodyPr/>
          <a:lstStyle/>
          <a:p>
            <a:pPr marL="0" indent="0">
              <a:buNone/>
            </a:pPr>
            <a:r>
              <a:rPr lang="en-MY" dirty="0"/>
              <a:t>Remuneration is used to connote something broad, like a package, essentially implying that it is not only a salary, but many other benefits that are included in this “package.” In general, Remuneration is referred to as the payment made to an employee for his/her services or work. Typically, this is the payment of a salary or wage. </a:t>
            </a:r>
          </a:p>
        </p:txBody>
      </p:sp>
    </p:spTree>
    <p:extLst>
      <p:ext uri="{BB962C8B-B14F-4D97-AF65-F5344CB8AC3E}">
        <p14:creationId xmlns:p14="http://schemas.microsoft.com/office/powerpoint/2010/main" val="3635117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2748F-64E5-48C4-958C-53A5A3519F05}"/>
              </a:ext>
            </a:extLst>
          </p:cNvPr>
          <p:cNvSpPr>
            <a:spLocks noGrp="1"/>
          </p:cNvSpPr>
          <p:nvPr>
            <p:ph type="title"/>
          </p:nvPr>
        </p:nvSpPr>
        <p:spPr/>
        <p:txBody>
          <a:bodyPr/>
          <a:lstStyle/>
          <a:p>
            <a:r>
              <a:rPr lang="en-MY" dirty="0"/>
              <a:t>Difference Remuneration vs Compensation</a:t>
            </a:r>
          </a:p>
        </p:txBody>
      </p:sp>
      <p:sp>
        <p:nvSpPr>
          <p:cNvPr id="3" name="Content Placeholder 2">
            <a:extLst>
              <a:ext uri="{FF2B5EF4-FFF2-40B4-BE49-F238E27FC236}">
                <a16:creationId xmlns:a16="http://schemas.microsoft.com/office/drawing/2014/main" id="{39337D0D-3157-43F9-9CC6-16BC20DB555F}"/>
              </a:ext>
            </a:extLst>
          </p:cNvPr>
          <p:cNvSpPr>
            <a:spLocks noGrp="1"/>
          </p:cNvSpPr>
          <p:nvPr>
            <p:ph idx="1"/>
          </p:nvPr>
        </p:nvSpPr>
        <p:spPr>
          <a:xfrm>
            <a:off x="685800" y="1700808"/>
            <a:ext cx="7772400" cy="4530725"/>
          </a:xfrm>
        </p:spPr>
        <p:txBody>
          <a:bodyPr/>
          <a:lstStyle/>
          <a:p>
            <a:r>
              <a:rPr lang="en-MY" sz="2400" dirty="0"/>
              <a:t>Remuneration is much broader and encompasses not only the periodic payment given to an employee but also other payments and non-monetary benefits. It is the whole package offered to an employee during his/her term of employment with the employer.</a:t>
            </a:r>
          </a:p>
          <a:p>
            <a:endParaRPr lang="en-MY" sz="2400" dirty="0"/>
          </a:p>
          <a:p>
            <a:r>
              <a:rPr lang="en-MY" sz="2400" dirty="0"/>
              <a:t>Compensation refers to all forms of financial returns and tangible services and benefits employees receive as part of an employment relationship. Also, compensation refers to a form of monetary payment provided to a person who has suffered damage, harm, or injury. </a:t>
            </a:r>
          </a:p>
        </p:txBody>
      </p:sp>
    </p:spTree>
    <p:extLst>
      <p:ext uri="{BB962C8B-B14F-4D97-AF65-F5344CB8AC3E}">
        <p14:creationId xmlns:p14="http://schemas.microsoft.com/office/powerpoint/2010/main" val="531780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764A-8616-4F45-8A1C-C10517AB68D4}"/>
              </a:ext>
            </a:extLst>
          </p:cNvPr>
          <p:cNvSpPr>
            <a:spLocks noGrp="1"/>
          </p:cNvSpPr>
          <p:nvPr>
            <p:ph type="title"/>
          </p:nvPr>
        </p:nvSpPr>
        <p:spPr/>
        <p:txBody>
          <a:bodyPr/>
          <a:lstStyle/>
          <a:p>
            <a:r>
              <a:rPr lang="en-MY" dirty="0"/>
              <a:t>Evolution of Rewards</a:t>
            </a:r>
          </a:p>
        </p:txBody>
      </p:sp>
      <p:pic>
        <p:nvPicPr>
          <p:cNvPr id="5" name="Picture 4">
            <a:extLst>
              <a:ext uri="{FF2B5EF4-FFF2-40B4-BE49-F238E27FC236}">
                <a16:creationId xmlns:a16="http://schemas.microsoft.com/office/drawing/2014/main" id="{DCC3BF00-6A75-4099-B8FB-894D533B5668}"/>
              </a:ext>
            </a:extLst>
          </p:cNvPr>
          <p:cNvPicPr>
            <a:picLocks noChangeAspect="1"/>
          </p:cNvPicPr>
          <p:nvPr/>
        </p:nvPicPr>
        <p:blipFill>
          <a:blip r:embed="rId2"/>
          <a:stretch>
            <a:fillRect/>
          </a:stretch>
        </p:blipFill>
        <p:spPr>
          <a:xfrm>
            <a:off x="1115616" y="2060848"/>
            <a:ext cx="6370265" cy="4204878"/>
          </a:xfrm>
          <a:prstGeom prst="rect">
            <a:avLst/>
          </a:prstGeom>
        </p:spPr>
      </p:pic>
    </p:spTree>
    <p:extLst>
      <p:ext uri="{BB962C8B-B14F-4D97-AF65-F5344CB8AC3E}">
        <p14:creationId xmlns:p14="http://schemas.microsoft.com/office/powerpoint/2010/main" val="1133832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 </a:t>
            </a:r>
          </a:p>
        </p:txBody>
      </p:sp>
      <p:sp>
        <p:nvSpPr>
          <p:cNvPr id="4" name="TextBox 3">
            <a:extLst>
              <a:ext uri="{FF2B5EF4-FFF2-40B4-BE49-F238E27FC236}">
                <a16:creationId xmlns:a16="http://schemas.microsoft.com/office/drawing/2014/main" id="{4EB8FA20-781B-4E76-955E-5A75249A1BD0}"/>
              </a:ext>
            </a:extLst>
          </p:cNvPr>
          <p:cNvSpPr txBox="1"/>
          <p:nvPr/>
        </p:nvSpPr>
        <p:spPr>
          <a:xfrm>
            <a:off x="827584" y="2060848"/>
            <a:ext cx="7772400" cy="923330"/>
          </a:xfrm>
          <a:prstGeom prst="rect">
            <a:avLst/>
          </a:prstGeom>
          <a:noFill/>
        </p:spPr>
        <p:txBody>
          <a:bodyPr wrap="square" rtlCol="0">
            <a:spAutoFit/>
          </a:bodyPr>
          <a:lstStyle/>
          <a:p>
            <a:endParaRPr lang="en-MY" dirty="0"/>
          </a:p>
          <a:p>
            <a:endParaRPr lang="en-MY" dirty="0"/>
          </a:p>
          <a:p>
            <a:endParaRPr lang="en-MY" dirty="0"/>
          </a:p>
        </p:txBody>
      </p:sp>
      <p:sp>
        <p:nvSpPr>
          <p:cNvPr id="5" name="TextBox 4">
            <a:extLst>
              <a:ext uri="{FF2B5EF4-FFF2-40B4-BE49-F238E27FC236}">
                <a16:creationId xmlns:a16="http://schemas.microsoft.com/office/drawing/2014/main" id="{64039FB5-CF40-449C-ACED-74784FF8C1E8}"/>
              </a:ext>
            </a:extLst>
          </p:cNvPr>
          <p:cNvSpPr txBox="1"/>
          <p:nvPr/>
        </p:nvSpPr>
        <p:spPr>
          <a:xfrm>
            <a:off x="827584" y="1709642"/>
            <a:ext cx="7859216" cy="4832092"/>
          </a:xfrm>
          <a:prstGeom prst="rect">
            <a:avLst/>
          </a:prstGeom>
          <a:noFill/>
        </p:spPr>
        <p:txBody>
          <a:bodyPr wrap="square" rtlCol="0">
            <a:spAutoFit/>
          </a:bodyPr>
          <a:lstStyle/>
          <a:p>
            <a:r>
              <a:rPr lang="en-MY" sz="2800" dirty="0">
                <a:latin typeface="+mn-lt"/>
              </a:rPr>
              <a:t>Total Reward relates to all aspects of the employment offering, including the remuneration package (base pay, variable pay and benefits) as well as the intangible aspects of the psychological contract such as career development, employment security and working environment.</a:t>
            </a:r>
          </a:p>
          <a:p>
            <a:endParaRPr lang="en-MY" sz="2800" dirty="0">
              <a:latin typeface="+mn-lt"/>
            </a:endParaRPr>
          </a:p>
          <a:p>
            <a:r>
              <a:rPr lang="en-MY" sz="2800" dirty="0">
                <a:latin typeface="+mn-lt"/>
              </a:rPr>
              <a:t>Total rewards include everything the employee perceives to be of value resulting from the employment relationship ~ </a:t>
            </a:r>
            <a:r>
              <a:rPr lang="en-US" sz="2800" dirty="0" err="1">
                <a:latin typeface="+mn-lt"/>
              </a:rPr>
              <a:t>WorldatWork</a:t>
            </a:r>
            <a:endParaRPr lang="en-MY" sz="2800" dirty="0">
              <a:latin typeface="+mn-lt"/>
            </a:endParaRPr>
          </a:p>
        </p:txBody>
      </p:sp>
    </p:spTree>
    <p:extLst>
      <p:ext uri="{BB962C8B-B14F-4D97-AF65-F5344CB8AC3E}">
        <p14:creationId xmlns:p14="http://schemas.microsoft.com/office/powerpoint/2010/main" val="1560421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Total Rewards</a:t>
            </a:r>
          </a:p>
        </p:txBody>
      </p:sp>
      <p:pic>
        <p:nvPicPr>
          <p:cNvPr id="4" name="image17.jpeg">
            <a:extLst>
              <a:ext uri="{FF2B5EF4-FFF2-40B4-BE49-F238E27FC236}">
                <a16:creationId xmlns:a16="http://schemas.microsoft.com/office/drawing/2014/main" id="{8562E8D9-FE8B-4412-9418-49FFE6FAC53B}"/>
              </a:ext>
            </a:extLst>
          </p:cNvPr>
          <p:cNvPicPr/>
          <p:nvPr/>
        </p:nvPicPr>
        <p:blipFill>
          <a:blip r:embed="rId2" cstate="print"/>
          <a:stretch>
            <a:fillRect/>
          </a:stretch>
        </p:blipFill>
        <p:spPr>
          <a:xfrm>
            <a:off x="1187624" y="1973102"/>
            <a:ext cx="7057454" cy="4464496"/>
          </a:xfrm>
          <a:prstGeom prst="rect">
            <a:avLst/>
          </a:prstGeom>
        </p:spPr>
      </p:pic>
    </p:spTree>
    <p:extLst>
      <p:ext uri="{BB962C8B-B14F-4D97-AF65-F5344CB8AC3E}">
        <p14:creationId xmlns:p14="http://schemas.microsoft.com/office/powerpoint/2010/main" val="325337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Steps in the Development of a Total Rewards Strategy</a:t>
            </a:r>
          </a:p>
        </p:txBody>
      </p:sp>
      <p:sp>
        <p:nvSpPr>
          <p:cNvPr id="4" name="TextBox 3">
            <a:extLst>
              <a:ext uri="{FF2B5EF4-FFF2-40B4-BE49-F238E27FC236}">
                <a16:creationId xmlns:a16="http://schemas.microsoft.com/office/drawing/2014/main" id="{BD5167C7-1792-471D-A589-D6AE75865091}"/>
              </a:ext>
            </a:extLst>
          </p:cNvPr>
          <p:cNvSpPr txBox="1"/>
          <p:nvPr/>
        </p:nvSpPr>
        <p:spPr>
          <a:xfrm>
            <a:off x="685800" y="1772816"/>
            <a:ext cx="8350696" cy="4154984"/>
          </a:xfrm>
          <a:prstGeom prst="rect">
            <a:avLst/>
          </a:prstGeom>
          <a:noFill/>
        </p:spPr>
        <p:txBody>
          <a:bodyPr wrap="square" rtlCol="0">
            <a:spAutoFit/>
          </a:bodyPr>
          <a:lstStyle/>
          <a:p>
            <a:pPr marL="342900" indent="-342900">
              <a:buFont typeface="+mj-lt"/>
              <a:buAutoNum type="arabicPeriod"/>
            </a:pPr>
            <a:r>
              <a:rPr lang="en-MY" sz="2400" dirty="0"/>
              <a:t>Define your differentiator</a:t>
            </a:r>
          </a:p>
          <a:p>
            <a:pPr marL="342900" indent="-342900">
              <a:buFont typeface="+mj-lt"/>
              <a:buAutoNum type="arabicPeriod"/>
            </a:pPr>
            <a:endParaRPr lang="en-MY" sz="2400" dirty="0"/>
          </a:p>
          <a:p>
            <a:pPr marL="342900" indent="-342900">
              <a:buFont typeface="+mj-lt"/>
              <a:buAutoNum type="arabicPeriod"/>
            </a:pPr>
            <a:r>
              <a:rPr lang="en-MY" sz="2400" dirty="0"/>
              <a:t>Learn what motivates your employees</a:t>
            </a:r>
          </a:p>
          <a:p>
            <a:pPr marL="342900" indent="-342900">
              <a:buFont typeface="+mj-lt"/>
              <a:buAutoNum type="arabicPeriod"/>
            </a:pPr>
            <a:endParaRPr lang="en-MY" sz="2400" dirty="0"/>
          </a:p>
          <a:p>
            <a:pPr marL="342900" indent="-342900">
              <a:buFont typeface="+mj-lt"/>
              <a:buAutoNum type="arabicPeriod"/>
            </a:pPr>
            <a:r>
              <a:rPr lang="en-MY" sz="2400" dirty="0"/>
              <a:t>Develop a total rewards brand</a:t>
            </a:r>
          </a:p>
          <a:p>
            <a:pPr marL="342900" indent="-342900">
              <a:buFont typeface="+mj-lt"/>
              <a:buAutoNum type="arabicPeriod"/>
            </a:pPr>
            <a:endParaRPr lang="en-MY" sz="2400" dirty="0"/>
          </a:p>
          <a:p>
            <a:pPr marL="342900" indent="-342900">
              <a:buFont typeface="+mj-lt"/>
              <a:buAutoNum type="arabicPeriod"/>
            </a:pPr>
            <a:r>
              <a:rPr lang="en-MY" sz="2400" dirty="0"/>
              <a:t>Personalize the experience</a:t>
            </a:r>
          </a:p>
          <a:p>
            <a:pPr marL="342900" indent="-342900">
              <a:buFont typeface="+mj-lt"/>
              <a:buAutoNum type="arabicPeriod"/>
            </a:pPr>
            <a:endParaRPr lang="en-MY" sz="2400" dirty="0"/>
          </a:p>
          <a:p>
            <a:pPr marL="342900" indent="-342900">
              <a:buFont typeface="+mj-lt"/>
              <a:buAutoNum type="arabicPeriod"/>
            </a:pPr>
            <a:r>
              <a:rPr lang="en-MY" sz="2400" dirty="0"/>
              <a:t>Reach people through multiple communication channels</a:t>
            </a:r>
          </a:p>
          <a:p>
            <a:pPr marL="342900" indent="-342900">
              <a:buFont typeface="+mj-lt"/>
              <a:buAutoNum type="arabicPeriod"/>
            </a:pPr>
            <a:endParaRPr lang="en-MY" sz="2400" dirty="0"/>
          </a:p>
          <a:p>
            <a:pPr marL="342900" indent="-342900">
              <a:buFont typeface="+mj-lt"/>
              <a:buAutoNum type="arabicPeriod"/>
            </a:pPr>
            <a:r>
              <a:rPr lang="en-MY" sz="2400" dirty="0"/>
              <a:t>Project cost and risk profile of rewards</a:t>
            </a:r>
          </a:p>
        </p:txBody>
      </p:sp>
    </p:spTree>
    <p:extLst>
      <p:ext uri="{BB962C8B-B14F-4D97-AF65-F5344CB8AC3E}">
        <p14:creationId xmlns:p14="http://schemas.microsoft.com/office/powerpoint/2010/main" val="458049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Compensation Approaches</a:t>
            </a:r>
          </a:p>
        </p:txBody>
      </p:sp>
      <p:sp>
        <p:nvSpPr>
          <p:cNvPr id="4" name="TextBox 3">
            <a:extLst>
              <a:ext uri="{FF2B5EF4-FFF2-40B4-BE49-F238E27FC236}">
                <a16:creationId xmlns:a16="http://schemas.microsoft.com/office/drawing/2014/main" id="{4F375D63-0027-47C6-90CE-E4026B1FCD3A}"/>
              </a:ext>
            </a:extLst>
          </p:cNvPr>
          <p:cNvSpPr txBox="1"/>
          <p:nvPr/>
        </p:nvSpPr>
        <p:spPr>
          <a:xfrm>
            <a:off x="914400" y="1772816"/>
            <a:ext cx="7546032" cy="4524315"/>
          </a:xfrm>
          <a:prstGeom prst="rect">
            <a:avLst/>
          </a:prstGeom>
          <a:noFill/>
        </p:spPr>
        <p:txBody>
          <a:bodyPr wrap="square" rtlCol="0">
            <a:spAutoFit/>
          </a:bodyPr>
          <a:lstStyle/>
          <a:p>
            <a:r>
              <a:rPr lang="en-MY" b="1" dirty="0"/>
              <a:t>Entitlement-oriented approach</a:t>
            </a:r>
            <a:r>
              <a:rPr lang="en-MY" dirty="0"/>
              <a:t>. Some organizations promote a caring, protective feeling and want employees to feel as if they are a part of the family. These organizations feel that employees are entitled to benefits such as health care, employee assistance or disability insurance as a condition of employment.</a:t>
            </a:r>
          </a:p>
          <a:p>
            <a:endParaRPr lang="en-MY" dirty="0"/>
          </a:p>
          <a:p>
            <a:endParaRPr lang="en-MY" dirty="0"/>
          </a:p>
          <a:p>
            <a:r>
              <a:rPr lang="en-MY" b="1" dirty="0"/>
              <a:t>Performance-oriented approach</a:t>
            </a:r>
            <a:r>
              <a:rPr lang="en-MY" dirty="0"/>
              <a:t>. The compensation programs of other organizations are more performance-driven, putting more emphasis on the performance and contributions of individual employees</a:t>
            </a:r>
          </a:p>
          <a:p>
            <a:endParaRPr lang="en-MY" dirty="0"/>
          </a:p>
          <a:p>
            <a:endParaRPr lang="en-MY" dirty="0"/>
          </a:p>
          <a:p>
            <a:r>
              <a:rPr lang="en-MY" dirty="0"/>
              <a:t>In general, as benefits increase, there is less emphasis on individual employee contributions and responsibility and more emphasis on the success of the organization as a whole.</a:t>
            </a:r>
          </a:p>
          <a:p>
            <a:endParaRPr lang="en-MY" dirty="0"/>
          </a:p>
        </p:txBody>
      </p:sp>
    </p:spTree>
    <p:extLst>
      <p:ext uri="{BB962C8B-B14F-4D97-AF65-F5344CB8AC3E}">
        <p14:creationId xmlns:p14="http://schemas.microsoft.com/office/powerpoint/2010/main" val="24741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Goals of the Total Rewards System</a:t>
            </a:r>
          </a:p>
        </p:txBody>
      </p:sp>
      <p:sp>
        <p:nvSpPr>
          <p:cNvPr id="4" name="TextBox 3">
            <a:extLst>
              <a:ext uri="{FF2B5EF4-FFF2-40B4-BE49-F238E27FC236}">
                <a16:creationId xmlns:a16="http://schemas.microsoft.com/office/drawing/2014/main" id="{B8779723-DC83-4838-8DEC-91C0E124CAC3}"/>
              </a:ext>
            </a:extLst>
          </p:cNvPr>
          <p:cNvSpPr txBox="1"/>
          <p:nvPr/>
        </p:nvSpPr>
        <p:spPr>
          <a:xfrm>
            <a:off x="683568" y="1772816"/>
            <a:ext cx="8003232" cy="2862322"/>
          </a:xfrm>
          <a:prstGeom prst="rect">
            <a:avLst/>
          </a:prstGeom>
          <a:noFill/>
        </p:spPr>
        <p:txBody>
          <a:bodyPr wrap="square" rtlCol="0">
            <a:spAutoFit/>
          </a:bodyPr>
          <a:lstStyle/>
          <a:p>
            <a:pPr marL="285750" indent="-285750">
              <a:buFont typeface="Wingdings" panose="05000000000000000000" pitchFamily="2" charset="2"/>
              <a:buChar char="§"/>
            </a:pPr>
            <a:r>
              <a:rPr lang="en-MY" sz="2000" dirty="0">
                <a:latin typeface="+mn-lt"/>
              </a:rPr>
              <a:t>Attracts people who can help the organization meet its mission and vision</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Retains valuable employees</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Motivates and rewards desired performance</a:t>
            </a:r>
          </a:p>
          <a:p>
            <a:pPr marL="285750" indent="-285750">
              <a:buFont typeface="Wingdings" panose="05000000000000000000" pitchFamily="2" charset="2"/>
              <a:buChar char="§"/>
            </a:pPr>
            <a:endParaRPr lang="en-MY" sz="2000" dirty="0">
              <a:latin typeface="+mn-lt"/>
            </a:endParaRPr>
          </a:p>
          <a:p>
            <a:pPr marL="285750" indent="-285750">
              <a:buFont typeface="Wingdings" panose="05000000000000000000" pitchFamily="2" charset="2"/>
              <a:buChar char="§"/>
            </a:pPr>
            <a:r>
              <a:rPr lang="en-MY" sz="2000" dirty="0">
                <a:latin typeface="+mn-lt"/>
              </a:rPr>
              <a:t>Spends compensation money wisely</a:t>
            </a:r>
          </a:p>
          <a:p>
            <a:endParaRPr lang="en-MY" sz="2000" dirty="0">
              <a:latin typeface="+mn-lt"/>
            </a:endParaRPr>
          </a:p>
        </p:txBody>
      </p:sp>
    </p:spTree>
    <p:extLst>
      <p:ext uri="{BB962C8B-B14F-4D97-AF65-F5344CB8AC3E}">
        <p14:creationId xmlns:p14="http://schemas.microsoft.com/office/powerpoint/2010/main" val="2494153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Equity</a:t>
            </a:r>
          </a:p>
        </p:txBody>
      </p:sp>
      <p:sp>
        <p:nvSpPr>
          <p:cNvPr id="4" name="TextBox 3">
            <a:extLst>
              <a:ext uri="{FF2B5EF4-FFF2-40B4-BE49-F238E27FC236}">
                <a16:creationId xmlns:a16="http://schemas.microsoft.com/office/drawing/2014/main" id="{16F27E55-FA90-4176-AD14-57C9F5830820}"/>
              </a:ext>
            </a:extLst>
          </p:cNvPr>
          <p:cNvSpPr txBox="1"/>
          <p:nvPr/>
        </p:nvSpPr>
        <p:spPr>
          <a:xfrm>
            <a:off x="750404" y="1628800"/>
            <a:ext cx="8142076" cy="4247317"/>
          </a:xfrm>
          <a:prstGeom prst="rect">
            <a:avLst/>
          </a:prstGeom>
          <a:noFill/>
        </p:spPr>
        <p:txBody>
          <a:bodyPr wrap="square" rtlCol="0">
            <a:spAutoFit/>
          </a:bodyPr>
          <a:lstStyle/>
          <a:p>
            <a:r>
              <a:rPr lang="en-MY" dirty="0"/>
              <a:t>Equity means fair pay treatment for employees. Equity helps to attract, motivate and retain competent employees, making it an important concern</a:t>
            </a:r>
          </a:p>
          <a:p>
            <a:endParaRPr lang="en-MY" dirty="0"/>
          </a:p>
          <a:p>
            <a:r>
              <a:rPr lang="en-MY" b="1" dirty="0"/>
              <a:t>Internal equity </a:t>
            </a:r>
            <a:r>
              <a:rPr lang="en-MY" dirty="0"/>
              <a:t>refers to the pay relationship among different jobs/skills/competencies within a single organization. To achieve internal consistency, the employee must believe that all jobs are paid what they are worth. For the pay rates to be internally consistent, an organization first must determine the overall importance or worth of each job.</a:t>
            </a:r>
          </a:p>
          <a:p>
            <a:endParaRPr lang="en-MY" dirty="0"/>
          </a:p>
          <a:p>
            <a:endParaRPr lang="en-MY" dirty="0"/>
          </a:p>
          <a:p>
            <a:r>
              <a:rPr lang="en-MY" b="1" dirty="0"/>
              <a:t>External Equity </a:t>
            </a:r>
            <a:r>
              <a:rPr lang="en-MY" dirty="0"/>
              <a:t>: A firm achieves external competitiveness when employees perceive that their pay is fair in relation to what their counterparts in other organizations earn. To become externally competitive, organizations must first learn what other employers are paying and then make a decision regarding just how competitive they want to be</a:t>
            </a:r>
          </a:p>
        </p:txBody>
      </p:sp>
    </p:spTree>
    <p:extLst>
      <p:ext uri="{BB962C8B-B14F-4D97-AF65-F5344CB8AC3E}">
        <p14:creationId xmlns:p14="http://schemas.microsoft.com/office/powerpoint/2010/main" val="546333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FE3AABDE-242B-415D-AA3F-8588F1683660}"/>
              </a:ext>
            </a:extLst>
          </p:cNvPr>
          <p:cNvSpPr txBox="1"/>
          <p:nvPr/>
        </p:nvSpPr>
        <p:spPr>
          <a:xfrm>
            <a:off x="1043608" y="1772816"/>
            <a:ext cx="7056784" cy="923330"/>
          </a:xfrm>
          <a:prstGeom prst="rect">
            <a:avLst/>
          </a:prstGeom>
          <a:noFill/>
        </p:spPr>
        <p:txBody>
          <a:bodyPr wrap="square" rtlCol="0">
            <a:spAutoFit/>
          </a:bodyPr>
          <a:lstStyle/>
          <a:p>
            <a:r>
              <a:rPr lang="en-MY" dirty="0"/>
              <a:t>Organizations will compete for employees with other organizations in the same </a:t>
            </a:r>
            <a:r>
              <a:rPr lang="en-MY" dirty="0" err="1"/>
              <a:t>labor</a:t>
            </a:r>
            <a:r>
              <a:rPr lang="en-MY" dirty="0"/>
              <a:t> market. Three factors that define </a:t>
            </a:r>
            <a:r>
              <a:rPr lang="en-MY" dirty="0" err="1"/>
              <a:t>labor</a:t>
            </a:r>
            <a:r>
              <a:rPr lang="en-MY" dirty="0"/>
              <a:t> markets are  :</a:t>
            </a:r>
          </a:p>
        </p:txBody>
      </p:sp>
      <p:pic>
        <p:nvPicPr>
          <p:cNvPr id="7" name="Picture 6">
            <a:extLst>
              <a:ext uri="{FF2B5EF4-FFF2-40B4-BE49-F238E27FC236}">
                <a16:creationId xmlns:a16="http://schemas.microsoft.com/office/drawing/2014/main" id="{DFCF8CAC-EA55-44CF-9B3B-CB4FF3A59234}"/>
              </a:ext>
            </a:extLst>
          </p:cNvPr>
          <p:cNvPicPr>
            <a:picLocks noChangeAspect="1"/>
          </p:cNvPicPr>
          <p:nvPr/>
        </p:nvPicPr>
        <p:blipFill>
          <a:blip r:embed="rId2"/>
          <a:stretch>
            <a:fillRect/>
          </a:stretch>
        </p:blipFill>
        <p:spPr>
          <a:xfrm>
            <a:off x="909638" y="3048149"/>
            <a:ext cx="7181599" cy="3168352"/>
          </a:xfrm>
          <a:prstGeom prst="rect">
            <a:avLst/>
          </a:prstGeom>
        </p:spPr>
      </p:pic>
    </p:spTree>
    <p:extLst>
      <p:ext uri="{BB962C8B-B14F-4D97-AF65-F5344CB8AC3E}">
        <p14:creationId xmlns:p14="http://schemas.microsoft.com/office/powerpoint/2010/main" val="1462368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BBDA0D3-783C-495C-AB01-634EA3328CE9}"/>
              </a:ext>
            </a:extLst>
          </p:cNvPr>
          <p:cNvSpPr txBox="1"/>
          <p:nvPr/>
        </p:nvSpPr>
        <p:spPr>
          <a:xfrm>
            <a:off x="685800" y="1632818"/>
            <a:ext cx="7772400" cy="923330"/>
          </a:xfrm>
          <a:prstGeom prst="rect">
            <a:avLst/>
          </a:prstGeom>
          <a:noFill/>
        </p:spPr>
        <p:txBody>
          <a:bodyPr wrap="square" rtlCol="0">
            <a:spAutoFit/>
          </a:bodyPr>
          <a:lstStyle/>
          <a:p>
            <a:r>
              <a:rPr lang="en-MY" dirty="0"/>
              <a:t>Based on what is known about those markets and the competition, organizations usually decide on a pay strategy that matches, leads or lags the competition</a:t>
            </a:r>
          </a:p>
        </p:txBody>
      </p:sp>
      <p:pic>
        <p:nvPicPr>
          <p:cNvPr id="6" name="Picture 5">
            <a:extLst>
              <a:ext uri="{FF2B5EF4-FFF2-40B4-BE49-F238E27FC236}">
                <a16:creationId xmlns:a16="http://schemas.microsoft.com/office/drawing/2014/main" id="{37585604-6EFD-469C-9355-1C2D2680F349}"/>
              </a:ext>
            </a:extLst>
          </p:cNvPr>
          <p:cNvPicPr>
            <a:picLocks noChangeAspect="1"/>
          </p:cNvPicPr>
          <p:nvPr/>
        </p:nvPicPr>
        <p:blipFill>
          <a:blip r:embed="rId2"/>
          <a:stretch>
            <a:fillRect/>
          </a:stretch>
        </p:blipFill>
        <p:spPr>
          <a:xfrm>
            <a:off x="2627784" y="2490341"/>
            <a:ext cx="5325223" cy="4089846"/>
          </a:xfrm>
          <a:prstGeom prst="rect">
            <a:avLst/>
          </a:prstGeom>
          <a:ln w="12700">
            <a:solidFill>
              <a:schemeClr val="tx1"/>
            </a:solidFill>
          </a:ln>
        </p:spPr>
      </p:pic>
    </p:spTree>
    <p:extLst>
      <p:ext uri="{BB962C8B-B14F-4D97-AF65-F5344CB8AC3E}">
        <p14:creationId xmlns:p14="http://schemas.microsoft.com/office/powerpoint/2010/main" val="1887621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Strategies</a:t>
            </a:r>
          </a:p>
        </p:txBody>
      </p:sp>
      <p:sp>
        <p:nvSpPr>
          <p:cNvPr id="4" name="TextBox 3">
            <a:extLst>
              <a:ext uri="{FF2B5EF4-FFF2-40B4-BE49-F238E27FC236}">
                <a16:creationId xmlns:a16="http://schemas.microsoft.com/office/drawing/2014/main" id="{62759CD5-AD70-499C-B33C-E62B36303AE5}"/>
              </a:ext>
            </a:extLst>
          </p:cNvPr>
          <p:cNvSpPr txBox="1"/>
          <p:nvPr/>
        </p:nvSpPr>
        <p:spPr>
          <a:xfrm>
            <a:off x="914400" y="1844824"/>
            <a:ext cx="7330008" cy="2862322"/>
          </a:xfrm>
          <a:prstGeom prst="rect">
            <a:avLst/>
          </a:prstGeom>
          <a:noFill/>
        </p:spPr>
        <p:txBody>
          <a:bodyPr wrap="square" rtlCol="0">
            <a:spAutoFit/>
          </a:bodyPr>
          <a:lstStyle/>
          <a:p>
            <a:r>
              <a:rPr lang="en-MY" dirty="0"/>
              <a:t>The correct strategy depends on two things:</a:t>
            </a:r>
          </a:p>
          <a:p>
            <a:endParaRPr lang="en-MY" dirty="0"/>
          </a:p>
          <a:p>
            <a:pPr marL="285750" indent="-285750">
              <a:buFont typeface="Wingdings" panose="05000000000000000000" pitchFamily="2" charset="2"/>
              <a:buChar char="§"/>
            </a:pPr>
            <a:r>
              <a:rPr lang="en-MY" dirty="0"/>
              <a:t>How the employees add value to the organization‘s success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The degree to which the organization can afford to pay for a particular strategy</a:t>
            </a:r>
          </a:p>
          <a:p>
            <a:endParaRPr lang="en-MY" dirty="0"/>
          </a:p>
          <a:p>
            <a:r>
              <a:rPr lang="en-MY" dirty="0"/>
              <a:t>An organization will probably use a combination of these strategies. For example, for critical jobs, the organization may decide to lead the competition; in other areas, it may use a match strategy</a:t>
            </a:r>
          </a:p>
        </p:txBody>
      </p:sp>
    </p:spTree>
    <p:extLst>
      <p:ext uri="{BB962C8B-B14F-4D97-AF65-F5344CB8AC3E}">
        <p14:creationId xmlns:p14="http://schemas.microsoft.com/office/powerpoint/2010/main" val="3412912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a:xfrm>
            <a:off x="683568" y="188640"/>
            <a:ext cx="8229600" cy="1143000"/>
          </a:xfrm>
        </p:spPr>
        <p:txBody>
          <a:bodyPr/>
          <a:lstStyle/>
          <a:p>
            <a:r>
              <a:rPr lang="en-MY" dirty="0"/>
              <a:t>Compensation and Benefits Strategy</a:t>
            </a:r>
          </a:p>
        </p:txBody>
      </p:sp>
      <p:sp>
        <p:nvSpPr>
          <p:cNvPr id="4" name="TextBox 3">
            <a:extLst>
              <a:ext uri="{FF2B5EF4-FFF2-40B4-BE49-F238E27FC236}">
                <a16:creationId xmlns:a16="http://schemas.microsoft.com/office/drawing/2014/main" id="{B7BB4A67-D325-43CA-9A2B-C6F04D79E71A}"/>
              </a:ext>
            </a:extLst>
          </p:cNvPr>
          <p:cNvSpPr txBox="1"/>
          <p:nvPr/>
        </p:nvSpPr>
        <p:spPr>
          <a:xfrm>
            <a:off x="899592" y="1988840"/>
            <a:ext cx="7416824" cy="4247317"/>
          </a:xfrm>
          <a:prstGeom prst="rect">
            <a:avLst/>
          </a:prstGeom>
          <a:noFill/>
        </p:spPr>
        <p:txBody>
          <a:bodyPr wrap="square" rtlCol="0">
            <a:spAutoFit/>
          </a:bodyPr>
          <a:lstStyle/>
          <a:p>
            <a:r>
              <a:rPr lang="en-MY" dirty="0"/>
              <a:t>Business success depends heavily on developing a total rewards strategy that enables the organization to compete cost- effectively for talent.</a:t>
            </a:r>
          </a:p>
          <a:p>
            <a:endParaRPr lang="en-MY" dirty="0"/>
          </a:p>
          <a:p>
            <a:r>
              <a:rPr lang="en-MY" dirty="0"/>
              <a:t>Elements in a total rewards system that  vary from year to year:</a:t>
            </a:r>
          </a:p>
          <a:p>
            <a:endParaRPr lang="en-MY" dirty="0"/>
          </a:p>
          <a:p>
            <a:pPr marL="285750" indent="-285750">
              <a:buFont typeface="Wingdings" panose="05000000000000000000" pitchFamily="2" charset="2"/>
              <a:buChar char="§"/>
            </a:pPr>
            <a:r>
              <a:rPr lang="en-MY" dirty="0"/>
              <a:t>Employment costs and conditions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Supply and demand for talent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Laws that affect business and employment</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Employees‘ perceived value of rewards</a:t>
            </a:r>
          </a:p>
          <a:p>
            <a:endParaRPr lang="en-MY" dirty="0"/>
          </a:p>
          <a:p>
            <a:endParaRPr lang="en-MY" dirty="0"/>
          </a:p>
        </p:txBody>
      </p:sp>
    </p:spTree>
    <p:extLst>
      <p:ext uri="{BB962C8B-B14F-4D97-AF65-F5344CB8AC3E}">
        <p14:creationId xmlns:p14="http://schemas.microsoft.com/office/powerpoint/2010/main" val="1032493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Job Evaluation</a:t>
            </a:r>
          </a:p>
        </p:txBody>
      </p:sp>
      <p:sp>
        <p:nvSpPr>
          <p:cNvPr id="4" name="TextBox 3">
            <a:extLst>
              <a:ext uri="{FF2B5EF4-FFF2-40B4-BE49-F238E27FC236}">
                <a16:creationId xmlns:a16="http://schemas.microsoft.com/office/drawing/2014/main" id="{C37EA98E-C5BA-45C7-9E7E-01A14CE13654}"/>
              </a:ext>
            </a:extLst>
          </p:cNvPr>
          <p:cNvSpPr txBox="1"/>
          <p:nvPr/>
        </p:nvSpPr>
        <p:spPr>
          <a:xfrm>
            <a:off x="755576" y="1916832"/>
            <a:ext cx="7772400" cy="3416320"/>
          </a:xfrm>
          <a:prstGeom prst="rect">
            <a:avLst/>
          </a:prstGeom>
          <a:noFill/>
        </p:spPr>
        <p:txBody>
          <a:bodyPr wrap="square" rtlCol="0">
            <a:spAutoFit/>
          </a:bodyPr>
          <a:lstStyle/>
          <a:p>
            <a:r>
              <a:rPr lang="en-MY" b="1" dirty="0"/>
              <a:t>Job-Content-Based (Internal) Job Evaluation</a:t>
            </a:r>
          </a:p>
          <a:p>
            <a:endParaRPr lang="en-MY" dirty="0"/>
          </a:p>
          <a:p>
            <a:r>
              <a:rPr lang="en-MY" dirty="0"/>
              <a:t>In job-content-based job evaluation, the worth and pay opportunities of different jobs are based on an appraisal of their responsibilities and requirements and their relationship to other jobs within the organization.</a:t>
            </a:r>
          </a:p>
          <a:p>
            <a:endParaRPr lang="en-MY" dirty="0"/>
          </a:p>
          <a:p>
            <a:endParaRPr lang="en-MY" dirty="0"/>
          </a:p>
          <a:p>
            <a:r>
              <a:rPr lang="en-MY" b="1" dirty="0"/>
              <a:t>Market-Based (External) Job Evaluation</a:t>
            </a:r>
          </a:p>
          <a:p>
            <a:endParaRPr lang="en-MY" dirty="0"/>
          </a:p>
          <a:p>
            <a:r>
              <a:rPr lang="en-MY" dirty="0"/>
              <a:t>Market-based job evaluation is sometimes referred to as market pricing because this method bases the worth and pay opportunities of different jobs on their market value or the going rate in the marketplace. </a:t>
            </a:r>
          </a:p>
        </p:txBody>
      </p:sp>
    </p:spTree>
    <p:extLst>
      <p:ext uri="{BB962C8B-B14F-4D97-AF65-F5344CB8AC3E}">
        <p14:creationId xmlns:p14="http://schemas.microsoft.com/office/powerpoint/2010/main" val="1804607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Salary Surveys</a:t>
            </a:r>
          </a:p>
        </p:txBody>
      </p:sp>
      <p:sp>
        <p:nvSpPr>
          <p:cNvPr id="4" name="TextBox 3">
            <a:extLst>
              <a:ext uri="{FF2B5EF4-FFF2-40B4-BE49-F238E27FC236}">
                <a16:creationId xmlns:a16="http://schemas.microsoft.com/office/drawing/2014/main" id="{97A89926-1658-4752-B890-3D1F13CD3551}"/>
              </a:ext>
            </a:extLst>
          </p:cNvPr>
          <p:cNvSpPr txBox="1"/>
          <p:nvPr/>
        </p:nvSpPr>
        <p:spPr>
          <a:xfrm>
            <a:off x="914400" y="1772816"/>
            <a:ext cx="7772400" cy="4247317"/>
          </a:xfrm>
          <a:prstGeom prst="rect">
            <a:avLst/>
          </a:prstGeom>
          <a:noFill/>
        </p:spPr>
        <p:txBody>
          <a:bodyPr wrap="square" rtlCol="0">
            <a:spAutoFit/>
          </a:bodyPr>
          <a:lstStyle/>
          <a:p>
            <a:r>
              <a:rPr lang="en-MY" dirty="0"/>
              <a:t>To be competitive and affordable, an organization‘s pay structure must be designed and priced properly. Many organizations use surveys to collect the information that will help them evaluate positions, adjust pay range structures to remain competitive and present salary information to top management. Pay surveys collect information on current market rates and may include the following topics:</a:t>
            </a:r>
          </a:p>
          <a:p>
            <a:endParaRPr lang="en-MY" dirty="0"/>
          </a:p>
          <a:p>
            <a:pPr marL="285750" indent="-285750">
              <a:buFont typeface="Wingdings" panose="05000000000000000000" pitchFamily="2" charset="2"/>
              <a:buChar char="§"/>
            </a:pPr>
            <a:r>
              <a:rPr lang="en-MY" dirty="0"/>
              <a:t>Starting wage rates</a:t>
            </a:r>
          </a:p>
          <a:p>
            <a:pPr marL="285750" indent="-285750">
              <a:buFont typeface="Wingdings" panose="05000000000000000000" pitchFamily="2" charset="2"/>
              <a:buChar char="§"/>
            </a:pPr>
            <a:r>
              <a:rPr lang="en-MY" dirty="0"/>
              <a:t>Base pay</a:t>
            </a:r>
          </a:p>
          <a:p>
            <a:pPr marL="285750" indent="-285750">
              <a:buFont typeface="Wingdings" panose="05000000000000000000" pitchFamily="2" charset="2"/>
              <a:buChar char="§"/>
            </a:pPr>
            <a:r>
              <a:rPr lang="en-MY" dirty="0"/>
              <a:t>Pay ranges</a:t>
            </a:r>
          </a:p>
          <a:p>
            <a:pPr marL="285750" indent="-285750">
              <a:buFont typeface="Wingdings" panose="05000000000000000000" pitchFamily="2" charset="2"/>
              <a:buChar char="§"/>
            </a:pPr>
            <a:r>
              <a:rPr lang="en-MY" dirty="0"/>
              <a:t>Incentive plans</a:t>
            </a:r>
          </a:p>
          <a:p>
            <a:pPr marL="285750" indent="-285750">
              <a:buFont typeface="Wingdings" panose="05000000000000000000" pitchFamily="2" charset="2"/>
              <a:buChar char="§"/>
            </a:pPr>
            <a:r>
              <a:rPr lang="en-MY" dirty="0"/>
              <a:t>Overtime pay</a:t>
            </a:r>
          </a:p>
          <a:p>
            <a:pPr marL="285750" indent="-285750">
              <a:buFont typeface="Wingdings" panose="05000000000000000000" pitchFamily="2" charset="2"/>
              <a:buChar char="§"/>
            </a:pPr>
            <a:r>
              <a:rPr lang="en-MY" dirty="0"/>
              <a:t>Shift differentials</a:t>
            </a:r>
          </a:p>
          <a:p>
            <a:pPr marL="285750" indent="-285750">
              <a:buFont typeface="Wingdings" panose="05000000000000000000" pitchFamily="2" charset="2"/>
              <a:buChar char="§"/>
            </a:pPr>
            <a:r>
              <a:rPr lang="en-MY" dirty="0"/>
              <a:t>Vacation and holiday practices</a:t>
            </a:r>
          </a:p>
          <a:p>
            <a:endParaRPr lang="en-MY" dirty="0"/>
          </a:p>
        </p:txBody>
      </p:sp>
    </p:spTree>
    <p:extLst>
      <p:ext uri="{BB962C8B-B14F-4D97-AF65-F5344CB8AC3E}">
        <p14:creationId xmlns:p14="http://schemas.microsoft.com/office/powerpoint/2010/main" val="229773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Types of Survey</a:t>
            </a:r>
          </a:p>
        </p:txBody>
      </p:sp>
      <p:sp>
        <p:nvSpPr>
          <p:cNvPr id="5" name="TextBox 4">
            <a:extLst>
              <a:ext uri="{FF2B5EF4-FFF2-40B4-BE49-F238E27FC236}">
                <a16:creationId xmlns:a16="http://schemas.microsoft.com/office/drawing/2014/main" id="{AB8ED9DE-FB78-4350-877E-EC300D27EC78}"/>
              </a:ext>
            </a:extLst>
          </p:cNvPr>
          <p:cNvSpPr txBox="1"/>
          <p:nvPr/>
        </p:nvSpPr>
        <p:spPr>
          <a:xfrm>
            <a:off x="624136" y="1700808"/>
            <a:ext cx="8352928" cy="5078313"/>
          </a:xfrm>
          <a:prstGeom prst="rect">
            <a:avLst/>
          </a:prstGeom>
          <a:noFill/>
        </p:spPr>
        <p:txBody>
          <a:bodyPr wrap="square" rtlCol="0">
            <a:spAutoFit/>
          </a:bodyPr>
          <a:lstStyle/>
          <a:p>
            <a:r>
              <a:rPr lang="en-MY" dirty="0"/>
              <a:t>Internal Surveys :</a:t>
            </a:r>
          </a:p>
          <a:p>
            <a:r>
              <a:rPr lang="en-MY" dirty="0"/>
              <a:t>Organizations that have available resources and expertise may choose to develop their own internal survey to allow for more control over the survey technique and data analysis. The advantage of an internal survey is having the ability to shape the design, administration, data analysis and reporting as needed by the organization. </a:t>
            </a:r>
          </a:p>
          <a:p>
            <a:endParaRPr lang="en-MY" dirty="0"/>
          </a:p>
          <a:p>
            <a:r>
              <a:rPr lang="en-MY" dirty="0"/>
              <a:t>External Surveys :</a:t>
            </a:r>
          </a:p>
          <a:p>
            <a:r>
              <a:rPr lang="en-MY" dirty="0"/>
              <a:t>Organizations have different options available if they choose an external pay survey. If an organization uses externally published data, it must be sure it knows how the data were generated and when.</a:t>
            </a:r>
          </a:p>
          <a:p>
            <a:endParaRPr lang="en-MY" dirty="0"/>
          </a:p>
          <a:p>
            <a:r>
              <a:rPr lang="en-MY" dirty="0"/>
              <a:t>Factors may be considered when an organization is deciding between an internal or external pay survey:</a:t>
            </a:r>
          </a:p>
          <a:p>
            <a:pPr marL="285750" indent="-285750">
              <a:buFont typeface="Wingdings" panose="05000000000000000000" pitchFamily="2" charset="2"/>
              <a:buChar char="§"/>
            </a:pPr>
            <a:r>
              <a:rPr lang="en-MY" dirty="0"/>
              <a:t>Internal time and expertise required</a:t>
            </a:r>
          </a:p>
          <a:p>
            <a:pPr marL="285750" indent="-285750">
              <a:buFont typeface="Wingdings" panose="05000000000000000000" pitchFamily="2" charset="2"/>
              <a:buChar char="§"/>
            </a:pPr>
            <a:r>
              <a:rPr lang="en-MY" dirty="0"/>
              <a:t>Relevance/match of external surveyed jobs to the organization‘s jobs</a:t>
            </a:r>
          </a:p>
          <a:p>
            <a:pPr marL="285750" indent="-285750">
              <a:buFont typeface="Wingdings" panose="05000000000000000000" pitchFamily="2" charset="2"/>
              <a:buChar char="§"/>
            </a:pPr>
            <a:r>
              <a:rPr lang="en-MY" dirty="0"/>
              <a:t>How current the external survey data are</a:t>
            </a:r>
          </a:p>
          <a:p>
            <a:pPr marL="285750" indent="-285750">
              <a:buFont typeface="Wingdings" panose="05000000000000000000" pitchFamily="2" charset="2"/>
              <a:buChar char="§"/>
            </a:pPr>
            <a:r>
              <a:rPr lang="en-MY" dirty="0"/>
              <a:t>Expense associated with the type of survey</a:t>
            </a:r>
          </a:p>
        </p:txBody>
      </p:sp>
    </p:spTree>
    <p:extLst>
      <p:ext uri="{BB962C8B-B14F-4D97-AF65-F5344CB8AC3E}">
        <p14:creationId xmlns:p14="http://schemas.microsoft.com/office/powerpoint/2010/main" val="827573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Communicating to Employees</a:t>
            </a:r>
          </a:p>
        </p:txBody>
      </p:sp>
      <p:sp>
        <p:nvSpPr>
          <p:cNvPr id="4" name="TextBox 3">
            <a:extLst>
              <a:ext uri="{FF2B5EF4-FFF2-40B4-BE49-F238E27FC236}">
                <a16:creationId xmlns:a16="http://schemas.microsoft.com/office/drawing/2014/main" id="{26AA6978-ED48-463F-AC49-3F7E49AEFD80}"/>
              </a:ext>
            </a:extLst>
          </p:cNvPr>
          <p:cNvSpPr txBox="1"/>
          <p:nvPr/>
        </p:nvSpPr>
        <p:spPr>
          <a:xfrm>
            <a:off x="688032" y="1844824"/>
            <a:ext cx="7998768" cy="3416320"/>
          </a:xfrm>
          <a:prstGeom prst="rect">
            <a:avLst/>
          </a:prstGeom>
          <a:noFill/>
        </p:spPr>
        <p:txBody>
          <a:bodyPr wrap="square" rtlCol="0">
            <a:spAutoFit/>
          </a:bodyPr>
          <a:lstStyle/>
          <a:p>
            <a:r>
              <a:rPr lang="en-MY" dirty="0"/>
              <a:t>The key to a successful total rewards program is employee communication. The more complex the system and the more choices it provides, the greater the need for a communication plan.</a:t>
            </a:r>
          </a:p>
          <a:p>
            <a:endParaRPr lang="en-MY" dirty="0"/>
          </a:p>
          <a:p>
            <a:r>
              <a:rPr lang="en-MY" dirty="0"/>
              <a:t>Communication is important for three reasons:</a:t>
            </a:r>
          </a:p>
          <a:p>
            <a:endParaRPr lang="en-MY" dirty="0"/>
          </a:p>
          <a:p>
            <a:pPr marL="285750" indent="-285750">
              <a:buFont typeface="Wingdings" panose="05000000000000000000" pitchFamily="2" charset="2"/>
              <a:buChar char="§"/>
            </a:pPr>
            <a:r>
              <a:rPr lang="en-MY" dirty="0"/>
              <a:t>Educating employees about the organization‘s total rewards practices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Achieving employees‘ buy-in</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Supporting the organization‘s goals for performance management</a:t>
            </a:r>
          </a:p>
          <a:p>
            <a:endParaRPr lang="en-MY" dirty="0"/>
          </a:p>
        </p:txBody>
      </p:sp>
    </p:spTree>
    <p:extLst>
      <p:ext uri="{BB962C8B-B14F-4D97-AF65-F5344CB8AC3E}">
        <p14:creationId xmlns:p14="http://schemas.microsoft.com/office/powerpoint/2010/main" val="3402916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Direct Communication</a:t>
            </a:r>
          </a:p>
        </p:txBody>
      </p:sp>
      <p:sp>
        <p:nvSpPr>
          <p:cNvPr id="4" name="TextBox 3">
            <a:extLst>
              <a:ext uri="{FF2B5EF4-FFF2-40B4-BE49-F238E27FC236}">
                <a16:creationId xmlns:a16="http://schemas.microsoft.com/office/drawing/2014/main" id="{170FFFCE-FF11-4D4B-83BB-7801A7034627}"/>
              </a:ext>
            </a:extLst>
          </p:cNvPr>
          <p:cNvSpPr txBox="1"/>
          <p:nvPr/>
        </p:nvSpPr>
        <p:spPr>
          <a:xfrm>
            <a:off x="914400" y="1844824"/>
            <a:ext cx="7906072" cy="4801314"/>
          </a:xfrm>
          <a:prstGeom prst="rect">
            <a:avLst/>
          </a:prstGeom>
          <a:noFill/>
        </p:spPr>
        <p:txBody>
          <a:bodyPr wrap="square" rtlCol="0">
            <a:spAutoFit/>
          </a:bodyPr>
          <a:lstStyle/>
          <a:p>
            <a:endParaRPr lang="en-MY" dirty="0"/>
          </a:p>
          <a:p>
            <a:r>
              <a:rPr lang="en-MY" dirty="0"/>
              <a:t>Having a written communication plan is the first step toward communicating the compensation plan to employees. However, direct communication is still the preferred method in many instances. Either HR or the employee‘s manager must meet with individual employees in a confidential setting to communicate the following compensation and benefits issues:</a:t>
            </a:r>
          </a:p>
          <a:p>
            <a:endParaRPr lang="en-MY" dirty="0"/>
          </a:p>
          <a:p>
            <a:pPr marL="285750" indent="-285750">
              <a:buFont typeface="Wingdings" panose="05000000000000000000" pitchFamily="2" charset="2"/>
              <a:buChar char="§"/>
            </a:pPr>
            <a:r>
              <a:rPr lang="en-MY" dirty="0"/>
              <a:t>Job grade changes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Raises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Individual benefit issues</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New policies or procedures that directly affect that employee</a:t>
            </a:r>
          </a:p>
          <a:p>
            <a:pPr marL="285750" indent="-285750">
              <a:buFont typeface="Wingdings" panose="05000000000000000000" pitchFamily="2" charset="2"/>
              <a:buChar char="§"/>
            </a:pPr>
            <a:endParaRPr lang="en-MY" dirty="0"/>
          </a:p>
          <a:p>
            <a:pPr marL="285750" indent="-285750">
              <a:buFont typeface="Wingdings" panose="05000000000000000000" pitchFamily="2" charset="2"/>
              <a:buChar char="§"/>
            </a:pPr>
            <a:r>
              <a:rPr lang="en-MY" dirty="0"/>
              <a:t>Policy infractions (for example, incorrect reporting of overtime)</a:t>
            </a:r>
          </a:p>
          <a:p>
            <a:endParaRPr lang="en-MY" dirty="0"/>
          </a:p>
        </p:txBody>
      </p:sp>
    </p:spTree>
    <p:extLst>
      <p:ext uri="{BB962C8B-B14F-4D97-AF65-F5344CB8AC3E}">
        <p14:creationId xmlns:p14="http://schemas.microsoft.com/office/powerpoint/2010/main" val="2962254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Effectiveness of the Total Rewards Strategy</a:t>
            </a:r>
          </a:p>
        </p:txBody>
      </p:sp>
      <p:sp>
        <p:nvSpPr>
          <p:cNvPr id="4" name="TextBox 3">
            <a:extLst>
              <a:ext uri="{FF2B5EF4-FFF2-40B4-BE49-F238E27FC236}">
                <a16:creationId xmlns:a16="http://schemas.microsoft.com/office/drawing/2014/main" id="{C144C31E-EC01-42C1-9721-5AC4A1DA9846}"/>
              </a:ext>
            </a:extLst>
          </p:cNvPr>
          <p:cNvSpPr txBox="1"/>
          <p:nvPr/>
        </p:nvSpPr>
        <p:spPr>
          <a:xfrm>
            <a:off x="755576" y="1700808"/>
            <a:ext cx="7772400" cy="3970318"/>
          </a:xfrm>
          <a:prstGeom prst="rect">
            <a:avLst/>
          </a:prstGeom>
          <a:noFill/>
        </p:spPr>
        <p:txBody>
          <a:bodyPr wrap="square" rtlCol="0">
            <a:spAutoFit/>
          </a:bodyPr>
          <a:lstStyle/>
          <a:p>
            <a:r>
              <a:rPr lang="en-MY" dirty="0"/>
              <a:t>The basic objective of the total rewards system is to offer employees a system that encompasses the following:</a:t>
            </a:r>
          </a:p>
          <a:p>
            <a:endParaRPr lang="en-MY" dirty="0"/>
          </a:p>
          <a:p>
            <a:pPr marL="285750" indent="-285750">
              <a:buFont typeface="Wingdings" panose="05000000000000000000" pitchFamily="2" charset="2"/>
              <a:buChar char="§"/>
            </a:pPr>
            <a:r>
              <a:rPr lang="en-MY" dirty="0"/>
              <a:t>Compatible with the organization‘s mission and strategy</a:t>
            </a:r>
          </a:p>
          <a:p>
            <a:pPr marL="285750" indent="-285750">
              <a:buFont typeface="Wingdings" panose="05000000000000000000" pitchFamily="2" charset="2"/>
              <a:buChar char="§"/>
            </a:pPr>
            <a:r>
              <a:rPr lang="en-MY" dirty="0"/>
              <a:t>Matched with the corporate culture</a:t>
            </a:r>
          </a:p>
          <a:p>
            <a:pPr marL="285750" indent="-285750">
              <a:buFont typeface="Wingdings" panose="05000000000000000000" pitchFamily="2" charset="2"/>
              <a:buChar char="§"/>
            </a:pPr>
            <a:r>
              <a:rPr lang="en-MY" dirty="0"/>
              <a:t>Appropriate for the workforce</a:t>
            </a:r>
          </a:p>
          <a:p>
            <a:pPr marL="285750" indent="-285750">
              <a:buFont typeface="Wingdings" panose="05000000000000000000" pitchFamily="2" charset="2"/>
              <a:buChar char="§"/>
            </a:pPr>
            <a:r>
              <a:rPr lang="en-MY" dirty="0"/>
              <a:t>Externally and internally equitable</a:t>
            </a:r>
          </a:p>
          <a:p>
            <a:endParaRPr lang="en-MY" dirty="0"/>
          </a:p>
          <a:p>
            <a:r>
              <a:rPr lang="en-MY" dirty="0"/>
              <a:t>Consistently monitoring the system will pay off in the following ways:</a:t>
            </a:r>
          </a:p>
          <a:p>
            <a:endParaRPr lang="en-MY" dirty="0"/>
          </a:p>
          <a:p>
            <a:pPr marL="285750" indent="-285750">
              <a:buFont typeface="Wingdings" panose="05000000000000000000" pitchFamily="2" charset="2"/>
              <a:buChar char="§"/>
            </a:pPr>
            <a:r>
              <a:rPr lang="en-MY" dirty="0"/>
              <a:t>More cost-effective system</a:t>
            </a:r>
          </a:p>
          <a:p>
            <a:pPr marL="285750" indent="-285750">
              <a:buFont typeface="Wingdings" panose="05000000000000000000" pitchFamily="2" charset="2"/>
              <a:buChar char="§"/>
            </a:pPr>
            <a:r>
              <a:rPr lang="en-MY" dirty="0"/>
              <a:t>More satisfied employees</a:t>
            </a:r>
          </a:p>
          <a:p>
            <a:pPr marL="285750" indent="-285750">
              <a:buFont typeface="Wingdings" panose="05000000000000000000" pitchFamily="2" charset="2"/>
              <a:buChar char="§"/>
            </a:pPr>
            <a:r>
              <a:rPr lang="en-MY" dirty="0"/>
              <a:t>Fewer legal complications</a:t>
            </a:r>
          </a:p>
          <a:p>
            <a:endParaRPr lang="en-MY" dirty="0"/>
          </a:p>
        </p:txBody>
      </p:sp>
    </p:spTree>
    <p:extLst>
      <p:ext uri="{BB962C8B-B14F-4D97-AF65-F5344CB8AC3E}">
        <p14:creationId xmlns:p14="http://schemas.microsoft.com/office/powerpoint/2010/main" val="1665180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Pay Range</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Pay range typically means high to low or minimum to maximum pay for a certain job grade. The range midpoints, minimums, and maximums reflect career paths, promotions, and other management systems and philosophy within the organization. The differential must be large enough to induce employees to seek and/or accept the promotion or to undertake the necessary training required.</a:t>
            </a:r>
          </a:p>
        </p:txBody>
      </p:sp>
    </p:spTree>
    <p:extLst>
      <p:ext uri="{BB962C8B-B14F-4D97-AF65-F5344CB8AC3E}">
        <p14:creationId xmlns:p14="http://schemas.microsoft.com/office/powerpoint/2010/main" val="1160148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62F9-947B-4E45-A098-3A2C4DEE1D0E}"/>
              </a:ext>
            </a:extLst>
          </p:cNvPr>
          <p:cNvSpPr>
            <a:spLocks noGrp="1"/>
          </p:cNvSpPr>
          <p:nvPr>
            <p:ph type="title"/>
          </p:nvPr>
        </p:nvSpPr>
        <p:spPr/>
        <p:txBody>
          <a:bodyPr/>
          <a:lstStyle/>
          <a:p>
            <a:r>
              <a:rPr lang="en-MY" dirty="0" err="1"/>
              <a:t>Compa</a:t>
            </a:r>
            <a:r>
              <a:rPr lang="en-MY" dirty="0"/>
              <a:t>-ratios (CP)</a:t>
            </a:r>
          </a:p>
        </p:txBody>
      </p:sp>
      <p:sp>
        <p:nvSpPr>
          <p:cNvPr id="3" name="Content Placeholder 2">
            <a:extLst>
              <a:ext uri="{FF2B5EF4-FFF2-40B4-BE49-F238E27FC236}">
                <a16:creationId xmlns:a16="http://schemas.microsoft.com/office/drawing/2014/main" id="{BF44F86A-8F74-4970-BCEE-3A50A2EEB823}"/>
              </a:ext>
            </a:extLst>
          </p:cNvPr>
          <p:cNvSpPr>
            <a:spLocks noGrp="1"/>
          </p:cNvSpPr>
          <p:nvPr>
            <p:ph idx="1"/>
          </p:nvPr>
        </p:nvSpPr>
        <p:spPr/>
        <p:txBody>
          <a:bodyPr/>
          <a:lstStyle/>
          <a:p>
            <a:r>
              <a:rPr lang="en-MY" dirty="0" err="1"/>
              <a:t>Compa</a:t>
            </a:r>
            <a:r>
              <a:rPr lang="en-MY" dirty="0"/>
              <a:t>-ratios (CP) is a salary expressed as a percentage of or indexed to the salary range midpoint/market rate (salary/midpoint or market rate = CP). The CP may be used as an indicator of how an individual is doing against plan.</a:t>
            </a:r>
          </a:p>
        </p:txBody>
      </p:sp>
    </p:spTree>
    <p:extLst>
      <p:ext uri="{BB962C8B-B14F-4D97-AF65-F5344CB8AC3E}">
        <p14:creationId xmlns:p14="http://schemas.microsoft.com/office/powerpoint/2010/main" val="2252542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E7BE-A54D-402E-9496-42D29F50B6C6}"/>
              </a:ext>
            </a:extLst>
          </p:cNvPr>
          <p:cNvSpPr>
            <a:spLocks noGrp="1"/>
          </p:cNvSpPr>
          <p:nvPr>
            <p:ph type="title"/>
          </p:nvPr>
        </p:nvSpPr>
        <p:spPr/>
        <p:txBody>
          <a:bodyPr/>
          <a:lstStyle/>
          <a:p>
            <a:r>
              <a:rPr lang="en-MY" dirty="0" err="1"/>
              <a:t>Broadbanding</a:t>
            </a:r>
            <a:endParaRPr lang="en-MY" dirty="0"/>
          </a:p>
        </p:txBody>
      </p:sp>
      <p:sp>
        <p:nvSpPr>
          <p:cNvPr id="3" name="Content Placeholder 2">
            <a:extLst>
              <a:ext uri="{FF2B5EF4-FFF2-40B4-BE49-F238E27FC236}">
                <a16:creationId xmlns:a16="http://schemas.microsoft.com/office/drawing/2014/main" id="{4C395DCF-3A0C-4782-ABDA-CD4E53332FF4}"/>
              </a:ext>
            </a:extLst>
          </p:cNvPr>
          <p:cNvSpPr>
            <a:spLocks noGrp="1"/>
          </p:cNvSpPr>
          <p:nvPr>
            <p:ph idx="1"/>
          </p:nvPr>
        </p:nvSpPr>
        <p:spPr>
          <a:xfrm>
            <a:off x="755576" y="1600200"/>
            <a:ext cx="8280920" cy="4530725"/>
          </a:xfrm>
        </p:spPr>
        <p:txBody>
          <a:bodyPr/>
          <a:lstStyle/>
          <a:p>
            <a:pPr marL="0" indent="0">
              <a:buNone/>
            </a:pPr>
            <a:r>
              <a:rPr lang="en-MY" dirty="0"/>
              <a:t>Broad banding, called fat grades, means collapsing pay grades and ranges into just a few wide levels or a band, which includes one minimum and one maximum range, while midpoint often not used. The purposes of using broad banding as follow:</a:t>
            </a:r>
          </a:p>
          <a:p>
            <a:pPr marL="0" indent="0">
              <a:buNone/>
            </a:pPr>
            <a:endParaRPr lang="en-MY" dirty="0"/>
          </a:p>
          <a:p>
            <a:pPr marL="0" indent="0">
              <a:buNone/>
            </a:pPr>
            <a:r>
              <a:rPr lang="en-MY" dirty="0"/>
              <a:t>• Provide flexibility to define job responsibilities more broadly.</a:t>
            </a:r>
          </a:p>
          <a:p>
            <a:pPr marL="0" indent="0">
              <a:buNone/>
            </a:pPr>
            <a:r>
              <a:rPr lang="en-MY" dirty="0"/>
              <a:t>• Foster cross-functional growth and development.</a:t>
            </a:r>
          </a:p>
          <a:p>
            <a:pPr marL="0" indent="0">
              <a:buNone/>
            </a:pPr>
            <a:r>
              <a:rPr lang="en-MY" dirty="0"/>
              <a:t>• Ease mergers and acquisitions</a:t>
            </a:r>
          </a:p>
        </p:txBody>
      </p:sp>
    </p:spTree>
    <p:extLst>
      <p:ext uri="{BB962C8B-B14F-4D97-AF65-F5344CB8AC3E}">
        <p14:creationId xmlns:p14="http://schemas.microsoft.com/office/powerpoint/2010/main" val="3856197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Global Pay Structure</a:t>
            </a:r>
          </a:p>
        </p:txBody>
      </p:sp>
      <p:pic>
        <p:nvPicPr>
          <p:cNvPr id="5" name="Picture 4">
            <a:extLst>
              <a:ext uri="{FF2B5EF4-FFF2-40B4-BE49-F238E27FC236}">
                <a16:creationId xmlns:a16="http://schemas.microsoft.com/office/drawing/2014/main" id="{CC515961-8228-4691-BDE4-C428CC734F29}"/>
              </a:ext>
            </a:extLst>
          </p:cNvPr>
          <p:cNvPicPr>
            <a:picLocks noChangeAspect="1"/>
          </p:cNvPicPr>
          <p:nvPr/>
        </p:nvPicPr>
        <p:blipFill>
          <a:blip r:embed="rId2"/>
          <a:stretch>
            <a:fillRect/>
          </a:stretch>
        </p:blipFill>
        <p:spPr>
          <a:xfrm>
            <a:off x="1187624" y="1828753"/>
            <a:ext cx="6997402" cy="4717154"/>
          </a:xfrm>
          <a:prstGeom prst="rect">
            <a:avLst/>
          </a:prstGeom>
        </p:spPr>
      </p:pic>
    </p:spTree>
    <p:extLst>
      <p:ext uri="{BB962C8B-B14F-4D97-AF65-F5344CB8AC3E}">
        <p14:creationId xmlns:p14="http://schemas.microsoft.com/office/powerpoint/2010/main" val="780790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1</a:t>
            </a:r>
          </a:p>
        </p:txBody>
      </p:sp>
      <p:sp>
        <p:nvSpPr>
          <p:cNvPr id="4" name="TextBox 3">
            <a:extLst>
              <a:ext uri="{FF2B5EF4-FFF2-40B4-BE49-F238E27FC236}">
                <a16:creationId xmlns:a16="http://schemas.microsoft.com/office/drawing/2014/main" id="{529647F9-58EB-4189-A8BC-C2826B526452}"/>
              </a:ext>
            </a:extLst>
          </p:cNvPr>
          <p:cNvSpPr txBox="1"/>
          <p:nvPr/>
        </p:nvSpPr>
        <p:spPr>
          <a:xfrm>
            <a:off x="914400" y="1988840"/>
            <a:ext cx="7772400" cy="3785652"/>
          </a:xfrm>
          <a:prstGeom prst="rect">
            <a:avLst/>
          </a:prstGeom>
          <a:noFill/>
        </p:spPr>
        <p:txBody>
          <a:bodyPr wrap="square" rtlCol="0">
            <a:spAutoFit/>
          </a:bodyPr>
          <a:lstStyle/>
          <a:p>
            <a:r>
              <a:rPr lang="en-MY" sz="2400" dirty="0">
                <a:latin typeface="+mn-lt"/>
              </a:rPr>
              <a:t>What are the two main categories of financial rewards?</a:t>
            </a:r>
          </a:p>
          <a:p>
            <a:endParaRPr lang="en-MY" sz="2400" dirty="0">
              <a:latin typeface="+mn-lt"/>
            </a:endParaRPr>
          </a:p>
          <a:p>
            <a:pPr marL="342900" indent="-342900">
              <a:buFont typeface="+mj-lt"/>
              <a:buAutoNum type="alphaUcPeriod"/>
            </a:pPr>
            <a:r>
              <a:rPr lang="en-MY" sz="2400" dirty="0">
                <a:latin typeface="+mn-lt"/>
              </a:rPr>
              <a:t>Compensation and work/life balance</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Employee benefits and career development</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Direct (monetary) and indirect (benefits)</a:t>
            </a:r>
          </a:p>
          <a:p>
            <a:pPr marL="342900" indent="-342900">
              <a:buFont typeface="+mj-lt"/>
              <a:buAutoNum type="alphaUcPeriod"/>
            </a:pPr>
            <a:endParaRPr lang="en-MY" sz="2400" dirty="0">
              <a:latin typeface="+mn-lt"/>
            </a:endParaRPr>
          </a:p>
          <a:p>
            <a:pPr marL="342900" indent="-342900">
              <a:buFont typeface="+mj-lt"/>
              <a:buAutoNum type="alphaUcPeriod"/>
            </a:pPr>
            <a:r>
              <a:rPr lang="en-MY" sz="2400" dirty="0">
                <a:latin typeface="+mn-lt"/>
              </a:rPr>
              <a:t>Training and employee benefits</a:t>
            </a:r>
          </a:p>
          <a:p>
            <a:endParaRPr lang="en-MY" sz="2400" dirty="0">
              <a:latin typeface="+mn-lt"/>
            </a:endParaRPr>
          </a:p>
        </p:txBody>
      </p:sp>
    </p:spTree>
    <p:extLst>
      <p:ext uri="{BB962C8B-B14F-4D97-AF65-F5344CB8AC3E}">
        <p14:creationId xmlns:p14="http://schemas.microsoft.com/office/powerpoint/2010/main" val="3153226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1</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1115616" y="2060848"/>
            <a:ext cx="7772400" cy="1468760"/>
          </a:xfrm>
        </p:spPr>
        <p:txBody>
          <a:bodyPr/>
          <a:lstStyle/>
          <a:p>
            <a:r>
              <a:rPr lang="en-MY" dirty="0"/>
              <a:t>Option C -  Direct (monetary) and indirect (benefits)</a:t>
            </a:r>
          </a:p>
        </p:txBody>
      </p:sp>
    </p:spTree>
    <p:extLst>
      <p:ext uri="{BB962C8B-B14F-4D97-AF65-F5344CB8AC3E}">
        <p14:creationId xmlns:p14="http://schemas.microsoft.com/office/powerpoint/2010/main" val="1401675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compensation approach puts more emphasis on the performance and contributions of individual employees?</a:t>
            </a:r>
          </a:p>
          <a:p>
            <a:pPr marL="0" indent="0">
              <a:buNone/>
            </a:pPr>
            <a:endParaRPr lang="en-MY" dirty="0"/>
          </a:p>
          <a:p>
            <a:pPr marL="514350" indent="-514350">
              <a:buAutoNum type="alphaUcPeriod"/>
            </a:pPr>
            <a:r>
              <a:rPr lang="en-MY" dirty="0"/>
              <a:t>Internal equity</a:t>
            </a:r>
          </a:p>
          <a:p>
            <a:pPr marL="514350" indent="-514350">
              <a:buAutoNum type="alphaUcPeriod"/>
            </a:pPr>
            <a:r>
              <a:rPr lang="en-MY" dirty="0"/>
              <a:t>External equity</a:t>
            </a:r>
          </a:p>
          <a:p>
            <a:pPr marL="514350" indent="-514350">
              <a:buFont typeface="+mj-lt"/>
              <a:buAutoNum type="alphaUcPeriod"/>
            </a:pPr>
            <a:r>
              <a:rPr lang="en-MY" dirty="0"/>
              <a:t>Entitlement-oriented</a:t>
            </a:r>
          </a:p>
          <a:p>
            <a:pPr marL="514350" indent="-514350">
              <a:buFont typeface="+mj-lt"/>
              <a:buAutoNum type="alphaUcPeriod"/>
            </a:pPr>
            <a:r>
              <a:rPr lang="en-MY" dirty="0"/>
              <a:t>Performance-oriented</a:t>
            </a:r>
          </a:p>
          <a:p>
            <a:pPr marL="0" indent="0">
              <a:buNone/>
            </a:pPr>
            <a:endParaRPr lang="en-MY" dirty="0"/>
          </a:p>
        </p:txBody>
      </p:sp>
    </p:spTree>
    <p:extLst>
      <p:ext uri="{BB962C8B-B14F-4D97-AF65-F5344CB8AC3E}">
        <p14:creationId xmlns:p14="http://schemas.microsoft.com/office/powerpoint/2010/main" val="2043452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2</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887687" y="2285999"/>
            <a:ext cx="6537920" cy="1143001"/>
          </a:xfrm>
        </p:spPr>
        <p:txBody>
          <a:bodyPr/>
          <a:lstStyle/>
          <a:p>
            <a:r>
              <a:rPr lang="en-MY" dirty="0"/>
              <a:t>Option D -  Performance-oriented</a:t>
            </a:r>
          </a:p>
        </p:txBody>
      </p:sp>
    </p:spTree>
    <p:extLst>
      <p:ext uri="{BB962C8B-B14F-4D97-AF65-F5344CB8AC3E}">
        <p14:creationId xmlns:p14="http://schemas.microsoft.com/office/powerpoint/2010/main" val="4036710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pPr marL="0" indent="0">
              <a:buNone/>
            </a:pPr>
            <a:r>
              <a:rPr lang="en-MY" dirty="0"/>
              <a:t>Which pay strategy offers wage rates and benefits packages similar to that of the competition and is the most common approach?</a:t>
            </a:r>
          </a:p>
          <a:p>
            <a:pPr marL="0" indent="0">
              <a:buNone/>
            </a:pPr>
            <a:endParaRPr lang="en-MY" dirty="0"/>
          </a:p>
          <a:p>
            <a:pPr marL="0" indent="0">
              <a:buNone/>
            </a:pPr>
            <a:r>
              <a:rPr lang="en-MY" dirty="0"/>
              <a:t>a.	Lag competition</a:t>
            </a:r>
          </a:p>
          <a:p>
            <a:pPr marL="0" indent="0">
              <a:buNone/>
            </a:pPr>
            <a:r>
              <a:rPr lang="en-MY" dirty="0"/>
              <a:t>b	Match competition</a:t>
            </a:r>
          </a:p>
          <a:p>
            <a:pPr marL="0" indent="0">
              <a:buNone/>
            </a:pPr>
            <a:r>
              <a:rPr lang="en-MY" dirty="0"/>
              <a:t>c.	Lead competition</a:t>
            </a:r>
          </a:p>
          <a:p>
            <a:pPr marL="0" indent="0">
              <a:buNone/>
            </a:pPr>
            <a:r>
              <a:rPr lang="en-MY" dirty="0"/>
              <a:t>d.	External equity</a:t>
            </a:r>
          </a:p>
          <a:p>
            <a:pPr marL="0" indent="0">
              <a:buNone/>
            </a:pPr>
            <a:endParaRPr lang="en-MY" dirty="0"/>
          </a:p>
        </p:txBody>
      </p:sp>
    </p:spTree>
    <p:extLst>
      <p:ext uri="{BB962C8B-B14F-4D97-AF65-F5344CB8AC3E}">
        <p14:creationId xmlns:p14="http://schemas.microsoft.com/office/powerpoint/2010/main" val="1458092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3</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440869"/>
            <a:ext cx="5889848" cy="604664"/>
          </a:xfrm>
        </p:spPr>
        <p:txBody>
          <a:bodyPr/>
          <a:lstStyle/>
          <a:p>
            <a:r>
              <a:rPr lang="en-MY" dirty="0"/>
              <a:t>Option B -  Match competition</a:t>
            </a:r>
          </a:p>
        </p:txBody>
      </p:sp>
    </p:spTree>
    <p:extLst>
      <p:ext uri="{BB962C8B-B14F-4D97-AF65-F5344CB8AC3E}">
        <p14:creationId xmlns:p14="http://schemas.microsoft.com/office/powerpoint/2010/main" val="565856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1600200"/>
            <a:ext cx="7772400" cy="3628999"/>
          </a:xfrm>
        </p:spPr>
        <p:txBody>
          <a:bodyPr/>
          <a:lstStyle/>
          <a:p>
            <a:pPr marL="0" indent="0">
              <a:buNone/>
            </a:pPr>
            <a:r>
              <a:rPr lang="en-MY" dirty="0"/>
              <a:t>What is the preferred method of communicating the compensation plan to employees?</a:t>
            </a:r>
          </a:p>
          <a:p>
            <a:pPr marL="0" indent="0">
              <a:buNone/>
            </a:pPr>
            <a:endParaRPr lang="en-MY" dirty="0"/>
          </a:p>
          <a:p>
            <a:pPr marL="0" indent="0">
              <a:buNone/>
            </a:pPr>
            <a:r>
              <a:rPr lang="en-MY" dirty="0"/>
              <a:t>a.	Annual </a:t>
            </a:r>
            <a:r>
              <a:rPr lang="en-MY" dirty="0" err="1"/>
              <a:t>enrollment</a:t>
            </a:r>
            <a:r>
              <a:rPr lang="en-MY" dirty="0"/>
              <a:t> period meeting</a:t>
            </a:r>
          </a:p>
          <a:p>
            <a:pPr marL="0" indent="0">
              <a:buNone/>
            </a:pPr>
            <a:r>
              <a:rPr lang="en-MY" dirty="0"/>
              <a:t>b.	Pay surveys</a:t>
            </a:r>
          </a:p>
          <a:p>
            <a:pPr marL="0" indent="0">
              <a:buNone/>
            </a:pPr>
            <a:r>
              <a:rPr lang="en-MY" dirty="0"/>
              <a:t>c.	Written communication</a:t>
            </a:r>
          </a:p>
          <a:p>
            <a:pPr marL="0" indent="0">
              <a:buNone/>
            </a:pPr>
            <a:r>
              <a:rPr lang="en-MY" dirty="0"/>
              <a:t>d.	Direct communication</a:t>
            </a:r>
          </a:p>
          <a:p>
            <a:pPr marL="0" indent="0">
              <a:buNone/>
            </a:pPr>
            <a:endParaRPr lang="en-MY" dirty="0"/>
          </a:p>
        </p:txBody>
      </p:sp>
    </p:spTree>
    <p:extLst>
      <p:ext uri="{BB962C8B-B14F-4D97-AF65-F5344CB8AC3E}">
        <p14:creationId xmlns:p14="http://schemas.microsoft.com/office/powerpoint/2010/main" val="14409267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Answer to Poll Question # 4</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a:xfrm>
            <a:off x="914400" y="2204864"/>
            <a:ext cx="6465912" cy="648072"/>
          </a:xfrm>
        </p:spPr>
        <p:txBody>
          <a:bodyPr/>
          <a:lstStyle/>
          <a:p>
            <a:r>
              <a:rPr lang="en-MY" dirty="0"/>
              <a:t>Option D - Direct communication</a:t>
            </a:r>
          </a:p>
        </p:txBody>
      </p:sp>
    </p:spTree>
    <p:extLst>
      <p:ext uri="{BB962C8B-B14F-4D97-AF65-F5344CB8AC3E}">
        <p14:creationId xmlns:p14="http://schemas.microsoft.com/office/powerpoint/2010/main" val="16044042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75213800"/>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9301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1CBE-9BC3-4950-B7C9-93A86EEB6902}"/>
              </a:ext>
            </a:extLst>
          </p:cNvPr>
          <p:cNvSpPr>
            <a:spLocks noGrp="1"/>
          </p:cNvSpPr>
          <p:nvPr>
            <p:ph type="title"/>
          </p:nvPr>
        </p:nvSpPr>
        <p:spPr/>
        <p:txBody>
          <a:bodyPr/>
          <a:lstStyle/>
          <a:p>
            <a:r>
              <a:rPr lang="en-MY" dirty="0"/>
              <a:t>Human Resource Information System (HRIS)</a:t>
            </a:r>
          </a:p>
        </p:txBody>
      </p:sp>
      <p:sp>
        <p:nvSpPr>
          <p:cNvPr id="3" name="Content Placeholder 2">
            <a:extLst>
              <a:ext uri="{FF2B5EF4-FFF2-40B4-BE49-F238E27FC236}">
                <a16:creationId xmlns:a16="http://schemas.microsoft.com/office/drawing/2014/main" id="{081F3FCA-5F96-4CCB-89EB-385BC0A994DF}"/>
              </a:ext>
            </a:extLst>
          </p:cNvPr>
          <p:cNvSpPr>
            <a:spLocks noGrp="1"/>
          </p:cNvSpPr>
          <p:nvPr>
            <p:ph idx="1"/>
          </p:nvPr>
        </p:nvSpPr>
        <p:spPr>
          <a:xfrm>
            <a:off x="564704" y="1556792"/>
            <a:ext cx="8255768" cy="5023395"/>
          </a:xfrm>
        </p:spPr>
        <p:txBody>
          <a:bodyPr/>
          <a:lstStyle/>
          <a:p>
            <a:pPr marL="0" indent="0">
              <a:buNone/>
            </a:pPr>
            <a:r>
              <a:rPr lang="en-MY" dirty="0"/>
              <a:t>Human Resource Information System (HRIS) can be briefly defined as integrated systems used to gather, store, and </a:t>
            </a:r>
            <a:r>
              <a:rPr lang="en-MY" dirty="0" err="1"/>
              <a:t>analyze</a:t>
            </a:r>
            <a:r>
              <a:rPr lang="en-MY" dirty="0"/>
              <a:t> information regarding an organization’s human resources.</a:t>
            </a:r>
          </a:p>
          <a:p>
            <a:pPr marL="0" indent="0">
              <a:buNone/>
            </a:pPr>
            <a:endParaRPr lang="en-MY" dirty="0"/>
          </a:p>
          <a:p>
            <a:pPr marL="0" indent="0">
              <a:buNone/>
            </a:pPr>
            <a:r>
              <a:rPr lang="en-MY" dirty="0"/>
              <a:t>HRIS is an information system (IS) used to acquire, store, </a:t>
            </a:r>
            <a:r>
              <a:rPr lang="en-MY" dirty="0" err="1"/>
              <a:t>analyze</a:t>
            </a:r>
            <a:r>
              <a:rPr lang="en-MY" dirty="0"/>
              <a:t>, retrieve, and distribute information regarding an organization’s human resources. The purpose of the HRIS is to provide service, in the form of accurate and timely information, to the “clients” of the system.</a:t>
            </a:r>
          </a:p>
        </p:txBody>
      </p:sp>
    </p:spTree>
    <p:extLst>
      <p:ext uri="{BB962C8B-B14F-4D97-AF65-F5344CB8AC3E}">
        <p14:creationId xmlns:p14="http://schemas.microsoft.com/office/powerpoint/2010/main" val="1256548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4AC-12D7-471B-ADCF-9FCCE2CC4476}"/>
              </a:ext>
            </a:extLst>
          </p:cNvPr>
          <p:cNvSpPr>
            <a:spLocks noGrp="1"/>
          </p:cNvSpPr>
          <p:nvPr>
            <p:ph type="title"/>
          </p:nvPr>
        </p:nvSpPr>
        <p:spPr/>
        <p:txBody>
          <a:bodyPr/>
          <a:lstStyle/>
          <a:p>
            <a:r>
              <a:rPr lang="en-MY" dirty="0"/>
              <a:t>HR Systems</a:t>
            </a:r>
          </a:p>
        </p:txBody>
      </p:sp>
      <p:pic>
        <p:nvPicPr>
          <p:cNvPr id="5" name="Picture 4">
            <a:extLst>
              <a:ext uri="{FF2B5EF4-FFF2-40B4-BE49-F238E27FC236}">
                <a16:creationId xmlns:a16="http://schemas.microsoft.com/office/drawing/2014/main" id="{4C42FFA1-3513-4F01-B93C-0A67974BDAFE}"/>
              </a:ext>
            </a:extLst>
          </p:cNvPr>
          <p:cNvPicPr>
            <a:picLocks noChangeAspect="1"/>
          </p:cNvPicPr>
          <p:nvPr/>
        </p:nvPicPr>
        <p:blipFill>
          <a:blip r:embed="rId2"/>
          <a:stretch>
            <a:fillRect/>
          </a:stretch>
        </p:blipFill>
        <p:spPr>
          <a:xfrm>
            <a:off x="1475656" y="1772816"/>
            <a:ext cx="6813117" cy="4464496"/>
          </a:xfrm>
          <a:prstGeom prst="rect">
            <a:avLst/>
          </a:prstGeom>
        </p:spPr>
      </p:pic>
    </p:spTree>
    <p:extLst>
      <p:ext uri="{BB962C8B-B14F-4D97-AF65-F5344CB8AC3E}">
        <p14:creationId xmlns:p14="http://schemas.microsoft.com/office/powerpoint/2010/main" val="38254225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F6BB-0B65-48C3-8A41-DC5FDCD3A046}"/>
              </a:ext>
            </a:extLst>
          </p:cNvPr>
          <p:cNvSpPr>
            <a:spLocks noGrp="1"/>
          </p:cNvSpPr>
          <p:nvPr>
            <p:ph type="title"/>
          </p:nvPr>
        </p:nvSpPr>
        <p:spPr/>
        <p:txBody>
          <a:bodyPr/>
          <a:lstStyle/>
          <a:p>
            <a:r>
              <a:rPr lang="en-MY" dirty="0"/>
              <a:t>HR Transformation through Information Technology (IT)</a:t>
            </a:r>
          </a:p>
        </p:txBody>
      </p:sp>
      <p:pic>
        <p:nvPicPr>
          <p:cNvPr id="5" name="Picture 4">
            <a:extLst>
              <a:ext uri="{FF2B5EF4-FFF2-40B4-BE49-F238E27FC236}">
                <a16:creationId xmlns:a16="http://schemas.microsoft.com/office/drawing/2014/main" id="{083DB136-FC23-43B7-B24F-13C59167524D}"/>
              </a:ext>
            </a:extLst>
          </p:cNvPr>
          <p:cNvPicPr>
            <a:picLocks noChangeAspect="1"/>
          </p:cNvPicPr>
          <p:nvPr/>
        </p:nvPicPr>
        <p:blipFill>
          <a:blip r:embed="rId2"/>
          <a:stretch>
            <a:fillRect/>
          </a:stretch>
        </p:blipFill>
        <p:spPr>
          <a:xfrm>
            <a:off x="1114425" y="1959074"/>
            <a:ext cx="7629328" cy="3846190"/>
          </a:xfrm>
          <a:prstGeom prst="rect">
            <a:avLst/>
          </a:prstGeom>
        </p:spPr>
      </p:pic>
    </p:spTree>
    <p:extLst>
      <p:ext uri="{BB962C8B-B14F-4D97-AF65-F5344CB8AC3E}">
        <p14:creationId xmlns:p14="http://schemas.microsoft.com/office/powerpoint/2010/main" val="35779358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Benefits of HRIS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r>
              <a:rPr lang="en-MY" dirty="0"/>
              <a:t>Producing a greater number and variety of accurate and real-time HR-related reports</a:t>
            </a:r>
          </a:p>
          <a:p>
            <a:r>
              <a:rPr lang="en-MY" dirty="0"/>
              <a:t>Streamlining and enhancing the efficiency and effectiveness of HR administrative functions</a:t>
            </a:r>
          </a:p>
          <a:p>
            <a:r>
              <a:rPr lang="en-MY" dirty="0"/>
              <a:t>Shifting the focus of HR from the processing of transactions to strategic HRM</a:t>
            </a:r>
          </a:p>
          <a:p>
            <a:r>
              <a:rPr lang="en-MY" dirty="0"/>
              <a:t>Reengineering HR processes and functions</a:t>
            </a:r>
          </a:p>
          <a:p>
            <a:r>
              <a:rPr lang="en-MY" dirty="0"/>
              <a:t>Improving employee satisfaction by delivering HR services more quickly and accurately to them</a:t>
            </a:r>
          </a:p>
        </p:txBody>
      </p:sp>
    </p:spTree>
    <p:extLst>
      <p:ext uri="{BB962C8B-B14F-4D97-AF65-F5344CB8AC3E}">
        <p14:creationId xmlns:p14="http://schemas.microsoft.com/office/powerpoint/2010/main" val="8520485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Factors affecting HRIS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r>
              <a:rPr lang="en-MY" sz="2400" dirty="0"/>
              <a:t>The size of the organization, with large firms generally reaping greater benefits;</a:t>
            </a:r>
          </a:p>
          <a:p>
            <a:r>
              <a:rPr lang="en-MY" sz="2400" dirty="0"/>
              <a:t>The amount of top management support and commitment;</a:t>
            </a:r>
          </a:p>
          <a:p>
            <a:r>
              <a:rPr lang="en-MY" sz="2400" dirty="0"/>
              <a:t>The availability of resources (time, money, and personnel);</a:t>
            </a:r>
          </a:p>
          <a:p>
            <a:r>
              <a:rPr lang="en-MY" sz="2400" dirty="0"/>
              <a:t>The HR philosophy of the company as well as its vision, organizational culture, structure, and systems; managerial competence in cross-functional decision making, employee involvement, and coaching; and</a:t>
            </a:r>
          </a:p>
          <a:p>
            <a:r>
              <a:rPr lang="en-MY" sz="2400" dirty="0"/>
              <a:t>The ability and motivation of employees in adopting change, such as increased automation across and between functions</a:t>
            </a:r>
          </a:p>
        </p:txBody>
      </p:sp>
    </p:spTree>
    <p:extLst>
      <p:ext uri="{BB962C8B-B14F-4D97-AF65-F5344CB8AC3E}">
        <p14:creationId xmlns:p14="http://schemas.microsoft.com/office/powerpoint/2010/main" val="33017549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HRIS Modules</a:t>
            </a:r>
          </a:p>
        </p:txBody>
      </p:sp>
      <p:pic>
        <p:nvPicPr>
          <p:cNvPr id="5" name="Picture 4">
            <a:extLst>
              <a:ext uri="{FF2B5EF4-FFF2-40B4-BE49-F238E27FC236}">
                <a16:creationId xmlns:a16="http://schemas.microsoft.com/office/drawing/2014/main" id="{02A36068-3606-4B91-994E-0F73713B7C10}"/>
              </a:ext>
            </a:extLst>
          </p:cNvPr>
          <p:cNvPicPr>
            <a:picLocks noChangeAspect="1"/>
          </p:cNvPicPr>
          <p:nvPr/>
        </p:nvPicPr>
        <p:blipFill>
          <a:blip r:embed="rId2"/>
          <a:stretch>
            <a:fillRect/>
          </a:stretch>
        </p:blipFill>
        <p:spPr>
          <a:xfrm>
            <a:off x="899592" y="1700808"/>
            <a:ext cx="7075875" cy="4911689"/>
          </a:xfrm>
          <a:prstGeom prst="rect">
            <a:avLst/>
          </a:prstGeom>
        </p:spPr>
      </p:pic>
    </p:spTree>
    <p:extLst>
      <p:ext uri="{BB962C8B-B14F-4D97-AF65-F5344CB8AC3E}">
        <p14:creationId xmlns:p14="http://schemas.microsoft.com/office/powerpoint/2010/main" val="2973505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Types of HRIS</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r>
              <a:rPr lang="en-MY" dirty="0"/>
              <a:t>Electronic Data Processing (EDP)</a:t>
            </a:r>
          </a:p>
          <a:p>
            <a:r>
              <a:rPr lang="en-MY" dirty="0"/>
              <a:t>Management Information Systems (MIS)</a:t>
            </a:r>
          </a:p>
          <a:p>
            <a:r>
              <a:rPr lang="en-MY" dirty="0"/>
              <a:t>Decision Support Systems (DSS).</a:t>
            </a:r>
          </a:p>
        </p:txBody>
      </p:sp>
    </p:spTree>
    <p:extLst>
      <p:ext uri="{BB962C8B-B14F-4D97-AF65-F5344CB8AC3E}">
        <p14:creationId xmlns:p14="http://schemas.microsoft.com/office/powerpoint/2010/main" val="1198504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Electronic Data Processing (EDP)</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a:xfrm>
            <a:off x="755576" y="1600200"/>
            <a:ext cx="7931224" cy="5141168"/>
          </a:xfrm>
        </p:spPr>
        <p:txBody>
          <a:bodyPr/>
          <a:lstStyle/>
          <a:p>
            <a:pPr marL="0" indent="0">
              <a:buNone/>
            </a:pPr>
            <a:r>
              <a:rPr lang="en-MY" sz="2400" dirty="0"/>
              <a:t>EDP is primarily electronic storage of information and was first applied to automate paperwork. The EDP category of HRIS was the earliest form introduced in the HR field and fits in with the transactional level of HR activities. </a:t>
            </a:r>
          </a:p>
          <a:p>
            <a:pPr marL="0" indent="0">
              <a:buNone/>
            </a:pPr>
            <a:r>
              <a:rPr lang="en-MY" sz="2400" dirty="0"/>
              <a:t>The EDP’s basic characteristics include:</a:t>
            </a:r>
          </a:p>
          <a:p>
            <a:r>
              <a:rPr lang="en-MY" sz="2400" dirty="0"/>
              <a:t>A focus on data, storage, processing, and flows at the operational level.</a:t>
            </a:r>
          </a:p>
          <a:p>
            <a:r>
              <a:rPr lang="en-MY" sz="2400" dirty="0"/>
              <a:t>Efficient transaction processing</a:t>
            </a:r>
          </a:p>
          <a:p>
            <a:r>
              <a:rPr lang="en-MY" sz="2400" dirty="0"/>
              <a:t>Scheduled and optimized computer runs</a:t>
            </a:r>
          </a:p>
          <a:p>
            <a:r>
              <a:rPr lang="en-MY" sz="2400" dirty="0"/>
              <a:t>Integrated files for related jobs</a:t>
            </a:r>
          </a:p>
          <a:p>
            <a:r>
              <a:rPr lang="en-MY" sz="2400" dirty="0"/>
              <a:t>Summary reports for management</a:t>
            </a:r>
          </a:p>
        </p:txBody>
      </p:sp>
    </p:spTree>
    <p:extLst>
      <p:ext uri="{BB962C8B-B14F-4D97-AF65-F5344CB8AC3E}">
        <p14:creationId xmlns:p14="http://schemas.microsoft.com/office/powerpoint/2010/main" val="23299474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a:xfrm>
            <a:off x="914400" y="277813"/>
            <a:ext cx="7772400" cy="1143000"/>
          </a:xfrm>
        </p:spPr>
        <p:txBody>
          <a:bodyPr/>
          <a:lstStyle/>
          <a:p>
            <a:r>
              <a:rPr lang="en-MY" sz="3600" dirty="0"/>
              <a:t>Management Information Systems (MIS)</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400" dirty="0"/>
              <a:t>The MIS type of HRIS emerged as technology improved over time, and it fits the traditional level of HR activities, such as recruitment, selection, and compensation. The characteristics of MIS include:</a:t>
            </a:r>
          </a:p>
          <a:p>
            <a:r>
              <a:rPr lang="en-MY" sz="2400" dirty="0"/>
              <a:t> An information focus, aimed at middle managers</a:t>
            </a:r>
          </a:p>
          <a:p>
            <a:r>
              <a:rPr lang="en-MY" sz="2400" dirty="0"/>
              <a:t> Structured information flows</a:t>
            </a:r>
          </a:p>
          <a:p>
            <a:r>
              <a:rPr lang="en-MY" sz="2400" dirty="0"/>
              <a:t>Integration of EDP jobs by business function Inquiry and report generation (usually with a database - a collection of information that is organized so that it can easily be accessed, managed, and updated. In one view, databases can be classified according to types of content: bibliographic, full -text, numeric, and images.)</a:t>
            </a:r>
          </a:p>
        </p:txBody>
      </p:sp>
    </p:spTree>
    <p:extLst>
      <p:ext uri="{BB962C8B-B14F-4D97-AF65-F5344CB8AC3E}">
        <p14:creationId xmlns:p14="http://schemas.microsoft.com/office/powerpoint/2010/main" val="3638028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Decision Support Systems (DSS)</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p:txBody>
          <a:bodyPr/>
          <a:lstStyle/>
          <a:p>
            <a:pPr marL="0" indent="0">
              <a:buNone/>
            </a:pPr>
            <a:r>
              <a:rPr lang="en-MY" sz="2400" dirty="0"/>
              <a:t>HRIS at DSS level began to emerge in the cost-effectiveness era of HRM development, and it fits the transformational level of HR activities—adding value to organizational processes. DSS are focused still higher in the organization, with an emphasis on the following characteristics:</a:t>
            </a:r>
          </a:p>
          <a:p>
            <a:r>
              <a:rPr lang="en-MY" sz="2400" dirty="0"/>
              <a:t>Decision focused, aimed at top managers and executive decision makers</a:t>
            </a:r>
          </a:p>
          <a:p>
            <a:r>
              <a:rPr lang="en-MY" sz="2400" dirty="0"/>
              <a:t>Emphasis on flexibility, adaptability, and quick response</a:t>
            </a:r>
          </a:p>
          <a:p>
            <a:r>
              <a:rPr lang="en-MY" sz="2400" dirty="0"/>
              <a:t>User initiated and controlled</a:t>
            </a:r>
          </a:p>
          <a:p>
            <a:r>
              <a:rPr lang="en-MY" sz="2400" dirty="0"/>
              <a:t>Support for the personal decision-making styles of individual managers</a:t>
            </a:r>
          </a:p>
        </p:txBody>
      </p:sp>
    </p:spTree>
    <p:extLst>
      <p:ext uri="{BB962C8B-B14F-4D97-AF65-F5344CB8AC3E}">
        <p14:creationId xmlns:p14="http://schemas.microsoft.com/office/powerpoint/2010/main" val="32732422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Core HR</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a:xfrm>
            <a:off x="755576" y="1600200"/>
            <a:ext cx="7931224" cy="4979987"/>
          </a:xfrm>
        </p:spPr>
        <p:txBody>
          <a:bodyPr/>
          <a:lstStyle/>
          <a:p>
            <a:pPr marL="0" indent="0">
              <a:buNone/>
            </a:pPr>
            <a:r>
              <a:rPr lang="en-MY" sz="1800" dirty="0"/>
              <a:t>There are at least thirteen common human resource information subsystems</a:t>
            </a:r>
          </a:p>
          <a:p>
            <a:pPr marL="0" indent="0">
              <a:buNone/>
            </a:pPr>
            <a:endParaRPr lang="en-MY" sz="1800" dirty="0"/>
          </a:p>
          <a:p>
            <a:pPr marL="514350" indent="-514350">
              <a:buFont typeface="+mj-lt"/>
              <a:buAutoNum type="arabicPeriod"/>
            </a:pPr>
            <a:r>
              <a:rPr lang="en-MY" sz="1800" dirty="0"/>
              <a:t>Recruitment and Selection</a:t>
            </a:r>
          </a:p>
          <a:p>
            <a:pPr marL="514350" indent="-514350">
              <a:buFont typeface="+mj-lt"/>
              <a:buAutoNum type="arabicPeriod"/>
            </a:pPr>
            <a:r>
              <a:rPr lang="en-MY" sz="1800" dirty="0"/>
              <a:t>Personnel Administration</a:t>
            </a:r>
          </a:p>
          <a:p>
            <a:pPr marL="514350" indent="-514350">
              <a:buFont typeface="+mj-lt"/>
              <a:buAutoNum type="arabicPeriod"/>
            </a:pPr>
            <a:r>
              <a:rPr lang="en-MY" sz="1800" dirty="0"/>
              <a:t>Time, </a:t>
            </a:r>
            <a:r>
              <a:rPr lang="en-MY" sz="1800" dirty="0" err="1"/>
              <a:t>Labor</a:t>
            </a:r>
            <a:r>
              <a:rPr lang="en-MY" sz="1800" dirty="0"/>
              <a:t>, and Knowledge Management</a:t>
            </a:r>
          </a:p>
          <a:p>
            <a:pPr marL="514350" indent="-514350">
              <a:buFont typeface="+mj-lt"/>
              <a:buAutoNum type="arabicPeriod"/>
            </a:pPr>
            <a:r>
              <a:rPr lang="en-MY" sz="1800" dirty="0"/>
              <a:t>Training and Development</a:t>
            </a:r>
          </a:p>
          <a:p>
            <a:pPr marL="514350" indent="-514350">
              <a:buFont typeface="+mj-lt"/>
              <a:buAutoNum type="arabicPeriod"/>
            </a:pPr>
            <a:r>
              <a:rPr lang="en-MY" sz="1800" dirty="0"/>
              <a:t>Pension Administration</a:t>
            </a:r>
          </a:p>
          <a:p>
            <a:pPr marL="514350" indent="-514350">
              <a:buFont typeface="+mj-lt"/>
              <a:buAutoNum type="arabicPeriod"/>
            </a:pPr>
            <a:r>
              <a:rPr lang="en-MY" sz="1800" dirty="0"/>
              <a:t>Compensation and Benefits Administration</a:t>
            </a:r>
          </a:p>
          <a:p>
            <a:pPr marL="514350" indent="-514350">
              <a:buFont typeface="+mj-lt"/>
              <a:buAutoNum type="arabicPeriod"/>
            </a:pPr>
            <a:r>
              <a:rPr lang="en-MY" sz="1800" dirty="0"/>
              <a:t>Payroll Interface</a:t>
            </a:r>
          </a:p>
          <a:p>
            <a:pPr marL="514350" indent="-514350">
              <a:buFont typeface="+mj-lt"/>
              <a:buAutoNum type="arabicPeriod"/>
            </a:pPr>
            <a:r>
              <a:rPr lang="en-MY" sz="1800" dirty="0"/>
              <a:t>Performance Evaluation</a:t>
            </a:r>
          </a:p>
          <a:p>
            <a:pPr marL="514350" indent="-514350">
              <a:buFont typeface="+mj-lt"/>
              <a:buAutoNum type="arabicPeriod"/>
            </a:pPr>
            <a:r>
              <a:rPr lang="en-MY" sz="1800" dirty="0"/>
              <a:t>Outplacement</a:t>
            </a:r>
          </a:p>
          <a:p>
            <a:pPr marL="514350" indent="-514350">
              <a:buFont typeface="+mj-lt"/>
              <a:buAutoNum type="arabicPeriod"/>
            </a:pPr>
            <a:r>
              <a:rPr lang="en-MY" sz="1800" dirty="0" err="1"/>
              <a:t>Labor</a:t>
            </a:r>
            <a:r>
              <a:rPr lang="en-MY" sz="1800" dirty="0"/>
              <a:t> Relations</a:t>
            </a:r>
          </a:p>
          <a:p>
            <a:pPr marL="514350" indent="-514350">
              <a:buFont typeface="+mj-lt"/>
              <a:buAutoNum type="arabicPeriod"/>
            </a:pPr>
            <a:r>
              <a:rPr lang="en-MY" sz="1800" dirty="0"/>
              <a:t>Expense and Travel Administration</a:t>
            </a:r>
          </a:p>
          <a:p>
            <a:pPr marL="514350" indent="-514350">
              <a:buFont typeface="+mj-lt"/>
              <a:buAutoNum type="arabicPeriod"/>
            </a:pPr>
            <a:r>
              <a:rPr lang="en-MY" sz="1800" dirty="0"/>
              <a:t>Organizational Management</a:t>
            </a:r>
          </a:p>
          <a:p>
            <a:pPr marL="514350" indent="-514350">
              <a:buFont typeface="+mj-lt"/>
              <a:buAutoNum type="arabicPeriod"/>
            </a:pPr>
            <a:r>
              <a:rPr lang="en-MY" sz="1800" dirty="0"/>
              <a:t>Health and Safety</a:t>
            </a:r>
          </a:p>
        </p:txBody>
      </p:sp>
    </p:spTree>
    <p:extLst>
      <p:ext uri="{BB962C8B-B14F-4D97-AF65-F5344CB8AC3E}">
        <p14:creationId xmlns:p14="http://schemas.microsoft.com/office/powerpoint/2010/main" val="29869197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Self-Services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dirty="0"/>
              <a:t>The use of technology to offer services that would be performed by an HR representative. commonly called : </a:t>
            </a:r>
          </a:p>
          <a:p>
            <a:r>
              <a:rPr lang="en-MY" dirty="0"/>
              <a:t>Manager Self-Service (MSS)</a:t>
            </a:r>
          </a:p>
          <a:p>
            <a:r>
              <a:rPr lang="en-MY" dirty="0"/>
              <a:t>Employee Self- Service (ESS)</a:t>
            </a:r>
          </a:p>
        </p:txBody>
      </p:sp>
    </p:spTree>
    <p:extLst>
      <p:ext uri="{BB962C8B-B14F-4D97-AF65-F5344CB8AC3E}">
        <p14:creationId xmlns:p14="http://schemas.microsoft.com/office/powerpoint/2010/main" val="349435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Informational Self-Service</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sz="2400" dirty="0"/>
              <a:t>Informational Self-Service refers to tools that are offered to provide information to employees. These tools are commonly referred to as “Knowledge Management” systems. They contain information about HR policies, processes and can include benefits and compensation information. They are informational in that employees cannot perform a transaction within these systems; they are used for reference purposes only. These can be present in either centralize d or decentralized service delivery models and are almost always found when HR services are outsourced.</a:t>
            </a:r>
          </a:p>
        </p:txBody>
      </p:sp>
    </p:spTree>
    <p:extLst>
      <p:ext uri="{BB962C8B-B14F-4D97-AF65-F5344CB8AC3E}">
        <p14:creationId xmlns:p14="http://schemas.microsoft.com/office/powerpoint/2010/main" val="7115898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Transactional Self Service</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These tools are offered for managers and employees to change information captured in HRIS. Employee Self-Service applications include information that the employee changes, which is typically personal in nature. Common changes that occur in an ESS system are employee address, emergency contact, tax withholdings and benefit elections. Manager Self-Service applications include information that a manager changes, which is related to the employees they manage.</a:t>
            </a:r>
          </a:p>
        </p:txBody>
      </p:sp>
    </p:spTree>
    <p:extLst>
      <p:ext uri="{BB962C8B-B14F-4D97-AF65-F5344CB8AC3E}">
        <p14:creationId xmlns:p14="http://schemas.microsoft.com/office/powerpoint/2010/main" val="6430064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HR Portals in Self-Service</a:t>
            </a:r>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a:xfrm>
            <a:off x="755576" y="1600200"/>
            <a:ext cx="7931224" cy="4530725"/>
          </a:xfrm>
        </p:spPr>
        <p:txBody>
          <a:bodyPr/>
          <a:lstStyle/>
          <a:p>
            <a:pPr marL="0" indent="0">
              <a:buNone/>
            </a:pPr>
            <a:r>
              <a:rPr lang="en-MY" sz="2000" dirty="0"/>
              <a:t>A portal is a Web application that resides on the intranet (internally) or Internet (externally) that is designed to aggregate and personalize information for access from a single source. The HR portal in an intranet application is used to perform informational or transactional self-service. Based on an employee’s role in the organization as defined within their security authorizations, the HR portal will present the applications and information the person is allowed to access. </a:t>
            </a:r>
          </a:p>
          <a:p>
            <a:r>
              <a:rPr lang="en-MY" sz="2000" dirty="0"/>
              <a:t>Through the use of single sign on technology, an employee can access an HR application through the portal without having to log into that application, thereby simplifying the process for the employee and eliminating the need for multiple passwords. </a:t>
            </a:r>
          </a:p>
          <a:p>
            <a:r>
              <a:rPr lang="en-MY" sz="2000" dirty="0"/>
              <a:t>The other benefit of an HR Portal is that information can be distributed throughout the organization while being centrally maintained. Policy information and corporate communications can be accessed by all employees regardless of location even though the actual information is stored centrally.</a:t>
            </a:r>
          </a:p>
        </p:txBody>
      </p:sp>
    </p:spTree>
    <p:extLst>
      <p:ext uri="{BB962C8B-B14F-4D97-AF65-F5344CB8AC3E}">
        <p14:creationId xmlns:p14="http://schemas.microsoft.com/office/powerpoint/2010/main" val="41223927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2819-11F2-4925-BFF1-2B4E4CEE606C}"/>
              </a:ext>
            </a:extLst>
          </p:cNvPr>
          <p:cNvSpPr>
            <a:spLocks noGrp="1"/>
          </p:cNvSpPr>
          <p:nvPr>
            <p:ph type="title"/>
          </p:nvPr>
        </p:nvSpPr>
        <p:spPr/>
        <p:txBody>
          <a:bodyPr/>
          <a:lstStyle/>
          <a:p>
            <a:r>
              <a:rPr lang="en-MY" dirty="0"/>
              <a:t>Knowledge Management (KM)</a:t>
            </a:r>
          </a:p>
        </p:txBody>
      </p:sp>
      <p:sp>
        <p:nvSpPr>
          <p:cNvPr id="3" name="Content Placeholder 2">
            <a:extLst>
              <a:ext uri="{FF2B5EF4-FFF2-40B4-BE49-F238E27FC236}">
                <a16:creationId xmlns:a16="http://schemas.microsoft.com/office/drawing/2014/main" id="{04526F09-0CC3-4D82-A5C6-E646A326CEF2}"/>
              </a:ext>
            </a:extLst>
          </p:cNvPr>
          <p:cNvSpPr>
            <a:spLocks noGrp="1"/>
          </p:cNvSpPr>
          <p:nvPr>
            <p:ph idx="1"/>
          </p:nvPr>
        </p:nvSpPr>
        <p:spPr>
          <a:xfrm>
            <a:off x="611560" y="1600200"/>
            <a:ext cx="8424936" cy="4530725"/>
          </a:xfrm>
        </p:spPr>
        <p:txBody>
          <a:bodyPr/>
          <a:lstStyle/>
          <a:p>
            <a:pPr marL="0" indent="0">
              <a:buNone/>
            </a:pPr>
            <a:r>
              <a:rPr lang="en-MY" sz="2200" dirty="0"/>
              <a:t>Knowledge Management (KM) is the umbrella term for the management of unstructured information - that is, all kinds of documents. KM can be defined as the process of capturing, distributing and using knowledge effectively. In order to effectively share an organization’s information assets (think: policies, procedures but also expertise and experiences), that knowledge needs to be identified, captured, evaluated and easily retrieved. There are three main approaches to knowledge management:</a:t>
            </a:r>
          </a:p>
          <a:p>
            <a:r>
              <a:rPr lang="en-MY" sz="2200" dirty="0"/>
              <a:t> Technocentric: Focuses on technology, especially software that boosts knowledge sharing and creation.</a:t>
            </a:r>
          </a:p>
          <a:p>
            <a:r>
              <a:rPr lang="en-MY" sz="2200" dirty="0"/>
              <a:t> Organizational: Looks at how to design an organization to best promote knowledge processes.</a:t>
            </a:r>
          </a:p>
          <a:p>
            <a:r>
              <a:rPr lang="en-MY" sz="2200" dirty="0"/>
              <a:t>Ecological: Encourages a knowledge exchange through collaborative networks, rather than through direct management.</a:t>
            </a:r>
          </a:p>
        </p:txBody>
      </p:sp>
    </p:spTree>
    <p:extLst>
      <p:ext uri="{BB962C8B-B14F-4D97-AF65-F5344CB8AC3E}">
        <p14:creationId xmlns:p14="http://schemas.microsoft.com/office/powerpoint/2010/main" val="25447953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84E2-62E4-4B4B-8132-3FE37B84CC18}"/>
              </a:ext>
            </a:extLst>
          </p:cNvPr>
          <p:cNvSpPr>
            <a:spLocks noGrp="1"/>
          </p:cNvSpPr>
          <p:nvPr>
            <p:ph type="title"/>
          </p:nvPr>
        </p:nvSpPr>
        <p:spPr/>
        <p:txBody>
          <a:bodyPr/>
          <a:lstStyle/>
          <a:p>
            <a:r>
              <a:rPr lang="en-MY" dirty="0"/>
              <a:t>Talent Management Systems</a:t>
            </a:r>
          </a:p>
        </p:txBody>
      </p:sp>
      <p:sp>
        <p:nvSpPr>
          <p:cNvPr id="3" name="Content Placeholder 2">
            <a:extLst>
              <a:ext uri="{FF2B5EF4-FFF2-40B4-BE49-F238E27FC236}">
                <a16:creationId xmlns:a16="http://schemas.microsoft.com/office/drawing/2014/main" id="{5E84D958-EF5C-474D-802D-52BECA0CF4A2}"/>
              </a:ext>
            </a:extLst>
          </p:cNvPr>
          <p:cNvSpPr>
            <a:spLocks noGrp="1"/>
          </p:cNvSpPr>
          <p:nvPr>
            <p:ph idx="1"/>
          </p:nvPr>
        </p:nvSpPr>
        <p:spPr/>
        <p:txBody>
          <a:bodyPr/>
          <a:lstStyle/>
          <a:p>
            <a:pPr marL="0" indent="0">
              <a:buNone/>
            </a:pPr>
            <a:r>
              <a:rPr lang="en-MY" sz="2400" dirty="0"/>
              <a:t>The systems that support the processes of onboarding, recruiting, performance management, compensation management, succession planning and learning management are commonly referred to as Talent Management Applications.</a:t>
            </a:r>
          </a:p>
          <a:p>
            <a:pPr marL="514350" indent="-514350">
              <a:buFont typeface="+mj-lt"/>
              <a:buAutoNum type="arabicPeriod"/>
            </a:pPr>
            <a:r>
              <a:rPr lang="en-MY" sz="2400" dirty="0"/>
              <a:t>ATS</a:t>
            </a:r>
          </a:p>
          <a:p>
            <a:pPr marL="514350" indent="-514350">
              <a:buFont typeface="+mj-lt"/>
              <a:buAutoNum type="arabicPeriod"/>
            </a:pPr>
            <a:r>
              <a:rPr lang="en-MY" sz="2400" dirty="0"/>
              <a:t>Onboarding</a:t>
            </a:r>
          </a:p>
          <a:p>
            <a:pPr marL="514350" indent="-514350">
              <a:buFont typeface="+mj-lt"/>
              <a:buAutoNum type="arabicPeriod"/>
            </a:pPr>
            <a:r>
              <a:rPr lang="en-MY" sz="2400" dirty="0"/>
              <a:t>Performance Management</a:t>
            </a:r>
          </a:p>
          <a:p>
            <a:pPr marL="514350" indent="-514350">
              <a:buFont typeface="+mj-lt"/>
              <a:buAutoNum type="arabicPeriod"/>
            </a:pPr>
            <a:r>
              <a:rPr lang="en-MY" sz="2400" dirty="0"/>
              <a:t>Competency Management</a:t>
            </a:r>
          </a:p>
          <a:p>
            <a:pPr marL="514350" indent="-514350">
              <a:buFont typeface="+mj-lt"/>
              <a:buAutoNum type="arabicPeriod"/>
            </a:pPr>
            <a:r>
              <a:rPr lang="en-MY" sz="2400" dirty="0"/>
              <a:t>Learning Management</a:t>
            </a:r>
          </a:p>
          <a:p>
            <a:pPr marL="514350" indent="-514350">
              <a:buFont typeface="+mj-lt"/>
              <a:buAutoNum type="arabicPeriod"/>
            </a:pPr>
            <a:r>
              <a:rPr lang="en-MY" sz="2400" dirty="0"/>
              <a:t>Succession Planning</a:t>
            </a:r>
          </a:p>
          <a:p>
            <a:pPr marL="514350" indent="-514350">
              <a:buFont typeface="+mj-lt"/>
              <a:buAutoNum type="arabicPeriod"/>
            </a:pPr>
            <a:r>
              <a:rPr lang="en-MY" sz="2400" dirty="0"/>
              <a:t>Compensation Management</a:t>
            </a:r>
          </a:p>
        </p:txBody>
      </p:sp>
    </p:spTree>
    <p:extLst>
      <p:ext uri="{BB962C8B-B14F-4D97-AF65-F5344CB8AC3E}">
        <p14:creationId xmlns:p14="http://schemas.microsoft.com/office/powerpoint/2010/main" val="16637272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84D4-DA83-46E9-9790-4DCBEF23E1C7}"/>
              </a:ext>
            </a:extLst>
          </p:cNvPr>
          <p:cNvSpPr>
            <a:spLocks noGrp="1"/>
          </p:cNvSpPr>
          <p:nvPr>
            <p:ph type="title"/>
          </p:nvPr>
        </p:nvSpPr>
        <p:spPr/>
        <p:txBody>
          <a:bodyPr/>
          <a:lstStyle/>
          <a:p>
            <a:r>
              <a:rPr lang="en-MY" dirty="0"/>
              <a:t>Applicant Tracking Systems (ATS)</a:t>
            </a:r>
          </a:p>
        </p:txBody>
      </p:sp>
      <p:sp>
        <p:nvSpPr>
          <p:cNvPr id="3" name="Content Placeholder 2">
            <a:extLst>
              <a:ext uri="{FF2B5EF4-FFF2-40B4-BE49-F238E27FC236}">
                <a16:creationId xmlns:a16="http://schemas.microsoft.com/office/drawing/2014/main" id="{983B946B-79A9-4A1B-8C86-1B00D820917E}"/>
              </a:ext>
            </a:extLst>
          </p:cNvPr>
          <p:cNvSpPr>
            <a:spLocks noGrp="1"/>
          </p:cNvSpPr>
          <p:nvPr>
            <p:ph idx="1"/>
          </p:nvPr>
        </p:nvSpPr>
        <p:spPr/>
        <p:txBody>
          <a:bodyPr/>
          <a:lstStyle/>
          <a:p>
            <a:pPr marL="0" indent="0">
              <a:buNone/>
            </a:pPr>
            <a:r>
              <a:rPr lang="en-MY" sz="2000" dirty="0"/>
              <a:t>Recruiting Applications, also known as Applicant Tracking Systems (ATS) or talent acquisition systems, support the process of sourcing and selecting candidates for open jobs. They include the creation of requisitions for the recruitment of a particular job and storing and tracking the résumés of applicants and can include screening of candidates via assessments. Recruiters can use search tools and queries to weed through the mountain of applications for a particular job. Hiring managers are presented candidates for their positions electronically. </a:t>
            </a:r>
          </a:p>
          <a:p>
            <a:pPr marL="0" indent="0">
              <a:buNone/>
            </a:pPr>
            <a:endParaRPr lang="en-MY" sz="2000" dirty="0"/>
          </a:p>
          <a:p>
            <a:pPr marL="0" indent="0">
              <a:buNone/>
            </a:pPr>
            <a:r>
              <a:rPr lang="en-MY" sz="2000" dirty="0"/>
              <a:t>Recruiting applications provide benefits on the compliance side as well. Tracking for Affirmative action purposes becomes streamlined. The total cost of sourcing and selecting candidates can be reduced with a recruitment management system. HRIS job and organizational information can be interfaced to the recruitment systems for consistency purposes.</a:t>
            </a:r>
          </a:p>
        </p:txBody>
      </p:sp>
    </p:spTree>
    <p:extLst>
      <p:ext uri="{BB962C8B-B14F-4D97-AF65-F5344CB8AC3E}">
        <p14:creationId xmlns:p14="http://schemas.microsoft.com/office/powerpoint/2010/main" val="15943384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ABB-111C-45AA-B964-9603117228F7}"/>
              </a:ext>
            </a:extLst>
          </p:cNvPr>
          <p:cNvSpPr>
            <a:spLocks noGrp="1"/>
          </p:cNvSpPr>
          <p:nvPr>
            <p:ph type="title"/>
          </p:nvPr>
        </p:nvSpPr>
        <p:spPr/>
        <p:txBody>
          <a:bodyPr/>
          <a:lstStyle/>
          <a:p>
            <a:r>
              <a:rPr lang="en-MY" dirty="0"/>
              <a:t>Data Mining and “Big” data</a:t>
            </a:r>
          </a:p>
        </p:txBody>
      </p:sp>
      <p:sp>
        <p:nvSpPr>
          <p:cNvPr id="3" name="Content Placeholder 2">
            <a:extLst>
              <a:ext uri="{FF2B5EF4-FFF2-40B4-BE49-F238E27FC236}">
                <a16:creationId xmlns:a16="http://schemas.microsoft.com/office/drawing/2014/main" id="{69D9026B-388B-46AA-94B4-6ED164DC677D}"/>
              </a:ext>
            </a:extLst>
          </p:cNvPr>
          <p:cNvSpPr>
            <a:spLocks noGrp="1"/>
          </p:cNvSpPr>
          <p:nvPr>
            <p:ph idx="1"/>
          </p:nvPr>
        </p:nvSpPr>
        <p:spPr/>
        <p:txBody>
          <a:bodyPr/>
          <a:lstStyle/>
          <a:p>
            <a:pPr marL="0" indent="0">
              <a:buNone/>
            </a:pPr>
            <a:r>
              <a:rPr lang="en-MY" dirty="0"/>
              <a:t>Data mining refers to efforts to identify patterns that exist within data and that may identify unrecognized causal mechanisms that can be used to enhance decision making. To identify these causal mechanisms, data mining uses correlation and multiple regression methods to identify patterns of relationships in extreme </a:t>
            </a:r>
            <a:r>
              <a:rPr lang="en-MY" dirty="0" err="1"/>
              <a:t>ly</a:t>
            </a:r>
            <a:r>
              <a:rPr lang="en-MY" dirty="0"/>
              <a:t> large datasets.</a:t>
            </a:r>
          </a:p>
        </p:txBody>
      </p:sp>
    </p:spTree>
    <p:extLst>
      <p:ext uri="{BB962C8B-B14F-4D97-AF65-F5344CB8AC3E}">
        <p14:creationId xmlns:p14="http://schemas.microsoft.com/office/powerpoint/2010/main" val="26573974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F454-A4F0-4324-91D4-A9643B9D0187}"/>
              </a:ext>
            </a:extLst>
          </p:cNvPr>
          <p:cNvSpPr>
            <a:spLocks noGrp="1"/>
          </p:cNvSpPr>
          <p:nvPr>
            <p:ph type="title"/>
          </p:nvPr>
        </p:nvSpPr>
        <p:spPr/>
        <p:txBody>
          <a:bodyPr/>
          <a:lstStyle/>
          <a:p>
            <a:r>
              <a:rPr lang="en-MY" dirty="0"/>
              <a:t>Predictive Analysis</a:t>
            </a:r>
          </a:p>
        </p:txBody>
      </p:sp>
      <p:sp>
        <p:nvSpPr>
          <p:cNvPr id="3" name="Content Placeholder 2">
            <a:extLst>
              <a:ext uri="{FF2B5EF4-FFF2-40B4-BE49-F238E27FC236}">
                <a16:creationId xmlns:a16="http://schemas.microsoft.com/office/drawing/2014/main" id="{B22EDED3-085C-4EB9-B5A3-6199FB40CDB5}"/>
              </a:ext>
            </a:extLst>
          </p:cNvPr>
          <p:cNvSpPr>
            <a:spLocks noGrp="1"/>
          </p:cNvSpPr>
          <p:nvPr>
            <p:ph idx="1"/>
          </p:nvPr>
        </p:nvSpPr>
        <p:spPr/>
        <p:txBody>
          <a:bodyPr/>
          <a:lstStyle/>
          <a:p>
            <a:pPr marL="0" indent="0">
              <a:buNone/>
            </a:pPr>
            <a:r>
              <a:rPr lang="en-MY" dirty="0"/>
              <a:t>Predictive analysis involves attempts to develop models of organizational systems that can be used to predict future outcomes and understand the consequences of hypothetical changes in organizations For example, if the organization discovered a correlation between employee job satisfaction and turnover, HR could use this data to suggest modifications to the employees’ work situation or their benefits.</a:t>
            </a:r>
          </a:p>
        </p:txBody>
      </p:sp>
    </p:spTree>
    <p:extLst>
      <p:ext uri="{BB962C8B-B14F-4D97-AF65-F5344CB8AC3E}">
        <p14:creationId xmlns:p14="http://schemas.microsoft.com/office/powerpoint/2010/main" val="2799883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9FF9-4F2B-4348-96A6-F9DE943054F8}"/>
              </a:ext>
            </a:extLst>
          </p:cNvPr>
          <p:cNvSpPr>
            <a:spLocks noGrp="1"/>
          </p:cNvSpPr>
          <p:nvPr>
            <p:ph type="title"/>
          </p:nvPr>
        </p:nvSpPr>
        <p:spPr/>
        <p:txBody>
          <a:bodyPr/>
          <a:lstStyle/>
          <a:p>
            <a:r>
              <a:rPr lang="en-MY" dirty="0"/>
              <a:t>Workforce </a:t>
            </a:r>
            <a:r>
              <a:rPr lang="en-MY" dirty="0" err="1"/>
              <a:t>Modeling</a:t>
            </a:r>
            <a:endParaRPr lang="en-MY" dirty="0"/>
          </a:p>
        </p:txBody>
      </p:sp>
      <p:sp>
        <p:nvSpPr>
          <p:cNvPr id="3" name="Content Placeholder 2">
            <a:extLst>
              <a:ext uri="{FF2B5EF4-FFF2-40B4-BE49-F238E27FC236}">
                <a16:creationId xmlns:a16="http://schemas.microsoft.com/office/drawing/2014/main" id="{CDFC71BB-5986-4B2C-84B4-9FA37AF19C39}"/>
              </a:ext>
            </a:extLst>
          </p:cNvPr>
          <p:cNvSpPr>
            <a:spLocks noGrp="1"/>
          </p:cNvSpPr>
          <p:nvPr>
            <p:ph idx="1"/>
          </p:nvPr>
        </p:nvSpPr>
        <p:spPr/>
        <p:txBody>
          <a:bodyPr/>
          <a:lstStyle/>
          <a:p>
            <a:pPr marL="0" indent="0">
              <a:buNone/>
            </a:pPr>
            <a:r>
              <a:rPr lang="en-MY" dirty="0"/>
              <a:t>Workforce </a:t>
            </a:r>
            <a:r>
              <a:rPr lang="en-MY" dirty="0" err="1"/>
              <a:t>modeling</a:t>
            </a:r>
            <a:r>
              <a:rPr lang="en-MY" dirty="0"/>
              <a:t> attempts to understand how an organization’s human capital needs would change as a function of some expected change in the organization ’s environment. This change may be a shift in the demand for the organization’s product, entry into a new market, divestiture of one of the organization’s businesses, or a pending acquisition of or merger with another organization. This process involves establishing a human resource planning program.</a:t>
            </a:r>
          </a:p>
        </p:txBody>
      </p:sp>
    </p:spTree>
    <p:extLst>
      <p:ext uri="{BB962C8B-B14F-4D97-AF65-F5344CB8AC3E}">
        <p14:creationId xmlns:p14="http://schemas.microsoft.com/office/powerpoint/2010/main" val="1366092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E484E89-3E8A-40D4-BF77-F38EBE167C76}"/>
              </a:ext>
            </a:extLst>
          </p:cNvPr>
          <p:cNvGraphicFramePr>
            <a:graphicFrameLocks noGrp="1"/>
          </p:cNvGraphicFramePr>
          <p:nvPr>
            <p:ph idx="1"/>
            <p:extLst>
              <p:ext uri="{D42A27DB-BD31-4B8C-83A1-F6EECF244321}">
                <p14:modId xmlns:p14="http://schemas.microsoft.com/office/powerpoint/2010/main" val="1531909448"/>
              </p:ext>
            </p:extLst>
          </p:nvPr>
        </p:nvGraphicFramePr>
        <p:xfrm>
          <a:off x="914400" y="1600200"/>
          <a:ext cx="6537920" cy="4277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90859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78D8-1F51-437F-ACF2-9F16DBB08A95}"/>
              </a:ext>
            </a:extLst>
          </p:cNvPr>
          <p:cNvSpPr>
            <a:spLocks noGrp="1"/>
          </p:cNvSpPr>
          <p:nvPr>
            <p:ph type="title"/>
          </p:nvPr>
        </p:nvSpPr>
        <p:spPr/>
        <p:txBody>
          <a:bodyPr/>
          <a:lstStyle/>
          <a:p>
            <a:r>
              <a:rPr lang="en-MY" dirty="0"/>
              <a:t>Global Workforce</a:t>
            </a:r>
          </a:p>
        </p:txBody>
      </p:sp>
      <p:sp>
        <p:nvSpPr>
          <p:cNvPr id="3" name="Content Placeholder 2">
            <a:extLst>
              <a:ext uri="{FF2B5EF4-FFF2-40B4-BE49-F238E27FC236}">
                <a16:creationId xmlns:a16="http://schemas.microsoft.com/office/drawing/2014/main" id="{8389F205-EF07-4E69-BC54-4FE43D8841B1}"/>
              </a:ext>
            </a:extLst>
          </p:cNvPr>
          <p:cNvSpPr>
            <a:spLocks noGrp="1"/>
          </p:cNvSpPr>
          <p:nvPr>
            <p:ph idx="1"/>
          </p:nvPr>
        </p:nvSpPr>
        <p:spPr/>
        <p:txBody>
          <a:bodyPr/>
          <a:lstStyle/>
          <a:p>
            <a:pPr marL="0" indent="0">
              <a:buNone/>
            </a:pPr>
            <a:r>
              <a:rPr lang="en-MY" dirty="0"/>
              <a:t>The extent of the firm’s internationalization and its degree of centralization or decentralization affects its philosophy regarding the nationality of its international managers. In General, there are three types of global workforce as Parent-country nationals (PCNs), Third-country nationals (TCNs) and Host-country nationals (HCNs) classified by their source (Where to find).</a:t>
            </a:r>
          </a:p>
        </p:txBody>
      </p:sp>
    </p:spTree>
    <p:extLst>
      <p:ext uri="{BB962C8B-B14F-4D97-AF65-F5344CB8AC3E}">
        <p14:creationId xmlns:p14="http://schemas.microsoft.com/office/powerpoint/2010/main" val="1613453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EF06-D982-4875-BB1A-294DF144E085}"/>
              </a:ext>
            </a:extLst>
          </p:cNvPr>
          <p:cNvSpPr>
            <a:spLocks noGrp="1"/>
          </p:cNvSpPr>
          <p:nvPr>
            <p:ph type="title"/>
          </p:nvPr>
        </p:nvSpPr>
        <p:spPr/>
        <p:txBody>
          <a:bodyPr/>
          <a:lstStyle/>
          <a:p>
            <a:r>
              <a:rPr lang="en-MY" dirty="0"/>
              <a:t>Global Workforce</a:t>
            </a:r>
          </a:p>
        </p:txBody>
      </p:sp>
      <p:pic>
        <p:nvPicPr>
          <p:cNvPr id="5" name="Picture 4">
            <a:extLst>
              <a:ext uri="{FF2B5EF4-FFF2-40B4-BE49-F238E27FC236}">
                <a16:creationId xmlns:a16="http://schemas.microsoft.com/office/drawing/2014/main" id="{9965C2D8-F1C5-4439-8B1A-3784538E011D}"/>
              </a:ext>
            </a:extLst>
          </p:cNvPr>
          <p:cNvPicPr>
            <a:picLocks noChangeAspect="1"/>
          </p:cNvPicPr>
          <p:nvPr/>
        </p:nvPicPr>
        <p:blipFill>
          <a:blip r:embed="rId3"/>
          <a:stretch>
            <a:fillRect/>
          </a:stretch>
        </p:blipFill>
        <p:spPr>
          <a:xfrm>
            <a:off x="1282914" y="1916832"/>
            <a:ext cx="6578171" cy="3996085"/>
          </a:xfrm>
          <a:prstGeom prst="rect">
            <a:avLst/>
          </a:prstGeom>
        </p:spPr>
      </p:pic>
    </p:spTree>
    <p:extLst>
      <p:ext uri="{BB962C8B-B14F-4D97-AF65-F5344CB8AC3E}">
        <p14:creationId xmlns:p14="http://schemas.microsoft.com/office/powerpoint/2010/main" val="12182191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EC9-DE0B-4FF4-AD93-0023D7DD4617}"/>
              </a:ext>
            </a:extLst>
          </p:cNvPr>
          <p:cNvSpPr>
            <a:spLocks noGrp="1"/>
          </p:cNvSpPr>
          <p:nvPr>
            <p:ph type="title"/>
          </p:nvPr>
        </p:nvSpPr>
        <p:spPr/>
        <p:txBody>
          <a:bodyPr/>
          <a:lstStyle/>
          <a:p>
            <a:r>
              <a:rPr lang="en-MY" dirty="0"/>
              <a:t>Different Dimensions of IHRM</a:t>
            </a:r>
          </a:p>
        </p:txBody>
      </p:sp>
      <p:pic>
        <p:nvPicPr>
          <p:cNvPr id="5" name="Picture 4">
            <a:extLst>
              <a:ext uri="{FF2B5EF4-FFF2-40B4-BE49-F238E27FC236}">
                <a16:creationId xmlns:a16="http://schemas.microsoft.com/office/drawing/2014/main" id="{DD34274A-D8AC-4E5A-8E71-75315FF9B14D}"/>
              </a:ext>
            </a:extLst>
          </p:cNvPr>
          <p:cNvPicPr>
            <a:picLocks noChangeAspect="1"/>
          </p:cNvPicPr>
          <p:nvPr/>
        </p:nvPicPr>
        <p:blipFill>
          <a:blip r:embed="rId2"/>
          <a:stretch>
            <a:fillRect/>
          </a:stretch>
        </p:blipFill>
        <p:spPr>
          <a:xfrm>
            <a:off x="1331640" y="1813721"/>
            <a:ext cx="6207001" cy="4740780"/>
          </a:xfrm>
          <a:prstGeom prst="rect">
            <a:avLst/>
          </a:prstGeom>
        </p:spPr>
      </p:pic>
    </p:spTree>
    <p:extLst>
      <p:ext uri="{BB962C8B-B14F-4D97-AF65-F5344CB8AC3E}">
        <p14:creationId xmlns:p14="http://schemas.microsoft.com/office/powerpoint/2010/main" val="42847360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AF88-6925-46E1-BED3-D3D47F8D2B2E}"/>
              </a:ext>
            </a:extLst>
          </p:cNvPr>
          <p:cNvSpPr>
            <a:spLocks noGrp="1"/>
          </p:cNvSpPr>
          <p:nvPr>
            <p:ph type="title"/>
          </p:nvPr>
        </p:nvSpPr>
        <p:spPr/>
        <p:txBody>
          <a:bodyPr/>
          <a:lstStyle/>
          <a:p>
            <a:r>
              <a:rPr lang="en-MY" dirty="0" err="1"/>
              <a:t>P.V.Morgan</a:t>
            </a:r>
            <a:r>
              <a:rPr lang="en-MY" dirty="0"/>
              <a:t> Model of IHRM</a:t>
            </a:r>
          </a:p>
        </p:txBody>
      </p:sp>
      <p:sp>
        <p:nvSpPr>
          <p:cNvPr id="3" name="Content Placeholder 2">
            <a:extLst>
              <a:ext uri="{FF2B5EF4-FFF2-40B4-BE49-F238E27FC236}">
                <a16:creationId xmlns:a16="http://schemas.microsoft.com/office/drawing/2014/main" id="{47612A91-F0F6-4D03-8CAC-FC2FA4C0144D}"/>
              </a:ext>
            </a:extLst>
          </p:cNvPr>
          <p:cNvSpPr>
            <a:spLocks noGrp="1"/>
          </p:cNvSpPr>
          <p:nvPr>
            <p:ph idx="1"/>
          </p:nvPr>
        </p:nvSpPr>
        <p:spPr>
          <a:xfrm>
            <a:off x="914400" y="1600201"/>
            <a:ext cx="7772400" cy="1143000"/>
          </a:xfrm>
        </p:spPr>
        <p:txBody>
          <a:bodyPr/>
          <a:lstStyle/>
          <a:p>
            <a:pPr marL="0" indent="0">
              <a:buNone/>
            </a:pPr>
            <a:r>
              <a:rPr lang="en-MY" sz="2400" dirty="0"/>
              <a:t>P.V. Morgan explained the three-dimensional model of IHRM, it includes human resource activities, types of employees, and countries.</a:t>
            </a:r>
          </a:p>
        </p:txBody>
      </p:sp>
      <p:pic>
        <p:nvPicPr>
          <p:cNvPr id="5" name="Picture 4">
            <a:extLst>
              <a:ext uri="{FF2B5EF4-FFF2-40B4-BE49-F238E27FC236}">
                <a16:creationId xmlns:a16="http://schemas.microsoft.com/office/drawing/2014/main" id="{80950D32-3C79-4E64-87EE-99C576FAD283}"/>
              </a:ext>
            </a:extLst>
          </p:cNvPr>
          <p:cNvPicPr>
            <a:picLocks noChangeAspect="1"/>
          </p:cNvPicPr>
          <p:nvPr/>
        </p:nvPicPr>
        <p:blipFill>
          <a:blip r:embed="rId2"/>
          <a:stretch>
            <a:fillRect/>
          </a:stretch>
        </p:blipFill>
        <p:spPr>
          <a:xfrm>
            <a:off x="1043608" y="2922589"/>
            <a:ext cx="4636537" cy="3466703"/>
          </a:xfrm>
          <a:prstGeom prst="rect">
            <a:avLst/>
          </a:prstGeom>
        </p:spPr>
      </p:pic>
    </p:spTree>
    <p:extLst>
      <p:ext uri="{BB962C8B-B14F-4D97-AF65-F5344CB8AC3E}">
        <p14:creationId xmlns:p14="http://schemas.microsoft.com/office/powerpoint/2010/main" val="2157848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B526-92B4-4A97-815B-9C82E26AFC8B}"/>
              </a:ext>
            </a:extLst>
          </p:cNvPr>
          <p:cNvSpPr>
            <a:spLocks noGrp="1"/>
          </p:cNvSpPr>
          <p:nvPr>
            <p:ph type="title"/>
          </p:nvPr>
        </p:nvSpPr>
        <p:spPr/>
        <p:txBody>
          <a:bodyPr/>
          <a:lstStyle/>
          <a:p>
            <a:r>
              <a:rPr lang="en-MY" dirty="0"/>
              <a:t>HR Activities</a:t>
            </a:r>
          </a:p>
        </p:txBody>
      </p:sp>
      <p:sp>
        <p:nvSpPr>
          <p:cNvPr id="3" name="Content Placeholder 2">
            <a:extLst>
              <a:ext uri="{FF2B5EF4-FFF2-40B4-BE49-F238E27FC236}">
                <a16:creationId xmlns:a16="http://schemas.microsoft.com/office/drawing/2014/main" id="{A9BC219C-35C9-4413-8527-FB438D1B8B3A}"/>
              </a:ext>
            </a:extLst>
          </p:cNvPr>
          <p:cNvSpPr>
            <a:spLocks noGrp="1"/>
          </p:cNvSpPr>
          <p:nvPr>
            <p:ph idx="1"/>
          </p:nvPr>
        </p:nvSpPr>
        <p:spPr>
          <a:xfrm>
            <a:off x="685800" y="1628800"/>
            <a:ext cx="8229600" cy="4530725"/>
          </a:xfrm>
        </p:spPr>
        <p:txBody>
          <a:bodyPr/>
          <a:lstStyle/>
          <a:p>
            <a:r>
              <a:rPr lang="en-MY" sz="2400" dirty="0"/>
              <a:t>International human resource activities include major operative human resource functions such as </a:t>
            </a:r>
            <a:r>
              <a:rPr lang="en-MY" sz="2400" b="1" dirty="0"/>
              <a:t>procurement</a:t>
            </a:r>
            <a:r>
              <a:rPr lang="en-MY" sz="2400" dirty="0"/>
              <a:t>, which involves human resource planning and induction.</a:t>
            </a:r>
          </a:p>
          <a:p>
            <a:endParaRPr lang="en-MY" sz="2400" dirty="0"/>
          </a:p>
          <a:p>
            <a:r>
              <a:rPr lang="en-MY" sz="2400" dirty="0"/>
              <a:t> The second major activity is</a:t>
            </a:r>
            <a:r>
              <a:rPr lang="en-MY" sz="2400" b="1" dirty="0"/>
              <a:t> allocation</a:t>
            </a:r>
            <a:r>
              <a:rPr lang="en-MY" sz="2400" dirty="0"/>
              <a:t>; it involves the plan for using human resources among various subsidiaries or projects. </a:t>
            </a:r>
          </a:p>
          <a:p>
            <a:endParaRPr lang="en-MY" sz="2400" dirty="0"/>
          </a:p>
          <a:p>
            <a:r>
              <a:rPr lang="en-MY" sz="2400" dirty="0"/>
              <a:t>Effective </a:t>
            </a:r>
            <a:r>
              <a:rPr lang="en-MY" sz="2400" b="1" dirty="0"/>
              <a:t>utilization</a:t>
            </a:r>
            <a:r>
              <a:rPr lang="en-MY" sz="2400" dirty="0"/>
              <a:t> of human resources is the third human resource activity and helps in maximizing the skills and efficiency of the human resources and productivity</a:t>
            </a:r>
          </a:p>
        </p:txBody>
      </p:sp>
    </p:spTree>
    <p:extLst>
      <p:ext uri="{BB962C8B-B14F-4D97-AF65-F5344CB8AC3E}">
        <p14:creationId xmlns:p14="http://schemas.microsoft.com/office/powerpoint/2010/main" val="22090814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C34-035D-46CD-A4DD-59B8C06E8837}"/>
              </a:ext>
            </a:extLst>
          </p:cNvPr>
          <p:cNvSpPr>
            <a:spLocks noGrp="1"/>
          </p:cNvSpPr>
          <p:nvPr>
            <p:ph type="title"/>
          </p:nvPr>
        </p:nvSpPr>
        <p:spPr/>
        <p:txBody>
          <a:bodyPr/>
          <a:lstStyle/>
          <a:p>
            <a:r>
              <a:rPr lang="en-MY" dirty="0"/>
              <a:t>Types of Employees</a:t>
            </a:r>
          </a:p>
        </p:txBody>
      </p:sp>
      <p:sp>
        <p:nvSpPr>
          <p:cNvPr id="3" name="Content Placeholder 2">
            <a:extLst>
              <a:ext uri="{FF2B5EF4-FFF2-40B4-BE49-F238E27FC236}">
                <a16:creationId xmlns:a16="http://schemas.microsoft.com/office/drawing/2014/main" id="{B5EF191C-7033-46BF-94BC-B7BE3D22DF29}"/>
              </a:ext>
            </a:extLst>
          </p:cNvPr>
          <p:cNvSpPr>
            <a:spLocks noGrp="1"/>
          </p:cNvSpPr>
          <p:nvPr>
            <p:ph idx="1"/>
          </p:nvPr>
        </p:nvSpPr>
        <p:spPr/>
        <p:txBody>
          <a:bodyPr/>
          <a:lstStyle/>
          <a:p>
            <a:pPr marL="514350" indent="-514350">
              <a:buFont typeface="+mj-lt"/>
              <a:buAutoNum type="arabicPeriod"/>
            </a:pPr>
            <a:r>
              <a:rPr lang="en-MY" b="1" dirty="0"/>
              <a:t>Parent-country nationals </a:t>
            </a:r>
            <a:r>
              <a:rPr lang="en-MY" dirty="0"/>
              <a:t>(PCNs) - Citizens of the organization's headquarters country who reside and work abroad with the intent of returning to the home country.</a:t>
            </a:r>
          </a:p>
          <a:p>
            <a:pPr marL="514350" indent="-514350">
              <a:buFont typeface="+mj-lt"/>
              <a:buAutoNum type="arabicPeriod"/>
            </a:pPr>
            <a:r>
              <a:rPr lang="en-MY" b="1" dirty="0"/>
              <a:t>Third-country nationals </a:t>
            </a:r>
            <a:r>
              <a:rPr lang="en-MY" dirty="0"/>
              <a:t>(TCNs) - Employees who are citizens of countries other than where they work or where the organization’s headquarters resides.</a:t>
            </a:r>
          </a:p>
          <a:p>
            <a:pPr marL="514350" indent="-514350">
              <a:buFont typeface="+mj-lt"/>
              <a:buAutoNum type="arabicPeriod"/>
            </a:pPr>
            <a:r>
              <a:rPr lang="en-MY" b="1" dirty="0"/>
              <a:t>Host-country nationals </a:t>
            </a:r>
            <a:r>
              <a:rPr lang="en-MY" dirty="0"/>
              <a:t>(HCNs) or local nationals Employees working in their own country.</a:t>
            </a:r>
          </a:p>
        </p:txBody>
      </p:sp>
    </p:spTree>
    <p:extLst>
      <p:ext uri="{BB962C8B-B14F-4D97-AF65-F5344CB8AC3E}">
        <p14:creationId xmlns:p14="http://schemas.microsoft.com/office/powerpoint/2010/main" val="4331402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9B26-3058-47F8-B13A-05916E802168}"/>
              </a:ext>
            </a:extLst>
          </p:cNvPr>
          <p:cNvSpPr>
            <a:spLocks noGrp="1"/>
          </p:cNvSpPr>
          <p:nvPr>
            <p:ph type="title"/>
          </p:nvPr>
        </p:nvSpPr>
        <p:spPr/>
        <p:txBody>
          <a:bodyPr/>
          <a:lstStyle/>
          <a:p>
            <a:r>
              <a:rPr lang="en-MY" dirty="0"/>
              <a:t>Parent Country National (PCN)</a:t>
            </a:r>
          </a:p>
        </p:txBody>
      </p:sp>
      <p:pic>
        <p:nvPicPr>
          <p:cNvPr id="5" name="Picture 4">
            <a:extLst>
              <a:ext uri="{FF2B5EF4-FFF2-40B4-BE49-F238E27FC236}">
                <a16:creationId xmlns:a16="http://schemas.microsoft.com/office/drawing/2014/main" id="{CEAB59AB-4F94-45D4-AA6E-182AEB3995EF}"/>
              </a:ext>
            </a:extLst>
          </p:cNvPr>
          <p:cNvPicPr>
            <a:picLocks noChangeAspect="1"/>
          </p:cNvPicPr>
          <p:nvPr/>
        </p:nvPicPr>
        <p:blipFill>
          <a:blip r:embed="rId2"/>
          <a:stretch>
            <a:fillRect/>
          </a:stretch>
        </p:blipFill>
        <p:spPr>
          <a:xfrm>
            <a:off x="1043608" y="1628800"/>
            <a:ext cx="6534150" cy="4800600"/>
          </a:xfrm>
          <a:prstGeom prst="rect">
            <a:avLst/>
          </a:prstGeom>
        </p:spPr>
      </p:pic>
    </p:spTree>
    <p:extLst>
      <p:ext uri="{BB962C8B-B14F-4D97-AF65-F5344CB8AC3E}">
        <p14:creationId xmlns:p14="http://schemas.microsoft.com/office/powerpoint/2010/main" val="39178469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F49-5360-4407-8E31-C0801DE289BB}"/>
              </a:ext>
            </a:extLst>
          </p:cNvPr>
          <p:cNvSpPr>
            <a:spLocks noGrp="1"/>
          </p:cNvSpPr>
          <p:nvPr>
            <p:ph type="title"/>
          </p:nvPr>
        </p:nvSpPr>
        <p:spPr/>
        <p:txBody>
          <a:bodyPr/>
          <a:lstStyle/>
          <a:p>
            <a:r>
              <a:rPr lang="en-MY" dirty="0"/>
              <a:t>Host Country National</a:t>
            </a:r>
          </a:p>
        </p:txBody>
      </p:sp>
      <p:pic>
        <p:nvPicPr>
          <p:cNvPr id="5" name="Picture 4">
            <a:extLst>
              <a:ext uri="{FF2B5EF4-FFF2-40B4-BE49-F238E27FC236}">
                <a16:creationId xmlns:a16="http://schemas.microsoft.com/office/drawing/2014/main" id="{9BB4547C-4E64-4DB6-B5DA-A616AE1A0CEE}"/>
              </a:ext>
            </a:extLst>
          </p:cNvPr>
          <p:cNvPicPr>
            <a:picLocks noChangeAspect="1"/>
          </p:cNvPicPr>
          <p:nvPr/>
        </p:nvPicPr>
        <p:blipFill>
          <a:blip r:embed="rId2"/>
          <a:stretch>
            <a:fillRect/>
          </a:stretch>
        </p:blipFill>
        <p:spPr>
          <a:xfrm>
            <a:off x="1020002" y="2532112"/>
            <a:ext cx="7666798" cy="3540224"/>
          </a:xfrm>
          <a:prstGeom prst="rect">
            <a:avLst/>
          </a:prstGeom>
        </p:spPr>
      </p:pic>
      <p:sp>
        <p:nvSpPr>
          <p:cNvPr id="6" name="TextBox 5">
            <a:extLst>
              <a:ext uri="{FF2B5EF4-FFF2-40B4-BE49-F238E27FC236}">
                <a16:creationId xmlns:a16="http://schemas.microsoft.com/office/drawing/2014/main" id="{52B6FE11-BFDE-40C6-8262-71C79F231ED9}"/>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D8768E62-A129-494C-8E40-30657B3F827A}"/>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37165501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35B-8B6C-41CF-9490-D63B2E0328EF}"/>
              </a:ext>
            </a:extLst>
          </p:cNvPr>
          <p:cNvSpPr>
            <a:spLocks noGrp="1"/>
          </p:cNvSpPr>
          <p:nvPr>
            <p:ph type="title"/>
          </p:nvPr>
        </p:nvSpPr>
        <p:spPr/>
        <p:txBody>
          <a:bodyPr/>
          <a:lstStyle/>
          <a:p>
            <a:r>
              <a:rPr lang="en-MY" dirty="0"/>
              <a:t>Third Country Nationals</a:t>
            </a:r>
          </a:p>
        </p:txBody>
      </p:sp>
      <p:pic>
        <p:nvPicPr>
          <p:cNvPr id="5" name="Picture 4">
            <a:extLst>
              <a:ext uri="{FF2B5EF4-FFF2-40B4-BE49-F238E27FC236}">
                <a16:creationId xmlns:a16="http://schemas.microsoft.com/office/drawing/2014/main" id="{29363732-2EE7-4831-B4AE-B14BDB0F5ED3}"/>
              </a:ext>
            </a:extLst>
          </p:cNvPr>
          <p:cNvPicPr>
            <a:picLocks noChangeAspect="1"/>
          </p:cNvPicPr>
          <p:nvPr/>
        </p:nvPicPr>
        <p:blipFill>
          <a:blip r:embed="rId2"/>
          <a:stretch>
            <a:fillRect/>
          </a:stretch>
        </p:blipFill>
        <p:spPr>
          <a:xfrm>
            <a:off x="928003" y="2348880"/>
            <a:ext cx="8044264" cy="4104456"/>
          </a:xfrm>
          <a:prstGeom prst="rect">
            <a:avLst/>
          </a:prstGeom>
        </p:spPr>
      </p:pic>
      <p:sp>
        <p:nvSpPr>
          <p:cNvPr id="6" name="TextBox 5">
            <a:extLst>
              <a:ext uri="{FF2B5EF4-FFF2-40B4-BE49-F238E27FC236}">
                <a16:creationId xmlns:a16="http://schemas.microsoft.com/office/drawing/2014/main" id="{2FCA9294-ABF1-4FB9-9199-2CBC27CFEE0C}"/>
              </a:ext>
            </a:extLst>
          </p:cNvPr>
          <p:cNvSpPr txBox="1"/>
          <p:nvPr/>
        </p:nvSpPr>
        <p:spPr>
          <a:xfrm>
            <a:off x="2123728" y="1844824"/>
            <a:ext cx="2808312" cy="369332"/>
          </a:xfrm>
          <a:prstGeom prst="rect">
            <a:avLst/>
          </a:prstGeom>
          <a:noFill/>
        </p:spPr>
        <p:txBody>
          <a:bodyPr wrap="square" rtlCol="0">
            <a:spAutoFit/>
          </a:bodyPr>
          <a:lstStyle/>
          <a:p>
            <a:pPr algn="ctr"/>
            <a:r>
              <a:rPr lang="en-MY" b="1" dirty="0"/>
              <a:t>Advantages</a:t>
            </a:r>
          </a:p>
        </p:txBody>
      </p:sp>
      <p:sp>
        <p:nvSpPr>
          <p:cNvPr id="7" name="TextBox 6">
            <a:extLst>
              <a:ext uri="{FF2B5EF4-FFF2-40B4-BE49-F238E27FC236}">
                <a16:creationId xmlns:a16="http://schemas.microsoft.com/office/drawing/2014/main" id="{6E19A5EF-B18F-4CE1-96F6-64B24977E01E}"/>
              </a:ext>
            </a:extLst>
          </p:cNvPr>
          <p:cNvSpPr txBox="1"/>
          <p:nvPr/>
        </p:nvSpPr>
        <p:spPr>
          <a:xfrm>
            <a:off x="5508104" y="1844824"/>
            <a:ext cx="2808312" cy="369332"/>
          </a:xfrm>
          <a:prstGeom prst="rect">
            <a:avLst/>
          </a:prstGeom>
          <a:noFill/>
        </p:spPr>
        <p:txBody>
          <a:bodyPr wrap="square" rtlCol="0">
            <a:spAutoFit/>
          </a:bodyPr>
          <a:lstStyle/>
          <a:p>
            <a:pPr algn="ctr"/>
            <a:r>
              <a:rPr lang="en-MY" b="1" dirty="0"/>
              <a:t>Disadvantages</a:t>
            </a:r>
          </a:p>
        </p:txBody>
      </p:sp>
    </p:spTree>
    <p:extLst>
      <p:ext uri="{BB962C8B-B14F-4D97-AF65-F5344CB8AC3E}">
        <p14:creationId xmlns:p14="http://schemas.microsoft.com/office/powerpoint/2010/main" val="41137917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756B-83EA-4322-BF65-92DCABE02F53}"/>
              </a:ext>
            </a:extLst>
          </p:cNvPr>
          <p:cNvSpPr>
            <a:spLocks noGrp="1"/>
          </p:cNvSpPr>
          <p:nvPr>
            <p:ph type="title"/>
          </p:nvPr>
        </p:nvSpPr>
        <p:spPr/>
        <p:txBody>
          <a:bodyPr/>
          <a:lstStyle/>
          <a:p>
            <a:r>
              <a:rPr lang="en-MY" dirty="0"/>
              <a:t>Staffing Approaches</a:t>
            </a:r>
          </a:p>
        </p:txBody>
      </p:sp>
      <p:sp>
        <p:nvSpPr>
          <p:cNvPr id="3" name="Content Placeholder 2">
            <a:extLst>
              <a:ext uri="{FF2B5EF4-FFF2-40B4-BE49-F238E27FC236}">
                <a16:creationId xmlns:a16="http://schemas.microsoft.com/office/drawing/2014/main" id="{839C2EFC-F07D-4475-BD84-C42889C5E61A}"/>
              </a:ext>
            </a:extLst>
          </p:cNvPr>
          <p:cNvSpPr>
            <a:spLocks noGrp="1"/>
          </p:cNvSpPr>
          <p:nvPr>
            <p:ph idx="1"/>
          </p:nvPr>
        </p:nvSpPr>
        <p:spPr/>
        <p:txBody>
          <a:bodyPr/>
          <a:lstStyle/>
          <a:p>
            <a:r>
              <a:rPr lang="en-MY" dirty="0"/>
              <a:t>MNCs following a polycentric staffing policy would prefer to appoint host country nationals (HCNs).</a:t>
            </a:r>
          </a:p>
          <a:p>
            <a:r>
              <a:rPr lang="en-MY" dirty="0"/>
              <a:t>MNCs following a polycentric staffing policy would prefer to appoint host country nationals (HCNs).</a:t>
            </a:r>
          </a:p>
          <a:p>
            <a:r>
              <a:rPr lang="en-MY" dirty="0"/>
              <a:t>Firms with a geocentric staffing policy would simply appoint the best person; regardless of his/her nationality and that could include third country nationals (TCNs).</a:t>
            </a:r>
          </a:p>
        </p:txBody>
      </p:sp>
    </p:spTree>
    <p:extLst>
      <p:ext uri="{BB962C8B-B14F-4D97-AF65-F5344CB8AC3E}">
        <p14:creationId xmlns:p14="http://schemas.microsoft.com/office/powerpoint/2010/main" val="23941904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Other Global Workforces</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a:xfrm>
            <a:off x="685800" y="1556792"/>
            <a:ext cx="8001000" cy="4530725"/>
          </a:xfrm>
        </p:spPr>
        <p:txBody>
          <a:bodyPr/>
          <a:lstStyle/>
          <a:p>
            <a:r>
              <a:rPr lang="en-MY" sz="2400" b="1" dirty="0"/>
              <a:t>Expatriates of host country origin / returnees </a:t>
            </a:r>
            <a:r>
              <a:rPr lang="en-MY" sz="2400" dirty="0"/>
              <a:t>– Permanent resident of the parent country but belongs to ethnicity of the host country and is hired and/or transferred by the parent country organization to the host location on a temporary assignment or permanent transfer.</a:t>
            </a:r>
          </a:p>
          <a:p>
            <a:r>
              <a:rPr lang="en-MY" sz="2400" b="1" dirty="0"/>
              <a:t>Foreign executives in local organizations </a:t>
            </a:r>
            <a:r>
              <a:rPr lang="en-MY" sz="2400" dirty="0"/>
              <a:t>– Foreign individuals at the executive level who hold local managerial positions supervising HCNs in local organizations where these organizations have their headquarters.</a:t>
            </a:r>
          </a:p>
          <a:p>
            <a:r>
              <a:rPr lang="en-MY" sz="2400" b="1" dirty="0"/>
              <a:t>Localized expatriates </a:t>
            </a:r>
            <a:r>
              <a:rPr lang="en-MY" sz="2400" dirty="0"/>
              <a:t>– Expatriates that originate from a home-country and are localized in the host-country.</a:t>
            </a:r>
          </a:p>
        </p:txBody>
      </p:sp>
    </p:spTree>
    <p:extLst>
      <p:ext uri="{BB962C8B-B14F-4D97-AF65-F5344CB8AC3E}">
        <p14:creationId xmlns:p14="http://schemas.microsoft.com/office/powerpoint/2010/main" val="10994491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8F7B-5145-4DA0-999E-3654EFFAF662}"/>
              </a:ext>
            </a:extLst>
          </p:cNvPr>
          <p:cNvSpPr>
            <a:spLocks noGrp="1"/>
          </p:cNvSpPr>
          <p:nvPr>
            <p:ph type="title"/>
          </p:nvPr>
        </p:nvSpPr>
        <p:spPr/>
        <p:txBody>
          <a:bodyPr/>
          <a:lstStyle/>
          <a:p>
            <a:r>
              <a:rPr lang="en-MY" dirty="0"/>
              <a:t>Poll Question # 1</a:t>
            </a:r>
          </a:p>
        </p:txBody>
      </p:sp>
      <p:sp>
        <p:nvSpPr>
          <p:cNvPr id="3" name="Content Placeholder 2">
            <a:extLst>
              <a:ext uri="{FF2B5EF4-FFF2-40B4-BE49-F238E27FC236}">
                <a16:creationId xmlns:a16="http://schemas.microsoft.com/office/drawing/2014/main" id="{9D43694D-BECC-4E6F-ADD3-AB3CF2C61764}"/>
              </a:ext>
            </a:extLst>
          </p:cNvPr>
          <p:cNvSpPr>
            <a:spLocks noGrp="1"/>
          </p:cNvSpPr>
          <p:nvPr>
            <p:ph idx="1"/>
          </p:nvPr>
        </p:nvSpPr>
        <p:spPr/>
        <p:txBody>
          <a:bodyPr/>
          <a:lstStyle/>
          <a:p>
            <a:pPr marL="0" indent="0">
              <a:buNone/>
            </a:pPr>
            <a:r>
              <a:rPr lang="en-MY" dirty="0"/>
              <a:t>What is the preferred term for local nationals (not working in the headquarters country) who go on international assignments to other than headquarters?</a:t>
            </a:r>
          </a:p>
          <a:p>
            <a:pPr marL="514350" indent="-514350">
              <a:buFont typeface="+mj-lt"/>
              <a:buAutoNum type="alphaUcPeriod"/>
            </a:pPr>
            <a:r>
              <a:rPr lang="en-MY" dirty="0"/>
              <a:t>Local-country nationals	</a:t>
            </a:r>
          </a:p>
          <a:p>
            <a:pPr marL="514350" indent="-514350">
              <a:buFont typeface="+mj-lt"/>
              <a:buAutoNum type="alphaUcPeriod"/>
            </a:pPr>
            <a:r>
              <a:rPr lang="en-MY" dirty="0"/>
              <a:t>Third-country nationals	</a:t>
            </a:r>
          </a:p>
          <a:p>
            <a:pPr marL="514350" indent="-514350">
              <a:buFont typeface="+mj-lt"/>
              <a:buAutoNum type="alphaUcPeriod"/>
            </a:pPr>
            <a:r>
              <a:rPr lang="en-MY" dirty="0"/>
              <a:t>Home-country nationals</a:t>
            </a:r>
          </a:p>
          <a:p>
            <a:pPr marL="514350" indent="-514350">
              <a:buFont typeface="+mj-lt"/>
              <a:buAutoNum type="alphaUcPeriod"/>
            </a:pPr>
            <a:r>
              <a:rPr lang="en-MY" dirty="0"/>
              <a:t>Headquarters assignees</a:t>
            </a:r>
          </a:p>
          <a:p>
            <a:pPr marL="0" indent="0">
              <a:buNone/>
            </a:pPr>
            <a:endParaRPr lang="en-MY" dirty="0"/>
          </a:p>
        </p:txBody>
      </p:sp>
    </p:spTree>
    <p:extLst>
      <p:ext uri="{BB962C8B-B14F-4D97-AF65-F5344CB8AC3E}">
        <p14:creationId xmlns:p14="http://schemas.microsoft.com/office/powerpoint/2010/main" val="5262471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A7F4-3B50-426E-9D0C-1746A8F07267}"/>
              </a:ext>
            </a:extLst>
          </p:cNvPr>
          <p:cNvSpPr>
            <a:spLocks noGrp="1"/>
          </p:cNvSpPr>
          <p:nvPr>
            <p:ph type="title"/>
          </p:nvPr>
        </p:nvSpPr>
        <p:spPr/>
        <p:txBody>
          <a:bodyPr/>
          <a:lstStyle/>
          <a:p>
            <a:r>
              <a:rPr lang="en-MY" dirty="0"/>
              <a:t>Poll Answer # 1</a:t>
            </a:r>
          </a:p>
        </p:txBody>
      </p:sp>
      <p:sp>
        <p:nvSpPr>
          <p:cNvPr id="3" name="Content Placeholder 2">
            <a:extLst>
              <a:ext uri="{FF2B5EF4-FFF2-40B4-BE49-F238E27FC236}">
                <a16:creationId xmlns:a16="http://schemas.microsoft.com/office/drawing/2014/main" id="{47216DDE-F21F-4A23-9983-8338DDF36808}"/>
              </a:ext>
            </a:extLst>
          </p:cNvPr>
          <p:cNvSpPr>
            <a:spLocks noGrp="1"/>
          </p:cNvSpPr>
          <p:nvPr>
            <p:ph idx="1"/>
          </p:nvPr>
        </p:nvSpPr>
        <p:spPr/>
        <p:txBody>
          <a:bodyPr/>
          <a:lstStyle/>
          <a:p>
            <a:r>
              <a:rPr lang="en-MY" dirty="0"/>
              <a:t>Option B</a:t>
            </a:r>
          </a:p>
        </p:txBody>
      </p:sp>
    </p:spTree>
    <p:extLst>
      <p:ext uri="{BB962C8B-B14F-4D97-AF65-F5344CB8AC3E}">
        <p14:creationId xmlns:p14="http://schemas.microsoft.com/office/powerpoint/2010/main" val="26285743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4666-BAD5-4D9E-AC7C-B5D20E6CF445}"/>
              </a:ext>
            </a:extLst>
          </p:cNvPr>
          <p:cNvSpPr>
            <a:spLocks noGrp="1"/>
          </p:cNvSpPr>
          <p:nvPr>
            <p:ph type="title"/>
          </p:nvPr>
        </p:nvSpPr>
        <p:spPr/>
        <p:txBody>
          <a:bodyPr/>
          <a:lstStyle/>
          <a:p>
            <a:r>
              <a:rPr lang="en-MY" dirty="0"/>
              <a:t>Purpose of Global Assignment</a:t>
            </a:r>
          </a:p>
        </p:txBody>
      </p:sp>
      <p:pic>
        <p:nvPicPr>
          <p:cNvPr id="5" name="Picture 4">
            <a:extLst>
              <a:ext uri="{FF2B5EF4-FFF2-40B4-BE49-F238E27FC236}">
                <a16:creationId xmlns:a16="http://schemas.microsoft.com/office/drawing/2014/main" id="{9850FBF5-F1B7-41ED-940F-2A21540466B3}"/>
              </a:ext>
            </a:extLst>
          </p:cNvPr>
          <p:cNvPicPr>
            <a:picLocks noChangeAspect="1"/>
          </p:cNvPicPr>
          <p:nvPr/>
        </p:nvPicPr>
        <p:blipFill>
          <a:blip r:embed="rId2"/>
          <a:stretch>
            <a:fillRect/>
          </a:stretch>
        </p:blipFill>
        <p:spPr>
          <a:xfrm>
            <a:off x="914400" y="1844824"/>
            <a:ext cx="6996167" cy="3899694"/>
          </a:xfrm>
          <a:prstGeom prst="rect">
            <a:avLst/>
          </a:prstGeom>
        </p:spPr>
      </p:pic>
    </p:spTree>
    <p:extLst>
      <p:ext uri="{BB962C8B-B14F-4D97-AF65-F5344CB8AC3E}">
        <p14:creationId xmlns:p14="http://schemas.microsoft.com/office/powerpoint/2010/main" val="10181279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FFCE3-1A91-4B4E-A517-EE90C0DE52D1}"/>
              </a:ext>
            </a:extLst>
          </p:cNvPr>
          <p:cNvSpPr>
            <a:spLocks noGrp="1"/>
          </p:cNvSpPr>
          <p:nvPr>
            <p:ph idx="1"/>
          </p:nvPr>
        </p:nvSpPr>
        <p:spPr/>
        <p:txBody>
          <a:bodyPr/>
          <a:lstStyle/>
          <a:p>
            <a:pPr marL="0" indent="0">
              <a:buNone/>
            </a:pPr>
            <a:r>
              <a:rPr lang="en-MY" dirty="0"/>
              <a:t>Questions</a:t>
            </a:r>
          </a:p>
        </p:txBody>
      </p:sp>
    </p:spTree>
    <p:extLst>
      <p:ext uri="{BB962C8B-B14F-4D97-AF65-F5344CB8AC3E}">
        <p14:creationId xmlns:p14="http://schemas.microsoft.com/office/powerpoint/2010/main" val="2644029371"/>
      </p:ext>
    </p:extLst>
  </p:cSld>
  <p:clrMapOvr>
    <a:masterClrMapping/>
  </p:clrMapOvr>
</p:sld>
</file>

<file path=ppt/theme/theme1.xml><?xml version="1.0" encoding="utf-8"?>
<a:theme xmlns:a="http://schemas.openxmlformats.org/drawingml/2006/main" name="Office Them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tf10203777</Template>
  <TotalTime>1545</TotalTime>
  <Words>3752</Words>
  <Application>Microsoft Office PowerPoint</Application>
  <PresentationFormat>On-screen Show (4:3)</PresentationFormat>
  <Paragraphs>347</Paragraphs>
  <Slides>74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Times New Roman</vt:lpstr>
      <vt:lpstr>Wingdings</vt:lpstr>
      <vt:lpstr>Office Theme</vt:lpstr>
      <vt:lpstr>HR SERVICE DELIVERY - II</vt:lpstr>
      <vt:lpstr>PowerPoint Presentation</vt:lpstr>
      <vt:lpstr>Introduction</vt:lpstr>
      <vt:lpstr>Value Exchange - Employee</vt:lpstr>
      <vt:lpstr>Value Exchange - Employer</vt:lpstr>
      <vt:lpstr>Remuneration</vt:lpstr>
      <vt:lpstr>Difference Remuneration vs Compensation</vt:lpstr>
      <vt:lpstr>Evolution of Rewards</vt:lpstr>
      <vt:lpstr>Total Rewards </vt:lpstr>
      <vt:lpstr>Total Rewards</vt:lpstr>
      <vt:lpstr>Steps in the Development of a Total Rewards Strategy</vt:lpstr>
      <vt:lpstr>Compensation Approaches</vt:lpstr>
      <vt:lpstr>Goals of the Total Rewards System</vt:lpstr>
      <vt:lpstr>Equity</vt:lpstr>
      <vt:lpstr>Pay Strategies</vt:lpstr>
      <vt:lpstr>Pay Strategies</vt:lpstr>
      <vt:lpstr>Pay Strategies</vt:lpstr>
      <vt:lpstr>Compensation and Benefits Strategy</vt:lpstr>
      <vt:lpstr>Job Evaluation</vt:lpstr>
      <vt:lpstr>Salary Surveys</vt:lpstr>
      <vt:lpstr>Types of Survey</vt:lpstr>
      <vt:lpstr>Communicating to Employees</vt:lpstr>
      <vt:lpstr>Direct Communication</vt:lpstr>
      <vt:lpstr>Effectiveness of the Total Rewards Strategy</vt:lpstr>
      <vt:lpstr>Pay Range</vt:lpstr>
      <vt:lpstr>Compa-ratios (CP)</vt:lpstr>
      <vt:lpstr>Broadbanding</vt:lpstr>
      <vt:lpstr>Global Pay Structure</vt:lpstr>
      <vt:lpstr>Poll Question # 1</vt:lpstr>
      <vt:lpstr>Answer to Poll Question # 1</vt:lpstr>
      <vt:lpstr>Poll Question # 2</vt:lpstr>
      <vt:lpstr>Answer to Poll Question # 2</vt:lpstr>
      <vt:lpstr>Poll Question # 3</vt:lpstr>
      <vt:lpstr>Answer to Poll Question # 3</vt:lpstr>
      <vt:lpstr>Poll Question # 4</vt:lpstr>
      <vt:lpstr>Answer to Poll Question # 4</vt:lpstr>
      <vt:lpstr>PowerPoint Presentation</vt:lpstr>
      <vt:lpstr>Human Resource Information System (HRIS)</vt:lpstr>
      <vt:lpstr>HR Systems</vt:lpstr>
      <vt:lpstr>HR Transformation through Information Technology (IT)</vt:lpstr>
      <vt:lpstr>Benefits of HRIS</vt:lpstr>
      <vt:lpstr>Factors affecting HRIS</vt:lpstr>
      <vt:lpstr>HRIS Modules</vt:lpstr>
      <vt:lpstr>Types of HRIS</vt:lpstr>
      <vt:lpstr>Electronic Data Processing (EDP)</vt:lpstr>
      <vt:lpstr>Management Information Systems (MIS)</vt:lpstr>
      <vt:lpstr>Decision Support Systems (DSS)</vt:lpstr>
      <vt:lpstr>Core HR</vt:lpstr>
      <vt:lpstr>Self-Services</vt:lpstr>
      <vt:lpstr>Informational Self-Service</vt:lpstr>
      <vt:lpstr>Transactional Self Service</vt:lpstr>
      <vt:lpstr>HR Portals in Self-Service</vt:lpstr>
      <vt:lpstr>Knowledge Management (KM)</vt:lpstr>
      <vt:lpstr>Talent Management Systems</vt:lpstr>
      <vt:lpstr>Applicant Tracking Systems (ATS)</vt:lpstr>
      <vt:lpstr>Data Mining and “Big” data</vt:lpstr>
      <vt:lpstr>Predictive Analysis</vt:lpstr>
      <vt:lpstr>Workforce Modeling</vt:lpstr>
      <vt:lpstr>PowerPoint Presentation</vt:lpstr>
      <vt:lpstr>Global Workforce</vt:lpstr>
      <vt:lpstr>Global Workforce</vt:lpstr>
      <vt:lpstr>Different Dimensions of IHRM</vt:lpstr>
      <vt:lpstr>P.V.Morgan Model of IHRM</vt:lpstr>
      <vt:lpstr>HR Activities</vt:lpstr>
      <vt:lpstr>Types of Employees</vt:lpstr>
      <vt:lpstr>Parent Country National (PCN)</vt:lpstr>
      <vt:lpstr>Host Country National</vt:lpstr>
      <vt:lpstr>Third Country Nationals</vt:lpstr>
      <vt:lpstr>Staffing Approaches</vt:lpstr>
      <vt:lpstr>Other Global Workforces</vt:lpstr>
      <vt:lpstr>Poll Question # 1</vt:lpstr>
      <vt:lpstr>Poll Answer # 1</vt:lpstr>
      <vt:lpstr>Purpose of Global Assignment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Venkatesan Muraledharan</dc:creator>
  <cp:keywords/>
  <dc:description/>
  <cp:lastModifiedBy>Venkatesan Muraledharan</cp:lastModifiedBy>
  <cp:revision>47</cp:revision>
  <cp:lastPrinted>1601-01-01T00:00:00Z</cp:lastPrinted>
  <dcterms:created xsi:type="dcterms:W3CDTF">2020-07-09T15:12:46Z</dcterms:created>
  <dcterms:modified xsi:type="dcterms:W3CDTF">2021-08-20T14:56:30Z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