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9"/>
  </p:notesMasterIdLst>
  <p:handoutMasterIdLst>
    <p:handoutMasterId r:id="rId70"/>
  </p:handoutMasterIdLst>
  <p:sldIdLst>
    <p:sldId id="256" r:id="rId2"/>
    <p:sldId id="326" r:id="rId3"/>
    <p:sldId id="327" r:id="rId4"/>
    <p:sldId id="328" r:id="rId5"/>
    <p:sldId id="329" r:id="rId6"/>
    <p:sldId id="330" r:id="rId7"/>
    <p:sldId id="331" r:id="rId8"/>
    <p:sldId id="332" r:id="rId9"/>
    <p:sldId id="333" r:id="rId10"/>
    <p:sldId id="334" r:id="rId11"/>
    <p:sldId id="335" r:id="rId12"/>
    <p:sldId id="336" r:id="rId13"/>
    <p:sldId id="337" r:id="rId14"/>
    <p:sldId id="338" r:id="rId15"/>
    <p:sldId id="339" r:id="rId16"/>
    <p:sldId id="340" r:id="rId17"/>
    <p:sldId id="341" r:id="rId18"/>
    <p:sldId id="376"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59" r:id="rId37"/>
    <p:sldId id="360" r:id="rId38"/>
    <p:sldId id="361" r:id="rId39"/>
    <p:sldId id="362" r:id="rId40"/>
    <p:sldId id="363" r:id="rId41"/>
    <p:sldId id="364" r:id="rId42"/>
    <p:sldId id="365" r:id="rId43"/>
    <p:sldId id="366" r:id="rId44"/>
    <p:sldId id="367" r:id="rId45"/>
    <p:sldId id="368" r:id="rId46"/>
    <p:sldId id="369" r:id="rId47"/>
    <p:sldId id="370" r:id="rId48"/>
    <p:sldId id="371" r:id="rId49"/>
    <p:sldId id="372" r:id="rId50"/>
    <p:sldId id="373" r:id="rId51"/>
    <p:sldId id="374" r:id="rId52"/>
    <p:sldId id="375" r:id="rId53"/>
    <p:sldId id="377" r:id="rId54"/>
    <p:sldId id="378" r:id="rId55"/>
    <p:sldId id="379" r:id="rId56"/>
    <p:sldId id="380" r:id="rId57"/>
    <p:sldId id="381" r:id="rId58"/>
    <p:sldId id="382" r:id="rId59"/>
    <p:sldId id="383" r:id="rId60"/>
    <p:sldId id="384" r:id="rId61"/>
    <p:sldId id="385" r:id="rId62"/>
    <p:sldId id="386" r:id="rId63"/>
    <p:sldId id="387" r:id="rId64"/>
    <p:sldId id="388" r:id="rId65"/>
    <p:sldId id="389" r:id="rId66"/>
    <p:sldId id="390" r:id="rId67"/>
    <p:sldId id="393" r:id="rId6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Selection</a:t>
            </a:r>
          </a:p>
        </p:txBody>
      </p:sp>
      <p:sp>
        <p:nvSpPr>
          <p:cNvPr id="4" name="TextBox 3">
            <a:extLst>
              <a:ext uri="{FF2B5EF4-FFF2-40B4-BE49-F238E27FC236}">
                <a16:creationId xmlns:a16="http://schemas.microsoft.com/office/drawing/2014/main" id="{7783045F-D4AF-4F3C-A642-34AE35636C87}"/>
              </a:ext>
            </a:extLst>
          </p:cNvPr>
          <p:cNvSpPr txBox="1"/>
          <p:nvPr/>
        </p:nvSpPr>
        <p:spPr>
          <a:xfrm>
            <a:off x="1043608" y="2060848"/>
            <a:ext cx="7772400" cy="1477328"/>
          </a:xfrm>
          <a:prstGeom prst="rect">
            <a:avLst/>
          </a:prstGeom>
          <a:noFill/>
        </p:spPr>
        <p:txBody>
          <a:bodyPr wrap="square" rtlCol="0">
            <a:spAutoFit/>
          </a:bodyPr>
          <a:lstStyle/>
          <a:p>
            <a:r>
              <a:rPr lang="en-MY" dirty="0"/>
              <a:t>After HR and line managers have identified and recruited qualified candidates for an open position, they need to gather the information needed to make a selection decision.</a:t>
            </a:r>
          </a:p>
          <a:p>
            <a:endParaRPr lang="en-MY" dirty="0"/>
          </a:p>
          <a:p>
            <a:r>
              <a:rPr lang="en-MY" dirty="0"/>
              <a:t>Selection is the process of hiring the most suitable candidate for a job.</a:t>
            </a:r>
          </a:p>
        </p:txBody>
      </p:sp>
      <p:pic>
        <p:nvPicPr>
          <p:cNvPr id="6" name="Picture 5">
            <a:extLst>
              <a:ext uri="{FF2B5EF4-FFF2-40B4-BE49-F238E27FC236}">
                <a16:creationId xmlns:a16="http://schemas.microsoft.com/office/drawing/2014/main" id="{0B2EC1B5-3B26-4437-9684-3FBF9352A80A}"/>
              </a:ext>
            </a:extLst>
          </p:cNvPr>
          <p:cNvPicPr>
            <a:picLocks noChangeAspect="1"/>
          </p:cNvPicPr>
          <p:nvPr/>
        </p:nvPicPr>
        <p:blipFill>
          <a:blip r:embed="rId2"/>
          <a:stretch>
            <a:fillRect/>
          </a:stretch>
        </p:blipFill>
        <p:spPr>
          <a:xfrm>
            <a:off x="1295636" y="3933056"/>
            <a:ext cx="6552728" cy="2352910"/>
          </a:xfrm>
          <a:prstGeom prst="rect">
            <a:avLst/>
          </a:prstGeom>
        </p:spPr>
      </p:pic>
    </p:spTree>
    <p:extLst>
      <p:ext uri="{BB962C8B-B14F-4D97-AF65-F5344CB8AC3E}">
        <p14:creationId xmlns:p14="http://schemas.microsoft.com/office/powerpoint/2010/main" val="1787395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Step 1: Pre-Screen</a:t>
            </a:r>
          </a:p>
        </p:txBody>
      </p:sp>
      <p:sp>
        <p:nvSpPr>
          <p:cNvPr id="4" name="TextBox 3">
            <a:extLst>
              <a:ext uri="{FF2B5EF4-FFF2-40B4-BE49-F238E27FC236}">
                <a16:creationId xmlns:a16="http://schemas.microsoft.com/office/drawing/2014/main" id="{11C2CCCF-DB76-4980-B223-1AC99E5BFF18}"/>
              </a:ext>
            </a:extLst>
          </p:cNvPr>
          <p:cNvSpPr txBox="1"/>
          <p:nvPr/>
        </p:nvSpPr>
        <p:spPr>
          <a:xfrm>
            <a:off x="914400" y="1844824"/>
            <a:ext cx="7978080" cy="4801314"/>
          </a:xfrm>
          <a:prstGeom prst="rect">
            <a:avLst/>
          </a:prstGeom>
          <a:noFill/>
        </p:spPr>
        <p:txBody>
          <a:bodyPr wrap="square" rtlCol="0">
            <a:spAutoFit/>
          </a:bodyPr>
          <a:lstStyle/>
          <a:p>
            <a:r>
              <a:rPr lang="en-MY" dirty="0"/>
              <a:t>The first step of the selection process is to pre-screen the pool of candidates. Pre- screening means examining or interviewing applicants before further selection takes place.</a:t>
            </a:r>
          </a:p>
          <a:p>
            <a:endParaRPr lang="en-MY" dirty="0"/>
          </a:p>
          <a:p>
            <a:r>
              <a:rPr lang="en-MY" b="1" u="sng" dirty="0"/>
              <a:t>CVs and Application Forms</a:t>
            </a:r>
          </a:p>
          <a:p>
            <a:endParaRPr lang="en-MY" b="1" u="sng" dirty="0"/>
          </a:p>
          <a:p>
            <a:r>
              <a:rPr lang="en-MY" dirty="0"/>
              <a:t>Pre-screening begins with </a:t>
            </a:r>
            <a:r>
              <a:rPr lang="en-MY" dirty="0" err="1"/>
              <a:t>analyzing</a:t>
            </a:r>
            <a:r>
              <a:rPr lang="en-MY" dirty="0"/>
              <a:t> the candidate’s curriculum vitae (CV) and/or application form. Efficient pre-screening by HR has the following important uses:</a:t>
            </a:r>
          </a:p>
          <a:p>
            <a:endParaRPr lang="en-MY" dirty="0"/>
          </a:p>
          <a:p>
            <a:pPr marL="285750" indent="-285750">
              <a:buFont typeface="Wingdings" panose="05000000000000000000" pitchFamily="2" charset="2"/>
              <a:buChar char="§"/>
            </a:pPr>
            <a:r>
              <a:rPr lang="en-MY" dirty="0"/>
              <a:t>Identifies who fits the minimum selection criteria</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a source of questions for the interviewer and for reference checks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Ensures that line management spends time interviewing only qualified candidates</a:t>
            </a:r>
          </a:p>
        </p:txBody>
      </p:sp>
    </p:spTree>
    <p:extLst>
      <p:ext uri="{BB962C8B-B14F-4D97-AF65-F5344CB8AC3E}">
        <p14:creationId xmlns:p14="http://schemas.microsoft.com/office/powerpoint/2010/main" val="2644029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CV/Resume Analysis Checklist</a:t>
            </a:r>
          </a:p>
        </p:txBody>
      </p:sp>
      <p:pic>
        <p:nvPicPr>
          <p:cNvPr id="4" name="Picture 3">
            <a:extLst>
              <a:ext uri="{FF2B5EF4-FFF2-40B4-BE49-F238E27FC236}">
                <a16:creationId xmlns:a16="http://schemas.microsoft.com/office/drawing/2014/main" id="{07FD5E15-1C0B-402E-8B8D-084FE82325DF}"/>
              </a:ext>
            </a:extLst>
          </p:cNvPr>
          <p:cNvPicPr>
            <a:picLocks noChangeAspect="1"/>
          </p:cNvPicPr>
          <p:nvPr/>
        </p:nvPicPr>
        <p:blipFill>
          <a:blip r:embed="rId2"/>
          <a:stretch>
            <a:fillRect/>
          </a:stretch>
        </p:blipFill>
        <p:spPr>
          <a:xfrm>
            <a:off x="1619672" y="1844823"/>
            <a:ext cx="5976664" cy="4609859"/>
          </a:xfrm>
          <a:prstGeom prst="rect">
            <a:avLst/>
          </a:prstGeom>
        </p:spPr>
      </p:pic>
    </p:spTree>
    <p:extLst>
      <p:ext uri="{BB962C8B-B14F-4D97-AF65-F5344CB8AC3E}">
        <p14:creationId xmlns:p14="http://schemas.microsoft.com/office/powerpoint/2010/main" val="2312018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Application Forms</a:t>
            </a:r>
          </a:p>
        </p:txBody>
      </p:sp>
      <p:sp>
        <p:nvSpPr>
          <p:cNvPr id="4" name="TextBox 3">
            <a:extLst>
              <a:ext uri="{FF2B5EF4-FFF2-40B4-BE49-F238E27FC236}">
                <a16:creationId xmlns:a16="http://schemas.microsoft.com/office/drawing/2014/main" id="{4949D608-A14A-417C-8BFC-1A7501CC3A35}"/>
              </a:ext>
            </a:extLst>
          </p:cNvPr>
          <p:cNvSpPr txBox="1"/>
          <p:nvPr/>
        </p:nvSpPr>
        <p:spPr>
          <a:xfrm>
            <a:off x="546956" y="1556792"/>
            <a:ext cx="8417532" cy="5078313"/>
          </a:xfrm>
          <a:prstGeom prst="rect">
            <a:avLst/>
          </a:prstGeom>
          <a:noFill/>
        </p:spPr>
        <p:txBody>
          <a:bodyPr wrap="square" rtlCol="0">
            <a:spAutoFit/>
          </a:bodyPr>
          <a:lstStyle/>
          <a:p>
            <a:r>
              <a:rPr lang="en-MY" dirty="0"/>
              <a:t>A good application form is one that is complete, easy to read and easy to review</a:t>
            </a:r>
          </a:p>
          <a:p>
            <a:endParaRPr lang="en-MY" dirty="0"/>
          </a:p>
          <a:p>
            <a:pPr marL="285750" indent="-285750">
              <a:buFont typeface="Wingdings" panose="05000000000000000000" pitchFamily="2" charset="2"/>
              <a:buChar char="§"/>
            </a:pPr>
            <a:r>
              <a:rPr lang="en-MY" dirty="0"/>
              <a:t>Basic personal data (name, address and phone number)</a:t>
            </a:r>
          </a:p>
          <a:p>
            <a:pPr marL="285750" indent="-285750">
              <a:buFont typeface="Wingdings" panose="05000000000000000000" pitchFamily="2" charset="2"/>
              <a:buChar char="§"/>
            </a:pPr>
            <a:r>
              <a:rPr lang="en-MY" dirty="0"/>
              <a:t>Education, training and special skills</a:t>
            </a:r>
          </a:p>
          <a:p>
            <a:pPr marL="285750" indent="-285750">
              <a:buFont typeface="Wingdings" panose="05000000000000000000" pitchFamily="2" charset="2"/>
              <a:buChar char="§"/>
            </a:pPr>
            <a:r>
              <a:rPr lang="en-MY" dirty="0"/>
              <a:t>Work history, with dates of employment</a:t>
            </a:r>
          </a:p>
          <a:p>
            <a:pPr marL="285750" indent="-285750">
              <a:buFont typeface="Wingdings" panose="05000000000000000000" pitchFamily="2" charset="2"/>
              <a:buChar char="§"/>
            </a:pPr>
            <a:r>
              <a:rPr lang="en-MY" dirty="0"/>
              <a:t>References and authorization to check them</a:t>
            </a:r>
          </a:p>
          <a:p>
            <a:pPr marL="285750" indent="-285750">
              <a:buFont typeface="Wingdings" panose="05000000000000000000" pitchFamily="2" charset="2"/>
              <a:buChar char="§"/>
            </a:pPr>
            <a:r>
              <a:rPr lang="en-MY" dirty="0"/>
              <a:t>Authorization to verify all information</a:t>
            </a:r>
          </a:p>
          <a:p>
            <a:pPr marL="285750" indent="-285750">
              <a:buFont typeface="Wingdings" panose="05000000000000000000" pitchFamily="2" charset="2"/>
              <a:buChar char="§"/>
            </a:pPr>
            <a:r>
              <a:rPr lang="en-MY" dirty="0"/>
              <a:t>Statement regarding truthfulness of information</a:t>
            </a:r>
          </a:p>
          <a:p>
            <a:pPr marL="285750" indent="-285750">
              <a:buFont typeface="Wingdings" panose="05000000000000000000" pitchFamily="2" charset="2"/>
              <a:buChar char="§"/>
            </a:pPr>
            <a:r>
              <a:rPr lang="en-MY" dirty="0"/>
              <a:t>Candidate signature</a:t>
            </a:r>
          </a:p>
          <a:p>
            <a:pPr marL="285750" indent="-285750">
              <a:buFont typeface="Wingdings" panose="05000000000000000000" pitchFamily="2" charset="2"/>
              <a:buChar char="§"/>
            </a:pPr>
            <a:endParaRPr lang="en-MY" dirty="0"/>
          </a:p>
          <a:p>
            <a:r>
              <a:rPr lang="en-MY" dirty="0"/>
              <a:t>Many HR professionals believe candidates should submit an application form in addition to a resume, for the following reasons:</a:t>
            </a:r>
          </a:p>
          <a:p>
            <a:pPr marL="285750" indent="-285750">
              <a:buFont typeface="Wingdings" panose="05000000000000000000" pitchFamily="2" charset="2"/>
              <a:buChar char="§"/>
            </a:pPr>
            <a:r>
              <a:rPr lang="en-MY" dirty="0"/>
              <a:t>The resume provides information the candidate wants you to know; the application provides information you want to know.</a:t>
            </a:r>
          </a:p>
          <a:p>
            <a:pPr marL="285750" indent="-285750">
              <a:buFont typeface="Wingdings" panose="05000000000000000000" pitchFamily="2" charset="2"/>
              <a:buChar char="§"/>
            </a:pPr>
            <a:r>
              <a:rPr lang="en-MY" dirty="0"/>
              <a:t>The application form may indicate if the candidate has exaggerated accomplishments on the resume.</a:t>
            </a:r>
          </a:p>
          <a:p>
            <a:pPr marL="285750" indent="-285750">
              <a:buFont typeface="Wingdings" panose="05000000000000000000" pitchFamily="2" charset="2"/>
              <a:buChar char="§"/>
            </a:pPr>
            <a:r>
              <a:rPr lang="en-MY" dirty="0"/>
              <a:t>The candidate’s signature on the application form serves as legal verification that the information is correct and truthful.</a:t>
            </a:r>
          </a:p>
        </p:txBody>
      </p:sp>
    </p:spTree>
    <p:extLst>
      <p:ext uri="{BB962C8B-B14F-4D97-AF65-F5344CB8AC3E}">
        <p14:creationId xmlns:p14="http://schemas.microsoft.com/office/powerpoint/2010/main" val="4002409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0A8C-E035-46E4-8762-444741A47935}"/>
              </a:ext>
            </a:extLst>
          </p:cNvPr>
          <p:cNvSpPr>
            <a:spLocks noGrp="1"/>
          </p:cNvSpPr>
          <p:nvPr>
            <p:ph type="title"/>
          </p:nvPr>
        </p:nvSpPr>
        <p:spPr/>
        <p:txBody>
          <a:bodyPr/>
          <a:lstStyle/>
          <a:p>
            <a:r>
              <a:rPr lang="en-MY" dirty="0"/>
              <a:t>Warning Signs in a CV</a:t>
            </a:r>
          </a:p>
        </p:txBody>
      </p:sp>
      <p:pic>
        <p:nvPicPr>
          <p:cNvPr id="5" name="Picture 4">
            <a:extLst>
              <a:ext uri="{FF2B5EF4-FFF2-40B4-BE49-F238E27FC236}">
                <a16:creationId xmlns:a16="http://schemas.microsoft.com/office/drawing/2014/main" id="{62C8C9C4-2B1F-4C4D-96FD-7BC72E0C9DA1}"/>
              </a:ext>
            </a:extLst>
          </p:cNvPr>
          <p:cNvPicPr>
            <a:picLocks noChangeAspect="1"/>
          </p:cNvPicPr>
          <p:nvPr/>
        </p:nvPicPr>
        <p:blipFill>
          <a:blip r:embed="rId2"/>
          <a:stretch>
            <a:fillRect/>
          </a:stretch>
        </p:blipFill>
        <p:spPr>
          <a:xfrm>
            <a:off x="1043607" y="1636495"/>
            <a:ext cx="7307545" cy="4943692"/>
          </a:xfrm>
          <a:prstGeom prst="rect">
            <a:avLst/>
          </a:prstGeom>
        </p:spPr>
      </p:pic>
    </p:spTree>
    <p:extLst>
      <p:ext uri="{BB962C8B-B14F-4D97-AF65-F5344CB8AC3E}">
        <p14:creationId xmlns:p14="http://schemas.microsoft.com/office/powerpoint/2010/main" val="3773021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E2B51-8D52-422E-9FD8-09D3C5A5F218}"/>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D79AB20C-B6DC-450B-BAD0-64944378C29F}"/>
              </a:ext>
            </a:extLst>
          </p:cNvPr>
          <p:cNvSpPr txBox="1"/>
          <p:nvPr/>
        </p:nvSpPr>
        <p:spPr>
          <a:xfrm>
            <a:off x="685800" y="1556792"/>
            <a:ext cx="8458200" cy="5078313"/>
          </a:xfrm>
          <a:prstGeom prst="rect">
            <a:avLst/>
          </a:prstGeom>
          <a:noFill/>
        </p:spPr>
        <p:txBody>
          <a:bodyPr wrap="square" rtlCol="0">
            <a:spAutoFit/>
          </a:bodyPr>
          <a:lstStyle/>
          <a:p>
            <a:r>
              <a:rPr lang="en-MY" dirty="0"/>
              <a:t>Pre-employment testing is a useful screening tool for many organizations. An appropriate pre-employment test has the following features:</a:t>
            </a:r>
          </a:p>
          <a:p>
            <a:pPr marL="285750" indent="-285750">
              <a:buFont typeface="Wingdings" panose="05000000000000000000" pitchFamily="2" charset="2"/>
              <a:buChar char="§"/>
            </a:pPr>
            <a:r>
              <a:rPr lang="en-MY" dirty="0"/>
              <a:t>Is job relevant</a:t>
            </a:r>
          </a:p>
          <a:p>
            <a:pPr marL="285750" indent="-285750">
              <a:buFont typeface="Wingdings" panose="05000000000000000000" pitchFamily="2" charset="2"/>
              <a:buChar char="§"/>
            </a:pPr>
            <a:r>
              <a:rPr lang="en-MY" dirty="0"/>
              <a:t>Is valid (that is, measures what it claims to measure)</a:t>
            </a:r>
          </a:p>
          <a:p>
            <a:pPr marL="285750" indent="-285750">
              <a:buFont typeface="Wingdings" panose="05000000000000000000" pitchFamily="2" charset="2"/>
              <a:buChar char="§"/>
            </a:pPr>
            <a:r>
              <a:rPr lang="en-MY" dirty="0"/>
              <a:t>Is reliable (that is, measures consistently)</a:t>
            </a:r>
          </a:p>
          <a:p>
            <a:pPr marL="285750" indent="-285750">
              <a:buFont typeface="Wingdings" panose="05000000000000000000" pitchFamily="2" charset="2"/>
              <a:buChar char="§"/>
            </a:pPr>
            <a:r>
              <a:rPr lang="en-MY" dirty="0"/>
              <a:t>Helps the organization make more effective employment decisions about candidates</a:t>
            </a:r>
          </a:p>
          <a:p>
            <a:pPr marL="285750" indent="-285750">
              <a:buFont typeface="Wingdings" panose="05000000000000000000" pitchFamily="2" charset="2"/>
              <a:buChar char="§"/>
            </a:pPr>
            <a:endParaRPr lang="en-MY" dirty="0"/>
          </a:p>
          <a:p>
            <a:r>
              <a:rPr lang="en-MY" b="1" dirty="0"/>
              <a:t>Aptitude Tests :</a:t>
            </a:r>
          </a:p>
          <a:p>
            <a:r>
              <a:rPr lang="en-MY" dirty="0"/>
              <a:t>Aptitude tests assess the candidate’s ability to learn a new skill. For example, a candidate for a factory assembly job may be asked to take a manual skill test.</a:t>
            </a:r>
          </a:p>
          <a:p>
            <a:endParaRPr lang="en-MY" dirty="0"/>
          </a:p>
          <a:p>
            <a:r>
              <a:rPr lang="en-MY" b="1" dirty="0"/>
              <a:t>Cognitive Ability Tests :</a:t>
            </a:r>
          </a:p>
          <a:p>
            <a:r>
              <a:rPr lang="en-MY" dirty="0"/>
              <a:t>Cognitive ability tests assess skills the candidate has already learned. One kind of cognitive ability test is the performance test (also known as the work sample test). There are several kinds of cognitive ability tests. Typing tests are one simple example. Another example is asking an editor to edit a brief section of the organization’s policy manual.</a:t>
            </a:r>
          </a:p>
        </p:txBody>
      </p:sp>
    </p:spTree>
    <p:extLst>
      <p:ext uri="{BB962C8B-B14F-4D97-AF65-F5344CB8AC3E}">
        <p14:creationId xmlns:p14="http://schemas.microsoft.com/office/powerpoint/2010/main" val="265714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A2C363BB-EBD1-4A40-9722-A3E40DDC2162}"/>
              </a:ext>
            </a:extLst>
          </p:cNvPr>
          <p:cNvSpPr txBox="1"/>
          <p:nvPr/>
        </p:nvSpPr>
        <p:spPr>
          <a:xfrm>
            <a:off x="683568" y="1772816"/>
            <a:ext cx="7344816" cy="4247317"/>
          </a:xfrm>
          <a:prstGeom prst="rect">
            <a:avLst/>
          </a:prstGeom>
          <a:noFill/>
        </p:spPr>
        <p:txBody>
          <a:bodyPr wrap="square" rtlCol="0">
            <a:spAutoFit/>
          </a:bodyPr>
          <a:lstStyle/>
          <a:p>
            <a:r>
              <a:rPr lang="en-MY" b="1" dirty="0"/>
              <a:t>Personality Tests</a:t>
            </a:r>
          </a:p>
          <a:p>
            <a:endParaRPr lang="en-MY" dirty="0"/>
          </a:p>
          <a:p>
            <a:r>
              <a:rPr lang="en-MY" dirty="0"/>
              <a:t>Personality tests assess the candidate’s social interaction skills and patterns of </a:t>
            </a:r>
            <a:r>
              <a:rPr lang="en-MY" dirty="0" err="1"/>
              <a:t>behavior</a:t>
            </a:r>
            <a:r>
              <a:rPr lang="en-MY" dirty="0"/>
              <a:t>. These tests report what can be described as traits, temperaments or dispositions. Some tests focus on characterizing an individual as being within the normal ranges of adult functioning. Others focus on identification of abnormal </a:t>
            </a:r>
            <a:r>
              <a:rPr lang="en-MY" dirty="0" err="1"/>
              <a:t>behavior</a:t>
            </a:r>
            <a:r>
              <a:rPr lang="en-MY" dirty="0"/>
              <a:t>.</a:t>
            </a:r>
          </a:p>
          <a:p>
            <a:endParaRPr lang="en-MY" b="1" dirty="0"/>
          </a:p>
          <a:p>
            <a:r>
              <a:rPr lang="en-MY" b="1" dirty="0"/>
              <a:t>Psychomotor Tests</a:t>
            </a:r>
          </a:p>
          <a:p>
            <a:endParaRPr lang="en-MY" dirty="0"/>
          </a:p>
          <a:p>
            <a:r>
              <a:rPr lang="en-MY" dirty="0"/>
              <a:t>Psychomotor tests require a candidate to demonstrate a minimum degree of strength, physical dexterity and coordination in a specialized skill area. This test is appropriate only if the job’s essential functions require such abilities.</a:t>
            </a:r>
          </a:p>
          <a:p>
            <a:endParaRPr lang="en-MY" dirty="0"/>
          </a:p>
        </p:txBody>
      </p:sp>
    </p:spTree>
    <p:extLst>
      <p:ext uri="{BB962C8B-B14F-4D97-AF65-F5344CB8AC3E}">
        <p14:creationId xmlns:p14="http://schemas.microsoft.com/office/powerpoint/2010/main" val="1402280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8ADA361E-DB7D-4D20-8424-C07E685B8ED9}"/>
              </a:ext>
            </a:extLst>
          </p:cNvPr>
          <p:cNvSpPr txBox="1"/>
          <p:nvPr/>
        </p:nvSpPr>
        <p:spPr>
          <a:xfrm>
            <a:off x="914400" y="1916832"/>
            <a:ext cx="7978080" cy="3693319"/>
          </a:xfrm>
          <a:prstGeom prst="rect">
            <a:avLst/>
          </a:prstGeom>
          <a:noFill/>
        </p:spPr>
        <p:txBody>
          <a:bodyPr wrap="square" rtlCol="0">
            <a:spAutoFit/>
          </a:bodyPr>
          <a:lstStyle/>
          <a:p>
            <a:r>
              <a:rPr lang="en-MY" dirty="0"/>
              <a:t>Phone calls and work reference checks are two other tools that HR professionals can use to pre-screen candidates.</a:t>
            </a:r>
          </a:p>
          <a:p>
            <a:endParaRPr lang="en-MY" dirty="0"/>
          </a:p>
          <a:p>
            <a:r>
              <a:rPr lang="en-MY" dirty="0"/>
              <a:t>Pre-Screening Phone Calls</a:t>
            </a:r>
          </a:p>
          <a:p>
            <a:endParaRPr lang="en-MY" dirty="0"/>
          </a:p>
          <a:p>
            <a:r>
              <a:rPr lang="en-MY" dirty="0"/>
              <a:t>A phone call with the candidate can be a time-effective form of pre-screening. In a few minutes, interviewers can accomplish the following:</a:t>
            </a:r>
          </a:p>
          <a:p>
            <a:endParaRPr lang="en-MY" dirty="0"/>
          </a:p>
          <a:p>
            <a:pPr marL="285750" indent="-285750">
              <a:buFont typeface="Wingdings" panose="05000000000000000000" pitchFamily="2" charset="2"/>
              <a:buChar char="§"/>
            </a:pPr>
            <a:r>
              <a:rPr lang="en-MY" dirty="0"/>
              <a:t>Verify the candidate’s background, experience and availability.</a:t>
            </a:r>
          </a:p>
          <a:p>
            <a:pPr marL="285750" indent="-285750">
              <a:buFont typeface="Wingdings" panose="05000000000000000000" pitchFamily="2" charset="2"/>
              <a:buChar char="§"/>
            </a:pPr>
            <a:r>
              <a:rPr lang="en-MY" dirty="0"/>
              <a:t>Describe the job in greater detail and answer questions.</a:t>
            </a:r>
          </a:p>
          <a:p>
            <a:pPr marL="285750" indent="-285750">
              <a:buFont typeface="Wingdings" panose="05000000000000000000" pitchFamily="2" charset="2"/>
              <a:buChar char="§"/>
            </a:pPr>
            <a:r>
              <a:rPr lang="en-MY" dirty="0"/>
              <a:t>If both the interviewer and candidate are still interested, ask the candidate to come to the organization for a pre-screening interview.</a:t>
            </a:r>
          </a:p>
          <a:p>
            <a:endParaRPr lang="en-MY" dirty="0"/>
          </a:p>
        </p:txBody>
      </p:sp>
    </p:spTree>
    <p:extLst>
      <p:ext uri="{BB962C8B-B14F-4D97-AF65-F5344CB8AC3E}">
        <p14:creationId xmlns:p14="http://schemas.microsoft.com/office/powerpoint/2010/main" val="4124695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4F7A2BAC-882A-4C07-90FE-50BA7D005397}"/>
              </a:ext>
            </a:extLst>
          </p:cNvPr>
          <p:cNvSpPr txBox="1"/>
          <p:nvPr/>
        </p:nvSpPr>
        <p:spPr>
          <a:xfrm>
            <a:off x="822412" y="1700808"/>
            <a:ext cx="8214084" cy="5078313"/>
          </a:xfrm>
          <a:prstGeom prst="rect">
            <a:avLst/>
          </a:prstGeom>
          <a:noFill/>
        </p:spPr>
        <p:txBody>
          <a:bodyPr wrap="square" rtlCol="0">
            <a:spAutoFit/>
          </a:bodyPr>
          <a:lstStyle/>
          <a:p>
            <a:r>
              <a:rPr lang="en-MY" b="1" dirty="0"/>
              <a:t>Work Reference Checks</a:t>
            </a:r>
          </a:p>
          <a:p>
            <a:endParaRPr lang="en-MY" dirty="0"/>
          </a:p>
          <a:p>
            <a:r>
              <a:rPr lang="en-MY" dirty="0"/>
              <a:t>Former employers, clients and colleagues can provide in-depth information about the candidate’s work. The most informative references will be from former or current supervisors, who will know the candidate’s work and will have observed the candidate performing a similar job.</a:t>
            </a:r>
          </a:p>
          <a:p>
            <a:endParaRPr lang="en-MY" dirty="0"/>
          </a:p>
          <a:p>
            <a:r>
              <a:rPr lang="en-MY" dirty="0"/>
              <a:t>Reference checking has several important purposes:</a:t>
            </a:r>
          </a:p>
          <a:p>
            <a:pPr marL="285750" indent="-285750">
              <a:buFont typeface="Wingdings" panose="05000000000000000000" pitchFamily="2" charset="2"/>
              <a:buChar char="§"/>
            </a:pPr>
            <a:r>
              <a:rPr lang="en-MY" dirty="0"/>
              <a:t>To achieve better hiring fits</a:t>
            </a:r>
          </a:p>
          <a:p>
            <a:pPr marL="285750" indent="-285750">
              <a:buFont typeface="Wingdings" panose="05000000000000000000" pitchFamily="2" charset="2"/>
              <a:buChar char="§"/>
            </a:pPr>
            <a:r>
              <a:rPr lang="en-MY" dirty="0"/>
              <a:t>To confirm the honesty and accuracy of the resume</a:t>
            </a:r>
          </a:p>
          <a:p>
            <a:pPr marL="285750" indent="-285750">
              <a:buFont typeface="Wingdings" panose="05000000000000000000" pitchFamily="2" charset="2"/>
              <a:buChar char="§"/>
            </a:pPr>
            <a:r>
              <a:rPr lang="en-MY" dirty="0"/>
              <a:t>To protect the substantial investment that an organization makes when hiring</a:t>
            </a:r>
          </a:p>
          <a:p>
            <a:endParaRPr lang="en-MY" dirty="0"/>
          </a:p>
          <a:p>
            <a:r>
              <a:rPr lang="en-MY" b="1" dirty="0"/>
              <a:t>Qualifications and Eligibility</a:t>
            </a:r>
          </a:p>
          <a:p>
            <a:r>
              <a:rPr lang="en-MY" dirty="0"/>
              <a:t>Some organizations request verification of the candidate’s academic qualification. For example, candidates may be asked to provide verification that they attended the educational institution listed on the resume or application form.</a:t>
            </a:r>
          </a:p>
        </p:txBody>
      </p:sp>
    </p:spTree>
    <p:extLst>
      <p:ext uri="{BB962C8B-B14F-4D97-AF65-F5344CB8AC3E}">
        <p14:creationId xmlns:p14="http://schemas.microsoft.com/office/powerpoint/2010/main" val="95321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2: Track</a:t>
            </a:r>
          </a:p>
        </p:txBody>
      </p:sp>
      <p:sp>
        <p:nvSpPr>
          <p:cNvPr id="4" name="TextBox 3">
            <a:extLst>
              <a:ext uri="{FF2B5EF4-FFF2-40B4-BE49-F238E27FC236}">
                <a16:creationId xmlns:a16="http://schemas.microsoft.com/office/drawing/2014/main" id="{44395E3B-4F27-4457-89C1-552E0A6D3C73}"/>
              </a:ext>
            </a:extLst>
          </p:cNvPr>
          <p:cNvSpPr txBox="1"/>
          <p:nvPr/>
        </p:nvSpPr>
        <p:spPr>
          <a:xfrm>
            <a:off x="693912" y="1556792"/>
            <a:ext cx="8270576" cy="5062924"/>
          </a:xfrm>
          <a:prstGeom prst="rect">
            <a:avLst/>
          </a:prstGeom>
          <a:noFill/>
        </p:spPr>
        <p:txBody>
          <a:bodyPr wrap="square" rtlCol="0">
            <a:spAutoFit/>
          </a:bodyPr>
          <a:lstStyle/>
          <a:p>
            <a:r>
              <a:rPr lang="en-MY" sz="1700" dirty="0"/>
              <a:t>The second step of the selection process is to track the pre-screened applicants.</a:t>
            </a:r>
          </a:p>
          <a:p>
            <a:endParaRPr lang="en-MY" sz="1700" dirty="0"/>
          </a:p>
          <a:p>
            <a:r>
              <a:rPr lang="en-MY" sz="1700" dirty="0"/>
              <a:t>An applicant tracking system (ATS) is a software system that helps an organization recruit employees. Many applicant tracking systems support the following tasks:</a:t>
            </a:r>
          </a:p>
          <a:p>
            <a:pPr marL="285750" indent="-285750">
              <a:buFont typeface="Wingdings" panose="05000000000000000000" pitchFamily="2" charset="2"/>
              <a:buChar char="§"/>
            </a:pPr>
            <a:r>
              <a:rPr lang="en-MY" sz="1700" dirty="0"/>
              <a:t>Storing and processing resumes</a:t>
            </a:r>
          </a:p>
          <a:p>
            <a:pPr marL="285750" indent="-285750">
              <a:buFont typeface="Wingdings" panose="05000000000000000000" pitchFamily="2" charset="2"/>
              <a:buChar char="§"/>
            </a:pPr>
            <a:r>
              <a:rPr lang="en-MY" sz="1700" dirty="0"/>
              <a:t>Making the job requisition process more efficient</a:t>
            </a:r>
          </a:p>
          <a:p>
            <a:pPr marL="285750" indent="-285750">
              <a:buFont typeface="Wingdings" panose="05000000000000000000" pitchFamily="2" charset="2"/>
              <a:buChar char="§"/>
            </a:pPr>
            <a:r>
              <a:rPr lang="en-MY" sz="1700" dirty="0"/>
              <a:t>Providing reporting metrics that allow organizations to apply their recruiting budget more effectively</a:t>
            </a:r>
          </a:p>
          <a:p>
            <a:endParaRPr lang="en-MY" sz="1700" dirty="0"/>
          </a:p>
          <a:p>
            <a:r>
              <a:rPr lang="en-MY" sz="1700" dirty="0"/>
              <a:t>Another option for tracking applicants is outsourcing the task to an external agency. In this case, recruiting professionals act as a liaison between external agency recruiters and internal hiring managers or other internal stakeholders involved in the recruiting process. The recruiting professional has the following additional responsibilities:</a:t>
            </a:r>
          </a:p>
          <a:p>
            <a:pPr marL="285750" indent="-285750">
              <a:buFont typeface="Wingdings" panose="05000000000000000000" pitchFamily="2" charset="2"/>
              <a:buChar char="§"/>
            </a:pPr>
            <a:r>
              <a:rPr lang="en-MY" sz="1700" dirty="0"/>
              <a:t>Serve as a point of contact within the organization to communicate job requirements and recruiting processes to the agency</a:t>
            </a:r>
          </a:p>
          <a:p>
            <a:pPr marL="285750" indent="-285750">
              <a:buFont typeface="Wingdings" panose="05000000000000000000" pitchFamily="2" charset="2"/>
              <a:buChar char="§"/>
            </a:pPr>
            <a:r>
              <a:rPr lang="en-MY" sz="1700" dirty="0"/>
              <a:t>Ensure that the applications received from the agency are tracked to the organization’s job database and are consistent with the external candidate application process</a:t>
            </a:r>
          </a:p>
        </p:txBody>
      </p:sp>
    </p:spTree>
    <p:extLst>
      <p:ext uri="{BB962C8B-B14F-4D97-AF65-F5344CB8AC3E}">
        <p14:creationId xmlns:p14="http://schemas.microsoft.com/office/powerpoint/2010/main" val="1174689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extLst>
              <p:ext uri="{D42A27DB-BD31-4B8C-83A1-F6EECF244321}">
                <p14:modId xmlns:p14="http://schemas.microsoft.com/office/powerpoint/2010/main" val="2575477795"/>
              </p:ext>
            </p:extLst>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extLst>
              <p:ext uri="{D42A27DB-BD31-4B8C-83A1-F6EECF244321}">
                <p14:modId xmlns:p14="http://schemas.microsoft.com/office/powerpoint/2010/main" val="3905802254"/>
              </p:ext>
            </p:extLst>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extLst>
              <p:ext uri="{D42A27DB-BD31-4B8C-83A1-F6EECF244321}">
                <p14:modId xmlns:p14="http://schemas.microsoft.com/office/powerpoint/2010/main" val="401493221"/>
              </p:ext>
            </p:extLst>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8679-9F71-4BD3-B3A0-A6E45E55F3E0}"/>
              </a:ext>
            </a:extLst>
          </p:cNvPr>
          <p:cNvSpPr>
            <a:spLocks noGrp="1"/>
          </p:cNvSpPr>
          <p:nvPr>
            <p:ph type="title"/>
          </p:nvPr>
        </p:nvSpPr>
        <p:spPr/>
        <p:txBody>
          <a:bodyPr/>
          <a:lstStyle/>
          <a:p>
            <a:r>
              <a:rPr lang="en-MY" dirty="0"/>
              <a:t>Guidelines for Interviews</a:t>
            </a:r>
          </a:p>
        </p:txBody>
      </p:sp>
      <p:pic>
        <p:nvPicPr>
          <p:cNvPr id="4" name="image33.jpeg">
            <a:extLst>
              <a:ext uri="{FF2B5EF4-FFF2-40B4-BE49-F238E27FC236}">
                <a16:creationId xmlns:a16="http://schemas.microsoft.com/office/drawing/2014/main" id="{8BEC8711-03DB-4ECE-82B7-C02415DFF5B7}"/>
              </a:ext>
            </a:extLst>
          </p:cNvPr>
          <p:cNvPicPr/>
          <p:nvPr/>
        </p:nvPicPr>
        <p:blipFill>
          <a:blip r:embed="rId2" cstate="print"/>
          <a:stretch>
            <a:fillRect/>
          </a:stretch>
        </p:blipFill>
        <p:spPr>
          <a:xfrm>
            <a:off x="914400" y="1700808"/>
            <a:ext cx="6897960" cy="3024336"/>
          </a:xfrm>
          <a:prstGeom prst="rect">
            <a:avLst/>
          </a:prstGeom>
        </p:spPr>
      </p:pic>
    </p:spTree>
    <p:extLst>
      <p:ext uri="{BB962C8B-B14F-4D97-AF65-F5344CB8AC3E}">
        <p14:creationId xmlns:p14="http://schemas.microsoft.com/office/powerpoint/2010/main" val="1217861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Guidelines for an Effective Interview </a:t>
            </a:r>
          </a:p>
        </p:txBody>
      </p:sp>
      <p:graphicFrame>
        <p:nvGraphicFramePr>
          <p:cNvPr id="4" name="Table 3">
            <a:extLst>
              <a:ext uri="{FF2B5EF4-FFF2-40B4-BE49-F238E27FC236}">
                <a16:creationId xmlns:a16="http://schemas.microsoft.com/office/drawing/2014/main" id="{4C7CD5D9-D35F-46AD-8D05-87DEED0C8613}"/>
              </a:ext>
            </a:extLst>
          </p:cNvPr>
          <p:cNvGraphicFramePr>
            <a:graphicFrameLocks noGrp="1"/>
          </p:cNvGraphicFramePr>
          <p:nvPr>
            <p:extLst>
              <p:ext uri="{D42A27DB-BD31-4B8C-83A1-F6EECF244321}">
                <p14:modId xmlns:p14="http://schemas.microsoft.com/office/powerpoint/2010/main" val="2493253250"/>
              </p:ext>
            </p:extLst>
          </p:nvPr>
        </p:nvGraphicFramePr>
        <p:xfrm>
          <a:off x="786408" y="1680856"/>
          <a:ext cx="7571184" cy="2158947"/>
        </p:xfrm>
        <a:graphic>
          <a:graphicData uri="http://schemas.openxmlformats.org/drawingml/2006/table">
            <a:tbl>
              <a:tblPr firstRow="1" firstCol="1" lastRow="1" lastCol="1" bandRow="1" bandCol="1">
                <a:tableStyleId>{5C22544A-7EE6-4342-B048-85BDC9FD1C3A}</a:tableStyleId>
              </a:tblPr>
              <a:tblGrid>
                <a:gridCol w="2555170">
                  <a:extLst>
                    <a:ext uri="{9D8B030D-6E8A-4147-A177-3AD203B41FA5}">
                      <a16:colId xmlns:a16="http://schemas.microsoft.com/office/drawing/2014/main" val="921072939"/>
                    </a:ext>
                  </a:extLst>
                </a:gridCol>
                <a:gridCol w="5016014">
                  <a:extLst>
                    <a:ext uri="{9D8B030D-6E8A-4147-A177-3AD203B41FA5}">
                      <a16:colId xmlns:a16="http://schemas.microsoft.com/office/drawing/2014/main" val="3780845774"/>
                    </a:ext>
                  </a:extLst>
                </a:gridCol>
              </a:tblGrid>
              <a:tr h="339409">
                <a:tc>
                  <a:txBody>
                    <a:bodyPr/>
                    <a:lstStyle/>
                    <a:p>
                      <a:pPr marL="742950" marR="743585" algn="ctr">
                        <a:spcBef>
                          <a:spcPts val="595"/>
                        </a:spcBef>
                        <a:spcAft>
                          <a:spcPts val="0"/>
                        </a:spcAft>
                      </a:pPr>
                      <a:r>
                        <a:rPr lang="en-US" sz="1200" dirty="0">
                          <a:solidFill>
                            <a:schemeClr val="tx1"/>
                          </a:solidFill>
                          <a:effectLst/>
                        </a:rPr>
                        <a:t>Action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517015" marR="1518920" algn="ctr">
                        <a:spcBef>
                          <a:spcPts val="595"/>
                        </a:spcBef>
                        <a:spcAft>
                          <a:spcPts val="0"/>
                        </a:spcAft>
                      </a:pPr>
                      <a:r>
                        <a:rPr lang="en-US" sz="1200">
                          <a:solidFill>
                            <a:schemeClr val="tx1"/>
                          </a:solidFill>
                          <a:effectLst/>
                        </a:rPr>
                        <a:t>Description</a:t>
                      </a:r>
                      <a:endParaRPr lang="en-MY"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1465241"/>
                  </a:ext>
                </a:extLst>
              </a:tr>
              <a:tr h="910407">
                <a:tc>
                  <a:txBody>
                    <a:bodyPr/>
                    <a:lstStyle/>
                    <a:p>
                      <a:pPr>
                        <a:spcBef>
                          <a:spcPts val="30"/>
                        </a:spcBef>
                      </a:pPr>
                      <a:r>
                        <a:rPr lang="en-US" sz="1200" dirty="0">
                          <a:solidFill>
                            <a:schemeClr val="tx1"/>
                          </a:solidFill>
                          <a:effectLst/>
                        </a:rPr>
                        <a:t> </a:t>
                      </a:r>
                      <a:endParaRPr lang="en-MY" sz="1100" dirty="0">
                        <a:solidFill>
                          <a:schemeClr val="tx1"/>
                        </a:solidFill>
                        <a:effectLst/>
                      </a:endParaRPr>
                    </a:p>
                    <a:p>
                      <a:pPr marL="114300"/>
                      <a:r>
                        <a:rPr lang="en-US" sz="1200" dirty="0">
                          <a:solidFill>
                            <a:schemeClr val="tx1"/>
                          </a:solidFill>
                          <a:effectLst/>
                        </a:rPr>
                        <a:t>Establish rapport.</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dirty="0">
                          <a:solidFill>
                            <a:schemeClr val="tx1"/>
                          </a:solidFill>
                          <a:effectLst/>
                        </a:rPr>
                        <a:t> </a:t>
                      </a:r>
                      <a:endParaRPr lang="en-MY" sz="1100" dirty="0">
                        <a:solidFill>
                          <a:schemeClr val="tx1"/>
                        </a:solidFill>
                        <a:effectLst/>
                      </a:endParaRPr>
                    </a:p>
                    <a:p>
                      <a:pPr marL="110490">
                        <a:spcBef>
                          <a:spcPts val="5"/>
                        </a:spcBef>
                        <a:spcAft>
                          <a:spcPts val="0"/>
                        </a:spcAft>
                      </a:pPr>
                      <a:r>
                        <a:rPr lang="en-US" sz="1100" dirty="0">
                          <a:solidFill>
                            <a:schemeClr val="tx1"/>
                          </a:solidFill>
                          <a:effectLst/>
                        </a:rPr>
                        <a:t>Tell the candidate what to expect during the interview.</a:t>
                      </a:r>
                      <a:endParaRPr lang="en-MY" sz="1100" dirty="0">
                        <a:solidFill>
                          <a:schemeClr val="tx1"/>
                        </a:solidFill>
                        <a:effectLst/>
                      </a:endParaRPr>
                    </a:p>
                    <a:p>
                      <a:pPr marL="110490" marR="128270">
                        <a:lnSpc>
                          <a:spcPts val="1900"/>
                        </a:lnSpc>
                        <a:spcBef>
                          <a:spcPts val="5"/>
                        </a:spcBef>
                        <a:spcAft>
                          <a:spcPts val="0"/>
                        </a:spcAft>
                      </a:pPr>
                      <a:r>
                        <a:rPr lang="en-US" sz="1100" dirty="0">
                          <a:solidFill>
                            <a:schemeClr val="tx1"/>
                          </a:solidFill>
                          <a:effectLst/>
                        </a:rPr>
                        <a:t>Establish an environment that encourages the candidate to relax and to provide information.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78415"/>
                  </a:ext>
                </a:extLst>
              </a:tr>
              <a:tr h="909131">
                <a:tc>
                  <a:txBody>
                    <a:bodyPr/>
                    <a:lstStyle/>
                    <a:p>
                      <a:pPr>
                        <a:spcBef>
                          <a:spcPts val="30"/>
                        </a:spcBef>
                      </a:pPr>
                      <a:r>
                        <a:rPr lang="en-US" sz="1200" dirty="0">
                          <a:solidFill>
                            <a:schemeClr val="tx1"/>
                          </a:solidFill>
                          <a:effectLst/>
                        </a:rPr>
                        <a:t> </a:t>
                      </a:r>
                      <a:endParaRPr lang="en-MY" sz="1100" dirty="0">
                        <a:solidFill>
                          <a:schemeClr val="tx1"/>
                        </a:solidFill>
                        <a:effectLst/>
                      </a:endParaRPr>
                    </a:p>
                    <a:p>
                      <a:pPr marL="114300"/>
                      <a:r>
                        <a:rPr lang="en-US" sz="1200" dirty="0">
                          <a:solidFill>
                            <a:schemeClr val="tx1"/>
                          </a:solidFill>
                          <a:effectLst/>
                        </a:rPr>
                        <a:t>Listen carefully.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dirty="0">
                          <a:solidFill>
                            <a:schemeClr val="tx1"/>
                          </a:solidFill>
                          <a:effectLst/>
                        </a:rPr>
                        <a:t> </a:t>
                      </a:r>
                      <a:endParaRPr lang="en-MY" sz="1100" dirty="0">
                        <a:solidFill>
                          <a:schemeClr val="tx1"/>
                        </a:solidFill>
                        <a:effectLst/>
                      </a:endParaRPr>
                    </a:p>
                    <a:p>
                      <a:pPr marL="110490"/>
                      <a:r>
                        <a:rPr lang="en-US" sz="1100" dirty="0">
                          <a:solidFill>
                            <a:schemeClr val="tx1"/>
                          </a:solidFill>
                          <a:effectLst/>
                        </a:rPr>
                        <a:t>Frequently summarize or paraphrase what you hear to make</a:t>
                      </a:r>
                      <a:endParaRPr lang="en-MY" sz="1100" dirty="0">
                        <a:solidFill>
                          <a:schemeClr val="tx1"/>
                        </a:solidFill>
                        <a:effectLst/>
                      </a:endParaRPr>
                    </a:p>
                    <a:p>
                      <a:pPr marL="110490" marR="236220">
                        <a:lnSpc>
                          <a:spcPts val="1900"/>
                        </a:lnSpc>
                        <a:spcAft>
                          <a:spcPts val="0"/>
                        </a:spcAft>
                      </a:pPr>
                      <a:r>
                        <a:rPr lang="en-US" sz="1100" dirty="0">
                          <a:solidFill>
                            <a:schemeClr val="tx1"/>
                          </a:solidFill>
                          <a:effectLst/>
                        </a:rPr>
                        <a:t>sure you understand what the candidate is saying. You should observe and listen more than you talk.</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8468167"/>
                  </a:ext>
                </a:extLst>
              </a:tr>
            </a:tbl>
          </a:graphicData>
        </a:graphic>
      </p:graphicFrame>
      <p:graphicFrame>
        <p:nvGraphicFramePr>
          <p:cNvPr id="7" name="Table 6">
            <a:extLst>
              <a:ext uri="{FF2B5EF4-FFF2-40B4-BE49-F238E27FC236}">
                <a16:creationId xmlns:a16="http://schemas.microsoft.com/office/drawing/2014/main" id="{32E02E9B-5485-4318-865D-65336B697E58}"/>
              </a:ext>
            </a:extLst>
          </p:cNvPr>
          <p:cNvGraphicFramePr>
            <a:graphicFrameLocks noGrp="1"/>
          </p:cNvGraphicFramePr>
          <p:nvPr>
            <p:extLst>
              <p:ext uri="{D42A27DB-BD31-4B8C-83A1-F6EECF244321}">
                <p14:modId xmlns:p14="http://schemas.microsoft.com/office/powerpoint/2010/main" val="3941277995"/>
              </p:ext>
            </p:extLst>
          </p:nvPr>
        </p:nvGraphicFramePr>
        <p:xfrm>
          <a:off x="786408" y="3839804"/>
          <a:ext cx="7602016" cy="2981609"/>
        </p:xfrm>
        <a:graphic>
          <a:graphicData uri="http://schemas.openxmlformats.org/drawingml/2006/table">
            <a:tbl>
              <a:tblPr firstRow="1" firstCol="1" lastRow="1" lastCol="1" bandRow="1" bandCol="1">
                <a:tableStyleId>{5C22544A-7EE6-4342-B048-85BDC9FD1C3A}</a:tableStyleId>
              </a:tblPr>
              <a:tblGrid>
                <a:gridCol w="2573621">
                  <a:extLst>
                    <a:ext uri="{9D8B030D-6E8A-4147-A177-3AD203B41FA5}">
                      <a16:colId xmlns:a16="http://schemas.microsoft.com/office/drawing/2014/main" val="2490003524"/>
                    </a:ext>
                  </a:extLst>
                </a:gridCol>
                <a:gridCol w="5028395">
                  <a:extLst>
                    <a:ext uri="{9D8B030D-6E8A-4147-A177-3AD203B41FA5}">
                      <a16:colId xmlns:a16="http://schemas.microsoft.com/office/drawing/2014/main" val="182908107"/>
                    </a:ext>
                  </a:extLst>
                </a:gridCol>
              </a:tblGrid>
              <a:tr h="820232">
                <a:tc>
                  <a:txBody>
                    <a:bodyPr/>
                    <a:lstStyle/>
                    <a:p>
                      <a:pPr>
                        <a:spcBef>
                          <a:spcPts val="30"/>
                        </a:spcBef>
                      </a:pPr>
                      <a:r>
                        <a:rPr lang="en-US" sz="1200" dirty="0">
                          <a:solidFill>
                            <a:schemeClr val="tx1"/>
                          </a:solidFill>
                          <a:effectLst/>
                        </a:rPr>
                        <a:t> </a:t>
                      </a:r>
                      <a:endParaRPr lang="en-MY" sz="1100" dirty="0">
                        <a:solidFill>
                          <a:schemeClr val="tx1"/>
                        </a:solidFill>
                        <a:effectLst/>
                      </a:endParaRPr>
                    </a:p>
                    <a:p>
                      <a:pPr marL="123190" marR="226060">
                        <a:lnSpc>
                          <a:spcPct val="150000"/>
                        </a:lnSpc>
                        <a:spcAft>
                          <a:spcPts val="0"/>
                        </a:spcAft>
                      </a:pPr>
                      <a:r>
                        <a:rPr lang="en-US" sz="1200" dirty="0">
                          <a:solidFill>
                            <a:schemeClr val="tx1"/>
                          </a:solidFill>
                          <a:effectLst/>
                        </a:rPr>
                        <a:t>Make smooth transitions from one topic to another.</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0490" marR="115570">
                        <a:lnSpc>
                          <a:spcPts val="1900"/>
                        </a:lnSpc>
                        <a:spcBef>
                          <a:spcPts val="770"/>
                        </a:spcBef>
                        <a:spcAft>
                          <a:spcPts val="0"/>
                        </a:spcAft>
                      </a:pPr>
                      <a:r>
                        <a:rPr lang="en-US" sz="1100" dirty="0">
                          <a:solidFill>
                            <a:schemeClr val="tx1"/>
                          </a:solidFill>
                          <a:effectLst/>
                        </a:rPr>
                        <a:t>An organized, logical interview works best for both you and the candidate. Cover a topic area thoroughly and then move on to the next area.</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118277"/>
                  </a:ext>
                </a:extLst>
              </a:tr>
              <a:tr h="640896">
                <a:tc>
                  <a:txBody>
                    <a:bodyPr/>
                    <a:lstStyle/>
                    <a:p>
                      <a:pPr marL="123190" marR="226060">
                        <a:lnSpc>
                          <a:spcPts val="2050"/>
                        </a:lnSpc>
                        <a:spcBef>
                          <a:spcPts val="740"/>
                        </a:spcBef>
                        <a:spcAft>
                          <a:spcPts val="0"/>
                        </a:spcAft>
                      </a:pPr>
                      <a:r>
                        <a:rPr lang="en-US" sz="1200" dirty="0">
                          <a:solidFill>
                            <a:schemeClr val="tx1"/>
                          </a:solidFill>
                          <a:effectLst/>
                        </a:rPr>
                        <a:t>Observe nonverbal behavior.</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dirty="0">
                          <a:solidFill>
                            <a:schemeClr val="tx1"/>
                          </a:solidFill>
                          <a:effectLst/>
                        </a:rPr>
                        <a:t> </a:t>
                      </a:r>
                      <a:endParaRPr lang="en-MY" sz="1100" dirty="0">
                        <a:solidFill>
                          <a:schemeClr val="tx1"/>
                        </a:solidFill>
                        <a:effectLst/>
                      </a:endParaRPr>
                    </a:p>
                    <a:p>
                      <a:pPr marL="110490" marR="328930">
                        <a:lnSpc>
                          <a:spcPct val="150000"/>
                        </a:lnSpc>
                        <a:spcAft>
                          <a:spcPts val="0"/>
                        </a:spcAft>
                      </a:pPr>
                      <a:r>
                        <a:rPr lang="en-US" sz="1100" dirty="0">
                          <a:solidFill>
                            <a:schemeClr val="tx1"/>
                          </a:solidFill>
                          <a:effectLst/>
                        </a:rPr>
                        <a:t>Be aware of facial expressions, gestures and body positions. This applies to both you and the candidate.</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9183874"/>
                  </a:ext>
                </a:extLst>
              </a:tr>
              <a:tr h="1036930">
                <a:tc>
                  <a:txBody>
                    <a:bodyPr/>
                    <a:lstStyle/>
                    <a:p>
                      <a:pPr>
                        <a:spcBef>
                          <a:spcPts val="30"/>
                        </a:spcBef>
                      </a:pPr>
                      <a:r>
                        <a:rPr lang="en-US" sz="1200">
                          <a:solidFill>
                            <a:schemeClr val="tx1"/>
                          </a:solidFill>
                          <a:effectLst/>
                        </a:rPr>
                        <a:t> </a:t>
                      </a:r>
                      <a:endParaRPr lang="en-MY" sz="1100">
                        <a:solidFill>
                          <a:schemeClr val="tx1"/>
                        </a:solidFill>
                        <a:effectLst/>
                      </a:endParaRPr>
                    </a:p>
                    <a:p>
                      <a:pPr marL="123190"/>
                      <a:r>
                        <a:rPr lang="en-US" sz="1200">
                          <a:solidFill>
                            <a:schemeClr val="tx1"/>
                          </a:solidFill>
                          <a:effectLst/>
                        </a:rPr>
                        <a:t>Take notes.</a:t>
                      </a:r>
                      <a:endParaRPr lang="en-MY"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a:solidFill>
                            <a:schemeClr val="tx1"/>
                          </a:solidFill>
                          <a:effectLst/>
                        </a:rPr>
                        <a:t> </a:t>
                      </a:r>
                      <a:endParaRPr lang="en-MY" sz="1100">
                        <a:solidFill>
                          <a:schemeClr val="tx1"/>
                        </a:solidFill>
                        <a:effectLst/>
                      </a:endParaRPr>
                    </a:p>
                    <a:p>
                      <a:pPr marL="110490" marR="173990">
                        <a:lnSpc>
                          <a:spcPct val="150000"/>
                        </a:lnSpc>
                        <a:spcAft>
                          <a:spcPts val="0"/>
                        </a:spcAft>
                      </a:pPr>
                      <a:r>
                        <a:rPr lang="en-US" sz="1100">
                          <a:solidFill>
                            <a:schemeClr val="tx1"/>
                          </a:solidFill>
                          <a:effectLst/>
                        </a:rPr>
                        <a:t>Taking notes will help you remember your impressions and significant pieces of information from the interview. However, stay engaged with the candidate, and don’t make notes directly</a:t>
                      </a:r>
                      <a:endParaRPr lang="en-MY" sz="1100">
                        <a:solidFill>
                          <a:schemeClr val="tx1"/>
                        </a:solidFill>
                        <a:effectLst/>
                      </a:endParaRPr>
                    </a:p>
                    <a:p>
                      <a:pPr marL="110490">
                        <a:lnSpc>
                          <a:spcPts val="1265"/>
                        </a:lnSpc>
                      </a:pPr>
                      <a:r>
                        <a:rPr lang="en-US" sz="1100">
                          <a:solidFill>
                            <a:schemeClr val="tx1"/>
                          </a:solidFill>
                          <a:effectLst/>
                        </a:rPr>
                        <a:t>on the application form or resume.</a:t>
                      </a:r>
                      <a:endParaRPr lang="en-MY"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8370713"/>
                  </a:ext>
                </a:extLst>
              </a:tr>
              <a:tr h="403506">
                <a:tc>
                  <a:txBody>
                    <a:bodyPr/>
                    <a:lstStyle/>
                    <a:p>
                      <a:pPr>
                        <a:spcBef>
                          <a:spcPts val="30"/>
                        </a:spcBef>
                      </a:pPr>
                      <a:r>
                        <a:rPr lang="en-US" sz="1200">
                          <a:solidFill>
                            <a:schemeClr val="tx1"/>
                          </a:solidFill>
                          <a:effectLst/>
                        </a:rPr>
                        <a:t> </a:t>
                      </a:r>
                      <a:endParaRPr lang="en-MY" sz="1100">
                        <a:solidFill>
                          <a:schemeClr val="tx1"/>
                        </a:solidFill>
                        <a:effectLst/>
                      </a:endParaRPr>
                    </a:p>
                    <a:p>
                      <a:pPr marL="123190"/>
                      <a:r>
                        <a:rPr lang="en-US" sz="1200">
                          <a:solidFill>
                            <a:schemeClr val="tx1"/>
                          </a:solidFill>
                          <a:effectLst/>
                        </a:rPr>
                        <a:t>Conclude the interview.</a:t>
                      </a:r>
                      <a:endParaRPr lang="en-MY"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dirty="0">
                          <a:solidFill>
                            <a:schemeClr val="tx1"/>
                          </a:solidFill>
                          <a:effectLst/>
                        </a:rPr>
                        <a:t> </a:t>
                      </a:r>
                      <a:endParaRPr lang="en-MY" sz="1100" dirty="0">
                        <a:solidFill>
                          <a:schemeClr val="tx1"/>
                        </a:solidFill>
                        <a:effectLst/>
                      </a:endParaRPr>
                    </a:p>
                    <a:p>
                      <a:pPr marL="110490"/>
                      <a:r>
                        <a:rPr lang="en-US" sz="1100" dirty="0">
                          <a:solidFill>
                            <a:schemeClr val="tx1"/>
                          </a:solidFill>
                          <a:effectLst/>
                        </a:rPr>
                        <a:t>Tell the candidate what the next step in the process will be.</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0424126"/>
                  </a:ext>
                </a:extLst>
              </a:tr>
            </a:tbl>
          </a:graphicData>
        </a:graphic>
      </p:graphicFrame>
    </p:spTree>
    <p:extLst>
      <p:ext uri="{BB962C8B-B14F-4D97-AF65-F5344CB8AC3E}">
        <p14:creationId xmlns:p14="http://schemas.microsoft.com/office/powerpoint/2010/main" val="584320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4: Evaluate</a:t>
            </a:r>
          </a:p>
        </p:txBody>
      </p:sp>
      <p:sp>
        <p:nvSpPr>
          <p:cNvPr id="4" name="TextBox 3">
            <a:extLst>
              <a:ext uri="{FF2B5EF4-FFF2-40B4-BE49-F238E27FC236}">
                <a16:creationId xmlns:a16="http://schemas.microsoft.com/office/drawing/2014/main" id="{26528EEE-8A8B-4E33-A2FF-9AABEBC51130}"/>
              </a:ext>
            </a:extLst>
          </p:cNvPr>
          <p:cNvSpPr txBox="1"/>
          <p:nvPr/>
        </p:nvSpPr>
        <p:spPr>
          <a:xfrm>
            <a:off x="683568" y="1700808"/>
            <a:ext cx="8003232" cy="5078313"/>
          </a:xfrm>
          <a:prstGeom prst="rect">
            <a:avLst/>
          </a:prstGeom>
          <a:noFill/>
        </p:spPr>
        <p:txBody>
          <a:bodyPr wrap="square" rtlCol="0">
            <a:spAutoFit/>
          </a:bodyPr>
          <a:lstStyle/>
          <a:p>
            <a:r>
              <a:rPr lang="en-MY" dirty="0"/>
              <a:t>The fourth step of the selection process is to evaluate the candidates.</a:t>
            </a:r>
          </a:p>
          <a:p>
            <a:endParaRPr lang="en-MY" dirty="0"/>
          </a:p>
          <a:p>
            <a:r>
              <a:rPr lang="en-MY" b="1" dirty="0"/>
              <a:t>Interview Feedback</a:t>
            </a:r>
          </a:p>
          <a:p>
            <a:r>
              <a:rPr lang="en-MY" dirty="0"/>
              <a:t>Giving feedback to candidates after an interview is an important part of the selection process. Guidelines for providing effective feedback to candidates include the following:</a:t>
            </a:r>
          </a:p>
          <a:p>
            <a:pPr marL="285750" indent="-285750">
              <a:buFont typeface="Wingdings" panose="05000000000000000000" pitchFamily="2" charset="2"/>
              <a:buChar char="§"/>
            </a:pPr>
            <a:r>
              <a:rPr lang="en-MY" dirty="0"/>
              <a:t>Be honest in your assessment and give the applicant meaningful feedback for future employment.</a:t>
            </a:r>
          </a:p>
          <a:p>
            <a:pPr marL="285750" indent="-285750">
              <a:buFont typeface="Wingdings" panose="05000000000000000000" pitchFamily="2" charset="2"/>
              <a:buChar char="§"/>
            </a:pPr>
            <a:r>
              <a:rPr lang="en-MY" dirty="0"/>
              <a:t>Provide feedback that is clear and concise allowing the applicant to understand their strengths and weaknesses in comparison to the job requirements.</a:t>
            </a:r>
          </a:p>
          <a:p>
            <a:pPr marL="285750" indent="-285750">
              <a:buFont typeface="Wingdings" panose="05000000000000000000" pitchFamily="2" charset="2"/>
              <a:buChar char="§"/>
            </a:pPr>
            <a:r>
              <a:rPr lang="en-MY" dirty="0"/>
              <a:t>Give balanced feedback and discuss the person’s strengths first and then weaknesses against the job requirements.</a:t>
            </a:r>
          </a:p>
          <a:p>
            <a:pPr marL="285750" indent="-285750">
              <a:buFont typeface="Wingdings" panose="05000000000000000000" pitchFamily="2" charset="2"/>
              <a:buChar char="§"/>
            </a:pPr>
            <a:r>
              <a:rPr lang="en-MY" dirty="0"/>
              <a:t>Relate feedback to the job requirements not feelings, impression, or views of the applicant’s personality.</a:t>
            </a:r>
          </a:p>
          <a:p>
            <a:pPr marL="285750" indent="-285750">
              <a:buFont typeface="Wingdings" panose="05000000000000000000" pitchFamily="2" charset="2"/>
              <a:buChar char="§"/>
            </a:pPr>
            <a:r>
              <a:rPr lang="en-MY" dirty="0"/>
              <a:t>Consider the language used when providing feedback, especially in relation to interview performance.</a:t>
            </a:r>
          </a:p>
          <a:p>
            <a:pPr marL="285750" indent="-285750">
              <a:buFont typeface="Wingdings" panose="05000000000000000000" pitchFamily="2" charset="2"/>
              <a:buChar char="§"/>
            </a:pPr>
            <a:r>
              <a:rPr lang="en-MY" dirty="0"/>
              <a:t>Give factual examples in support to the feedback being provided. </a:t>
            </a:r>
          </a:p>
        </p:txBody>
      </p:sp>
    </p:spTree>
    <p:extLst>
      <p:ext uri="{BB962C8B-B14F-4D97-AF65-F5344CB8AC3E}">
        <p14:creationId xmlns:p14="http://schemas.microsoft.com/office/powerpoint/2010/main" val="2420999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Background Investigations</a:t>
            </a:r>
          </a:p>
        </p:txBody>
      </p:sp>
      <p:sp>
        <p:nvSpPr>
          <p:cNvPr id="4" name="TextBox 3">
            <a:extLst>
              <a:ext uri="{FF2B5EF4-FFF2-40B4-BE49-F238E27FC236}">
                <a16:creationId xmlns:a16="http://schemas.microsoft.com/office/drawing/2014/main" id="{C7704C61-0E02-4BC1-A4FD-84A134C72D7A}"/>
              </a:ext>
            </a:extLst>
          </p:cNvPr>
          <p:cNvSpPr txBox="1"/>
          <p:nvPr/>
        </p:nvSpPr>
        <p:spPr>
          <a:xfrm>
            <a:off x="827584" y="1916832"/>
            <a:ext cx="7859216" cy="3970318"/>
          </a:xfrm>
          <a:prstGeom prst="rect">
            <a:avLst/>
          </a:prstGeom>
          <a:noFill/>
        </p:spPr>
        <p:txBody>
          <a:bodyPr wrap="square" rtlCol="0">
            <a:spAutoFit/>
          </a:bodyPr>
          <a:lstStyle/>
          <a:p>
            <a:r>
              <a:rPr lang="en-MY" dirty="0"/>
              <a:t>Background investigation is the process of authenticating the information supplied to a potential employer by a job applicant in his or her resume, application and interviews. Organizations that conduct thorough background investigations usually make better hiring decisions and may avoid negligent hiring claims. Negligent hiring involves hiring a candidate who the employer knew (or should have known based on a reasonable investigation of the candidate’s background) posed a risk to others in the workplace.</a:t>
            </a:r>
          </a:p>
          <a:p>
            <a:endParaRPr lang="en-MY" dirty="0"/>
          </a:p>
          <a:p>
            <a:r>
              <a:rPr lang="en-MY" dirty="0"/>
              <a:t>HR professionals often conduct the background investigations. These investigations should be the same for candidates applying for the same job. Make sure a clear connection exists between the background investigations and the requirements of the job.</a:t>
            </a:r>
          </a:p>
          <a:p>
            <a:endParaRPr lang="en-MY" dirty="0"/>
          </a:p>
        </p:txBody>
      </p:sp>
    </p:spTree>
    <p:extLst>
      <p:ext uri="{BB962C8B-B14F-4D97-AF65-F5344CB8AC3E}">
        <p14:creationId xmlns:p14="http://schemas.microsoft.com/office/powerpoint/2010/main" val="1652289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a:xfrm>
            <a:off x="914400" y="277813"/>
            <a:ext cx="8122096" cy="1143000"/>
          </a:xfrm>
        </p:spPr>
        <p:txBody>
          <a:bodyPr/>
          <a:lstStyle/>
          <a:p>
            <a:r>
              <a:rPr lang="en-MY" dirty="0"/>
              <a:t>Common Background Investigations</a:t>
            </a:r>
          </a:p>
        </p:txBody>
      </p:sp>
      <p:sp>
        <p:nvSpPr>
          <p:cNvPr id="4" name="TextBox 3">
            <a:extLst>
              <a:ext uri="{FF2B5EF4-FFF2-40B4-BE49-F238E27FC236}">
                <a16:creationId xmlns:a16="http://schemas.microsoft.com/office/drawing/2014/main" id="{B62AE32A-C3B7-4045-A8EE-597871DBE140}"/>
              </a:ext>
            </a:extLst>
          </p:cNvPr>
          <p:cNvSpPr txBox="1"/>
          <p:nvPr/>
        </p:nvSpPr>
        <p:spPr>
          <a:xfrm>
            <a:off x="683568" y="1556792"/>
            <a:ext cx="8352928" cy="5262979"/>
          </a:xfrm>
          <a:prstGeom prst="rect">
            <a:avLst/>
          </a:prstGeom>
          <a:noFill/>
        </p:spPr>
        <p:txBody>
          <a:bodyPr wrap="square" rtlCol="0">
            <a:spAutoFit/>
          </a:bodyPr>
          <a:lstStyle/>
          <a:p>
            <a:r>
              <a:rPr lang="en-MY" sz="1600" b="1" dirty="0"/>
              <a:t>Internet Search :</a:t>
            </a:r>
          </a:p>
          <a:p>
            <a:r>
              <a:rPr lang="en-MY" sz="1600" dirty="0"/>
              <a:t>An Internet search on the candidate's name, especially using an Internet search engine such as Google.com, helps the organization confirm candidates’ claims about their jobs, performance, awards and other information. Sites such as LinkedIn may also serve to check the candidate’s consistency in claims about job history and achievements</a:t>
            </a:r>
          </a:p>
          <a:p>
            <a:r>
              <a:rPr lang="en-MY" sz="1600" dirty="0"/>
              <a:t>Criminal Background Check</a:t>
            </a:r>
          </a:p>
          <a:p>
            <a:endParaRPr lang="en-MY" sz="1600" dirty="0"/>
          </a:p>
          <a:p>
            <a:r>
              <a:rPr lang="en-MY" sz="1600" dirty="0"/>
              <a:t>Organizations conduct criminal background checks for the following reasons:</a:t>
            </a:r>
          </a:p>
          <a:p>
            <a:pPr marL="285750" indent="-285750">
              <a:buFont typeface="Wingdings" panose="05000000000000000000" pitchFamily="2" charset="2"/>
              <a:buChar char="§"/>
            </a:pPr>
            <a:r>
              <a:rPr lang="en-MY" sz="1600" dirty="0"/>
              <a:t>To determine if the candidate has a history of criminal convictions that may disqualify her or him from consideration</a:t>
            </a:r>
          </a:p>
          <a:p>
            <a:pPr marL="285750" indent="-285750">
              <a:buFont typeface="Wingdings" panose="05000000000000000000" pitchFamily="2" charset="2"/>
              <a:buChar char="§"/>
            </a:pPr>
            <a:r>
              <a:rPr lang="en-MY" sz="1600" dirty="0"/>
              <a:t>To increase the quality of applicant hiring</a:t>
            </a:r>
          </a:p>
          <a:p>
            <a:pPr marL="285750" indent="-285750">
              <a:buFont typeface="Wingdings" panose="05000000000000000000" pitchFamily="2" charset="2"/>
              <a:buChar char="§"/>
            </a:pPr>
            <a:r>
              <a:rPr lang="en-MY" sz="1600" dirty="0"/>
              <a:t>To reduce the possibility of theft and embezzlement</a:t>
            </a:r>
          </a:p>
          <a:p>
            <a:endParaRPr lang="en-MY" sz="1600" dirty="0"/>
          </a:p>
          <a:p>
            <a:r>
              <a:rPr lang="en-MY" sz="1600" b="1" dirty="0"/>
              <a:t>Credit History Checks</a:t>
            </a:r>
          </a:p>
          <a:p>
            <a:r>
              <a:rPr lang="en-MY" sz="1600" dirty="0"/>
              <a:t>Credit history checks should be conducted only on the following candidates:</a:t>
            </a:r>
          </a:p>
          <a:p>
            <a:pPr marL="285750" indent="-285750">
              <a:buFont typeface="Wingdings" panose="05000000000000000000" pitchFamily="2" charset="2"/>
              <a:buChar char="§"/>
            </a:pPr>
            <a:r>
              <a:rPr lang="en-MY" sz="1600" dirty="0"/>
              <a:t>Candidates for positions of financial responsibility (such as accounting and finance professionals)</a:t>
            </a:r>
          </a:p>
          <a:p>
            <a:pPr marL="285750" indent="-285750">
              <a:buFont typeface="Wingdings" panose="05000000000000000000" pitchFamily="2" charset="2"/>
              <a:buChar char="§"/>
            </a:pPr>
            <a:r>
              <a:rPr lang="en-MY" sz="1600" dirty="0"/>
              <a:t>Candidate for positions that involve handling significant amounts of currency or other valuables</a:t>
            </a:r>
          </a:p>
          <a:p>
            <a:r>
              <a:rPr lang="en-MY" sz="1600" dirty="0"/>
              <a:t>If your credit reports are acquired from external vendors, the organization must comply with any applicable credit check laws.</a:t>
            </a:r>
          </a:p>
        </p:txBody>
      </p:sp>
    </p:spTree>
    <p:extLst>
      <p:ext uri="{BB962C8B-B14F-4D97-AF65-F5344CB8AC3E}">
        <p14:creationId xmlns:p14="http://schemas.microsoft.com/office/powerpoint/2010/main" val="1957224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Step 5: Select</a:t>
            </a:r>
          </a:p>
        </p:txBody>
      </p:sp>
      <p:sp>
        <p:nvSpPr>
          <p:cNvPr id="4" name="TextBox 3">
            <a:extLst>
              <a:ext uri="{FF2B5EF4-FFF2-40B4-BE49-F238E27FC236}">
                <a16:creationId xmlns:a16="http://schemas.microsoft.com/office/drawing/2014/main" id="{7242B80E-A365-4EFD-BF24-571E06157184}"/>
              </a:ext>
            </a:extLst>
          </p:cNvPr>
          <p:cNvSpPr txBox="1"/>
          <p:nvPr/>
        </p:nvSpPr>
        <p:spPr>
          <a:xfrm>
            <a:off x="755576" y="1700808"/>
            <a:ext cx="7931224" cy="4801314"/>
          </a:xfrm>
          <a:prstGeom prst="rect">
            <a:avLst/>
          </a:prstGeom>
          <a:noFill/>
        </p:spPr>
        <p:txBody>
          <a:bodyPr wrap="square" rtlCol="0">
            <a:spAutoFit/>
          </a:bodyPr>
          <a:lstStyle/>
          <a:p>
            <a:r>
              <a:rPr lang="en-MY" dirty="0"/>
              <a:t>The fifth step in the selection process is selecting a candidate to fill the open position.</a:t>
            </a:r>
          </a:p>
          <a:p>
            <a:endParaRPr lang="en-MY" dirty="0"/>
          </a:p>
          <a:p>
            <a:r>
              <a:rPr lang="en-MY" dirty="0"/>
              <a:t>Selection of the most qualified candidate will be based on the interviews, evaluations, and tests conducted in Steps 3 and 4 of the selection process.</a:t>
            </a:r>
          </a:p>
          <a:p>
            <a:endParaRPr lang="en-MY" dirty="0"/>
          </a:p>
          <a:p>
            <a:r>
              <a:rPr lang="en-MY" dirty="0"/>
              <a:t>A tie breaker is a method used to select a preferred candidate when two or more candidates are considered equally qualified. The job requirements will help you determine what particular categories are the most important. The winning candidate should be the one who scores higher in the most consequential categories.</a:t>
            </a:r>
          </a:p>
          <a:p>
            <a:r>
              <a:rPr lang="en-MY" dirty="0"/>
              <a:t> </a:t>
            </a:r>
          </a:p>
          <a:p>
            <a:r>
              <a:rPr lang="en-MY" dirty="0"/>
              <a:t>In some cases the decision must be based on a personality fit. The wrong fit leads to an unhappy employee, manager and team. The right fit can energize the environment and lead to a happy employee, manager and team. Often the head of the department or the organization must make the final decision about the right fit.</a:t>
            </a:r>
          </a:p>
        </p:txBody>
      </p:sp>
    </p:spTree>
    <p:extLst>
      <p:ext uri="{BB962C8B-B14F-4D97-AF65-F5344CB8AC3E}">
        <p14:creationId xmlns:p14="http://schemas.microsoft.com/office/powerpoint/2010/main" val="28269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880051" y="2274838"/>
            <a:ext cx="7772400" cy="2308324"/>
          </a:xfrm>
          <a:prstGeom prst="rect">
            <a:avLst/>
          </a:prstGeom>
          <a:noFill/>
        </p:spPr>
        <p:txBody>
          <a:bodyPr wrap="square" rtlCol="0">
            <a:spAutoFit/>
          </a:bodyPr>
          <a:lstStyle/>
          <a:p>
            <a:r>
              <a:rPr lang="en-MY"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dirty="0"/>
          </a:p>
          <a:p>
            <a:endParaRPr lang="en-MY" dirty="0"/>
          </a:p>
        </p:txBody>
      </p:sp>
    </p:spTree>
    <p:extLst>
      <p:ext uri="{BB962C8B-B14F-4D97-AF65-F5344CB8AC3E}">
        <p14:creationId xmlns:p14="http://schemas.microsoft.com/office/powerpoint/2010/main" val="1654509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2582310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927330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6: Offer</a:t>
            </a:r>
          </a:p>
        </p:txBody>
      </p:sp>
      <p:sp>
        <p:nvSpPr>
          <p:cNvPr id="4" name="TextBox 3">
            <a:extLst>
              <a:ext uri="{FF2B5EF4-FFF2-40B4-BE49-F238E27FC236}">
                <a16:creationId xmlns:a16="http://schemas.microsoft.com/office/drawing/2014/main" id="{9260E3F8-7F2D-4AF7-B55C-2D4D641122F1}"/>
              </a:ext>
            </a:extLst>
          </p:cNvPr>
          <p:cNvSpPr txBox="1"/>
          <p:nvPr/>
        </p:nvSpPr>
        <p:spPr>
          <a:xfrm>
            <a:off x="685800" y="1556792"/>
            <a:ext cx="8278688" cy="5355312"/>
          </a:xfrm>
          <a:prstGeom prst="rect">
            <a:avLst/>
          </a:prstGeom>
          <a:noFill/>
        </p:spPr>
        <p:txBody>
          <a:bodyPr wrap="square" rtlCol="0">
            <a:spAutoFit/>
          </a:bodyPr>
          <a:lstStyle/>
          <a:p>
            <a:r>
              <a:rPr lang="en-MY" dirty="0"/>
              <a:t>The last step of the selection process is offering the position to the most qualified candidate.</a:t>
            </a:r>
          </a:p>
          <a:p>
            <a:endParaRPr lang="en-MY" dirty="0"/>
          </a:p>
          <a:p>
            <a:r>
              <a:rPr lang="en-MY" b="1" dirty="0"/>
              <a:t>Contingent Job Offer</a:t>
            </a:r>
          </a:p>
          <a:p>
            <a:r>
              <a:rPr lang="en-MY" dirty="0"/>
              <a:t>Organizations may make a job offer that is contingent on the candidate passing certain tests or meeting certain requirements. This is known as a contingent job offer. The tests or requirements can include the following:</a:t>
            </a:r>
          </a:p>
          <a:p>
            <a:pPr marL="285750" indent="-285750">
              <a:buFont typeface="Wingdings" panose="05000000000000000000" pitchFamily="2" charset="2"/>
              <a:buChar char="§"/>
            </a:pPr>
            <a:r>
              <a:rPr lang="en-MY" dirty="0"/>
              <a:t>Medical examination</a:t>
            </a:r>
          </a:p>
          <a:p>
            <a:pPr marL="285750" indent="-285750">
              <a:buFont typeface="Wingdings" panose="05000000000000000000" pitchFamily="2" charset="2"/>
              <a:buChar char="§"/>
            </a:pPr>
            <a:r>
              <a:rPr lang="en-MY" dirty="0"/>
              <a:t>Physical fitness test</a:t>
            </a:r>
          </a:p>
          <a:p>
            <a:pPr marL="285750" indent="-285750">
              <a:buFont typeface="Wingdings" panose="05000000000000000000" pitchFamily="2" charset="2"/>
              <a:buChar char="§"/>
            </a:pPr>
            <a:r>
              <a:rPr lang="en-MY" dirty="0"/>
              <a:t>Psychological test</a:t>
            </a:r>
          </a:p>
          <a:p>
            <a:endParaRPr lang="en-MY" dirty="0"/>
          </a:p>
          <a:p>
            <a:r>
              <a:rPr lang="en-MY" b="1" dirty="0"/>
              <a:t>Employment Offer</a:t>
            </a:r>
          </a:p>
          <a:p>
            <a:r>
              <a:rPr lang="en-MY" dirty="0"/>
              <a:t>An employment offer should quickly follow the selection of the most qualified candidate. Mishandling this part of the process can result in losing the candidate to another organization or can give the employment relationship a negative start even if the candidate accepts the position.</a:t>
            </a:r>
          </a:p>
          <a:p>
            <a:endParaRPr lang="en-MY" dirty="0"/>
          </a:p>
          <a:p>
            <a:r>
              <a:rPr lang="en-MY" dirty="0"/>
              <a:t>An employment offer is formally communicated through an offer letter. Employment offers must be worded carefully. </a:t>
            </a:r>
          </a:p>
        </p:txBody>
      </p:sp>
    </p:spTree>
    <p:extLst>
      <p:ext uri="{BB962C8B-B14F-4D97-AF65-F5344CB8AC3E}">
        <p14:creationId xmlns:p14="http://schemas.microsoft.com/office/powerpoint/2010/main" val="553295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Offer Letter Guidelines</a:t>
            </a:r>
          </a:p>
        </p:txBody>
      </p:sp>
      <p:sp>
        <p:nvSpPr>
          <p:cNvPr id="5" name="TextBox 4">
            <a:extLst>
              <a:ext uri="{FF2B5EF4-FFF2-40B4-BE49-F238E27FC236}">
                <a16:creationId xmlns:a16="http://schemas.microsoft.com/office/drawing/2014/main" id="{9A8FF6AB-23A1-4F77-82EA-EA091E6A82BE}"/>
              </a:ext>
            </a:extLst>
          </p:cNvPr>
          <p:cNvSpPr txBox="1"/>
          <p:nvPr/>
        </p:nvSpPr>
        <p:spPr>
          <a:xfrm>
            <a:off x="914400" y="1844824"/>
            <a:ext cx="7772400" cy="2585323"/>
          </a:xfrm>
          <a:prstGeom prst="rect">
            <a:avLst/>
          </a:prstGeom>
          <a:noFill/>
        </p:spPr>
        <p:txBody>
          <a:bodyPr wrap="square" rtlCol="0">
            <a:spAutoFit/>
          </a:bodyPr>
          <a:lstStyle/>
          <a:p>
            <a:pPr marL="285750" indent="-285750">
              <a:buFont typeface="Wingdings" panose="05000000000000000000" pitchFamily="2" charset="2"/>
              <a:buChar char="§"/>
            </a:pPr>
            <a:r>
              <a:rPr lang="en-MY" dirty="0"/>
              <a:t>Use a standard letter that has been approved by the legal department.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Clearly state the terms of the offer and any contingencies.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Establish a reasonable acceptance deadline.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Clearly state the acceptance details (for example, requiring a signature returned on a duplicate copy of the offer letter).</a:t>
            </a:r>
          </a:p>
          <a:p>
            <a:endParaRPr lang="en-MY" dirty="0"/>
          </a:p>
        </p:txBody>
      </p:sp>
    </p:spTree>
    <p:extLst>
      <p:ext uri="{BB962C8B-B14F-4D97-AF65-F5344CB8AC3E}">
        <p14:creationId xmlns:p14="http://schemas.microsoft.com/office/powerpoint/2010/main" val="54713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Offer Negotiation</a:t>
            </a:r>
          </a:p>
        </p:txBody>
      </p:sp>
      <p:sp>
        <p:nvSpPr>
          <p:cNvPr id="4" name="TextBox 3">
            <a:extLst>
              <a:ext uri="{FF2B5EF4-FFF2-40B4-BE49-F238E27FC236}">
                <a16:creationId xmlns:a16="http://schemas.microsoft.com/office/drawing/2014/main" id="{7D85411A-6D6D-4D10-925A-E2075607F697}"/>
              </a:ext>
            </a:extLst>
          </p:cNvPr>
          <p:cNvSpPr txBox="1"/>
          <p:nvPr/>
        </p:nvSpPr>
        <p:spPr>
          <a:xfrm>
            <a:off x="786408" y="1772816"/>
            <a:ext cx="7571184" cy="2585323"/>
          </a:xfrm>
          <a:prstGeom prst="rect">
            <a:avLst/>
          </a:prstGeom>
          <a:noFill/>
        </p:spPr>
        <p:txBody>
          <a:bodyPr wrap="square" rtlCol="0">
            <a:spAutoFit/>
          </a:bodyPr>
          <a:lstStyle/>
          <a:p>
            <a:r>
              <a:rPr lang="en-MY" dirty="0"/>
              <a:t>In some countries, the offer letter is followed by little or no negotiation. Both the candidate and the organization will have a mutual understanding about what the offer letter will include before the formal offer is made. In other countries, the offer letter may be the starting point of a long negotiation.</a:t>
            </a:r>
          </a:p>
          <a:p>
            <a:endParaRPr lang="en-MY" dirty="0"/>
          </a:p>
          <a:p>
            <a:r>
              <a:rPr lang="en-MY" dirty="0"/>
              <a:t>After the negotiations are complete, the offer and contract of employment may be finalized.</a:t>
            </a:r>
          </a:p>
          <a:p>
            <a:endParaRPr lang="en-MY" dirty="0"/>
          </a:p>
        </p:txBody>
      </p:sp>
    </p:spTree>
    <p:extLst>
      <p:ext uri="{BB962C8B-B14F-4D97-AF65-F5344CB8AC3E}">
        <p14:creationId xmlns:p14="http://schemas.microsoft.com/office/powerpoint/2010/main" val="1914345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Employment Contracts</a:t>
            </a:r>
          </a:p>
        </p:txBody>
      </p:sp>
      <p:sp>
        <p:nvSpPr>
          <p:cNvPr id="4" name="TextBox 3">
            <a:extLst>
              <a:ext uri="{FF2B5EF4-FFF2-40B4-BE49-F238E27FC236}">
                <a16:creationId xmlns:a16="http://schemas.microsoft.com/office/drawing/2014/main" id="{F77BFFBA-8D17-46E7-8838-585844033A5D}"/>
              </a:ext>
            </a:extLst>
          </p:cNvPr>
          <p:cNvSpPr txBox="1"/>
          <p:nvPr/>
        </p:nvSpPr>
        <p:spPr>
          <a:xfrm>
            <a:off x="827584" y="1844824"/>
            <a:ext cx="7772400" cy="4801314"/>
          </a:xfrm>
          <a:prstGeom prst="rect">
            <a:avLst/>
          </a:prstGeom>
          <a:noFill/>
        </p:spPr>
        <p:txBody>
          <a:bodyPr wrap="square" rtlCol="0">
            <a:spAutoFit/>
          </a:bodyPr>
          <a:lstStyle/>
          <a:p>
            <a:r>
              <a:rPr lang="en-MY" dirty="0"/>
              <a:t>An employment contract is an agreement between the organization and an employee that explains the employment relationship.</a:t>
            </a:r>
          </a:p>
          <a:p>
            <a:endParaRPr lang="en-MY" dirty="0"/>
          </a:p>
          <a:p>
            <a:r>
              <a:rPr lang="en-MY" dirty="0"/>
              <a:t>A written contract helps clarify employment terms. The specific terms will vary based on the organization, the job and applicable local laws. The following list provides examples of items commonly covered in an employment contract:</a:t>
            </a:r>
          </a:p>
          <a:p>
            <a:endParaRPr lang="en-MY" dirty="0"/>
          </a:p>
          <a:p>
            <a:pPr marL="285750" indent="-285750">
              <a:buFont typeface="Wingdings" panose="05000000000000000000" pitchFamily="2" charset="2"/>
              <a:buChar char="§"/>
            </a:pPr>
            <a:r>
              <a:rPr lang="en-MY" dirty="0"/>
              <a:t>Terms and conditions of employment</a:t>
            </a:r>
          </a:p>
          <a:p>
            <a:pPr marL="285750" indent="-285750">
              <a:buFont typeface="Wingdings" panose="05000000000000000000" pitchFamily="2" charset="2"/>
              <a:buChar char="§"/>
            </a:pPr>
            <a:r>
              <a:rPr lang="en-MY" dirty="0"/>
              <a:t>General duties and job expectations of the employee</a:t>
            </a:r>
          </a:p>
          <a:p>
            <a:pPr marL="285750" indent="-285750">
              <a:buFont typeface="Wingdings" panose="05000000000000000000" pitchFamily="2" charset="2"/>
              <a:buChar char="§"/>
            </a:pPr>
            <a:r>
              <a:rPr lang="en-MY" dirty="0"/>
              <a:t>Confidentiality and nondisclosure terms</a:t>
            </a:r>
          </a:p>
          <a:p>
            <a:pPr marL="285750" indent="-285750">
              <a:buFont typeface="Wingdings" panose="05000000000000000000" pitchFamily="2" charset="2"/>
              <a:buChar char="§"/>
            </a:pPr>
            <a:r>
              <a:rPr lang="en-MY" dirty="0"/>
              <a:t>Compensation and benefits</a:t>
            </a:r>
          </a:p>
          <a:p>
            <a:pPr marL="285750" indent="-285750">
              <a:buFont typeface="Wingdings" panose="05000000000000000000" pitchFamily="2" charset="2"/>
              <a:buChar char="§"/>
            </a:pPr>
            <a:r>
              <a:rPr lang="en-MY" dirty="0"/>
              <a:t>Terms for resignation or termination</a:t>
            </a:r>
          </a:p>
          <a:p>
            <a:pPr marL="285750" indent="-285750">
              <a:buFont typeface="Wingdings" panose="05000000000000000000" pitchFamily="2" charset="2"/>
              <a:buChar char="§"/>
            </a:pPr>
            <a:r>
              <a:rPr lang="en-MY" dirty="0"/>
              <a:t>Relocation</a:t>
            </a:r>
          </a:p>
          <a:p>
            <a:pPr marL="285750" indent="-285750">
              <a:buFont typeface="Wingdings" panose="05000000000000000000" pitchFamily="2" charset="2"/>
              <a:buChar char="§"/>
            </a:pPr>
            <a:r>
              <a:rPr lang="en-MY" dirty="0"/>
              <a:t>Severance provisions</a:t>
            </a:r>
          </a:p>
          <a:p>
            <a:pPr marL="285750" indent="-285750">
              <a:buFont typeface="Wingdings" panose="05000000000000000000" pitchFamily="2" charset="2"/>
              <a:buChar char="§"/>
            </a:pPr>
            <a:r>
              <a:rPr lang="en-MY" dirty="0"/>
              <a:t>Appropriate signatures and date</a:t>
            </a:r>
          </a:p>
          <a:p>
            <a:endParaRPr lang="en-MY" dirty="0"/>
          </a:p>
        </p:txBody>
      </p:sp>
    </p:spTree>
    <p:extLst>
      <p:ext uri="{BB962C8B-B14F-4D97-AF65-F5344CB8AC3E}">
        <p14:creationId xmlns:p14="http://schemas.microsoft.com/office/powerpoint/2010/main" val="447470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Difference between an offer and a contract</a:t>
            </a:r>
          </a:p>
        </p:txBody>
      </p:sp>
      <p:sp>
        <p:nvSpPr>
          <p:cNvPr id="4" name="TextBox 3">
            <a:extLst>
              <a:ext uri="{FF2B5EF4-FFF2-40B4-BE49-F238E27FC236}">
                <a16:creationId xmlns:a16="http://schemas.microsoft.com/office/drawing/2014/main" id="{BC0CF57F-F3BE-4489-B3D3-14C752F1A39C}"/>
              </a:ext>
            </a:extLst>
          </p:cNvPr>
          <p:cNvSpPr txBox="1"/>
          <p:nvPr/>
        </p:nvSpPr>
        <p:spPr>
          <a:xfrm>
            <a:off x="1043608" y="2060848"/>
            <a:ext cx="7848872" cy="1477328"/>
          </a:xfrm>
          <a:prstGeom prst="rect">
            <a:avLst/>
          </a:prstGeom>
          <a:noFill/>
        </p:spPr>
        <p:txBody>
          <a:bodyPr wrap="square" rtlCol="0">
            <a:spAutoFit/>
          </a:bodyPr>
          <a:lstStyle/>
          <a:p>
            <a:r>
              <a:rPr lang="en-MY" dirty="0"/>
              <a:t>In general, an offer is not legally binding and can be retracted at any time. A contract confers specific legal obligations on both the organization and the new employee. In some counties, the contract can be very difficult to break without significant costs. Involve legal counsel in developing any offer letter or contract for the organization.</a:t>
            </a:r>
          </a:p>
        </p:txBody>
      </p:sp>
    </p:spTree>
    <p:extLst>
      <p:ext uri="{BB962C8B-B14F-4D97-AF65-F5344CB8AC3E}">
        <p14:creationId xmlns:p14="http://schemas.microsoft.com/office/powerpoint/2010/main" val="2574569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Handling </a:t>
            </a:r>
            <a:r>
              <a:rPr lang="en-MY" dirty="0" err="1"/>
              <a:t>Nonselected</a:t>
            </a:r>
            <a:r>
              <a:rPr lang="en-MY" dirty="0"/>
              <a:t> Candidates</a:t>
            </a:r>
          </a:p>
        </p:txBody>
      </p:sp>
      <p:sp>
        <p:nvSpPr>
          <p:cNvPr id="4" name="TextBox 3">
            <a:extLst>
              <a:ext uri="{FF2B5EF4-FFF2-40B4-BE49-F238E27FC236}">
                <a16:creationId xmlns:a16="http://schemas.microsoft.com/office/drawing/2014/main" id="{8CED1580-ECD4-4750-AF5C-C41FDBA019B4}"/>
              </a:ext>
            </a:extLst>
          </p:cNvPr>
          <p:cNvSpPr txBox="1"/>
          <p:nvPr/>
        </p:nvSpPr>
        <p:spPr>
          <a:xfrm>
            <a:off x="755576" y="1916832"/>
            <a:ext cx="7416824" cy="2862322"/>
          </a:xfrm>
          <a:prstGeom prst="rect">
            <a:avLst/>
          </a:prstGeom>
          <a:noFill/>
        </p:spPr>
        <p:txBody>
          <a:bodyPr wrap="square" rtlCol="0">
            <a:spAutoFit/>
          </a:bodyPr>
          <a:lstStyle/>
          <a:p>
            <a:r>
              <a:rPr lang="en-MY" dirty="0"/>
              <a:t>Candidates who are not selected for the open position should be notified promptly. A personal phone call or letter is the preferred method for such notifications. However, standardized rejection letters may be necessary when there are numerous applicants. If possible, add a paragraph to the letter showing that the organization has given careful thought to the candidate and to the selection. For example, the letter can indicate that the selection was a difficult decision and that the deciding factor was due to the need for a specific skill or competency in the candidate. The candidate is more likely to feel respected and to retain a positive impression of the organization.</a:t>
            </a:r>
          </a:p>
        </p:txBody>
      </p:sp>
    </p:spTree>
    <p:extLst>
      <p:ext uri="{BB962C8B-B14F-4D97-AF65-F5344CB8AC3E}">
        <p14:creationId xmlns:p14="http://schemas.microsoft.com/office/powerpoint/2010/main" val="720112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F7C5BA09-2A47-4129-962C-F41CDFF361D8}"/>
              </a:ext>
            </a:extLst>
          </p:cNvPr>
          <p:cNvSpPr txBox="1"/>
          <p:nvPr/>
        </p:nvSpPr>
        <p:spPr>
          <a:xfrm>
            <a:off x="1115616" y="1772816"/>
            <a:ext cx="7571184" cy="3970318"/>
          </a:xfrm>
          <a:prstGeom prst="rect">
            <a:avLst/>
          </a:prstGeom>
          <a:noFill/>
        </p:spPr>
        <p:txBody>
          <a:bodyPr wrap="square" rtlCol="0">
            <a:spAutoFit/>
          </a:bodyPr>
          <a:lstStyle/>
          <a:p>
            <a:r>
              <a:rPr lang="en-MY" dirty="0"/>
              <a:t>Which one of the following statements related to resumes and applications is true?</a:t>
            </a:r>
          </a:p>
          <a:p>
            <a:pPr marL="342900" indent="-342900">
              <a:buAutoNum type="arabicPeriod"/>
            </a:pPr>
            <a:endParaRPr lang="en-MY" dirty="0"/>
          </a:p>
          <a:p>
            <a:pPr marL="342900" indent="-342900">
              <a:buFont typeface="+mj-lt"/>
              <a:buAutoNum type="alphaUcPeriod"/>
            </a:pPr>
            <a:r>
              <a:rPr lang="en-MY" dirty="0"/>
              <a:t>Resumes highlight the candidate’s strengths.</a:t>
            </a:r>
          </a:p>
          <a:p>
            <a:pPr marL="342900" indent="-342900">
              <a:buFont typeface="+mj-lt"/>
              <a:buAutoNum type="alphaUcPeriod"/>
            </a:pPr>
            <a:endParaRPr lang="en-MY" dirty="0"/>
          </a:p>
          <a:p>
            <a:pPr marL="342900" indent="-342900">
              <a:buFont typeface="+mj-lt"/>
              <a:buAutoNum type="alphaUcPeriod"/>
            </a:pPr>
            <a:r>
              <a:rPr lang="en-MY" dirty="0"/>
              <a:t>Many HR professionals believe candidates should submit only a resume and that an application form is not needed.</a:t>
            </a:r>
          </a:p>
          <a:p>
            <a:pPr marL="342900" indent="-342900">
              <a:buFont typeface="+mj-lt"/>
              <a:buAutoNum type="alphaUcPeriod"/>
            </a:pPr>
            <a:endParaRPr lang="en-MY" dirty="0"/>
          </a:p>
          <a:p>
            <a:pPr marL="342900" indent="-342900">
              <a:buFont typeface="+mj-lt"/>
              <a:buAutoNum type="alphaUcPeriod"/>
            </a:pPr>
            <a:r>
              <a:rPr lang="en-MY" dirty="0"/>
              <a:t>The application provides information the candidate wants you to know; the resume provides information you want to know.</a:t>
            </a:r>
          </a:p>
          <a:p>
            <a:pPr marL="342900" indent="-342900">
              <a:buFont typeface="+mj-lt"/>
              <a:buAutoNum type="alphaUcPeriod"/>
            </a:pPr>
            <a:endParaRPr lang="en-MY" dirty="0"/>
          </a:p>
          <a:p>
            <a:pPr marL="342900" indent="-342900">
              <a:buFont typeface="+mj-lt"/>
              <a:buAutoNum type="alphaUcPeriod"/>
            </a:pPr>
            <a:r>
              <a:rPr lang="en-MY" dirty="0"/>
              <a:t>The presence of any warning signs means that a candidate should immediately be rejected.</a:t>
            </a:r>
          </a:p>
          <a:p>
            <a:endParaRPr lang="en-MY" dirty="0"/>
          </a:p>
        </p:txBody>
      </p:sp>
    </p:spTree>
    <p:extLst>
      <p:ext uri="{BB962C8B-B14F-4D97-AF65-F5344CB8AC3E}">
        <p14:creationId xmlns:p14="http://schemas.microsoft.com/office/powerpoint/2010/main" val="1334558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47604451-50DA-43BA-A7DD-DF96859D604B}"/>
              </a:ext>
            </a:extLst>
          </p:cNvPr>
          <p:cNvSpPr txBox="1"/>
          <p:nvPr/>
        </p:nvSpPr>
        <p:spPr>
          <a:xfrm>
            <a:off x="914400" y="2060848"/>
            <a:ext cx="7474024" cy="461665"/>
          </a:xfrm>
          <a:prstGeom prst="rect">
            <a:avLst/>
          </a:prstGeom>
          <a:noFill/>
        </p:spPr>
        <p:txBody>
          <a:bodyPr wrap="square" rtlCol="0">
            <a:spAutoFit/>
          </a:bodyPr>
          <a:lstStyle/>
          <a:p>
            <a:r>
              <a:rPr lang="en-MY" sz="2400" dirty="0">
                <a:latin typeface="+mn-lt"/>
              </a:rPr>
              <a:t>a.	Resumes highlight the candidate’s strengths.</a:t>
            </a:r>
          </a:p>
        </p:txBody>
      </p:sp>
    </p:spTree>
    <p:extLst>
      <p:ext uri="{BB962C8B-B14F-4D97-AF65-F5344CB8AC3E}">
        <p14:creationId xmlns:p14="http://schemas.microsoft.com/office/powerpoint/2010/main" val="2131940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ECF554E5-3A89-427F-8AC1-DBEE91640154}"/>
              </a:ext>
            </a:extLst>
          </p:cNvPr>
          <p:cNvSpPr txBox="1"/>
          <p:nvPr/>
        </p:nvSpPr>
        <p:spPr>
          <a:xfrm>
            <a:off x="914400" y="1844824"/>
            <a:ext cx="7258000" cy="3139321"/>
          </a:xfrm>
          <a:prstGeom prst="rect">
            <a:avLst/>
          </a:prstGeom>
          <a:noFill/>
        </p:spPr>
        <p:txBody>
          <a:bodyPr wrap="square" rtlCol="0">
            <a:spAutoFit/>
          </a:bodyPr>
          <a:lstStyle/>
          <a:p>
            <a:r>
              <a:rPr lang="en-MY" dirty="0"/>
              <a:t>Which pre-employment test assesses skills the candidate has already learned?</a:t>
            </a:r>
          </a:p>
          <a:p>
            <a:endParaRPr lang="en-MY" dirty="0"/>
          </a:p>
          <a:p>
            <a:pPr marL="342900" indent="-342900">
              <a:buFont typeface="+mj-lt"/>
              <a:buAutoNum type="alphaUcPeriod"/>
            </a:pPr>
            <a:r>
              <a:rPr lang="en-MY" dirty="0"/>
              <a:t>Aptitude test</a:t>
            </a:r>
          </a:p>
          <a:p>
            <a:pPr marL="342900" indent="-342900">
              <a:buFont typeface="+mj-lt"/>
              <a:buAutoNum type="alphaUcPeriod"/>
            </a:pPr>
            <a:endParaRPr lang="en-MY" dirty="0"/>
          </a:p>
          <a:p>
            <a:pPr marL="342900" indent="-342900">
              <a:buFont typeface="+mj-lt"/>
              <a:buAutoNum type="alphaUcPeriod"/>
            </a:pPr>
            <a:r>
              <a:rPr lang="en-MY" dirty="0"/>
              <a:t>Cognitive ability test</a:t>
            </a:r>
          </a:p>
          <a:p>
            <a:pPr marL="342900" indent="-342900">
              <a:buFont typeface="+mj-lt"/>
              <a:buAutoNum type="alphaUcPeriod"/>
            </a:pPr>
            <a:endParaRPr lang="en-MY" dirty="0"/>
          </a:p>
          <a:p>
            <a:pPr marL="342900" indent="-342900">
              <a:buFont typeface="+mj-lt"/>
              <a:buAutoNum type="alphaUcPeriod"/>
            </a:pPr>
            <a:r>
              <a:rPr lang="en-MY" dirty="0"/>
              <a:t>Personality test</a:t>
            </a:r>
          </a:p>
          <a:p>
            <a:pPr marL="342900" indent="-342900">
              <a:buFont typeface="+mj-lt"/>
              <a:buAutoNum type="alphaUcPeriod"/>
            </a:pPr>
            <a:endParaRPr lang="en-MY" dirty="0"/>
          </a:p>
          <a:p>
            <a:pPr marL="342900" indent="-342900">
              <a:buFont typeface="+mj-lt"/>
              <a:buAutoNum type="alphaUcPeriod"/>
            </a:pPr>
            <a:r>
              <a:rPr lang="en-MY" dirty="0"/>
              <a:t>Psychomotor test</a:t>
            </a:r>
          </a:p>
          <a:p>
            <a:endParaRPr lang="en-MY" dirty="0"/>
          </a:p>
        </p:txBody>
      </p:sp>
    </p:spTree>
    <p:extLst>
      <p:ext uri="{BB962C8B-B14F-4D97-AF65-F5344CB8AC3E}">
        <p14:creationId xmlns:p14="http://schemas.microsoft.com/office/powerpoint/2010/main" val="934587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E5C5EAF8-D733-40E1-9585-BDADAB661046}"/>
              </a:ext>
            </a:extLst>
          </p:cNvPr>
          <p:cNvSpPr>
            <a:spLocks noGrp="1"/>
          </p:cNvSpPr>
          <p:nvPr>
            <p:ph idx="1"/>
          </p:nvPr>
        </p:nvSpPr>
        <p:spPr>
          <a:xfrm>
            <a:off x="1475656" y="2132856"/>
            <a:ext cx="5889848" cy="892696"/>
          </a:xfrm>
        </p:spPr>
        <p:txBody>
          <a:bodyPr/>
          <a:lstStyle/>
          <a:p>
            <a:r>
              <a:rPr lang="en-MY" dirty="0"/>
              <a:t>B.	Cognitive ability test</a:t>
            </a:r>
          </a:p>
        </p:txBody>
      </p:sp>
    </p:spTree>
    <p:extLst>
      <p:ext uri="{BB962C8B-B14F-4D97-AF65-F5344CB8AC3E}">
        <p14:creationId xmlns:p14="http://schemas.microsoft.com/office/powerpoint/2010/main" val="3303450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317BB3EB-D2D2-43E2-8CFE-6EA3AD845289}"/>
              </a:ext>
            </a:extLst>
          </p:cNvPr>
          <p:cNvSpPr txBox="1"/>
          <p:nvPr/>
        </p:nvSpPr>
        <p:spPr>
          <a:xfrm>
            <a:off x="914400" y="1844824"/>
            <a:ext cx="7618040" cy="3139321"/>
          </a:xfrm>
          <a:prstGeom prst="rect">
            <a:avLst/>
          </a:prstGeom>
          <a:noFill/>
        </p:spPr>
        <p:txBody>
          <a:bodyPr wrap="square" rtlCol="0">
            <a:spAutoFit/>
          </a:bodyPr>
          <a:lstStyle/>
          <a:p>
            <a:r>
              <a:rPr lang="en-MY" dirty="0"/>
              <a:t>Which of the following is a question used in a </a:t>
            </a:r>
            <a:r>
              <a:rPr lang="en-MY" dirty="0" err="1"/>
              <a:t>behavioral</a:t>
            </a:r>
            <a:r>
              <a:rPr lang="en-MY" dirty="0"/>
              <a:t> interview?</a:t>
            </a:r>
          </a:p>
          <a:p>
            <a:endParaRPr lang="en-MY" dirty="0"/>
          </a:p>
          <a:p>
            <a:pPr marL="342900" indent="-342900">
              <a:buFont typeface="+mj-lt"/>
              <a:buAutoNum type="alphaUcPeriod"/>
            </a:pPr>
            <a:r>
              <a:rPr lang="en-MY" dirty="0"/>
              <a:t>Describe a time when you used your fact-finding skills to solve a problem.</a:t>
            </a:r>
          </a:p>
          <a:p>
            <a:pPr marL="342900" indent="-342900">
              <a:buFont typeface="+mj-lt"/>
              <a:buAutoNum type="alphaUcPeriod"/>
            </a:pPr>
            <a:endParaRPr lang="en-MY" dirty="0"/>
          </a:p>
          <a:p>
            <a:pPr marL="342900" indent="-342900">
              <a:buFont typeface="+mj-lt"/>
              <a:buAutoNum type="alphaUcPeriod"/>
            </a:pPr>
            <a:r>
              <a:rPr lang="en-MY" dirty="0"/>
              <a:t>Do you possess good management skills?</a:t>
            </a:r>
          </a:p>
          <a:p>
            <a:pPr marL="342900" indent="-342900">
              <a:buFont typeface="+mj-lt"/>
              <a:buAutoNum type="alphaUcPeriod"/>
            </a:pPr>
            <a:endParaRPr lang="en-MY" dirty="0"/>
          </a:p>
          <a:p>
            <a:pPr marL="342900" indent="-342900">
              <a:buFont typeface="+mj-lt"/>
              <a:buAutoNum type="alphaUcPeriod"/>
            </a:pPr>
            <a:r>
              <a:rPr lang="en-MY" dirty="0"/>
              <a:t>Have you ever dealt with stress in your current position</a:t>
            </a:r>
          </a:p>
          <a:p>
            <a:pPr marL="342900" indent="-342900">
              <a:buFont typeface="+mj-lt"/>
              <a:buAutoNum type="alphaUcPeriod"/>
            </a:pPr>
            <a:endParaRPr lang="en-MY" dirty="0"/>
          </a:p>
          <a:p>
            <a:pPr marL="342900" indent="-342900">
              <a:buFont typeface="+mj-lt"/>
              <a:buAutoNum type="alphaUcPeriod"/>
            </a:pPr>
            <a:r>
              <a:rPr lang="en-MY" dirty="0"/>
              <a:t>Describe your current job responsibilities.</a:t>
            </a:r>
          </a:p>
          <a:p>
            <a:endParaRPr lang="en-MY" dirty="0"/>
          </a:p>
        </p:txBody>
      </p:sp>
    </p:spTree>
    <p:extLst>
      <p:ext uri="{BB962C8B-B14F-4D97-AF65-F5344CB8AC3E}">
        <p14:creationId xmlns:p14="http://schemas.microsoft.com/office/powerpoint/2010/main" val="308111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3</a:t>
            </a:r>
          </a:p>
        </p:txBody>
      </p:sp>
      <p:sp>
        <p:nvSpPr>
          <p:cNvPr id="4" name="TextBox 3">
            <a:extLst>
              <a:ext uri="{FF2B5EF4-FFF2-40B4-BE49-F238E27FC236}">
                <a16:creationId xmlns:a16="http://schemas.microsoft.com/office/drawing/2014/main" id="{39C906FC-A520-453F-B9CD-07C65B407AD6}"/>
              </a:ext>
            </a:extLst>
          </p:cNvPr>
          <p:cNvSpPr txBox="1"/>
          <p:nvPr/>
        </p:nvSpPr>
        <p:spPr>
          <a:xfrm>
            <a:off x="1043608" y="2204864"/>
            <a:ext cx="7772400" cy="830997"/>
          </a:xfrm>
          <a:prstGeom prst="rect">
            <a:avLst/>
          </a:prstGeom>
          <a:noFill/>
        </p:spPr>
        <p:txBody>
          <a:bodyPr wrap="square" rtlCol="0">
            <a:spAutoFit/>
          </a:bodyPr>
          <a:lstStyle/>
          <a:p>
            <a:r>
              <a:rPr lang="en-MY" sz="2400" dirty="0">
                <a:latin typeface="+mn-lt"/>
              </a:rPr>
              <a:t>C.	Have you ever dealt with stress in your current position?</a:t>
            </a:r>
          </a:p>
        </p:txBody>
      </p:sp>
    </p:spTree>
    <p:extLst>
      <p:ext uri="{BB962C8B-B14F-4D97-AF65-F5344CB8AC3E}">
        <p14:creationId xmlns:p14="http://schemas.microsoft.com/office/powerpoint/2010/main" val="436542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83468B67-6525-4C45-BF10-BAE758EA3D31}"/>
              </a:ext>
            </a:extLst>
          </p:cNvPr>
          <p:cNvSpPr txBox="1"/>
          <p:nvPr/>
        </p:nvSpPr>
        <p:spPr>
          <a:xfrm>
            <a:off x="914400" y="1844824"/>
            <a:ext cx="7772400" cy="3139321"/>
          </a:xfrm>
          <a:prstGeom prst="rect">
            <a:avLst/>
          </a:prstGeom>
          <a:noFill/>
        </p:spPr>
        <p:txBody>
          <a:bodyPr wrap="square" rtlCol="0">
            <a:spAutoFit/>
          </a:bodyPr>
          <a:lstStyle/>
          <a:p>
            <a:r>
              <a:rPr lang="en-MY" dirty="0"/>
              <a:t>In which type of interview is each candidate asked the same group of questions?</a:t>
            </a:r>
          </a:p>
          <a:p>
            <a:endParaRPr lang="en-MY" dirty="0"/>
          </a:p>
          <a:p>
            <a:pPr marL="342900" indent="-342900">
              <a:buFont typeface="+mj-lt"/>
              <a:buAutoNum type="alphaUcPeriod"/>
            </a:pPr>
            <a:r>
              <a:rPr lang="en-MY" dirty="0" err="1"/>
              <a:t>Behavioral</a:t>
            </a:r>
            <a:r>
              <a:rPr lang="en-MY" dirty="0"/>
              <a:t> interview</a:t>
            </a:r>
          </a:p>
          <a:p>
            <a:pPr marL="342900" indent="-342900">
              <a:buFont typeface="+mj-lt"/>
              <a:buAutoNum type="alphaUcPeriod"/>
            </a:pPr>
            <a:endParaRPr lang="en-MY" dirty="0"/>
          </a:p>
          <a:p>
            <a:pPr marL="342900" indent="-342900">
              <a:buFont typeface="+mj-lt"/>
              <a:buAutoNum type="alphaUcPeriod"/>
            </a:pPr>
            <a:r>
              <a:rPr lang="en-MY" dirty="0"/>
              <a:t>Competency-based interview</a:t>
            </a:r>
          </a:p>
          <a:p>
            <a:pPr marL="342900" indent="-342900">
              <a:buFont typeface="+mj-lt"/>
              <a:buAutoNum type="alphaUcPeriod"/>
            </a:pPr>
            <a:endParaRPr lang="en-MY" dirty="0"/>
          </a:p>
          <a:p>
            <a:pPr marL="342900" indent="-342900">
              <a:buFont typeface="+mj-lt"/>
              <a:buAutoNum type="alphaUcPeriod"/>
            </a:pPr>
            <a:r>
              <a:rPr lang="en-MY" dirty="0"/>
              <a:t>Structured interview</a:t>
            </a:r>
          </a:p>
          <a:p>
            <a:pPr marL="342900" indent="-342900">
              <a:buFont typeface="+mj-lt"/>
              <a:buAutoNum type="alphaUcPeriod"/>
            </a:pPr>
            <a:endParaRPr lang="en-MY" dirty="0"/>
          </a:p>
          <a:p>
            <a:pPr marL="342900" indent="-342900">
              <a:buFont typeface="+mj-lt"/>
              <a:buAutoNum type="alphaUcPeriod"/>
            </a:pPr>
            <a:r>
              <a:rPr lang="en-MY" dirty="0"/>
              <a:t>Unstructured interview</a:t>
            </a:r>
          </a:p>
          <a:p>
            <a:endParaRPr lang="en-MY" dirty="0"/>
          </a:p>
        </p:txBody>
      </p:sp>
    </p:spTree>
    <p:extLst>
      <p:ext uri="{BB962C8B-B14F-4D97-AF65-F5344CB8AC3E}">
        <p14:creationId xmlns:p14="http://schemas.microsoft.com/office/powerpoint/2010/main" val="1046837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4</a:t>
            </a:r>
          </a:p>
        </p:txBody>
      </p:sp>
      <p:sp>
        <p:nvSpPr>
          <p:cNvPr id="4" name="TextBox 3">
            <a:extLst>
              <a:ext uri="{FF2B5EF4-FFF2-40B4-BE49-F238E27FC236}">
                <a16:creationId xmlns:a16="http://schemas.microsoft.com/office/drawing/2014/main" id="{06C5B952-3861-4EC1-9EE5-A7007FFD231C}"/>
              </a:ext>
            </a:extLst>
          </p:cNvPr>
          <p:cNvSpPr txBox="1"/>
          <p:nvPr/>
        </p:nvSpPr>
        <p:spPr>
          <a:xfrm>
            <a:off x="1187624" y="2060848"/>
            <a:ext cx="4032448" cy="461665"/>
          </a:xfrm>
          <a:prstGeom prst="rect">
            <a:avLst/>
          </a:prstGeom>
          <a:noFill/>
        </p:spPr>
        <p:txBody>
          <a:bodyPr wrap="square" rtlCol="0">
            <a:spAutoFit/>
          </a:bodyPr>
          <a:lstStyle/>
          <a:p>
            <a:r>
              <a:rPr lang="en-MY" sz="2400" dirty="0">
                <a:latin typeface="+mn-lt"/>
              </a:rPr>
              <a:t>C.	Structured interview</a:t>
            </a:r>
          </a:p>
        </p:txBody>
      </p:sp>
    </p:spTree>
    <p:extLst>
      <p:ext uri="{BB962C8B-B14F-4D97-AF65-F5344CB8AC3E}">
        <p14:creationId xmlns:p14="http://schemas.microsoft.com/office/powerpoint/2010/main" val="139815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5</a:t>
            </a:r>
          </a:p>
        </p:txBody>
      </p:sp>
      <p:sp>
        <p:nvSpPr>
          <p:cNvPr id="4" name="TextBox 3">
            <a:extLst>
              <a:ext uri="{FF2B5EF4-FFF2-40B4-BE49-F238E27FC236}">
                <a16:creationId xmlns:a16="http://schemas.microsoft.com/office/drawing/2014/main" id="{BC3D1F97-FD71-48C8-BCD5-2B95FF986148}"/>
              </a:ext>
            </a:extLst>
          </p:cNvPr>
          <p:cNvSpPr txBox="1"/>
          <p:nvPr/>
        </p:nvSpPr>
        <p:spPr>
          <a:xfrm>
            <a:off x="798984" y="1844824"/>
            <a:ext cx="7546032" cy="3416320"/>
          </a:xfrm>
          <a:prstGeom prst="rect">
            <a:avLst/>
          </a:prstGeom>
          <a:noFill/>
        </p:spPr>
        <p:txBody>
          <a:bodyPr wrap="square" rtlCol="0">
            <a:spAutoFit/>
          </a:bodyPr>
          <a:lstStyle/>
          <a:p>
            <a:r>
              <a:rPr lang="en-MY" dirty="0"/>
              <a:t>Which of the following is NOT a feature of an effective RJP (realistic job preview)?</a:t>
            </a:r>
          </a:p>
          <a:p>
            <a:endParaRPr lang="en-MY" dirty="0"/>
          </a:p>
          <a:p>
            <a:pPr marL="342900" indent="-342900">
              <a:buFont typeface="+mj-lt"/>
              <a:buAutoNum type="alphaUcPeriod"/>
            </a:pPr>
            <a:r>
              <a:rPr lang="en-MY" dirty="0"/>
              <a:t>Dispels unrealistic expectations</a:t>
            </a:r>
          </a:p>
          <a:p>
            <a:pPr marL="342900" indent="-342900">
              <a:buFont typeface="+mj-lt"/>
              <a:buAutoNum type="alphaUcPeriod"/>
            </a:pPr>
            <a:endParaRPr lang="en-MY" dirty="0"/>
          </a:p>
          <a:p>
            <a:pPr marL="342900" indent="-342900">
              <a:buFont typeface="+mj-lt"/>
              <a:buAutoNum type="alphaUcPeriod"/>
            </a:pPr>
            <a:r>
              <a:rPr lang="en-MY" dirty="0"/>
              <a:t>Accurately represents organizational realities</a:t>
            </a:r>
          </a:p>
          <a:p>
            <a:pPr marL="342900" indent="-342900">
              <a:buFont typeface="+mj-lt"/>
              <a:buAutoNum type="alphaUcPeriod"/>
            </a:pPr>
            <a:endParaRPr lang="en-MY" dirty="0"/>
          </a:p>
          <a:p>
            <a:pPr marL="342900" indent="-342900">
              <a:buFont typeface="+mj-lt"/>
              <a:buAutoNum type="alphaUcPeriod"/>
            </a:pPr>
            <a:r>
              <a:rPr lang="en-MY" dirty="0"/>
              <a:t>Helps increase job satisfaction</a:t>
            </a:r>
          </a:p>
          <a:p>
            <a:pPr marL="342900" indent="-342900">
              <a:buFont typeface="+mj-lt"/>
              <a:buAutoNum type="alphaUcPeriod"/>
            </a:pPr>
            <a:endParaRPr lang="en-MY" dirty="0"/>
          </a:p>
          <a:p>
            <a:pPr marL="342900" indent="-342900">
              <a:buFont typeface="+mj-lt"/>
              <a:buAutoNum type="alphaUcPeriod"/>
            </a:pPr>
            <a:r>
              <a:rPr lang="en-MY" dirty="0"/>
              <a:t>Increases the likelihood that the candidate will not accept the job offer</a:t>
            </a:r>
          </a:p>
          <a:p>
            <a:endParaRPr lang="en-MY" dirty="0"/>
          </a:p>
        </p:txBody>
      </p:sp>
    </p:spTree>
    <p:extLst>
      <p:ext uri="{BB962C8B-B14F-4D97-AF65-F5344CB8AC3E}">
        <p14:creationId xmlns:p14="http://schemas.microsoft.com/office/powerpoint/2010/main" val="1482016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5</a:t>
            </a:r>
          </a:p>
        </p:txBody>
      </p:sp>
      <p:sp>
        <p:nvSpPr>
          <p:cNvPr id="4" name="TextBox 3">
            <a:extLst>
              <a:ext uri="{FF2B5EF4-FFF2-40B4-BE49-F238E27FC236}">
                <a16:creationId xmlns:a16="http://schemas.microsoft.com/office/drawing/2014/main" id="{0B801A40-A486-472E-89C8-709CF9060537}"/>
              </a:ext>
            </a:extLst>
          </p:cNvPr>
          <p:cNvSpPr txBox="1"/>
          <p:nvPr/>
        </p:nvSpPr>
        <p:spPr>
          <a:xfrm>
            <a:off x="914400" y="1988840"/>
            <a:ext cx="7772400" cy="830997"/>
          </a:xfrm>
          <a:prstGeom prst="rect">
            <a:avLst/>
          </a:prstGeom>
          <a:noFill/>
        </p:spPr>
        <p:txBody>
          <a:bodyPr wrap="square" rtlCol="0">
            <a:spAutoFit/>
          </a:bodyPr>
          <a:lstStyle/>
          <a:p>
            <a:r>
              <a:rPr lang="en-MY" sz="2400" dirty="0">
                <a:latin typeface="+mn-lt"/>
              </a:rPr>
              <a:t>D.	Increases the likelihood that the candidate will not accept the job offer</a:t>
            </a:r>
          </a:p>
        </p:txBody>
      </p:sp>
    </p:spTree>
    <p:extLst>
      <p:ext uri="{BB962C8B-B14F-4D97-AF65-F5344CB8AC3E}">
        <p14:creationId xmlns:p14="http://schemas.microsoft.com/office/powerpoint/2010/main" val="40123623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6</a:t>
            </a:r>
          </a:p>
        </p:txBody>
      </p:sp>
      <p:sp>
        <p:nvSpPr>
          <p:cNvPr id="4" name="TextBox 3">
            <a:extLst>
              <a:ext uri="{FF2B5EF4-FFF2-40B4-BE49-F238E27FC236}">
                <a16:creationId xmlns:a16="http://schemas.microsoft.com/office/drawing/2014/main" id="{45DE20AC-F124-483B-9A2D-328FCCE2CDBE}"/>
              </a:ext>
            </a:extLst>
          </p:cNvPr>
          <p:cNvSpPr txBox="1"/>
          <p:nvPr/>
        </p:nvSpPr>
        <p:spPr>
          <a:xfrm>
            <a:off x="914400" y="2060848"/>
            <a:ext cx="7330008" cy="3139321"/>
          </a:xfrm>
          <a:prstGeom prst="rect">
            <a:avLst/>
          </a:prstGeom>
          <a:noFill/>
        </p:spPr>
        <p:txBody>
          <a:bodyPr wrap="square" rtlCol="0">
            <a:spAutoFit/>
          </a:bodyPr>
          <a:lstStyle/>
          <a:p>
            <a:r>
              <a:rPr lang="en-MY" dirty="0"/>
              <a:t>What term is used for an agreement between the organization and an employee that explains the employment relationship?</a:t>
            </a:r>
          </a:p>
          <a:p>
            <a:endParaRPr lang="en-MY" dirty="0"/>
          </a:p>
          <a:p>
            <a:pPr marL="342900" indent="-342900">
              <a:buFont typeface="+mj-lt"/>
              <a:buAutoNum type="alphaUcPeriod"/>
            </a:pPr>
            <a:r>
              <a:rPr lang="en-MY" dirty="0"/>
              <a:t>Contingent job offer</a:t>
            </a:r>
          </a:p>
          <a:p>
            <a:pPr marL="342900" indent="-342900">
              <a:buFont typeface="+mj-lt"/>
              <a:buAutoNum type="alphaUcPeriod"/>
            </a:pPr>
            <a:endParaRPr lang="en-MY" dirty="0"/>
          </a:p>
          <a:p>
            <a:pPr marL="342900" indent="-342900">
              <a:buFont typeface="+mj-lt"/>
              <a:buAutoNum type="alphaUcPeriod"/>
            </a:pPr>
            <a:r>
              <a:rPr lang="en-MY" dirty="0"/>
              <a:t>Offer letter</a:t>
            </a:r>
          </a:p>
          <a:p>
            <a:pPr marL="342900" indent="-342900">
              <a:buFont typeface="+mj-lt"/>
              <a:buAutoNum type="alphaUcPeriod"/>
            </a:pPr>
            <a:endParaRPr lang="en-MY" dirty="0"/>
          </a:p>
          <a:p>
            <a:pPr marL="342900" indent="-342900">
              <a:buFont typeface="+mj-lt"/>
              <a:buAutoNum type="alphaUcPeriod"/>
            </a:pPr>
            <a:r>
              <a:rPr lang="en-MY" dirty="0"/>
              <a:t>Employment contract</a:t>
            </a:r>
          </a:p>
          <a:p>
            <a:pPr marL="342900" indent="-342900">
              <a:buFont typeface="+mj-lt"/>
              <a:buAutoNum type="alphaUcPeriod"/>
            </a:pPr>
            <a:endParaRPr lang="en-MY" dirty="0"/>
          </a:p>
          <a:p>
            <a:pPr marL="342900" indent="-342900">
              <a:buFont typeface="+mj-lt"/>
              <a:buAutoNum type="alphaUcPeriod"/>
            </a:pPr>
            <a:r>
              <a:rPr lang="en-MY" dirty="0"/>
              <a:t>Offer negotiation</a:t>
            </a:r>
          </a:p>
          <a:p>
            <a:endParaRPr lang="en-MY" dirty="0"/>
          </a:p>
        </p:txBody>
      </p:sp>
    </p:spTree>
    <p:extLst>
      <p:ext uri="{BB962C8B-B14F-4D97-AF65-F5344CB8AC3E}">
        <p14:creationId xmlns:p14="http://schemas.microsoft.com/office/powerpoint/2010/main" val="14766825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6</a:t>
            </a:r>
          </a:p>
        </p:txBody>
      </p:sp>
      <p:sp>
        <p:nvSpPr>
          <p:cNvPr id="4" name="TextBox 3">
            <a:extLst>
              <a:ext uri="{FF2B5EF4-FFF2-40B4-BE49-F238E27FC236}">
                <a16:creationId xmlns:a16="http://schemas.microsoft.com/office/drawing/2014/main" id="{443C46EA-D858-47F1-BCD5-BDE52CCAE1F8}"/>
              </a:ext>
            </a:extLst>
          </p:cNvPr>
          <p:cNvSpPr txBox="1"/>
          <p:nvPr/>
        </p:nvSpPr>
        <p:spPr>
          <a:xfrm>
            <a:off x="1187624" y="1844824"/>
            <a:ext cx="6480720" cy="461665"/>
          </a:xfrm>
          <a:prstGeom prst="rect">
            <a:avLst/>
          </a:prstGeom>
          <a:noFill/>
        </p:spPr>
        <p:txBody>
          <a:bodyPr wrap="square" rtlCol="0">
            <a:spAutoFit/>
          </a:bodyPr>
          <a:lstStyle/>
          <a:p>
            <a:r>
              <a:rPr lang="en-MY" sz="2400" dirty="0">
                <a:latin typeface="+mn-lt"/>
              </a:rPr>
              <a:t>C.	Employment contract</a:t>
            </a:r>
          </a:p>
        </p:txBody>
      </p:sp>
    </p:spTree>
    <p:extLst>
      <p:ext uri="{BB962C8B-B14F-4D97-AF65-F5344CB8AC3E}">
        <p14:creationId xmlns:p14="http://schemas.microsoft.com/office/powerpoint/2010/main" val="2456318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id="{A114953A-21B8-4067-83AD-8BD8BDA35994}"/>
              </a:ext>
            </a:extLst>
          </p:cNvPr>
          <p:cNvSpPr txBox="1"/>
          <p:nvPr/>
        </p:nvSpPr>
        <p:spPr>
          <a:xfrm>
            <a:off x="914400" y="1988840"/>
            <a:ext cx="6969968" cy="2585323"/>
          </a:xfrm>
          <a:prstGeom prst="rect">
            <a:avLst/>
          </a:prstGeom>
          <a:noFill/>
        </p:spPr>
        <p:txBody>
          <a:bodyPr wrap="square" rtlCol="0">
            <a:spAutoFit/>
          </a:bodyPr>
          <a:lstStyle/>
          <a:p>
            <a:r>
              <a:rPr lang="en-MY" dirty="0"/>
              <a:t>Research on orientation and onboarding shows that a positive start at an organization has the following benefits for employees:</a:t>
            </a:r>
          </a:p>
          <a:p>
            <a:endParaRPr lang="en-MY" dirty="0"/>
          </a:p>
          <a:p>
            <a:pPr marL="285750" indent="-285750">
              <a:buFont typeface="Wingdings" panose="05000000000000000000" pitchFamily="2" charset="2"/>
              <a:buChar char="§"/>
            </a:pPr>
            <a:r>
              <a:rPr lang="en-MY" dirty="0"/>
              <a:t>Creates enthusiasm</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Reduces anxiety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Encourages social connections</a:t>
            </a:r>
          </a:p>
          <a:p>
            <a:endParaRPr lang="en-MY" dirty="0"/>
          </a:p>
        </p:txBody>
      </p:sp>
    </p:spTree>
    <p:extLst>
      <p:ext uri="{BB962C8B-B14F-4D97-AF65-F5344CB8AC3E}">
        <p14:creationId xmlns:p14="http://schemas.microsoft.com/office/powerpoint/2010/main" val="36516267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New Employee Orientation</a:t>
            </a:r>
          </a:p>
        </p:txBody>
      </p:sp>
      <p:sp>
        <p:nvSpPr>
          <p:cNvPr id="4" name="TextBox 3">
            <a:extLst>
              <a:ext uri="{FF2B5EF4-FFF2-40B4-BE49-F238E27FC236}">
                <a16:creationId xmlns:a16="http://schemas.microsoft.com/office/drawing/2014/main" id="{202EF787-C65E-41F1-B674-49033F2D6C2E}"/>
              </a:ext>
            </a:extLst>
          </p:cNvPr>
          <p:cNvSpPr txBox="1"/>
          <p:nvPr/>
        </p:nvSpPr>
        <p:spPr>
          <a:xfrm>
            <a:off x="683568" y="16288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val="1073835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Orientation/Induction</a:t>
            </a:r>
          </a:p>
        </p:txBody>
      </p:sp>
      <p:sp>
        <p:nvSpPr>
          <p:cNvPr id="4" name="TextBox 3">
            <a:extLst>
              <a:ext uri="{FF2B5EF4-FFF2-40B4-BE49-F238E27FC236}">
                <a16:creationId xmlns:a16="http://schemas.microsoft.com/office/drawing/2014/main" id="{5AB68107-7944-4F58-BA27-2331C1034541}"/>
              </a:ext>
            </a:extLst>
          </p:cNvPr>
          <p:cNvSpPr txBox="1"/>
          <p:nvPr/>
        </p:nvSpPr>
        <p:spPr>
          <a:xfrm>
            <a:off x="696144" y="1556792"/>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val="24099836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sz="3600" dirty="0"/>
              <a:t>Responsibilities and Activities for General and Department Orientations</a:t>
            </a:r>
          </a:p>
        </p:txBody>
      </p:sp>
      <p:pic>
        <p:nvPicPr>
          <p:cNvPr id="5" name="Picture 4">
            <a:extLst>
              <a:ext uri="{FF2B5EF4-FFF2-40B4-BE49-F238E27FC236}">
                <a16:creationId xmlns:a16="http://schemas.microsoft.com/office/drawing/2014/main" id="{0EEE8293-C8CE-40C1-B6EB-99C383572414}"/>
              </a:ext>
            </a:extLst>
          </p:cNvPr>
          <p:cNvPicPr>
            <a:picLocks noChangeAspect="1"/>
          </p:cNvPicPr>
          <p:nvPr/>
        </p:nvPicPr>
        <p:blipFill>
          <a:blip r:embed="rId2"/>
          <a:stretch>
            <a:fillRect/>
          </a:stretch>
        </p:blipFill>
        <p:spPr>
          <a:xfrm>
            <a:off x="697500" y="1844824"/>
            <a:ext cx="8206200" cy="3972843"/>
          </a:xfrm>
          <a:prstGeom prst="rect">
            <a:avLst/>
          </a:prstGeom>
        </p:spPr>
      </p:pic>
    </p:spTree>
    <p:extLst>
      <p:ext uri="{BB962C8B-B14F-4D97-AF65-F5344CB8AC3E}">
        <p14:creationId xmlns:p14="http://schemas.microsoft.com/office/powerpoint/2010/main" val="2408553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Employee Orientation Checklist</a:t>
            </a:r>
          </a:p>
        </p:txBody>
      </p:sp>
      <p:pic>
        <p:nvPicPr>
          <p:cNvPr id="4" name="image35.jpeg">
            <a:extLst>
              <a:ext uri="{FF2B5EF4-FFF2-40B4-BE49-F238E27FC236}">
                <a16:creationId xmlns:a16="http://schemas.microsoft.com/office/drawing/2014/main" id="{26B0A243-547D-4C7D-8CB7-DD1427C20A65}"/>
              </a:ext>
            </a:extLst>
          </p:cNvPr>
          <p:cNvPicPr/>
          <p:nvPr/>
        </p:nvPicPr>
        <p:blipFill>
          <a:blip r:embed="rId2" cstate="print"/>
          <a:stretch>
            <a:fillRect/>
          </a:stretch>
        </p:blipFill>
        <p:spPr>
          <a:xfrm>
            <a:off x="1187624" y="1556792"/>
            <a:ext cx="4608512" cy="5156413"/>
          </a:xfrm>
          <a:prstGeom prst="rect">
            <a:avLst/>
          </a:prstGeom>
        </p:spPr>
      </p:pic>
    </p:spTree>
    <p:extLst>
      <p:ext uri="{BB962C8B-B14F-4D97-AF65-F5344CB8AC3E}">
        <p14:creationId xmlns:p14="http://schemas.microsoft.com/office/powerpoint/2010/main" val="2554531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Supervisor Orientation Checklist</a:t>
            </a:r>
          </a:p>
        </p:txBody>
      </p:sp>
      <p:pic>
        <p:nvPicPr>
          <p:cNvPr id="4" name="image36.jpeg">
            <a:extLst>
              <a:ext uri="{FF2B5EF4-FFF2-40B4-BE49-F238E27FC236}">
                <a16:creationId xmlns:a16="http://schemas.microsoft.com/office/drawing/2014/main" id="{01A3D9BD-67EE-4BCC-B3CA-319EA1E168B2}"/>
              </a:ext>
            </a:extLst>
          </p:cNvPr>
          <p:cNvPicPr/>
          <p:nvPr/>
        </p:nvPicPr>
        <p:blipFill>
          <a:blip r:embed="rId2" cstate="print"/>
          <a:stretch>
            <a:fillRect/>
          </a:stretch>
        </p:blipFill>
        <p:spPr>
          <a:xfrm>
            <a:off x="1475656" y="1628800"/>
            <a:ext cx="5526554" cy="4669626"/>
          </a:xfrm>
          <a:prstGeom prst="rect">
            <a:avLst/>
          </a:prstGeom>
        </p:spPr>
      </p:pic>
    </p:spTree>
    <p:extLst>
      <p:ext uri="{BB962C8B-B14F-4D97-AF65-F5344CB8AC3E}">
        <p14:creationId xmlns:p14="http://schemas.microsoft.com/office/powerpoint/2010/main" val="27306122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val="32887161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val="35973009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Sample Onboarding Components </a:t>
            </a:r>
          </a:p>
        </p:txBody>
      </p:sp>
      <p:pic>
        <p:nvPicPr>
          <p:cNvPr id="5" name="image37.jpeg">
            <a:extLst>
              <a:ext uri="{FF2B5EF4-FFF2-40B4-BE49-F238E27FC236}">
                <a16:creationId xmlns:a16="http://schemas.microsoft.com/office/drawing/2014/main" id="{5912D66C-5299-4F54-B07D-BB36DC4AFA7D}"/>
              </a:ext>
            </a:extLst>
          </p:cNvPr>
          <p:cNvPicPr/>
          <p:nvPr/>
        </p:nvPicPr>
        <p:blipFill>
          <a:blip r:embed="rId2" cstate="print"/>
          <a:stretch>
            <a:fillRect/>
          </a:stretch>
        </p:blipFill>
        <p:spPr>
          <a:xfrm>
            <a:off x="1259632" y="1628799"/>
            <a:ext cx="5760640" cy="4951387"/>
          </a:xfrm>
          <a:prstGeom prst="rect">
            <a:avLst/>
          </a:prstGeom>
        </p:spPr>
      </p:pic>
    </p:spTree>
    <p:extLst>
      <p:ext uri="{BB962C8B-B14F-4D97-AF65-F5344CB8AC3E}">
        <p14:creationId xmlns:p14="http://schemas.microsoft.com/office/powerpoint/2010/main" val="1388920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Evaluating the Effectiveness of Onboarding</a:t>
            </a:r>
          </a:p>
        </p:txBody>
      </p:sp>
      <p:sp>
        <p:nvSpPr>
          <p:cNvPr id="4" name="TextBox 3">
            <a:extLst>
              <a:ext uri="{FF2B5EF4-FFF2-40B4-BE49-F238E27FC236}">
                <a16:creationId xmlns:a16="http://schemas.microsoft.com/office/drawing/2014/main" id="{0048BF56-9A74-410F-B3E1-B59233F637D6}"/>
              </a:ext>
            </a:extLst>
          </p:cNvPr>
          <p:cNvSpPr txBox="1"/>
          <p:nvPr/>
        </p:nvSpPr>
        <p:spPr>
          <a:xfrm>
            <a:off x="609836" y="16288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val="35015793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Sample New Hire Survey </a:t>
            </a:r>
          </a:p>
        </p:txBody>
      </p:sp>
      <p:pic>
        <p:nvPicPr>
          <p:cNvPr id="4" name="image38.jpeg">
            <a:extLst>
              <a:ext uri="{FF2B5EF4-FFF2-40B4-BE49-F238E27FC236}">
                <a16:creationId xmlns:a16="http://schemas.microsoft.com/office/drawing/2014/main" id="{C81139A8-C73F-4C2D-A0F7-12AF22A7872E}"/>
              </a:ext>
            </a:extLst>
          </p:cNvPr>
          <p:cNvPicPr/>
          <p:nvPr/>
        </p:nvPicPr>
        <p:blipFill>
          <a:blip r:embed="rId2" cstate="print"/>
          <a:stretch>
            <a:fillRect/>
          </a:stretch>
        </p:blipFill>
        <p:spPr>
          <a:xfrm>
            <a:off x="1331640" y="1700807"/>
            <a:ext cx="5112568" cy="4879379"/>
          </a:xfrm>
          <a:prstGeom prst="rect">
            <a:avLst/>
          </a:prstGeom>
        </p:spPr>
      </p:pic>
    </p:spTree>
    <p:extLst>
      <p:ext uri="{BB962C8B-B14F-4D97-AF65-F5344CB8AC3E}">
        <p14:creationId xmlns:p14="http://schemas.microsoft.com/office/powerpoint/2010/main" val="1915787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7</a:t>
            </a:r>
          </a:p>
        </p:txBody>
      </p:sp>
      <p:sp>
        <p:nvSpPr>
          <p:cNvPr id="4" name="TextBox 3">
            <a:extLst>
              <a:ext uri="{FF2B5EF4-FFF2-40B4-BE49-F238E27FC236}">
                <a16:creationId xmlns:a16="http://schemas.microsoft.com/office/drawing/2014/main" id="{B6A8A3FE-1D5E-485E-8E38-DE53DAC1EB2D}"/>
              </a:ext>
            </a:extLst>
          </p:cNvPr>
          <p:cNvSpPr txBox="1"/>
          <p:nvPr/>
        </p:nvSpPr>
        <p:spPr>
          <a:xfrm>
            <a:off x="1115616" y="1916832"/>
            <a:ext cx="7571184" cy="3139321"/>
          </a:xfrm>
          <a:prstGeom prst="rect">
            <a:avLst/>
          </a:prstGeom>
          <a:noFill/>
        </p:spPr>
        <p:txBody>
          <a:bodyPr wrap="square" rtlCol="0">
            <a:spAutoFit/>
          </a:bodyPr>
          <a:lstStyle/>
          <a:p>
            <a:r>
              <a:rPr lang="en-MY" dirty="0"/>
              <a:t>Which of the following is NOT usually part of a new employee welcome package that is sent before the employee’s start date?</a:t>
            </a:r>
          </a:p>
          <a:p>
            <a:endParaRPr lang="en-MY" dirty="0"/>
          </a:p>
          <a:p>
            <a:pPr marL="342900" indent="-342900">
              <a:buFont typeface="+mj-lt"/>
              <a:buAutoNum type="alphaUcPeriod"/>
            </a:pPr>
            <a:r>
              <a:rPr lang="en-MY" dirty="0"/>
              <a:t>Welcome letter</a:t>
            </a:r>
          </a:p>
          <a:p>
            <a:pPr marL="342900" indent="-342900">
              <a:buFont typeface="+mj-lt"/>
              <a:buAutoNum type="alphaUcPeriod"/>
            </a:pPr>
            <a:endParaRPr lang="en-MY" dirty="0"/>
          </a:p>
          <a:p>
            <a:pPr marL="342900" indent="-342900">
              <a:buFont typeface="+mj-lt"/>
              <a:buAutoNum type="alphaUcPeriod"/>
            </a:pPr>
            <a:r>
              <a:rPr lang="en-MY" dirty="0"/>
              <a:t>Benefits information</a:t>
            </a:r>
          </a:p>
          <a:p>
            <a:pPr marL="342900" indent="-342900">
              <a:buFont typeface="+mj-lt"/>
              <a:buAutoNum type="alphaUcPeriod"/>
            </a:pPr>
            <a:endParaRPr lang="en-MY" dirty="0"/>
          </a:p>
          <a:p>
            <a:pPr marL="342900" indent="-342900">
              <a:buFont typeface="+mj-lt"/>
              <a:buAutoNum type="alphaUcPeriod"/>
            </a:pPr>
            <a:r>
              <a:rPr lang="en-MY" dirty="0"/>
              <a:t>Policies manual</a:t>
            </a:r>
          </a:p>
          <a:p>
            <a:pPr marL="342900" indent="-342900">
              <a:buFont typeface="+mj-lt"/>
              <a:buAutoNum type="alphaUcPeriod"/>
            </a:pPr>
            <a:endParaRPr lang="en-MY" dirty="0"/>
          </a:p>
          <a:p>
            <a:pPr marL="342900" indent="-342900">
              <a:buFont typeface="+mj-lt"/>
              <a:buAutoNum type="alphaUcPeriod"/>
            </a:pPr>
            <a:r>
              <a:rPr lang="en-MY" dirty="0"/>
              <a:t>ID badge</a:t>
            </a:r>
          </a:p>
          <a:p>
            <a:endParaRPr lang="en-MY" dirty="0"/>
          </a:p>
        </p:txBody>
      </p:sp>
    </p:spTree>
    <p:extLst>
      <p:ext uri="{BB962C8B-B14F-4D97-AF65-F5344CB8AC3E}">
        <p14:creationId xmlns:p14="http://schemas.microsoft.com/office/powerpoint/2010/main" val="34826832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4813CF81-5B5D-4C71-8B53-714DFCBFB007}"/>
              </a:ext>
            </a:extLst>
          </p:cNvPr>
          <p:cNvSpPr txBox="1"/>
          <p:nvPr/>
        </p:nvSpPr>
        <p:spPr>
          <a:xfrm>
            <a:off x="1043608" y="2276872"/>
            <a:ext cx="4392488" cy="461665"/>
          </a:xfrm>
          <a:prstGeom prst="rect">
            <a:avLst/>
          </a:prstGeom>
          <a:noFill/>
        </p:spPr>
        <p:txBody>
          <a:bodyPr wrap="square" rtlCol="0">
            <a:spAutoFit/>
          </a:bodyPr>
          <a:lstStyle/>
          <a:p>
            <a:r>
              <a:rPr lang="en-MY" sz="2400" dirty="0">
                <a:latin typeface="+mn-lt"/>
              </a:rPr>
              <a:t>D.	ID badge</a:t>
            </a:r>
          </a:p>
        </p:txBody>
      </p:sp>
    </p:spTree>
    <p:extLst>
      <p:ext uri="{BB962C8B-B14F-4D97-AF65-F5344CB8AC3E}">
        <p14:creationId xmlns:p14="http://schemas.microsoft.com/office/powerpoint/2010/main" val="25569632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8</a:t>
            </a:r>
          </a:p>
        </p:txBody>
      </p:sp>
      <p:sp>
        <p:nvSpPr>
          <p:cNvPr id="4" name="TextBox 3">
            <a:extLst>
              <a:ext uri="{FF2B5EF4-FFF2-40B4-BE49-F238E27FC236}">
                <a16:creationId xmlns:a16="http://schemas.microsoft.com/office/drawing/2014/main" id="{73B387FE-2E6C-4E00-98E1-10672E08330C}"/>
              </a:ext>
            </a:extLst>
          </p:cNvPr>
          <p:cNvSpPr txBox="1"/>
          <p:nvPr/>
        </p:nvSpPr>
        <p:spPr>
          <a:xfrm>
            <a:off x="1043608" y="1988840"/>
            <a:ext cx="7643192" cy="2862322"/>
          </a:xfrm>
          <a:prstGeom prst="rect">
            <a:avLst/>
          </a:prstGeom>
          <a:noFill/>
        </p:spPr>
        <p:txBody>
          <a:bodyPr wrap="square" rtlCol="0">
            <a:spAutoFit/>
          </a:bodyPr>
          <a:lstStyle/>
          <a:p>
            <a:r>
              <a:rPr lang="en-MY" dirty="0"/>
              <a:t>What is the first step in the formal training of new employees?</a:t>
            </a:r>
          </a:p>
          <a:p>
            <a:endParaRPr lang="en-MY" dirty="0"/>
          </a:p>
          <a:p>
            <a:pPr marL="342900" indent="-342900">
              <a:buFont typeface="+mj-lt"/>
              <a:buAutoNum type="alphaUcPeriod"/>
            </a:pPr>
            <a:r>
              <a:rPr lang="en-MY" dirty="0"/>
              <a:t>Orientation</a:t>
            </a:r>
          </a:p>
          <a:p>
            <a:pPr marL="342900" indent="-342900">
              <a:buFont typeface="+mj-lt"/>
              <a:buAutoNum type="alphaUcPeriod"/>
            </a:pPr>
            <a:endParaRPr lang="en-MY" dirty="0"/>
          </a:p>
          <a:p>
            <a:pPr marL="342900" indent="-342900">
              <a:buFont typeface="+mj-lt"/>
              <a:buAutoNum type="alphaUcPeriod"/>
            </a:pPr>
            <a:r>
              <a:rPr lang="en-MY" dirty="0"/>
              <a:t>Facility tour</a:t>
            </a:r>
          </a:p>
          <a:p>
            <a:pPr marL="342900" indent="-342900">
              <a:buFont typeface="+mj-lt"/>
              <a:buAutoNum type="alphaUcPeriod"/>
            </a:pPr>
            <a:endParaRPr lang="en-MY" dirty="0"/>
          </a:p>
          <a:p>
            <a:pPr marL="342900" indent="-342900">
              <a:buFont typeface="+mj-lt"/>
              <a:buAutoNum type="alphaUcPeriod"/>
            </a:pPr>
            <a:r>
              <a:rPr lang="en-MY" dirty="0"/>
              <a:t>Formal evaluation</a:t>
            </a:r>
          </a:p>
          <a:p>
            <a:pPr marL="342900" indent="-342900">
              <a:buFont typeface="+mj-lt"/>
              <a:buAutoNum type="alphaUcPeriod"/>
            </a:pPr>
            <a:endParaRPr lang="en-MY" dirty="0"/>
          </a:p>
          <a:p>
            <a:pPr marL="342900" indent="-342900">
              <a:buFont typeface="+mj-lt"/>
              <a:buAutoNum type="alphaUcPeriod"/>
            </a:pPr>
            <a:r>
              <a:rPr lang="en-MY" dirty="0" err="1"/>
              <a:t>Behavioral</a:t>
            </a:r>
            <a:r>
              <a:rPr lang="en-MY" dirty="0"/>
              <a:t> interview</a:t>
            </a:r>
          </a:p>
          <a:p>
            <a:endParaRPr lang="en-MY" dirty="0"/>
          </a:p>
        </p:txBody>
      </p:sp>
    </p:spTree>
    <p:extLst>
      <p:ext uri="{BB962C8B-B14F-4D97-AF65-F5344CB8AC3E}">
        <p14:creationId xmlns:p14="http://schemas.microsoft.com/office/powerpoint/2010/main" val="4133443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8</a:t>
            </a:r>
          </a:p>
        </p:txBody>
      </p:sp>
      <p:sp>
        <p:nvSpPr>
          <p:cNvPr id="4" name="TextBox 3">
            <a:extLst>
              <a:ext uri="{FF2B5EF4-FFF2-40B4-BE49-F238E27FC236}">
                <a16:creationId xmlns:a16="http://schemas.microsoft.com/office/drawing/2014/main" id="{177AC9AD-DAA0-4863-935C-186077433A04}"/>
              </a:ext>
            </a:extLst>
          </p:cNvPr>
          <p:cNvSpPr txBox="1"/>
          <p:nvPr/>
        </p:nvSpPr>
        <p:spPr>
          <a:xfrm>
            <a:off x="1115616" y="1916832"/>
            <a:ext cx="5544616" cy="461665"/>
          </a:xfrm>
          <a:prstGeom prst="rect">
            <a:avLst/>
          </a:prstGeom>
          <a:noFill/>
        </p:spPr>
        <p:txBody>
          <a:bodyPr wrap="square" rtlCol="0">
            <a:spAutoFit/>
          </a:bodyPr>
          <a:lstStyle/>
          <a:p>
            <a:r>
              <a:rPr lang="en-MY" sz="2400" dirty="0">
                <a:latin typeface="+mn-lt"/>
              </a:rPr>
              <a:t>A.	Orientation</a:t>
            </a:r>
          </a:p>
        </p:txBody>
      </p:sp>
    </p:spTree>
    <p:extLst>
      <p:ext uri="{BB962C8B-B14F-4D97-AF65-F5344CB8AC3E}">
        <p14:creationId xmlns:p14="http://schemas.microsoft.com/office/powerpoint/2010/main" val="41543651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9</a:t>
            </a:r>
          </a:p>
        </p:txBody>
      </p:sp>
      <p:sp>
        <p:nvSpPr>
          <p:cNvPr id="4" name="TextBox 3">
            <a:extLst>
              <a:ext uri="{FF2B5EF4-FFF2-40B4-BE49-F238E27FC236}">
                <a16:creationId xmlns:a16="http://schemas.microsoft.com/office/drawing/2014/main" id="{CA473BC6-1645-4A58-8125-76ADCCB52501}"/>
              </a:ext>
            </a:extLst>
          </p:cNvPr>
          <p:cNvSpPr txBox="1"/>
          <p:nvPr/>
        </p:nvSpPr>
        <p:spPr>
          <a:xfrm>
            <a:off x="914400" y="1988840"/>
            <a:ext cx="7113984" cy="2862322"/>
          </a:xfrm>
          <a:prstGeom prst="rect">
            <a:avLst/>
          </a:prstGeom>
          <a:noFill/>
        </p:spPr>
        <p:txBody>
          <a:bodyPr wrap="square" rtlCol="0">
            <a:spAutoFit/>
          </a:bodyPr>
          <a:lstStyle/>
          <a:p>
            <a:r>
              <a:rPr lang="en-MY" dirty="0"/>
              <a:t>Who is usually responsible for an employee’s general orientation?</a:t>
            </a:r>
          </a:p>
          <a:p>
            <a:endParaRPr lang="en-MY" dirty="0"/>
          </a:p>
          <a:p>
            <a:pPr marL="342900" indent="-342900">
              <a:buFont typeface="+mj-lt"/>
              <a:buAutoNum type="alphaUcPeriod"/>
            </a:pPr>
            <a:r>
              <a:rPr lang="en-MY" dirty="0" err="1"/>
              <a:t>Coworkers</a:t>
            </a:r>
            <a:endParaRPr lang="en-MY" dirty="0"/>
          </a:p>
          <a:p>
            <a:pPr marL="342900" indent="-342900">
              <a:buFont typeface="+mj-lt"/>
              <a:buAutoNum type="alphaUcPeriod"/>
            </a:pPr>
            <a:endParaRPr lang="en-MY" dirty="0"/>
          </a:p>
          <a:p>
            <a:pPr marL="342900" indent="-342900">
              <a:buFont typeface="+mj-lt"/>
              <a:buAutoNum type="alphaUcPeriod"/>
            </a:pPr>
            <a:r>
              <a:rPr lang="en-MY" dirty="0"/>
              <a:t>HR</a:t>
            </a:r>
          </a:p>
          <a:p>
            <a:pPr marL="342900" indent="-342900">
              <a:buFont typeface="+mj-lt"/>
              <a:buAutoNum type="alphaUcPeriod"/>
            </a:pPr>
            <a:endParaRPr lang="en-MY" dirty="0"/>
          </a:p>
          <a:p>
            <a:pPr marL="342900" indent="-342900">
              <a:buFont typeface="+mj-lt"/>
              <a:buAutoNum type="alphaUcPeriod"/>
            </a:pPr>
            <a:r>
              <a:rPr lang="en-MY" dirty="0"/>
              <a:t>Manager</a:t>
            </a:r>
          </a:p>
          <a:p>
            <a:pPr marL="342900" indent="-342900">
              <a:buFont typeface="+mj-lt"/>
              <a:buAutoNum type="alphaUcPeriod"/>
            </a:pPr>
            <a:endParaRPr lang="en-MY" dirty="0"/>
          </a:p>
          <a:p>
            <a:pPr marL="342900" indent="-342900">
              <a:buFont typeface="+mj-lt"/>
              <a:buAutoNum type="alphaUcPeriod"/>
            </a:pPr>
            <a:r>
              <a:rPr lang="en-MY" dirty="0"/>
              <a:t>Safe and security</a:t>
            </a:r>
          </a:p>
          <a:p>
            <a:endParaRPr lang="en-MY" dirty="0"/>
          </a:p>
        </p:txBody>
      </p:sp>
    </p:spTree>
    <p:extLst>
      <p:ext uri="{BB962C8B-B14F-4D97-AF65-F5344CB8AC3E}">
        <p14:creationId xmlns:p14="http://schemas.microsoft.com/office/powerpoint/2010/main" val="15969611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9</a:t>
            </a:r>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403648" y="2132856"/>
            <a:ext cx="3513584" cy="748680"/>
          </a:xfrm>
        </p:spPr>
        <p:txBody>
          <a:bodyPr/>
          <a:lstStyle/>
          <a:p>
            <a:r>
              <a:rPr lang="en-MY" dirty="0"/>
              <a:t>B.	HR</a:t>
            </a:r>
          </a:p>
        </p:txBody>
      </p:sp>
    </p:spTree>
    <p:extLst>
      <p:ext uri="{BB962C8B-B14F-4D97-AF65-F5344CB8AC3E}">
        <p14:creationId xmlns:p14="http://schemas.microsoft.com/office/powerpoint/2010/main" val="29641925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10</a:t>
            </a:r>
          </a:p>
        </p:txBody>
      </p:sp>
      <p:sp>
        <p:nvSpPr>
          <p:cNvPr id="4" name="TextBox 3">
            <a:extLst>
              <a:ext uri="{FF2B5EF4-FFF2-40B4-BE49-F238E27FC236}">
                <a16:creationId xmlns:a16="http://schemas.microsoft.com/office/drawing/2014/main" id="{AA995BB7-7278-46A1-B7C6-1893FDFDBF40}"/>
              </a:ext>
            </a:extLst>
          </p:cNvPr>
          <p:cNvSpPr txBox="1"/>
          <p:nvPr/>
        </p:nvSpPr>
        <p:spPr>
          <a:xfrm>
            <a:off x="914400" y="1916832"/>
            <a:ext cx="7474024" cy="2862322"/>
          </a:xfrm>
          <a:prstGeom prst="rect">
            <a:avLst/>
          </a:prstGeom>
          <a:noFill/>
        </p:spPr>
        <p:txBody>
          <a:bodyPr wrap="square" rtlCol="0">
            <a:spAutoFit/>
          </a:bodyPr>
          <a:lstStyle/>
          <a:p>
            <a:r>
              <a:rPr lang="en-MY" dirty="0"/>
              <a:t>Which of the following is a feature of a successful onboarding program?</a:t>
            </a:r>
          </a:p>
          <a:p>
            <a:endParaRPr lang="en-MY" dirty="0"/>
          </a:p>
          <a:p>
            <a:pPr marL="342900" indent="-342900">
              <a:buFont typeface="+mj-lt"/>
              <a:buAutoNum type="alphaUcPeriod"/>
            </a:pPr>
            <a:r>
              <a:rPr lang="en-MY" dirty="0"/>
              <a:t>Passive rather than active participation by new employees</a:t>
            </a:r>
          </a:p>
          <a:p>
            <a:pPr marL="342900" indent="-342900">
              <a:buFont typeface="+mj-lt"/>
              <a:buAutoNum type="alphaUcPeriod"/>
            </a:pPr>
            <a:endParaRPr lang="en-MY" dirty="0"/>
          </a:p>
          <a:p>
            <a:pPr marL="342900" indent="-342900">
              <a:buFont typeface="+mj-lt"/>
              <a:buAutoNum type="alphaUcPeriod"/>
            </a:pPr>
            <a:r>
              <a:rPr lang="en-MY" dirty="0"/>
              <a:t>Onboarding activities completed within a short period of time</a:t>
            </a:r>
          </a:p>
          <a:p>
            <a:pPr marL="342900" indent="-342900">
              <a:buFont typeface="+mj-lt"/>
              <a:buAutoNum type="alphaUcPeriod"/>
            </a:pPr>
            <a:endParaRPr lang="en-MY" dirty="0"/>
          </a:p>
          <a:p>
            <a:pPr marL="342900" indent="-342900">
              <a:buFont typeface="+mj-lt"/>
              <a:buAutoNum type="alphaUcPeriod"/>
            </a:pPr>
            <a:r>
              <a:rPr lang="en-MY" dirty="0"/>
              <a:t>The same program fitting the needs of all new employee groups</a:t>
            </a:r>
          </a:p>
          <a:p>
            <a:pPr marL="342900" indent="-342900">
              <a:buFont typeface="+mj-lt"/>
              <a:buAutoNum type="alphaUcPeriod"/>
            </a:pPr>
            <a:endParaRPr lang="en-MY" dirty="0"/>
          </a:p>
          <a:p>
            <a:pPr marL="342900" indent="-342900">
              <a:buFont typeface="+mj-lt"/>
              <a:buAutoNum type="alphaUcPeriod"/>
            </a:pPr>
            <a:r>
              <a:rPr lang="en-MY" dirty="0"/>
              <a:t>Avoidance of information overload</a:t>
            </a:r>
          </a:p>
          <a:p>
            <a:endParaRPr lang="en-MY" dirty="0"/>
          </a:p>
        </p:txBody>
      </p:sp>
    </p:spTree>
    <p:extLst>
      <p:ext uri="{BB962C8B-B14F-4D97-AF65-F5344CB8AC3E}">
        <p14:creationId xmlns:p14="http://schemas.microsoft.com/office/powerpoint/2010/main" val="17741504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10</a:t>
            </a:r>
          </a:p>
        </p:txBody>
      </p:sp>
      <p:sp>
        <p:nvSpPr>
          <p:cNvPr id="4" name="TextBox 3">
            <a:extLst>
              <a:ext uri="{FF2B5EF4-FFF2-40B4-BE49-F238E27FC236}">
                <a16:creationId xmlns:a16="http://schemas.microsoft.com/office/drawing/2014/main" id="{386814E7-AE7C-49F3-B757-89B0F98A69F0}"/>
              </a:ext>
            </a:extLst>
          </p:cNvPr>
          <p:cNvSpPr txBox="1"/>
          <p:nvPr/>
        </p:nvSpPr>
        <p:spPr>
          <a:xfrm>
            <a:off x="1475656" y="2204864"/>
            <a:ext cx="6768752" cy="400110"/>
          </a:xfrm>
          <a:prstGeom prst="rect">
            <a:avLst/>
          </a:prstGeom>
          <a:noFill/>
        </p:spPr>
        <p:txBody>
          <a:bodyPr wrap="square" rtlCol="0">
            <a:spAutoFit/>
          </a:bodyPr>
          <a:lstStyle/>
          <a:p>
            <a:r>
              <a:rPr lang="en-MY" sz="2000" dirty="0"/>
              <a:t>D.	Avoidance of information overload</a:t>
            </a:r>
          </a:p>
        </p:txBody>
      </p:sp>
    </p:spTree>
    <p:extLst>
      <p:ext uri="{BB962C8B-B14F-4D97-AF65-F5344CB8AC3E}">
        <p14:creationId xmlns:p14="http://schemas.microsoft.com/office/powerpoint/2010/main" val="40832860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11</a:t>
            </a:r>
          </a:p>
        </p:txBody>
      </p:sp>
      <p:sp>
        <p:nvSpPr>
          <p:cNvPr id="4" name="TextBox 3">
            <a:extLst>
              <a:ext uri="{FF2B5EF4-FFF2-40B4-BE49-F238E27FC236}">
                <a16:creationId xmlns:a16="http://schemas.microsoft.com/office/drawing/2014/main" id="{3CE22D53-27FC-4CF0-A93C-EABF6834BF56}"/>
              </a:ext>
            </a:extLst>
          </p:cNvPr>
          <p:cNvSpPr txBox="1"/>
          <p:nvPr/>
        </p:nvSpPr>
        <p:spPr>
          <a:xfrm>
            <a:off x="1115616" y="1916832"/>
            <a:ext cx="7056784" cy="3139321"/>
          </a:xfrm>
          <a:prstGeom prst="rect">
            <a:avLst/>
          </a:prstGeom>
          <a:noFill/>
        </p:spPr>
        <p:txBody>
          <a:bodyPr wrap="square" rtlCol="0">
            <a:spAutoFit/>
          </a:bodyPr>
          <a:lstStyle/>
          <a:p>
            <a:r>
              <a:rPr lang="en-MY" dirty="0"/>
              <a:t>Which of the following helps track the point at which most new employees tend to exit the organization?</a:t>
            </a:r>
          </a:p>
          <a:p>
            <a:endParaRPr lang="en-MY" dirty="0"/>
          </a:p>
          <a:p>
            <a:pPr marL="342900" indent="-342900">
              <a:buFont typeface="+mj-lt"/>
              <a:buAutoNum type="alphaUcPeriod"/>
            </a:pPr>
            <a:r>
              <a:rPr lang="en-MY" dirty="0"/>
              <a:t>Orientation checklist</a:t>
            </a:r>
          </a:p>
          <a:p>
            <a:pPr marL="342900" indent="-342900">
              <a:buFont typeface="+mj-lt"/>
              <a:buAutoNum type="alphaUcPeriod"/>
            </a:pPr>
            <a:endParaRPr lang="en-MY" dirty="0"/>
          </a:p>
          <a:p>
            <a:pPr marL="342900" indent="-342900">
              <a:buFont typeface="+mj-lt"/>
              <a:buAutoNum type="alphaUcPeriod"/>
            </a:pPr>
            <a:r>
              <a:rPr lang="en-MY" dirty="0"/>
              <a:t>Open-ended questions</a:t>
            </a:r>
          </a:p>
          <a:p>
            <a:pPr marL="342900" indent="-342900">
              <a:buFont typeface="+mj-lt"/>
              <a:buAutoNum type="alphaUcPeriod"/>
            </a:pPr>
            <a:endParaRPr lang="en-MY" dirty="0"/>
          </a:p>
          <a:p>
            <a:pPr marL="342900" indent="-342900">
              <a:buFont typeface="+mj-lt"/>
              <a:buAutoNum type="alphaUcPeriod"/>
            </a:pPr>
            <a:r>
              <a:rPr lang="en-MY" dirty="0"/>
              <a:t>Performance measures</a:t>
            </a:r>
          </a:p>
          <a:p>
            <a:pPr marL="342900" indent="-342900">
              <a:buFont typeface="+mj-lt"/>
              <a:buAutoNum type="alphaUcPeriod"/>
            </a:pPr>
            <a:endParaRPr lang="en-MY" dirty="0"/>
          </a:p>
          <a:p>
            <a:pPr marL="342900" indent="-342900">
              <a:buFont typeface="+mj-lt"/>
              <a:buAutoNum type="alphaUcPeriod"/>
            </a:pPr>
            <a:r>
              <a:rPr lang="en-MY" dirty="0"/>
              <a:t>Retention threshold</a:t>
            </a:r>
          </a:p>
          <a:p>
            <a:endParaRPr lang="en-MY" dirty="0"/>
          </a:p>
        </p:txBody>
      </p:sp>
    </p:spTree>
    <p:extLst>
      <p:ext uri="{BB962C8B-B14F-4D97-AF65-F5344CB8AC3E}">
        <p14:creationId xmlns:p14="http://schemas.microsoft.com/office/powerpoint/2010/main" val="32664464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11</a:t>
            </a:r>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val="24534833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F4E1E-9433-488F-BFB5-EEBA8902E975}"/>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16F1A3-FD51-407C-A287-578F9C9B97E4}"/>
              </a:ext>
            </a:extLst>
          </p:cNvPr>
          <p:cNvSpPr>
            <a:spLocks noGrp="1"/>
          </p:cNvSpPr>
          <p:nvPr>
            <p:ph idx="1"/>
          </p:nvPr>
        </p:nvSpPr>
        <p:spPr>
          <a:xfrm>
            <a:off x="914400" y="1600201"/>
            <a:ext cx="3441576" cy="1396752"/>
          </a:xfrm>
        </p:spPr>
        <p:txBody>
          <a:bodyPr/>
          <a:lstStyle/>
          <a:p>
            <a:pPr marL="0" indent="0">
              <a:buNone/>
            </a:pPr>
            <a:r>
              <a:rPr lang="en-MY" sz="3600" dirty="0"/>
              <a:t>Questions</a:t>
            </a:r>
          </a:p>
        </p:txBody>
      </p:sp>
    </p:spTree>
    <p:extLst>
      <p:ext uri="{BB962C8B-B14F-4D97-AF65-F5344CB8AC3E}">
        <p14:creationId xmlns:p14="http://schemas.microsoft.com/office/powerpoint/2010/main" val="195505089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1368</TotalTime>
  <Words>4639</Words>
  <Application>Microsoft Office PowerPoint</Application>
  <PresentationFormat>On-screen Show (4:3)</PresentationFormat>
  <Paragraphs>481</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Symbol</vt:lpstr>
      <vt:lpstr>Times New Roman</vt:lpstr>
      <vt:lpstr>Wingdings</vt:lpstr>
      <vt:lpstr>Office Theme</vt:lpstr>
      <vt:lpstr>HR Service Delivery - II</vt:lpstr>
      <vt:lpstr>Selection</vt:lpstr>
      <vt:lpstr>Step 1: Pre-Screen</vt:lpstr>
      <vt:lpstr>CV/Resume Analysis Checklist</vt:lpstr>
      <vt:lpstr>Application Forms</vt:lpstr>
      <vt:lpstr>Warning Signs in a CV</vt:lpstr>
      <vt:lpstr>Pre-Employment Tests</vt:lpstr>
      <vt:lpstr>Pre-Employment Tests</vt:lpstr>
      <vt:lpstr>Other Pre-Screening Tools</vt:lpstr>
      <vt:lpstr>Other Pre-Screening Tools</vt:lpstr>
      <vt:lpstr>Step 2: Track</vt:lpstr>
      <vt:lpstr>Step 3: Interview</vt:lpstr>
      <vt:lpstr>Behavioral Interview</vt:lpstr>
      <vt:lpstr>Behavioral Interview</vt:lpstr>
      <vt:lpstr>Competency-Based Interview</vt:lpstr>
      <vt:lpstr>Examples of Questions for Competency-Based Interviews </vt:lpstr>
      <vt:lpstr>Structured Interview</vt:lpstr>
      <vt:lpstr>Guidelines for Interviews</vt:lpstr>
      <vt:lpstr>Guidelines for an Effective Interview </vt:lpstr>
      <vt:lpstr>Step 4: Evaluate</vt:lpstr>
      <vt:lpstr>Background Investigations</vt:lpstr>
      <vt:lpstr>Common Background Investigations</vt:lpstr>
      <vt:lpstr>Step 5: Select</vt:lpstr>
      <vt:lpstr>Reliability and Validity of Selection Tools and Methods</vt:lpstr>
      <vt:lpstr>Reliability and Validity of Selection Tools and Methods</vt:lpstr>
      <vt:lpstr>Realistic Job Previews</vt:lpstr>
      <vt:lpstr>Types of Realistic Job Previews</vt:lpstr>
      <vt:lpstr>Step 6: Offer</vt:lpstr>
      <vt:lpstr>Offer Letter Guidelines</vt:lpstr>
      <vt:lpstr>Offer Negotiation</vt:lpstr>
      <vt:lpstr>Employment Contracts</vt:lpstr>
      <vt:lpstr>Difference between an offer and a contract</vt:lpstr>
      <vt:lpstr>Handling Nonselected Candidates</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Poll Question # 5</vt:lpstr>
      <vt:lpstr>Answer to Poll Question # 5</vt:lpstr>
      <vt:lpstr>Poll Question # 6</vt:lpstr>
      <vt:lpstr>Answer to Poll Question # 6</vt:lpstr>
      <vt:lpstr>New Hire Onboarding</vt:lpstr>
      <vt:lpstr>New Employee Orientation</vt:lpstr>
      <vt:lpstr>Orientation/Induction</vt:lpstr>
      <vt:lpstr>Responsibilities and Activities for General and Department Orientations</vt:lpstr>
      <vt:lpstr>New Employee Orientation Checklist</vt:lpstr>
      <vt:lpstr>Supervisor Orientation Checklist</vt:lpstr>
      <vt:lpstr>New Employee Onboarding</vt:lpstr>
      <vt:lpstr>Onboarding Roles and Responsibilities</vt:lpstr>
      <vt:lpstr>Sample Onboarding Components </vt:lpstr>
      <vt:lpstr>Evaluating the Effectiveness of Onboarding</vt:lpstr>
      <vt:lpstr>Sample New Hire Survey </vt:lpstr>
      <vt:lpstr>Poll Question # 7</vt:lpstr>
      <vt:lpstr>Answer to Poll Question # 1</vt:lpstr>
      <vt:lpstr>Poll Question # 8</vt:lpstr>
      <vt:lpstr>Answer to Poll Question # 8</vt:lpstr>
      <vt:lpstr>Poll Question # 9</vt:lpstr>
      <vt:lpstr>Answer to Poll Question # 9</vt:lpstr>
      <vt:lpstr>Poll Question # 10</vt:lpstr>
      <vt:lpstr>Answer to Poll Question # 10</vt:lpstr>
      <vt:lpstr>Poll Question # 11</vt:lpstr>
      <vt:lpstr>Answer to Poll Question # 11</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37</cp:revision>
  <cp:lastPrinted>1601-01-01T00:00:00Z</cp:lastPrinted>
  <dcterms:created xsi:type="dcterms:W3CDTF">2020-07-09T15:12:46Z</dcterms:created>
  <dcterms:modified xsi:type="dcterms:W3CDTF">2020-09-20T12:18:02Z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