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61"/>
  </p:notesMasterIdLst>
  <p:handoutMasterIdLst>
    <p:handoutMasterId r:id="rId62"/>
  </p:handoutMasterIdLst>
  <p:sldIdLst>
    <p:sldId id="256" r:id="rId2"/>
    <p:sldId id="286" r:id="rId3"/>
    <p:sldId id="258" r:id="rId4"/>
    <p:sldId id="259" r:id="rId5"/>
    <p:sldId id="288" r:id="rId6"/>
    <p:sldId id="289" r:id="rId7"/>
    <p:sldId id="290" r:id="rId8"/>
    <p:sldId id="260" r:id="rId9"/>
    <p:sldId id="261"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57" r:id="rId33"/>
    <p:sldId id="285" r:id="rId34"/>
    <p:sldId id="291" r:id="rId35"/>
    <p:sldId id="292" r:id="rId36"/>
    <p:sldId id="293" r:id="rId37"/>
    <p:sldId id="294" r:id="rId38"/>
    <p:sldId id="295" r:id="rId39"/>
    <p:sldId id="296" r:id="rId40"/>
    <p:sldId id="297" r:id="rId41"/>
    <p:sldId id="305" r:id="rId42"/>
    <p:sldId id="298" r:id="rId43"/>
    <p:sldId id="299" r:id="rId44"/>
    <p:sldId id="300" r:id="rId45"/>
    <p:sldId id="301" r:id="rId46"/>
    <p:sldId id="302" r:id="rId47"/>
    <p:sldId id="303" r:id="rId48"/>
    <p:sldId id="304" r:id="rId49"/>
    <p:sldId id="306" r:id="rId50"/>
    <p:sldId id="307" r:id="rId51"/>
    <p:sldId id="308" r:id="rId52"/>
    <p:sldId id="309" r:id="rId53"/>
    <p:sldId id="310" r:id="rId54"/>
    <p:sldId id="311" r:id="rId55"/>
    <p:sldId id="312" r:id="rId56"/>
    <p:sldId id="313" r:id="rId57"/>
    <p:sldId id="314" r:id="rId58"/>
    <p:sldId id="315" r:id="rId59"/>
    <p:sldId id="316" r:id="rId6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HR Service Delivery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2A37D-973A-4637-8E01-C13AF7CBB5C5}"/>
              </a:ext>
            </a:extLst>
          </p:cNvPr>
          <p:cNvSpPr>
            <a:spLocks noGrp="1"/>
          </p:cNvSpPr>
          <p:nvPr>
            <p:ph type="title"/>
          </p:nvPr>
        </p:nvSpPr>
        <p:spPr/>
        <p:txBody>
          <a:bodyPr/>
          <a:lstStyle/>
          <a:p>
            <a:r>
              <a:rPr lang="en-MY" dirty="0"/>
              <a:t>Introduction</a:t>
            </a:r>
          </a:p>
        </p:txBody>
      </p:sp>
      <p:sp>
        <p:nvSpPr>
          <p:cNvPr id="4" name="TextBox 3">
            <a:extLst>
              <a:ext uri="{FF2B5EF4-FFF2-40B4-BE49-F238E27FC236}">
                <a16:creationId xmlns:a16="http://schemas.microsoft.com/office/drawing/2014/main" id="{BFBEC616-8F10-4170-9638-EE57DCCB4622}"/>
              </a:ext>
            </a:extLst>
          </p:cNvPr>
          <p:cNvSpPr txBox="1"/>
          <p:nvPr/>
        </p:nvSpPr>
        <p:spPr>
          <a:xfrm>
            <a:off x="827584" y="1700808"/>
            <a:ext cx="7772400" cy="4093428"/>
          </a:xfrm>
          <a:prstGeom prst="rect">
            <a:avLst/>
          </a:prstGeom>
          <a:noFill/>
        </p:spPr>
        <p:txBody>
          <a:bodyPr wrap="square" rtlCol="0">
            <a:spAutoFit/>
          </a:bodyPr>
          <a:lstStyle/>
          <a:p>
            <a:r>
              <a:rPr lang="en-MY" sz="2000" dirty="0">
                <a:latin typeface="+mn-lt"/>
              </a:rPr>
              <a:t>An organization’s goals are accomplished through people. </a:t>
            </a:r>
          </a:p>
          <a:p>
            <a:endParaRPr lang="en-MY" sz="2000" dirty="0">
              <a:latin typeface="+mn-lt"/>
            </a:endParaRPr>
          </a:p>
          <a:p>
            <a:r>
              <a:rPr lang="en-MY" sz="2000" dirty="0">
                <a:latin typeface="+mn-lt"/>
              </a:rPr>
              <a:t>The major challenge of any organization is to attract, retain, motivate, and align the types and numbers of people it needs to achieve its goals. </a:t>
            </a:r>
          </a:p>
          <a:p>
            <a:endParaRPr lang="en-MY" sz="2000" dirty="0">
              <a:latin typeface="+mn-lt"/>
            </a:endParaRPr>
          </a:p>
          <a:p>
            <a:r>
              <a:rPr lang="en-MY" sz="2000" dirty="0">
                <a:latin typeface="+mn-lt"/>
              </a:rPr>
              <a:t>This is accomplished through a value exchange—a situation in which the company and the employee give value to the other in exchange for value received to achieve their respective self-interests. </a:t>
            </a:r>
          </a:p>
          <a:p>
            <a:endParaRPr lang="en-MY" sz="2000" dirty="0">
              <a:latin typeface="+mn-lt"/>
            </a:endParaRPr>
          </a:p>
          <a:p>
            <a:r>
              <a:rPr lang="en-MY" sz="2000" dirty="0">
                <a:latin typeface="+mn-lt"/>
              </a:rPr>
              <a:t>This notion can be summarized by the phrase, “</a:t>
            </a:r>
            <a:r>
              <a:rPr lang="en-MY" sz="2000" i="1" dirty="0">
                <a:latin typeface="+mn-lt"/>
              </a:rPr>
              <a:t>Value given for value received</a:t>
            </a:r>
            <a:r>
              <a:rPr lang="en-MY" sz="2000" dirty="0">
                <a:latin typeface="+mn-lt"/>
              </a:rPr>
              <a:t>.”</a:t>
            </a:r>
          </a:p>
        </p:txBody>
      </p:sp>
    </p:spTree>
    <p:extLst>
      <p:ext uri="{BB962C8B-B14F-4D97-AF65-F5344CB8AC3E}">
        <p14:creationId xmlns:p14="http://schemas.microsoft.com/office/powerpoint/2010/main" val="1409502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Value Exchange - Employee</a:t>
            </a:r>
          </a:p>
        </p:txBody>
      </p:sp>
      <p:pic>
        <p:nvPicPr>
          <p:cNvPr id="5" name="Picture 4">
            <a:extLst>
              <a:ext uri="{FF2B5EF4-FFF2-40B4-BE49-F238E27FC236}">
                <a16:creationId xmlns:a16="http://schemas.microsoft.com/office/drawing/2014/main" id="{EB01F137-B096-4B6D-9B1C-E8E4ED58203C}"/>
              </a:ext>
            </a:extLst>
          </p:cNvPr>
          <p:cNvPicPr>
            <a:picLocks noChangeAspect="1"/>
          </p:cNvPicPr>
          <p:nvPr/>
        </p:nvPicPr>
        <p:blipFill>
          <a:blip r:embed="rId2"/>
          <a:stretch>
            <a:fillRect/>
          </a:stretch>
        </p:blipFill>
        <p:spPr>
          <a:xfrm>
            <a:off x="1187624" y="1772816"/>
            <a:ext cx="6120680" cy="4451404"/>
          </a:xfrm>
          <a:prstGeom prst="rect">
            <a:avLst/>
          </a:prstGeom>
        </p:spPr>
      </p:pic>
    </p:spTree>
    <p:extLst>
      <p:ext uri="{BB962C8B-B14F-4D97-AF65-F5344CB8AC3E}">
        <p14:creationId xmlns:p14="http://schemas.microsoft.com/office/powerpoint/2010/main" val="379015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Value Exchange - Employer</a:t>
            </a:r>
          </a:p>
        </p:txBody>
      </p:sp>
      <p:pic>
        <p:nvPicPr>
          <p:cNvPr id="5" name="Picture 4">
            <a:extLst>
              <a:ext uri="{FF2B5EF4-FFF2-40B4-BE49-F238E27FC236}">
                <a16:creationId xmlns:a16="http://schemas.microsoft.com/office/drawing/2014/main" id="{D4960D72-52E4-403B-9057-1C9022B51486}"/>
              </a:ext>
            </a:extLst>
          </p:cNvPr>
          <p:cNvPicPr>
            <a:picLocks noChangeAspect="1"/>
          </p:cNvPicPr>
          <p:nvPr/>
        </p:nvPicPr>
        <p:blipFill>
          <a:blip r:embed="rId2"/>
          <a:stretch>
            <a:fillRect/>
          </a:stretch>
        </p:blipFill>
        <p:spPr>
          <a:xfrm>
            <a:off x="1403648" y="1772816"/>
            <a:ext cx="5976888" cy="4671315"/>
          </a:xfrm>
          <a:prstGeom prst="rect">
            <a:avLst/>
          </a:prstGeom>
        </p:spPr>
      </p:pic>
    </p:spTree>
    <p:extLst>
      <p:ext uri="{BB962C8B-B14F-4D97-AF65-F5344CB8AC3E}">
        <p14:creationId xmlns:p14="http://schemas.microsoft.com/office/powerpoint/2010/main" val="2188603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D011A-9017-480B-85B6-BAED74374667}"/>
              </a:ext>
            </a:extLst>
          </p:cNvPr>
          <p:cNvSpPr>
            <a:spLocks noGrp="1"/>
          </p:cNvSpPr>
          <p:nvPr>
            <p:ph type="title"/>
          </p:nvPr>
        </p:nvSpPr>
        <p:spPr/>
        <p:txBody>
          <a:bodyPr/>
          <a:lstStyle/>
          <a:p>
            <a:r>
              <a:rPr lang="en-MY" dirty="0"/>
              <a:t>Remuneration</a:t>
            </a:r>
          </a:p>
        </p:txBody>
      </p:sp>
      <p:sp>
        <p:nvSpPr>
          <p:cNvPr id="3" name="Content Placeholder 2">
            <a:extLst>
              <a:ext uri="{FF2B5EF4-FFF2-40B4-BE49-F238E27FC236}">
                <a16:creationId xmlns:a16="http://schemas.microsoft.com/office/drawing/2014/main" id="{B688735D-20F3-48D6-B991-C04BBD53E301}"/>
              </a:ext>
            </a:extLst>
          </p:cNvPr>
          <p:cNvSpPr>
            <a:spLocks noGrp="1"/>
          </p:cNvSpPr>
          <p:nvPr>
            <p:ph idx="1"/>
          </p:nvPr>
        </p:nvSpPr>
        <p:spPr>
          <a:xfrm>
            <a:off x="914400" y="1916832"/>
            <a:ext cx="7772400" cy="3556992"/>
          </a:xfrm>
        </p:spPr>
        <p:txBody>
          <a:bodyPr/>
          <a:lstStyle/>
          <a:p>
            <a:pPr marL="0" indent="0">
              <a:buNone/>
            </a:pPr>
            <a:r>
              <a:rPr lang="en-MY" dirty="0"/>
              <a:t>Remuneration is used to connote something broad, like a package, essentially implying that it is not only a salary, but many other benefits that are included in this “package.” In general, Remuneration is referred to as the payment made to an employee for his/her services or work. Typically, this is the payment of a salary or wage. </a:t>
            </a:r>
          </a:p>
        </p:txBody>
      </p:sp>
    </p:spTree>
    <p:extLst>
      <p:ext uri="{BB962C8B-B14F-4D97-AF65-F5344CB8AC3E}">
        <p14:creationId xmlns:p14="http://schemas.microsoft.com/office/powerpoint/2010/main" val="3635117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2748F-64E5-48C4-958C-53A5A3519F05}"/>
              </a:ext>
            </a:extLst>
          </p:cNvPr>
          <p:cNvSpPr>
            <a:spLocks noGrp="1"/>
          </p:cNvSpPr>
          <p:nvPr>
            <p:ph type="title"/>
          </p:nvPr>
        </p:nvSpPr>
        <p:spPr/>
        <p:txBody>
          <a:bodyPr/>
          <a:lstStyle/>
          <a:p>
            <a:r>
              <a:rPr lang="en-MY" dirty="0"/>
              <a:t>Difference Remuneration vs Compensation</a:t>
            </a:r>
          </a:p>
        </p:txBody>
      </p:sp>
      <p:sp>
        <p:nvSpPr>
          <p:cNvPr id="3" name="Content Placeholder 2">
            <a:extLst>
              <a:ext uri="{FF2B5EF4-FFF2-40B4-BE49-F238E27FC236}">
                <a16:creationId xmlns:a16="http://schemas.microsoft.com/office/drawing/2014/main" id="{39337D0D-3157-43F9-9CC6-16BC20DB555F}"/>
              </a:ext>
            </a:extLst>
          </p:cNvPr>
          <p:cNvSpPr>
            <a:spLocks noGrp="1"/>
          </p:cNvSpPr>
          <p:nvPr>
            <p:ph idx="1"/>
          </p:nvPr>
        </p:nvSpPr>
        <p:spPr>
          <a:xfrm>
            <a:off x="685800" y="1700808"/>
            <a:ext cx="7772400" cy="4530725"/>
          </a:xfrm>
        </p:spPr>
        <p:txBody>
          <a:bodyPr/>
          <a:lstStyle/>
          <a:p>
            <a:r>
              <a:rPr lang="en-MY" sz="2400" dirty="0"/>
              <a:t>Remuneration is much broader and encompasses not only the periodic payment given to an employee but also other payments and non-monetary benefits. It is the whole package offered to an employee during his/her term of employment with the employer.</a:t>
            </a:r>
          </a:p>
          <a:p>
            <a:endParaRPr lang="en-MY" sz="2400" dirty="0"/>
          </a:p>
          <a:p>
            <a:r>
              <a:rPr lang="en-MY" sz="2400" dirty="0"/>
              <a:t>Compensation refers to all forms of financial returns and tangible services and benefits employees receive as part of an employment relationship. Also, compensation refers to a form of monetary payment provided to a person who has suffered damage, harm, or injury. </a:t>
            </a:r>
          </a:p>
        </p:txBody>
      </p:sp>
    </p:spTree>
    <p:extLst>
      <p:ext uri="{BB962C8B-B14F-4D97-AF65-F5344CB8AC3E}">
        <p14:creationId xmlns:p14="http://schemas.microsoft.com/office/powerpoint/2010/main" val="531780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D764A-8616-4F45-8A1C-C10517AB68D4}"/>
              </a:ext>
            </a:extLst>
          </p:cNvPr>
          <p:cNvSpPr>
            <a:spLocks noGrp="1"/>
          </p:cNvSpPr>
          <p:nvPr>
            <p:ph type="title"/>
          </p:nvPr>
        </p:nvSpPr>
        <p:spPr/>
        <p:txBody>
          <a:bodyPr/>
          <a:lstStyle/>
          <a:p>
            <a:r>
              <a:rPr lang="en-MY" dirty="0"/>
              <a:t>Evolution of Rewards</a:t>
            </a:r>
          </a:p>
        </p:txBody>
      </p:sp>
      <p:pic>
        <p:nvPicPr>
          <p:cNvPr id="5" name="Picture 4">
            <a:extLst>
              <a:ext uri="{FF2B5EF4-FFF2-40B4-BE49-F238E27FC236}">
                <a16:creationId xmlns:a16="http://schemas.microsoft.com/office/drawing/2014/main" id="{DCC3BF00-6A75-4099-B8FB-894D533B5668}"/>
              </a:ext>
            </a:extLst>
          </p:cNvPr>
          <p:cNvPicPr>
            <a:picLocks noChangeAspect="1"/>
          </p:cNvPicPr>
          <p:nvPr/>
        </p:nvPicPr>
        <p:blipFill>
          <a:blip r:embed="rId2"/>
          <a:stretch>
            <a:fillRect/>
          </a:stretch>
        </p:blipFill>
        <p:spPr>
          <a:xfrm>
            <a:off x="1115616" y="2060848"/>
            <a:ext cx="6370265" cy="4204878"/>
          </a:xfrm>
          <a:prstGeom prst="rect">
            <a:avLst/>
          </a:prstGeom>
        </p:spPr>
      </p:pic>
    </p:spTree>
    <p:extLst>
      <p:ext uri="{BB962C8B-B14F-4D97-AF65-F5344CB8AC3E}">
        <p14:creationId xmlns:p14="http://schemas.microsoft.com/office/powerpoint/2010/main" val="1133832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Total Rewards </a:t>
            </a:r>
          </a:p>
        </p:txBody>
      </p:sp>
      <p:sp>
        <p:nvSpPr>
          <p:cNvPr id="4" name="TextBox 3">
            <a:extLst>
              <a:ext uri="{FF2B5EF4-FFF2-40B4-BE49-F238E27FC236}">
                <a16:creationId xmlns:a16="http://schemas.microsoft.com/office/drawing/2014/main" id="{4EB8FA20-781B-4E76-955E-5A75249A1BD0}"/>
              </a:ext>
            </a:extLst>
          </p:cNvPr>
          <p:cNvSpPr txBox="1"/>
          <p:nvPr/>
        </p:nvSpPr>
        <p:spPr>
          <a:xfrm>
            <a:off x="827584" y="2060848"/>
            <a:ext cx="7772400" cy="923330"/>
          </a:xfrm>
          <a:prstGeom prst="rect">
            <a:avLst/>
          </a:prstGeom>
          <a:noFill/>
        </p:spPr>
        <p:txBody>
          <a:bodyPr wrap="square" rtlCol="0">
            <a:spAutoFit/>
          </a:bodyPr>
          <a:lstStyle/>
          <a:p>
            <a:endParaRPr lang="en-MY" dirty="0"/>
          </a:p>
          <a:p>
            <a:endParaRPr lang="en-MY" dirty="0"/>
          </a:p>
          <a:p>
            <a:endParaRPr lang="en-MY" dirty="0"/>
          </a:p>
        </p:txBody>
      </p:sp>
      <p:sp>
        <p:nvSpPr>
          <p:cNvPr id="5" name="TextBox 4">
            <a:extLst>
              <a:ext uri="{FF2B5EF4-FFF2-40B4-BE49-F238E27FC236}">
                <a16:creationId xmlns:a16="http://schemas.microsoft.com/office/drawing/2014/main" id="{64039FB5-CF40-449C-ACED-74784FF8C1E8}"/>
              </a:ext>
            </a:extLst>
          </p:cNvPr>
          <p:cNvSpPr txBox="1"/>
          <p:nvPr/>
        </p:nvSpPr>
        <p:spPr>
          <a:xfrm>
            <a:off x="827584" y="1709642"/>
            <a:ext cx="7859216" cy="4832092"/>
          </a:xfrm>
          <a:prstGeom prst="rect">
            <a:avLst/>
          </a:prstGeom>
          <a:noFill/>
        </p:spPr>
        <p:txBody>
          <a:bodyPr wrap="square" rtlCol="0">
            <a:spAutoFit/>
          </a:bodyPr>
          <a:lstStyle/>
          <a:p>
            <a:r>
              <a:rPr lang="en-MY" sz="2800" dirty="0">
                <a:latin typeface="+mn-lt"/>
              </a:rPr>
              <a:t>Total Reward relates to all aspects of the employment offering, including the remuneration package (base pay, variable pay and benefits) as well as the intangible aspects of the psychological contract such as career development, employment security and working environment.</a:t>
            </a:r>
          </a:p>
          <a:p>
            <a:endParaRPr lang="en-MY" sz="2800" dirty="0">
              <a:latin typeface="+mn-lt"/>
            </a:endParaRPr>
          </a:p>
          <a:p>
            <a:r>
              <a:rPr lang="en-MY" sz="2800" dirty="0">
                <a:latin typeface="+mn-lt"/>
              </a:rPr>
              <a:t>Total rewards include everything the employee perceives to be of value resulting from the employment relationship ~ </a:t>
            </a:r>
            <a:r>
              <a:rPr lang="en-US" sz="2800" dirty="0" err="1">
                <a:latin typeface="+mn-lt"/>
              </a:rPr>
              <a:t>WorldatWork</a:t>
            </a:r>
            <a:endParaRPr lang="en-MY" sz="2800" dirty="0">
              <a:latin typeface="+mn-lt"/>
            </a:endParaRPr>
          </a:p>
        </p:txBody>
      </p:sp>
    </p:spTree>
    <p:extLst>
      <p:ext uri="{BB962C8B-B14F-4D97-AF65-F5344CB8AC3E}">
        <p14:creationId xmlns:p14="http://schemas.microsoft.com/office/powerpoint/2010/main" val="1560421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Total Rewards</a:t>
            </a:r>
          </a:p>
        </p:txBody>
      </p:sp>
      <p:pic>
        <p:nvPicPr>
          <p:cNvPr id="4" name="image17.jpeg">
            <a:extLst>
              <a:ext uri="{FF2B5EF4-FFF2-40B4-BE49-F238E27FC236}">
                <a16:creationId xmlns:a16="http://schemas.microsoft.com/office/drawing/2014/main" id="{8562E8D9-FE8B-4412-9418-49FFE6FAC53B}"/>
              </a:ext>
            </a:extLst>
          </p:cNvPr>
          <p:cNvPicPr/>
          <p:nvPr/>
        </p:nvPicPr>
        <p:blipFill>
          <a:blip r:embed="rId2" cstate="print"/>
          <a:stretch>
            <a:fillRect/>
          </a:stretch>
        </p:blipFill>
        <p:spPr>
          <a:xfrm>
            <a:off x="1187624" y="1973102"/>
            <a:ext cx="7057454" cy="4464496"/>
          </a:xfrm>
          <a:prstGeom prst="rect">
            <a:avLst/>
          </a:prstGeom>
        </p:spPr>
      </p:pic>
    </p:spTree>
    <p:extLst>
      <p:ext uri="{BB962C8B-B14F-4D97-AF65-F5344CB8AC3E}">
        <p14:creationId xmlns:p14="http://schemas.microsoft.com/office/powerpoint/2010/main" val="3253377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Steps in the Development of a Total Rewards Strategy</a:t>
            </a:r>
          </a:p>
        </p:txBody>
      </p:sp>
      <p:sp>
        <p:nvSpPr>
          <p:cNvPr id="4" name="TextBox 3">
            <a:extLst>
              <a:ext uri="{FF2B5EF4-FFF2-40B4-BE49-F238E27FC236}">
                <a16:creationId xmlns:a16="http://schemas.microsoft.com/office/drawing/2014/main" id="{BD5167C7-1792-471D-A589-D6AE75865091}"/>
              </a:ext>
            </a:extLst>
          </p:cNvPr>
          <p:cNvSpPr txBox="1"/>
          <p:nvPr/>
        </p:nvSpPr>
        <p:spPr>
          <a:xfrm>
            <a:off x="685800" y="1772816"/>
            <a:ext cx="8350696" cy="4154984"/>
          </a:xfrm>
          <a:prstGeom prst="rect">
            <a:avLst/>
          </a:prstGeom>
          <a:noFill/>
        </p:spPr>
        <p:txBody>
          <a:bodyPr wrap="square" rtlCol="0">
            <a:spAutoFit/>
          </a:bodyPr>
          <a:lstStyle/>
          <a:p>
            <a:pPr marL="342900" indent="-342900">
              <a:buFont typeface="+mj-lt"/>
              <a:buAutoNum type="arabicPeriod"/>
            </a:pPr>
            <a:r>
              <a:rPr lang="en-MY" sz="2400" dirty="0"/>
              <a:t>Define your differentiator</a:t>
            </a:r>
          </a:p>
          <a:p>
            <a:pPr marL="342900" indent="-342900">
              <a:buFont typeface="+mj-lt"/>
              <a:buAutoNum type="arabicPeriod"/>
            </a:pPr>
            <a:endParaRPr lang="en-MY" sz="2400" dirty="0"/>
          </a:p>
          <a:p>
            <a:pPr marL="342900" indent="-342900">
              <a:buFont typeface="+mj-lt"/>
              <a:buAutoNum type="arabicPeriod"/>
            </a:pPr>
            <a:r>
              <a:rPr lang="en-MY" sz="2400" dirty="0"/>
              <a:t>Learn what motivates your employees</a:t>
            </a:r>
          </a:p>
          <a:p>
            <a:pPr marL="342900" indent="-342900">
              <a:buFont typeface="+mj-lt"/>
              <a:buAutoNum type="arabicPeriod"/>
            </a:pPr>
            <a:endParaRPr lang="en-MY" sz="2400" dirty="0"/>
          </a:p>
          <a:p>
            <a:pPr marL="342900" indent="-342900">
              <a:buFont typeface="+mj-lt"/>
              <a:buAutoNum type="arabicPeriod"/>
            </a:pPr>
            <a:r>
              <a:rPr lang="en-MY" sz="2400" dirty="0"/>
              <a:t>Develop a total rewards brand</a:t>
            </a:r>
          </a:p>
          <a:p>
            <a:pPr marL="342900" indent="-342900">
              <a:buFont typeface="+mj-lt"/>
              <a:buAutoNum type="arabicPeriod"/>
            </a:pPr>
            <a:endParaRPr lang="en-MY" sz="2400" dirty="0"/>
          </a:p>
          <a:p>
            <a:pPr marL="342900" indent="-342900">
              <a:buFont typeface="+mj-lt"/>
              <a:buAutoNum type="arabicPeriod"/>
            </a:pPr>
            <a:r>
              <a:rPr lang="en-MY" sz="2400" dirty="0"/>
              <a:t>Personalize the experience</a:t>
            </a:r>
          </a:p>
          <a:p>
            <a:pPr marL="342900" indent="-342900">
              <a:buFont typeface="+mj-lt"/>
              <a:buAutoNum type="arabicPeriod"/>
            </a:pPr>
            <a:endParaRPr lang="en-MY" sz="2400" dirty="0"/>
          </a:p>
          <a:p>
            <a:pPr marL="342900" indent="-342900">
              <a:buFont typeface="+mj-lt"/>
              <a:buAutoNum type="arabicPeriod"/>
            </a:pPr>
            <a:r>
              <a:rPr lang="en-MY" sz="2400" dirty="0"/>
              <a:t>Reach people through multiple communication channels</a:t>
            </a:r>
          </a:p>
          <a:p>
            <a:pPr marL="342900" indent="-342900">
              <a:buFont typeface="+mj-lt"/>
              <a:buAutoNum type="arabicPeriod"/>
            </a:pPr>
            <a:endParaRPr lang="en-MY" sz="2400" dirty="0"/>
          </a:p>
          <a:p>
            <a:pPr marL="342900" indent="-342900">
              <a:buFont typeface="+mj-lt"/>
              <a:buAutoNum type="arabicPeriod"/>
            </a:pPr>
            <a:r>
              <a:rPr lang="en-MY" sz="2400" dirty="0"/>
              <a:t>Project cost and risk profile of rewards</a:t>
            </a:r>
          </a:p>
        </p:txBody>
      </p:sp>
    </p:spTree>
    <p:extLst>
      <p:ext uri="{BB962C8B-B14F-4D97-AF65-F5344CB8AC3E}">
        <p14:creationId xmlns:p14="http://schemas.microsoft.com/office/powerpoint/2010/main" val="458049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Compensation Approaches</a:t>
            </a:r>
          </a:p>
        </p:txBody>
      </p:sp>
      <p:sp>
        <p:nvSpPr>
          <p:cNvPr id="4" name="TextBox 3">
            <a:extLst>
              <a:ext uri="{FF2B5EF4-FFF2-40B4-BE49-F238E27FC236}">
                <a16:creationId xmlns:a16="http://schemas.microsoft.com/office/drawing/2014/main" id="{4F375D63-0027-47C6-90CE-E4026B1FCD3A}"/>
              </a:ext>
            </a:extLst>
          </p:cNvPr>
          <p:cNvSpPr txBox="1"/>
          <p:nvPr/>
        </p:nvSpPr>
        <p:spPr>
          <a:xfrm>
            <a:off x="914400" y="1772816"/>
            <a:ext cx="7546032" cy="4524315"/>
          </a:xfrm>
          <a:prstGeom prst="rect">
            <a:avLst/>
          </a:prstGeom>
          <a:noFill/>
        </p:spPr>
        <p:txBody>
          <a:bodyPr wrap="square" rtlCol="0">
            <a:spAutoFit/>
          </a:bodyPr>
          <a:lstStyle/>
          <a:p>
            <a:r>
              <a:rPr lang="en-MY" b="1" dirty="0"/>
              <a:t>Entitlement-oriented approach</a:t>
            </a:r>
            <a:r>
              <a:rPr lang="en-MY" dirty="0"/>
              <a:t>. Some organizations promote a caring, protective feeling and want employees to feel as if they are a part of the family. These organizations feel that employees are entitled to benefits such as health care, employee assistance or disability insurance as a condition of employment.</a:t>
            </a:r>
          </a:p>
          <a:p>
            <a:endParaRPr lang="en-MY" dirty="0"/>
          </a:p>
          <a:p>
            <a:endParaRPr lang="en-MY" dirty="0"/>
          </a:p>
          <a:p>
            <a:r>
              <a:rPr lang="en-MY" b="1" dirty="0"/>
              <a:t>Performance-oriented approach</a:t>
            </a:r>
            <a:r>
              <a:rPr lang="en-MY" dirty="0"/>
              <a:t>. The compensation programs of other organizations are more performance-driven, putting more emphasis on the performance and contributions of individual employees</a:t>
            </a:r>
          </a:p>
          <a:p>
            <a:endParaRPr lang="en-MY" dirty="0"/>
          </a:p>
          <a:p>
            <a:endParaRPr lang="en-MY" dirty="0"/>
          </a:p>
          <a:p>
            <a:r>
              <a:rPr lang="en-MY" dirty="0"/>
              <a:t>In general, as benefits increase, there is less emphasis on individual employee contributions and responsibility and more emphasis on the success of the organization as a whole.</a:t>
            </a:r>
          </a:p>
          <a:p>
            <a:endParaRPr lang="en-MY" dirty="0"/>
          </a:p>
        </p:txBody>
      </p:sp>
    </p:spTree>
    <p:extLst>
      <p:ext uri="{BB962C8B-B14F-4D97-AF65-F5344CB8AC3E}">
        <p14:creationId xmlns:p14="http://schemas.microsoft.com/office/powerpoint/2010/main" val="24741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Goals of the Total Rewards System</a:t>
            </a:r>
          </a:p>
        </p:txBody>
      </p:sp>
      <p:sp>
        <p:nvSpPr>
          <p:cNvPr id="4" name="TextBox 3">
            <a:extLst>
              <a:ext uri="{FF2B5EF4-FFF2-40B4-BE49-F238E27FC236}">
                <a16:creationId xmlns:a16="http://schemas.microsoft.com/office/drawing/2014/main" id="{B8779723-DC83-4838-8DEC-91C0E124CAC3}"/>
              </a:ext>
            </a:extLst>
          </p:cNvPr>
          <p:cNvSpPr txBox="1"/>
          <p:nvPr/>
        </p:nvSpPr>
        <p:spPr>
          <a:xfrm>
            <a:off x="683568" y="1772816"/>
            <a:ext cx="8003232" cy="2862322"/>
          </a:xfrm>
          <a:prstGeom prst="rect">
            <a:avLst/>
          </a:prstGeom>
          <a:noFill/>
        </p:spPr>
        <p:txBody>
          <a:bodyPr wrap="square" rtlCol="0">
            <a:spAutoFit/>
          </a:bodyPr>
          <a:lstStyle/>
          <a:p>
            <a:pPr marL="285750" indent="-285750">
              <a:buFont typeface="Wingdings" panose="05000000000000000000" pitchFamily="2" charset="2"/>
              <a:buChar char="§"/>
            </a:pPr>
            <a:r>
              <a:rPr lang="en-MY" sz="2000" dirty="0">
                <a:latin typeface="+mn-lt"/>
              </a:rPr>
              <a:t>Attracts people who can help the organization meet its mission and vision</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Retains valuable employees</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Motivates and rewards desired performance</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Spends compensation money wisely</a:t>
            </a:r>
          </a:p>
          <a:p>
            <a:endParaRPr lang="en-MY" sz="2000" dirty="0">
              <a:latin typeface="+mn-lt"/>
            </a:endParaRPr>
          </a:p>
        </p:txBody>
      </p:sp>
    </p:spTree>
    <p:extLst>
      <p:ext uri="{BB962C8B-B14F-4D97-AF65-F5344CB8AC3E}">
        <p14:creationId xmlns:p14="http://schemas.microsoft.com/office/powerpoint/2010/main" val="2494153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Equity</a:t>
            </a:r>
          </a:p>
        </p:txBody>
      </p:sp>
      <p:sp>
        <p:nvSpPr>
          <p:cNvPr id="4" name="TextBox 3">
            <a:extLst>
              <a:ext uri="{FF2B5EF4-FFF2-40B4-BE49-F238E27FC236}">
                <a16:creationId xmlns:a16="http://schemas.microsoft.com/office/drawing/2014/main" id="{16F27E55-FA90-4176-AD14-57C9F5830820}"/>
              </a:ext>
            </a:extLst>
          </p:cNvPr>
          <p:cNvSpPr txBox="1"/>
          <p:nvPr/>
        </p:nvSpPr>
        <p:spPr>
          <a:xfrm>
            <a:off x="750404" y="1628800"/>
            <a:ext cx="8142076" cy="4247317"/>
          </a:xfrm>
          <a:prstGeom prst="rect">
            <a:avLst/>
          </a:prstGeom>
          <a:noFill/>
        </p:spPr>
        <p:txBody>
          <a:bodyPr wrap="square" rtlCol="0">
            <a:spAutoFit/>
          </a:bodyPr>
          <a:lstStyle/>
          <a:p>
            <a:r>
              <a:rPr lang="en-MY" dirty="0"/>
              <a:t>Equity means fair pay treatment for employees. Equity helps to attract, motivate and retain competent employees, making it an important concern</a:t>
            </a:r>
          </a:p>
          <a:p>
            <a:endParaRPr lang="en-MY" dirty="0"/>
          </a:p>
          <a:p>
            <a:r>
              <a:rPr lang="en-MY" b="1" dirty="0"/>
              <a:t>Internal equity </a:t>
            </a:r>
            <a:r>
              <a:rPr lang="en-MY" dirty="0"/>
              <a:t>refers to the pay relationship among different jobs/skills/competencies within a single organization. To achieve internal consistency, the employee must believe that all jobs are paid what they are worth. For the pay rates to be internally consistent, an organization first must determine the overall importance or worth of each job.</a:t>
            </a:r>
          </a:p>
          <a:p>
            <a:endParaRPr lang="en-MY" dirty="0"/>
          </a:p>
          <a:p>
            <a:endParaRPr lang="en-MY" dirty="0"/>
          </a:p>
          <a:p>
            <a:r>
              <a:rPr lang="en-MY" b="1" dirty="0"/>
              <a:t>External Equity </a:t>
            </a:r>
            <a:r>
              <a:rPr lang="en-MY" dirty="0"/>
              <a:t>: A firm achieves external competitiveness when employees perceive that their pay is fair in relation to what their counterparts in other organizations earn. To become externally competitive, organizations must first learn what other employers are paying and then make a decision regarding just how competitive they want to be</a:t>
            </a:r>
          </a:p>
        </p:txBody>
      </p:sp>
    </p:spTree>
    <p:extLst>
      <p:ext uri="{BB962C8B-B14F-4D97-AF65-F5344CB8AC3E}">
        <p14:creationId xmlns:p14="http://schemas.microsoft.com/office/powerpoint/2010/main" val="5463335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Strategies</a:t>
            </a:r>
          </a:p>
        </p:txBody>
      </p:sp>
      <p:sp>
        <p:nvSpPr>
          <p:cNvPr id="4" name="TextBox 3">
            <a:extLst>
              <a:ext uri="{FF2B5EF4-FFF2-40B4-BE49-F238E27FC236}">
                <a16:creationId xmlns:a16="http://schemas.microsoft.com/office/drawing/2014/main" id="{FE3AABDE-242B-415D-AA3F-8588F1683660}"/>
              </a:ext>
            </a:extLst>
          </p:cNvPr>
          <p:cNvSpPr txBox="1"/>
          <p:nvPr/>
        </p:nvSpPr>
        <p:spPr>
          <a:xfrm>
            <a:off x="1043608" y="1772816"/>
            <a:ext cx="7056784" cy="923330"/>
          </a:xfrm>
          <a:prstGeom prst="rect">
            <a:avLst/>
          </a:prstGeom>
          <a:noFill/>
        </p:spPr>
        <p:txBody>
          <a:bodyPr wrap="square" rtlCol="0">
            <a:spAutoFit/>
          </a:bodyPr>
          <a:lstStyle/>
          <a:p>
            <a:r>
              <a:rPr lang="en-MY" dirty="0"/>
              <a:t>Organizations will compete for employees with other organizations in the same </a:t>
            </a:r>
            <a:r>
              <a:rPr lang="en-MY" dirty="0" err="1"/>
              <a:t>labor</a:t>
            </a:r>
            <a:r>
              <a:rPr lang="en-MY" dirty="0"/>
              <a:t> market. Three factors that define </a:t>
            </a:r>
            <a:r>
              <a:rPr lang="en-MY" dirty="0" err="1"/>
              <a:t>labor</a:t>
            </a:r>
            <a:r>
              <a:rPr lang="en-MY" dirty="0"/>
              <a:t> markets are  :</a:t>
            </a:r>
          </a:p>
        </p:txBody>
      </p:sp>
      <p:pic>
        <p:nvPicPr>
          <p:cNvPr id="7" name="Picture 6">
            <a:extLst>
              <a:ext uri="{FF2B5EF4-FFF2-40B4-BE49-F238E27FC236}">
                <a16:creationId xmlns:a16="http://schemas.microsoft.com/office/drawing/2014/main" id="{DFCF8CAC-EA55-44CF-9B3B-CB4FF3A59234}"/>
              </a:ext>
            </a:extLst>
          </p:cNvPr>
          <p:cNvPicPr>
            <a:picLocks noChangeAspect="1"/>
          </p:cNvPicPr>
          <p:nvPr/>
        </p:nvPicPr>
        <p:blipFill>
          <a:blip r:embed="rId2"/>
          <a:stretch>
            <a:fillRect/>
          </a:stretch>
        </p:blipFill>
        <p:spPr>
          <a:xfrm>
            <a:off x="909638" y="3048149"/>
            <a:ext cx="7181599" cy="3168352"/>
          </a:xfrm>
          <a:prstGeom prst="rect">
            <a:avLst/>
          </a:prstGeom>
        </p:spPr>
      </p:pic>
    </p:spTree>
    <p:extLst>
      <p:ext uri="{BB962C8B-B14F-4D97-AF65-F5344CB8AC3E}">
        <p14:creationId xmlns:p14="http://schemas.microsoft.com/office/powerpoint/2010/main" val="14623684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Strategies</a:t>
            </a:r>
          </a:p>
        </p:txBody>
      </p:sp>
      <p:sp>
        <p:nvSpPr>
          <p:cNvPr id="4" name="TextBox 3">
            <a:extLst>
              <a:ext uri="{FF2B5EF4-FFF2-40B4-BE49-F238E27FC236}">
                <a16:creationId xmlns:a16="http://schemas.microsoft.com/office/drawing/2014/main" id="{6BBDA0D3-783C-495C-AB01-634EA3328CE9}"/>
              </a:ext>
            </a:extLst>
          </p:cNvPr>
          <p:cNvSpPr txBox="1"/>
          <p:nvPr/>
        </p:nvSpPr>
        <p:spPr>
          <a:xfrm>
            <a:off x="685800" y="1632818"/>
            <a:ext cx="7772400" cy="923330"/>
          </a:xfrm>
          <a:prstGeom prst="rect">
            <a:avLst/>
          </a:prstGeom>
          <a:noFill/>
        </p:spPr>
        <p:txBody>
          <a:bodyPr wrap="square" rtlCol="0">
            <a:spAutoFit/>
          </a:bodyPr>
          <a:lstStyle/>
          <a:p>
            <a:r>
              <a:rPr lang="en-MY" dirty="0"/>
              <a:t>Based on what is known about those markets and the competition, organizations usually decide on a pay strategy that matches, leads or lags the competition</a:t>
            </a:r>
          </a:p>
        </p:txBody>
      </p:sp>
      <p:pic>
        <p:nvPicPr>
          <p:cNvPr id="6" name="Picture 5">
            <a:extLst>
              <a:ext uri="{FF2B5EF4-FFF2-40B4-BE49-F238E27FC236}">
                <a16:creationId xmlns:a16="http://schemas.microsoft.com/office/drawing/2014/main" id="{37585604-6EFD-469C-9355-1C2D2680F349}"/>
              </a:ext>
            </a:extLst>
          </p:cNvPr>
          <p:cNvPicPr>
            <a:picLocks noChangeAspect="1"/>
          </p:cNvPicPr>
          <p:nvPr/>
        </p:nvPicPr>
        <p:blipFill>
          <a:blip r:embed="rId2"/>
          <a:stretch>
            <a:fillRect/>
          </a:stretch>
        </p:blipFill>
        <p:spPr>
          <a:xfrm>
            <a:off x="2627784" y="2490341"/>
            <a:ext cx="5325223" cy="4089846"/>
          </a:xfrm>
          <a:prstGeom prst="rect">
            <a:avLst/>
          </a:prstGeom>
          <a:ln w="12700">
            <a:solidFill>
              <a:schemeClr val="tx1"/>
            </a:solidFill>
          </a:ln>
        </p:spPr>
      </p:pic>
    </p:spTree>
    <p:extLst>
      <p:ext uri="{BB962C8B-B14F-4D97-AF65-F5344CB8AC3E}">
        <p14:creationId xmlns:p14="http://schemas.microsoft.com/office/powerpoint/2010/main" val="18876213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Strategies</a:t>
            </a:r>
          </a:p>
        </p:txBody>
      </p:sp>
      <p:sp>
        <p:nvSpPr>
          <p:cNvPr id="4" name="TextBox 3">
            <a:extLst>
              <a:ext uri="{FF2B5EF4-FFF2-40B4-BE49-F238E27FC236}">
                <a16:creationId xmlns:a16="http://schemas.microsoft.com/office/drawing/2014/main" id="{62759CD5-AD70-499C-B33C-E62B36303AE5}"/>
              </a:ext>
            </a:extLst>
          </p:cNvPr>
          <p:cNvSpPr txBox="1"/>
          <p:nvPr/>
        </p:nvSpPr>
        <p:spPr>
          <a:xfrm>
            <a:off x="914400" y="1844824"/>
            <a:ext cx="7330008" cy="2862322"/>
          </a:xfrm>
          <a:prstGeom prst="rect">
            <a:avLst/>
          </a:prstGeom>
          <a:noFill/>
        </p:spPr>
        <p:txBody>
          <a:bodyPr wrap="square" rtlCol="0">
            <a:spAutoFit/>
          </a:bodyPr>
          <a:lstStyle/>
          <a:p>
            <a:r>
              <a:rPr lang="en-MY" dirty="0"/>
              <a:t>The correct strategy depends on two things:</a:t>
            </a:r>
          </a:p>
          <a:p>
            <a:endParaRPr lang="en-MY" dirty="0"/>
          </a:p>
          <a:p>
            <a:pPr marL="285750" indent="-285750">
              <a:buFont typeface="Wingdings" panose="05000000000000000000" pitchFamily="2" charset="2"/>
              <a:buChar char="§"/>
            </a:pPr>
            <a:r>
              <a:rPr lang="en-MY" dirty="0"/>
              <a:t>How the employees add value to the organization‘s success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degree to which the organization can afford to pay for a particular strategy</a:t>
            </a:r>
          </a:p>
          <a:p>
            <a:endParaRPr lang="en-MY" dirty="0"/>
          </a:p>
          <a:p>
            <a:r>
              <a:rPr lang="en-MY" dirty="0"/>
              <a:t>An organization will probably use a combination of these strategies. For example, for critical jobs, the organization may decide to lead the competition; in other areas, it may use a match strategy</a:t>
            </a:r>
          </a:p>
        </p:txBody>
      </p:sp>
    </p:spTree>
    <p:extLst>
      <p:ext uri="{BB962C8B-B14F-4D97-AF65-F5344CB8AC3E}">
        <p14:creationId xmlns:p14="http://schemas.microsoft.com/office/powerpoint/2010/main" val="34129128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a:xfrm>
            <a:off x="683568" y="188640"/>
            <a:ext cx="8229600" cy="1143000"/>
          </a:xfrm>
        </p:spPr>
        <p:txBody>
          <a:bodyPr/>
          <a:lstStyle/>
          <a:p>
            <a:r>
              <a:rPr lang="en-MY" dirty="0"/>
              <a:t>Compensation and Benefits Strategy</a:t>
            </a:r>
          </a:p>
        </p:txBody>
      </p:sp>
      <p:sp>
        <p:nvSpPr>
          <p:cNvPr id="4" name="TextBox 3">
            <a:extLst>
              <a:ext uri="{FF2B5EF4-FFF2-40B4-BE49-F238E27FC236}">
                <a16:creationId xmlns:a16="http://schemas.microsoft.com/office/drawing/2014/main" id="{B7BB4A67-D325-43CA-9A2B-C6F04D79E71A}"/>
              </a:ext>
            </a:extLst>
          </p:cNvPr>
          <p:cNvSpPr txBox="1"/>
          <p:nvPr/>
        </p:nvSpPr>
        <p:spPr>
          <a:xfrm>
            <a:off x="899592" y="1988840"/>
            <a:ext cx="7416824" cy="4247317"/>
          </a:xfrm>
          <a:prstGeom prst="rect">
            <a:avLst/>
          </a:prstGeom>
          <a:noFill/>
        </p:spPr>
        <p:txBody>
          <a:bodyPr wrap="square" rtlCol="0">
            <a:spAutoFit/>
          </a:bodyPr>
          <a:lstStyle/>
          <a:p>
            <a:r>
              <a:rPr lang="en-MY" dirty="0"/>
              <a:t>Business success depends heavily on developing a total rewards strategy that enables the organization to compete cost- effectively for talent.</a:t>
            </a:r>
          </a:p>
          <a:p>
            <a:endParaRPr lang="en-MY" dirty="0"/>
          </a:p>
          <a:p>
            <a:r>
              <a:rPr lang="en-MY" dirty="0"/>
              <a:t>Elements in a total rewards system that  vary from year to year:</a:t>
            </a:r>
          </a:p>
          <a:p>
            <a:endParaRPr lang="en-MY" dirty="0"/>
          </a:p>
          <a:p>
            <a:pPr marL="285750" indent="-285750">
              <a:buFont typeface="Wingdings" panose="05000000000000000000" pitchFamily="2" charset="2"/>
              <a:buChar char="§"/>
            </a:pPr>
            <a:r>
              <a:rPr lang="en-MY" dirty="0"/>
              <a:t>Employment costs and conditions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Supply and demand for talent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Laws that affect business and employment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Employees‘ perceived value of rewards</a:t>
            </a:r>
          </a:p>
          <a:p>
            <a:endParaRPr lang="en-MY" dirty="0"/>
          </a:p>
          <a:p>
            <a:endParaRPr lang="en-MY" dirty="0"/>
          </a:p>
        </p:txBody>
      </p:sp>
    </p:spTree>
    <p:extLst>
      <p:ext uri="{BB962C8B-B14F-4D97-AF65-F5344CB8AC3E}">
        <p14:creationId xmlns:p14="http://schemas.microsoft.com/office/powerpoint/2010/main" val="10324935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Job Evaluation</a:t>
            </a:r>
          </a:p>
        </p:txBody>
      </p:sp>
      <p:sp>
        <p:nvSpPr>
          <p:cNvPr id="4" name="TextBox 3">
            <a:extLst>
              <a:ext uri="{FF2B5EF4-FFF2-40B4-BE49-F238E27FC236}">
                <a16:creationId xmlns:a16="http://schemas.microsoft.com/office/drawing/2014/main" id="{C37EA98E-C5BA-45C7-9E7E-01A14CE13654}"/>
              </a:ext>
            </a:extLst>
          </p:cNvPr>
          <p:cNvSpPr txBox="1"/>
          <p:nvPr/>
        </p:nvSpPr>
        <p:spPr>
          <a:xfrm>
            <a:off x="755576" y="1916832"/>
            <a:ext cx="7772400" cy="3416320"/>
          </a:xfrm>
          <a:prstGeom prst="rect">
            <a:avLst/>
          </a:prstGeom>
          <a:noFill/>
        </p:spPr>
        <p:txBody>
          <a:bodyPr wrap="square" rtlCol="0">
            <a:spAutoFit/>
          </a:bodyPr>
          <a:lstStyle/>
          <a:p>
            <a:r>
              <a:rPr lang="en-MY" b="1" dirty="0"/>
              <a:t>Job-Content-Based (Internal) Job Evaluation</a:t>
            </a:r>
          </a:p>
          <a:p>
            <a:endParaRPr lang="en-MY" dirty="0"/>
          </a:p>
          <a:p>
            <a:r>
              <a:rPr lang="en-MY" dirty="0"/>
              <a:t>In job-content-based job evaluation, the worth and pay opportunities of different jobs are based on an appraisal of their responsibilities and requirements and their relationship to other jobs within the organization.</a:t>
            </a:r>
          </a:p>
          <a:p>
            <a:endParaRPr lang="en-MY" dirty="0"/>
          </a:p>
          <a:p>
            <a:endParaRPr lang="en-MY" dirty="0"/>
          </a:p>
          <a:p>
            <a:r>
              <a:rPr lang="en-MY" b="1" dirty="0"/>
              <a:t>Market-Based (External) Job Evaluation</a:t>
            </a:r>
          </a:p>
          <a:p>
            <a:endParaRPr lang="en-MY" dirty="0"/>
          </a:p>
          <a:p>
            <a:r>
              <a:rPr lang="en-MY" dirty="0"/>
              <a:t>Market-based job evaluation is sometimes referred to as market pricing because this method bases the worth and pay opportunities of different jobs on their market value or the going rate in the marketplace. </a:t>
            </a:r>
          </a:p>
        </p:txBody>
      </p:sp>
    </p:spTree>
    <p:extLst>
      <p:ext uri="{BB962C8B-B14F-4D97-AF65-F5344CB8AC3E}">
        <p14:creationId xmlns:p14="http://schemas.microsoft.com/office/powerpoint/2010/main" val="18046076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Salary Surveys</a:t>
            </a:r>
          </a:p>
        </p:txBody>
      </p:sp>
      <p:sp>
        <p:nvSpPr>
          <p:cNvPr id="4" name="TextBox 3">
            <a:extLst>
              <a:ext uri="{FF2B5EF4-FFF2-40B4-BE49-F238E27FC236}">
                <a16:creationId xmlns:a16="http://schemas.microsoft.com/office/drawing/2014/main" id="{97A89926-1658-4752-B890-3D1F13CD3551}"/>
              </a:ext>
            </a:extLst>
          </p:cNvPr>
          <p:cNvSpPr txBox="1"/>
          <p:nvPr/>
        </p:nvSpPr>
        <p:spPr>
          <a:xfrm>
            <a:off x="914400" y="1772816"/>
            <a:ext cx="7772400" cy="4247317"/>
          </a:xfrm>
          <a:prstGeom prst="rect">
            <a:avLst/>
          </a:prstGeom>
          <a:noFill/>
        </p:spPr>
        <p:txBody>
          <a:bodyPr wrap="square" rtlCol="0">
            <a:spAutoFit/>
          </a:bodyPr>
          <a:lstStyle/>
          <a:p>
            <a:r>
              <a:rPr lang="en-MY" dirty="0"/>
              <a:t>To be competitive and affordable, an organization‘s pay structure must be designed and priced properly. Many organizations use surveys to collect the information that will help them evaluate positions, adjust pay range structures to remain competitive and present salary information to top management. Pay surveys collect information on current market rates and may include the following topics:</a:t>
            </a:r>
          </a:p>
          <a:p>
            <a:endParaRPr lang="en-MY" dirty="0"/>
          </a:p>
          <a:p>
            <a:pPr marL="285750" indent="-285750">
              <a:buFont typeface="Wingdings" panose="05000000000000000000" pitchFamily="2" charset="2"/>
              <a:buChar char="§"/>
            </a:pPr>
            <a:r>
              <a:rPr lang="en-MY" dirty="0"/>
              <a:t>Starting wage rates</a:t>
            </a:r>
          </a:p>
          <a:p>
            <a:pPr marL="285750" indent="-285750">
              <a:buFont typeface="Wingdings" panose="05000000000000000000" pitchFamily="2" charset="2"/>
              <a:buChar char="§"/>
            </a:pPr>
            <a:r>
              <a:rPr lang="en-MY" dirty="0"/>
              <a:t>Base pay</a:t>
            </a:r>
          </a:p>
          <a:p>
            <a:pPr marL="285750" indent="-285750">
              <a:buFont typeface="Wingdings" panose="05000000000000000000" pitchFamily="2" charset="2"/>
              <a:buChar char="§"/>
            </a:pPr>
            <a:r>
              <a:rPr lang="en-MY" dirty="0"/>
              <a:t>Pay ranges</a:t>
            </a:r>
          </a:p>
          <a:p>
            <a:pPr marL="285750" indent="-285750">
              <a:buFont typeface="Wingdings" panose="05000000000000000000" pitchFamily="2" charset="2"/>
              <a:buChar char="§"/>
            </a:pPr>
            <a:r>
              <a:rPr lang="en-MY" dirty="0"/>
              <a:t>Incentive plans</a:t>
            </a:r>
          </a:p>
          <a:p>
            <a:pPr marL="285750" indent="-285750">
              <a:buFont typeface="Wingdings" panose="05000000000000000000" pitchFamily="2" charset="2"/>
              <a:buChar char="§"/>
            </a:pPr>
            <a:r>
              <a:rPr lang="en-MY" dirty="0"/>
              <a:t>Overtime pay</a:t>
            </a:r>
          </a:p>
          <a:p>
            <a:pPr marL="285750" indent="-285750">
              <a:buFont typeface="Wingdings" panose="05000000000000000000" pitchFamily="2" charset="2"/>
              <a:buChar char="§"/>
            </a:pPr>
            <a:r>
              <a:rPr lang="en-MY" dirty="0"/>
              <a:t>Shift differentials</a:t>
            </a:r>
          </a:p>
          <a:p>
            <a:pPr marL="285750" indent="-285750">
              <a:buFont typeface="Wingdings" panose="05000000000000000000" pitchFamily="2" charset="2"/>
              <a:buChar char="§"/>
            </a:pPr>
            <a:r>
              <a:rPr lang="en-MY" dirty="0"/>
              <a:t>Vacation and holiday practices</a:t>
            </a:r>
          </a:p>
          <a:p>
            <a:endParaRPr lang="en-MY" dirty="0"/>
          </a:p>
        </p:txBody>
      </p:sp>
    </p:spTree>
    <p:extLst>
      <p:ext uri="{BB962C8B-B14F-4D97-AF65-F5344CB8AC3E}">
        <p14:creationId xmlns:p14="http://schemas.microsoft.com/office/powerpoint/2010/main" val="2297736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Types of Survey</a:t>
            </a:r>
          </a:p>
        </p:txBody>
      </p:sp>
      <p:sp>
        <p:nvSpPr>
          <p:cNvPr id="5" name="TextBox 4">
            <a:extLst>
              <a:ext uri="{FF2B5EF4-FFF2-40B4-BE49-F238E27FC236}">
                <a16:creationId xmlns:a16="http://schemas.microsoft.com/office/drawing/2014/main" id="{AB8ED9DE-FB78-4350-877E-EC300D27EC78}"/>
              </a:ext>
            </a:extLst>
          </p:cNvPr>
          <p:cNvSpPr txBox="1"/>
          <p:nvPr/>
        </p:nvSpPr>
        <p:spPr>
          <a:xfrm>
            <a:off x="624136" y="1700808"/>
            <a:ext cx="8352928" cy="5078313"/>
          </a:xfrm>
          <a:prstGeom prst="rect">
            <a:avLst/>
          </a:prstGeom>
          <a:noFill/>
        </p:spPr>
        <p:txBody>
          <a:bodyPr wrap="square" rtlCol="0">
            <a:spAutoFit/>
          </a:bodyPr>
          <a:lstStyle/>
          <a:p>
            <a:r>
              <a:rPr lang="en-MY" dirty="0"/>
              <a:t>Internal Surveys :</a:t>
            </a:r>
          </a:p>
          <a:p>
            <a:r>
              <a:rPr lang="en-MY" dirty="0"/>
              <a:t>Organizations that have available resources and expertise may choose to develop their own internal survey to allow for more control over the survey technique and data analysis. The advantage of an internal survey is having the ability to shape the design, administration, data analysis and reporting as needed by the organization. </a:t>
            </a:r>
          </a:p>
          <a:p>
            <a:endParaRPr lang="en-MY" dirty="0"/>
          </a:p>
          <a:p>
            <a:r>
              <a:rPr lang="en-MY" dirty="0"/>
              <a:t>External Surveys :</a:t>
            </a:r>
          </a:p>
          <a:p>
            <a:r>
              <a:rPr lang="en-MY" dirty="0"/>
              <a:t>Organizations have different options available if they choose an external pay survey. If an organization uses externally published data, it must be sure it knows how the data were generated and when.</a:t>
            </a:r>
          </a:p>
          <a:p>
            <a:endParaRPr lang="en-MY" dirty="0"/>
          </a:p>
          <a:p>
            <a:r>
              <a:rPr lang="en-MY" dirty="0"/>
              <a:t>Factors may be considered when an organization is deciding between an internal or external pay survey:</a:t>
            </a:r>
          </a:p>
          <a:p>
            <a:pPr marL="285750" indent="-285750">
              <a:buFont typeface="Wingdings" panose="05000000000000000000" pitchFamily="2" charset="2"/>
              <a:buChar char="§"/>
            </a:pPr>
            <a:r>
              <a:rPr lang="en-MY" dirty="0"/>
              <a:t>Internal time and expertise required</a:t>
            </a:r>
          </a:p>
          <a:p>
            <a:pPr marL="285750" indent="-285750">
              <a:buFont typeface="Wingdings" panose="05000000000000000000" pitchFamily="2" charset="2"/>
              <a:buChar char="§"/>
            </a:pPr>
            <a:r>
              <a:rPr lang="en-MY" dirty="0"/>
              <a:t>Relevance/match of external surveyed jobs to the organization‘s jobs</a:t>
            </a:r>
          </a:p>
          <a:p>
            <a:pPr marL="285750" indent="-285750">
              <a:buFont typeface="Wingdings" panose="05000000000000000000" pitchFamily="2" charset="2"/>
              <a:buChar char="§"/>
            </a:pPr>
            <a:r>
              <a:rPr lang="en-MY" dirty="0"/>
              <a:t>How current the external survey data are</a:t>
            </a:r>
          </a:p>
          <a:p>
            <a:pPr marL="285750" indent="-285750">
              <a:buFont typeface="Wingdings" panose="05000000000000000000" pitchFamily="2" charset="2"/>
              <a:buChar char="§"/>
            </a:pPr>
            <a:r>
              <a:rPr lang="en-MY" dirty="0"/>
              <a:t>Expense associated with the type of survey</a:t>
            </a:r>
          </a:p>
        </p:txBody>
      </p:sp>
    </p:spTree>
    <p:extLst>
      <p:ext uri="{BB962C8B-B14F-4D97-AF65-F5344CB8AC3E}">
        <p14:creationId xmlns:p14="http://schemas.microsoft.com/office/powerpoint/2010/main" val="8275734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Communicating to Employees</a:t>
            </a:r>
          </a:p>
        </p:txBody>
      </p:sp>
      <p:sp>
        <p:nvSpPr>
          <p:cNvPr id="4" name="TextBox 3">
            <a:extLst>
              <a:ext uri="{FF2B5EF4-FFF2-40B4-BE49-F238E27FC236}">
                <a16:creationId xmlns:a16="http://schemas.microsoft.com/office/drawing/2014/main" id="{26AA6978-ED48-463F-AC49-3F7E49AEFD80}"/>
              </a:ext>
            </a:extLst>
          </p:cNvPr>
          <p:cNvSpPr txBox="1"/>
          <p:nvPr/>
        </p:nvSpPr>
        <p:spPr>
          <a:xfrm>
            <a:off x="688032" y="1844824"/>
            <a:ext cx="7998768" cy="3416320"/>
          </a:xfrm>
          <a:prstGeom prst="rect">
            <a:avLst/>
          </a:prstGeom>
          <a:noFill/>
        </p:spPr>
        <p:txBody>
          <a:bodyPr wrap="square" rtlCol="0">
            <a:spAutoFit/>
          </a:bodyPr>
          <a:lstStyle/>
          <a:p>
            <a:r>
              <a:rPr lang="en-MY" dirty="0"/>
              <a:t>The key to a successful total rewards program is employee communication. The more complex the system and the more choices it provides, the greater the need for a communication plan.</a:t>
            </a:r>
          </a:p>
          <a:p>
            <a:endParaRPr lang="en-MY" dirty="0"/>
          </a:p>
          <a:p>
            <a:r>
              <a:rPr lang="en-MY" dirty="0"/>
              <a:t>Communication is important for three reasons:</a:t>
            </a:r>
          </a:p>
          <a:p>
            <a:endParaRPr lang="en-MY" dirty="0"/>
          </a:p>
          <a:p>
            <a:pPr marL="285750" indent="-285750">
              <a:buFont typeface="Wingdings" panose="05000000000000000000" pitchFamily="2" charset="2"/>
              <a:buChar char="§"/>
            </a:pPr>
            <a:r>
              <a:rPr lang="en-MY" dirty="0"/>
              <a:t>Educating employees about the organization‘s total rewards practices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Achieving employees‘ buy-in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Supporting the organization‘s goals for performance management</a:t>
            </a:r>
          </a:p>
          <a:p>
            <a:endParaRPr lang="en-MY" dirty="0"/>
          </a:p>
        </p:txBody>
      </p:sp>
    </p:spTree>
    <p:extLst>
      <p:ext uri="{BB962C8B-B14F-4D97-AF65-F5344CB8AC3E}">
        <p14:creationId xmlns:p14="http://schemas.microsoft.com/office/powerpoint/2010/main" val="34029161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Direct Communication</a:t>
            </a:r>
          </a:p>
        </p:txBody>
      </p:sp>
      <p:sp>
        <p:nvSpPr>
          <p:cNvPr id="4" name="TextBox 3">
            <a:extLst>
              <a:ext uri="{FF2B5EF4-FFF2-40B4-BE49-F238E27FC236}">
                <a16:creationId xmlns:a16="http://schemas.microsoft.com/office/drawing/2014/main" id="{170FFFCE-FF11-4D4B-83BB-7801A7034627}"/>
              </a:ext>
            </a:extLst>
          </p:cNvPr>
          <p:cNvSpPr txBox="1"/>
          <p:nvPr/>
        </p:nvSpPr>
        <p:spPr>
          <a:xfrm>
            <a:off x="914400" y="1844824"/>
            <a:ext cx="7906072" cy="4801314"/>
          </a:xfrm>
          <a:prstGeom prst="rect">
            <a:avLst/>
          </a:prstGeom>
          <a:noFill/>
        </p:spPr>
        <p:txBody>
          <a:bodyPr wrap="square" rtlCol="0">
            <a:spAutoFit/>
          </a:bodyPr>
          <a:lstStyle/>
          <a:p>
            <a:endParaRPr lang="en-MY" dirty="0"/>
          </a:p>
          <a:p>
            <a:r>
              <a:rPr lang="en-MY" dirty="0"/>
              <a:t>Having a written communication plan is the first step toward communicating the compensation plan to employees. However, direct communication is still the preferred method in many instances. Either HR or the employee‘s manager must meet with individual employees in a confidential setting to communicate the following compensation and benefits issues:</a:t>
            </a:r>
          </a:p>
          <a:p>
            <a:endParaRPr lang="en-MY" dirty="0"/>
          </a:p>
          <a:p>
            <a:pPr marL="285750" indent="-285750">
              <a:buFont typeface="Wingdings" panose="05000000000000000000" pitchFamily="2" charset="2"/>
              <a:buChar char="§"/>
            </a:pPr>
            <a:r>
              <a:rPr lang="en-MY" dirty="0"/>
              <a:t>Job grade changes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Raises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Individual benefit issues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New policies or procedures that directly affect that employee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Policy infractions (for example, incorrect reporting of overtime)</a:t>
            </a:r>
          </a:p>
          <a:p>
            <a:endParaRPr lang="en-MY" dirty="0"/>
          </a:p>
        </p:txBody>
      </p:sp>
    </p:spTree>
    <p:extLst>
      <p:ext uri="{BB962C8B-B14F-4D97-AF65-F5344CB8AC3E}">
        <p14:creationId xmlns:p14="http://schemas.microsoft.com/office/powerpoint/2010/main" val="29622545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Effectiveness of the Total Rewards Strategy</a:t>
            </a:r>
          </a:p>
        </p:txBody>
      </p:sp>
      <p:sp>
        <p:nvSpPr>
          <p:cNvPr id="4" name="TextBox 3">
            <a:extLst>
              <a:ext uri="{FF2B5EF4-FFF2-40B4-BE49-F238E27FC236}">
                <a16:creationId xmlns:a16="http://schemas.microsoft.com/office/drawing/2014/main" id="{C144C31E-EC01-42C1-9721-5AC4A1DA9846}"/>
              </a:ext>
            </a:extLst>
          </p:cNvPr>
          <p:cNvSpPr txBox="1"/>
          <p:nvPr/>
        </p:nvSpPr>
        <p:spPr>
          <a:xfrm>
            <a:off x="755576" y="1700808"/>
            <a:ext cx="7772400" cy="3970318"/>
          </a:xfrm>
          <a:prstGeom prst="rect">
            <a:avLst/>
          </a:prstGeom>
          <a:noFill/>
        </p:spPr>
        <p:txBody>
          <a:bodyPr wrap="square" rtlCol="0">
            <a:spAutoFit/>
          </a:bodyPr>
          <a:lstStyle/>
          <a:p>
            <a:r>
              <a:rPr lang="en-MY" dirty="0"/>
              <a:t>The basic objective of the total rewards system is to offer employees a system that encompasses the following:</a:t>
            </a:r>
          </a:p>
          <a:p>
            <a:endParaRPr lang="en-MY" dirty="0"/>
          </a:p>
          <a:p>
            <a:pPr marL="285750" indent="-285750">
              <a:buFont typeface="Wingdings" panose="05000000000000000000" pitchFamily="2" charset="2"/>
              <a:buChar char="§"/>
            </a:pPr>
            <a:r>
              <a:rPr lang="en-MY" dirty="0"/>
              <a:t>Compatible with the organization‘s mission and strategy</a:t>
            </a:r>
          </a:p>
          <a:p>
            <a:pPr marL="285750" indent="-285750">
              <a:buFont typeface="Wingdings" panose="05000000000000000000" pitchFamily="2" charset="2"/>
              <a:buChar char="§"/>
            </a:pPr>
            <a:r>
              <a:rPr lang="en-MY" dirty="0"/>
              <a:t>Matched with the corporate culture</a:t>
            </a:r>
          </a:p>
          <a:p>
            <a:pPr marL="285750" indent="-285750">
              <a:buFont typeface="Wingdings" panose="05000000000000000000" pitchFamily="2" charset="2"/>
              <a:buChar char="§"/>
            </a:pPr>
            <a:r>
              <a:rPr lang="en-MY" dirty="0"/>
              <a:t>Appropriate for the workforce</a:t>
            </a:r>
          </a:p>
          <a:p>
            <a:pPr marL="285750" indent="-285750">
              <a:buFont typeface="Wingdings" panose="05000000000000000000" pitchFamily="2" charset="2"/>
              <a:buChar char="§"/>
            </a:pPr>
            <a:r>
              <a:rPr lang="en-MY" dirty="0"/>
              <a:t>Externally and internally equitable</a:t>
            </a:r>
          </a:p>
          <a:p>
            <a:endParaRPr lang="en-MY" dirty="0"/>
          </a:p>
          <a:p>
            <a:r>
              <a:rPr lang="en-MY" dirty="0"/>
              <a:t>Consistently monitoring the system will pay off in the following ways:</a:t>
            </a:r>
          </a:p>
          <a:p>
            <a:endParaRPr lang="en-MY" dirty="0"/>
          </a:p>
          <a:p>
            <a:pPr marL="285750" indent="-285750">
              <a:buFont typeface="Wingdings" panose="05000000000000000000" pitchFamily="2" charset="2"/>
              <a:buChar char="§"/>
            </a:pPr>
            <a:r>
              <a:rPr lang="en-MY" dirty="0"/>
              <a:t>More cost-effective system</a:t>
            </a:r>
          </a:p>
          <a:p>
            <a:pPr marL="285750" indent="-285750">
              <a:buFont typeface="Wingdings" panose="05000000000000000000" pitchFamily="2" charset="2"/>
              <a:buChar char="§"/>
            </a:pPr>
            <a:r>
              <a:rPr lang="en-MY" dirty="0"/>
              <a:t>More satisfied employees</a:t>
            </a:r>
          </a:p>
          <a:p>
            <a:pPr marL="285750" indent="-285750">
              <a:buFont typeface="Wingdings" panose="05000000000000000000" pitchFamily="2" charset="2"/>
              <a:buChar char="§"/>
            </a:pPr>
            <a:r>
              <a:rPr lang="en-MY" dirty="0"/>
              <a:t>Fewer legal complications</a:t>
            </a:r>
          </a:p>
          <a:p>
            <a:endParaRPr lang="en-MY" dirty="0"/>
          </a:p>
        </p:txBody>
      </p:sp>
    </p:spTree>
    <p:extLst>
      <p:ext uri="{BB962C8B-B14F-4D97-AF65-F5344CB8AC3E}">
        <p14:creationId xmlns:p14="http://schemas.microsoft.com/office/powerpoint/2010/main" val="16651804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529647F9-58EB-4189-A8BC-C2826B526452}"/>
              </a:ext>
            </a:extLst>
          </p:cNvPr>
          <p:cNvSpPr txBox="1"/>
          <p:nvPr/>
        </p:nvSpPr>
        <p:spPr>
          <a:xfrm>
            <a:off x="914400" y="1988840"/>
            <a:ext cx="7772400" cy="3785652"/>
          </a:xfrm>
          <a:prstGeom prst="rect">
            <a:avLst/>
          </a:prstGeom>
          <a:noFill/>
        </p:spPr>
        <p:txBody>
          <a:bodyPr wrap="square" rtlCol="0">
            <a:spAutoFit/>
          </a:bodyPr>
          <a:lstStyle/>
          <a:p>
            <a:r>
              <a:rPr lang="en-MY" sz="2400" dirty="0">
                <a:latin typeface="+mn-lt"/>
              </a:rPr>
              <a:t>What are the two main categories of financial rewards?</a:t>
            </a:r>
          </a:p>
          <a:p>
            <a:endParaRPr lang="en-MY" sz="2400" dirty="0">
              <a:latin typeface="+mn-lt"/>
            </a:endParaRPr>
          </a:p>
          <a:p>
            <a:pPr marL="342900" indent="-342900">
              <a:buFont typeface="+mj-lt"/>
              <a:buAutoNum type="alphaUcPeriod"/>
            </a:pPr>
            <a:r>
              <a:rPr lang="en-MY" sz="2400" dirty="0">
                <a:latin typeface="+mn-lt"/>
              </a:rPr>
              <a:t>Compensation and work/life balance</a:t>
            </a:r>
          </a:p>
          <a:p>
            <a:pPr marL="342900" indent="-342900">
              <a:buFont typeface="+mj-lt"/>
              <a:buAutoNum type="alphaUcPeriod"/>
            </a:pPr>
            <a:endParaRPr lang="en-MY" sz="2400" dirty="0">
              <a:latin typeface="+mn-lt"/>
            </a:endParaRPr>
          </a:p>
          <a:p>
            <a:pPr marL="342900" indent="-342900">
              <a:buFont typeface="+mj-lt"/>
              <a:buAutoNum type="alphaUcPeriod"/>
            </a:pPr>
            <a:r>
              <a:rPr lang="en-MY" sz="2400" dirty="0">
                <a:latin typeface="+mn-lt"/>
              </a:rPr>
              <a:t>Employee benefits and career development</a:t>
            </a:r>
          </a:p>
          <a:p>
            <a:pPr marL="342900" indent="-342900">
              <a:buFont typeface="+mj-lt"/>
              <a:buAutoNum type="alphaUcPeriod"/>
            </a:pPr>
            <a:endParaRPr lang="en-MY" sz="2400" dirty="0">
              <a:latin typeface="+mn-lt"/>
            </a:endParaRPr>
          </a:p>
          <a:p>
            <a:pPr marL="342900" indent="-342900">
              <a:buFont typeface="+mj-lt"/>
              <a:buAutoNum type="alphaUcPeriod"/>
            </a:pPr>
            <a:r>
              <a:rPr lang="en-MY" sz="2400" dirty="0">
                <a:latin typeface="+mn-lt"/>
              </a:rPr>
              <a:t>Direct (monetary) and indirect (benefits)</a:t>
            </a:r>
          </a:p>
          <a:p>
            <a:pPr marL="342900" indent="-342900">
              <a:buFont typeface="+mj-lt"/>
              <a:buAutoNum type="alphaUcPeriod"/>
            </a:pPr>
            <a:endParaRPr lang="en-MY" sz="2400" dirty="0">
              <a:latin typeface="+mn-lt"/>
            </a:endParaRPr>
          </a:p>
          <a:p>
            <a:pPr marL="342900" indent="-342900">
              <a:buFont typeface="+mj-lt"/>
              <a:buAutoNum type="alphaUcPeriod"/>
            </a:pPr>
            <a:r>
              <a:rPr lang="en-MY" sz="2400" dirty="0">
                <a:latin typeface="+mn-lt"/>
              </a:rPr>
              <a:t>Training and employee benefits</a:t>
            </a:r>
          </a:p>
          <a:p>
            <a:endParaRPr lang="en-MY" sz="2400" dirty="0">
              <a:latin typeface="+mn-lt"/>
            </a:endParaRPr>
          </a:p>
        </p:txBody>
      </p:sp>
    </p:spTree>
    <p:extLst>
      <p:ext uri="{BB962C8B-B14F-4D97-AF65-F5344CB8AC3E}">
        <p14:creationId xmlns:p14="http://schemas.microsoft.com/office/powerpoint/2010/main" val="31532264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to Poll Question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1115616" y="2060848"/>
            <a:ext cx="7772400" cy="1468760"/>
          </a:xfrm>
        </p:spPr>
        <p:txBody>
          <a:bodyPr/>
          <a:lstStyle/>
          <a:p>
            <a:r>
              <a:rPr lang="en-MY" dirty="0"/>
              <a:t>Option C -  Direct (monetary) and indirect (benefits)</a:t>
            </a:r>
          </a:p>
        </p:txBody>
      </p:sp>
    </p:spTree>
    <p:extLst>
      <p:ext uri="{BB962C8B-B14F-4D97-AF65-F5344CB8AC3E}">
        <p14:creationId xmlns:p14="http://schemas.microsoft.com/office/powerpoint/2010/main" val="14016755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Poll 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Which compensation approach puts more emphasis on the performance and contributions of individual employees?</a:t>
            </a:r>
          </a:p>
          <a:p>
            <a:pPr marL="0" indent="0">
              <a:buNone/>
            </a:pPr>
            <a:endParaRPr lang="en-MY" dirty="0"/>
          </a:p>
          <a:p>
            <a:pPr marL="514350" indent="-514350">
              <a:buAutoNum type="alphaUcPeriod"/>
            </a:pPr>
            <a:r>
              <a:rPr lang="en-MY" dirty="0"/>
              <a:t>Internal equity</a:t>
            </a:r>
          </a:p>
          <a:p>
            <a:pPr marL="514350" indent="-514350">
              <a:buAutoNum type="alphaUcPeriod"/>
            </a:pPr>
            <a:r>
              <a:rPr lang="en-MY" dirty="0"/>
              <a:t>External equity</a:t>
            </a:r>
          </a:p>
          <a:p>
            <a:pPr marL="514350" indent="-514350">
              <a:buFont typeface="+mj-lt"/>
              <a:buAutoNum type="alphaUcPeriod"/>
            </a:pPr>
            <a:r>
              <a:rPr lang="en-MY" dirty="0"/>
              <a:t>Entitlement-oriented</a:t>
            </a:r>
          </a:p>
          <a:p>
            <a:pPr marL="514350" indent="-514350">
              <a:buFont typeface="+mj-lt"/>
              <a:buAutoNum type="alphaUcPeriod"/>
            </a:pPr>
            <a:r>
              <a:rPr lang="en-MY" dirty="0"/>
              <a:t>Performance-oriented</a:t>
            </a:r>
          </a:p>
          <a:p>
            <a:pPr marL="0" indent="0">
              <a:buNone/>
            </a:pPr>
            <a:endParaRPr lang="en-MY" dirty="0"/>
          </a:p>
        </p:txBody>
      </p:sp>
    </p:spTree>
    <p:extLst>
      <p:ext uri="{BB962C8B-B14F-4D97-AF65-F5344CB8AC3E}">
        <p14:creationId xmlns:p14="http://schemas.microsoft.com/office/powerpoint/2010/main" val="20434525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to Poll 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887687" y="2285999"/>
            <a:ext cx="6537920" cy="1143001"/>
          </a:xfrm>
        </p:spPr>
        <p:txBody>
          <a:bodyPr/>
          <a:lstStyle/>
          <a:p>
            <a:r>
              <a:rPr lang="en-MY" dirty="0"/>
              <a:t>Option D -  Performance-oriented</a:t>
            </a:r>
          </a:p>
        </p:txBody>
      </p:sp>
    </p:spTree>
    <p:extLst>
      <p:ext uri="{BB962C8B-B14F-4D97-AF65-F5344CB8AC3E}">
        <p14:creationId xmlns:p14="http://schemas.microsoft.com/office/powerpoint/2010/main" val="40367109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Poll Question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Which pay strategy offers wage rates and benefits packages similar to that of the competition and is the most common approach?</a:t>
            </a:r>
          </a:p>
          <a:p>
            <a:pPr marL="0" indent="0">
              <a:buNone/>
            </a:pPr>
            <a:endParaRPr lang="en-MY" dirty="0"/>
          </a:p>
          <a:p>
            <a:pPr marL="0" indent="0">
              <a:buNone/>
            </a:pPr>
            <a:r>
              <a:rPr lang="en-MY" dirty="0"/>
              <a:t>a.	Lag competition</a:t>
            </a:r>
          </a:p>
          <a:p>
            <a:pPr marL="0" indent="0">
              <a:buNone/>
            </a:pPr>
            <a:r>
              <a:rPr lang="en-MY" dirty="0"/>
              <a:t>b	Match competition</a:t>
            </a:r>
          </a:p>
          <a:p>
            <a:pPr marL="0" indent="0">
              <a:buNone/>
            </a:pPr>
            <a:r>
              <a:rPr lang="en-MY" dirty="0"/>
              <a:t>c.	Lead competition</a:t>
            </a:r>
          </a:p>
          <a:p>
            <a:pPr marL="0" indent="0">
              <a:buNone/>
            </a:pPr>
            <a:r>
              <a:rPr lang="en-MY" dirty="0"/>
              <a:t>d.	External equity</a:t>
            </a:r>
          </a:p>
          <a:p>
            <a:pPr marL="0" indent="0">
              <a:buNone/>
            </a:pPr>
            <a:endParaRPr lang="en-MY" dirty="0"/>
          </a:p>
        </p:txBody>
      </p:sp>
    </p:spTree>
    <p:extLst>
      <p:ext uri="{BB962C8B-B14F-4D97-AF65-F5344CB8AC3E}">
        <p14:creationId xmlns:p14="http://schemas.microsoft.com/office/powerpoint/2010/main" val="14580920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to Poll Question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2440869"/>
            <a:ext cx="5889848" cy="604664"/>
          </a:xfrm>
        </p:spPr>
        <p:txBody>
          <a:bodyPr/>
          <a:lstStyle/>
          <a:p>
            <a:r>
              <a:rPr lang="en-MY" dirty="0"/>
              <a:t>Option B -  Match competition</a:t>
            </a:r>
          </a:p>
        </p:txBody>
      </p:sp>
    </p:spTree>
    <p:extLst>
      <p:ext uri="{BB962C8B-B14F-4D97-AF65-F5344CB8AC3E}">
        <p14:creationId xmlns:p14="http://schemas.microsoft.com/office/powerpoint/2010/main" val="5658562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Poll Question # 4</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0"/>
            <a:ext cx="7772400" cy="3628999"/>
          </a:xfrm>
        </p:spPr>
        <p:txBody>
          <a:bodyPr/>
          <a:lstStyle/>
          <a:p>
            <a:pPr marL="0" indent="0">
              <a:buNone/>
            </a:pPr>
            <a:r>
              <a:rPr lang="en-MY" dirty="0"/>
              <a:t>What is the preferred method of communicating the compensation plan to employees?</a:t>
            </a:r>
          </a:p>
          <a:p>
            <a:pPr marL="0" indent="0">
              <a:buNone/>
            </a:pPr>
            <a:endParaRPr lang="en-MY" dirty="0"/>
          </a:p>
          <a:p>
            <a:pPr marL="0" indent="0">
              <a:buNone/>
            </a:pPr>
            <a:r>
              <a:rPr lang="en-MY" dirty="0"/>
              <a:t>a.	Annual </a:t>
            </a:r>
            <a:r>
              <a:rPr lang="en-MY" dirty="0" err="1"/>
              <a:t>enrollment</a:t>
            </a:r>
            <a:r>
              <a:rPr lang="en-MY" dirty="0"/>
              <a:t> period meeting</a:t>
            </a:r>
          </a:p>
          <a:p>
            <a:pPr marL="0" indent="0">
              <a:buNone/>
            </a:pPr>
            <a:r>
              <a:rPr lang="en-MY" dirty="0"/>
              <a:t>b.	Pay surveys</a:t>
            </a:r>
          </a:p>
          <a:p>
            <a:pPr marL="0" indent="0">
              <a:buNone/>
            </a:pPr>
            <a:r>
              <a:rPr lang="en-MY" dirty="0"/>
              <a:t>c.	Written communication</a:t>
            </a:r>
          </a:p>
          <a:p>
            <a:pPr marL="0" indent="0">
              <a:buNone/>
            </a:pPr>
            <a:r>
              <a:rPr lang="en-MY" dirty="0"/>
              <a:t>d.	Direct communication</a:t>
            </a:r>
          </a:p>
          <a:p>
            <a:pPr marL="0" indent="0">
              <a:buNone/>
            </a:pPr>
            <a:endParaRPr lang="en-MY" dirty="0"/>
          </a:p>
        </p:txBody>
      </p:sp>
    </p:spTree>
    <p:extLst>
      <p:ext uri="{BB962C8B-B14F-4D97-AF65-F5344CB8AC3E}">
        <p14:creationId xmlns:p14="http://schemas.microsoft.com/office/powerpoint/2010/main" val="14409267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to Poll Question # 4</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2204864"/>
            <a:ext cx="6465912" cy="648072"/>
          </a:xfrm>
        </p:spPr>
        <p:txBody>
          <a:bodyPr/>
          <a:lstStyle/>
          <a:p>
            <a:r>
              <a:rPr lang="en-MY" dirty="0"/>
              <a:t>Option D - Direct communication</a:t>
            </a:r>
          </a:p>
        </p:txBody>
      </p:sp>
    </p:spTree>
    <p:extLst>
      <p:ext uri="{BB962C8B-B14F-4D97-AF65-F5344CB8AC3E}">
        <p14:creationId xmlns:p14="http://schemas.microsoft.com/office/powerpoint/2010/main" val="16044042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Compensation</a:t>
            </a:r>
          </a:p>
        </p:txBody>
      </p:sp>
      <p:sp>
        <p:nvSpPr>
          <p:cNvPr id="4" name="TextBox 3">
            <a:extLst>
              <a:ext uri="{FF2B5EF4-FFF2-40B4-BE49-F238E27FC236}">
                <a16:creationId xmlns:a16="http://schemas.microsoft.com/office/drawing/2014/main" id="{7C983CC7-59DB-4449-8D34-438557916B2F}"/>
              </a:ext>
            </a:extLst>
          </p:cNvPr>
          <p:cNvSpPr txBox="1"/>
          <p:nvPr/>
        </p:nvSpPr>
        <p:spPr>
          <a:xfrm>
            <a:off x="685800" y="1628800"/>
            <a:ext cx="7772400" cy="4801314"/>
          </a:xfrm>
          <a:prstGeom prst="rect">
            <a:avLst/>
          </a:prstGeom>
          <a:noFill/>
        </p:spPr>
        <p:txBody>
          <a:bodyPr wrap="square" rtlCol="0">
            <a:spAutoFit/>
          </a:bodyPr>
          <a:lstStyle/>
          <a:p>
            <a:r>
              <a:rPr lang="en-MY" dirty="0"/>
              <a:t>The Compensation should be Adequate, Equitable, Balanced, Cost effective, Secure, Acceptable to the employer and incentive providing</a:t>
            </a:r>
          </a:p>
          <a:p>
            <a:endParaRPr lang="en-MY" dirty="0"/>
          </a:p>
          <a:p>
            <a:r>
              <a:rPr lang="en-MY" dirty="0"/>
              <a:t>Compensation is the price of labour hence it has to be in harmony with other price systems in the economy</a:t>
            </a:r>
          </a:p>
          <a:p>
            <a:endParaRPr lang="en-MY" dirty="0"/>
          </a:p>
          <a:p>
            <a:r>
              <a:rPr lang="en-MY" dirty="0"/>
              <a:t>Differential Piece-work Systems allow you to adjust wage cost per unit in relation to output</a:t>
            </a:r>
          </a:p>
          <a:p>
            <a:endParaRPr lang="en-MY" dirty="0"/>
          </a:p>
          <a:p>
            <a:r>
              <a:rPr lang="en-MY" dirty="0"/>
              <a:t>The expectancy theory focuses on the link between rewards and </a:t>
            </a:r>
            <a:r>
              <a:rPr lang="en-MY" dirty="0" err="1"/>
              <a:t>behaviors</a:t>
            </a:r>
            <a:r>
              <a:rPr lang="en-MY" dirty="0"/>
              <a:t> although it emphasizes expected rewards</a:t>
            </a:r>
          </a:p>
          <a:p>
            <a:endParaRPr lang="en-MY" dirty="0"/>
          </a:p>
          <a:p>
            <a:r>
              <a:rPr lang="en-MY" dirty="0"/>
              <a:t>Compensation systems are designed and managed to achieve </a:t>
            </a:r>
            <a:r>
              <a:rPr lang="en-MY" dirty="0" err="1"/>
              <a:t>cetain</a:t>
            </a:r>
            <a:r>
              <a:rPr lang="en-MY" dirty="0"/>
              <a:t> objectives</a:t>
            </a:r>
          </a:p>
          <a:p>
            <a:endParaRPr lang="en-MY" dirty="0"/>
          </a:p>
          <a:p>
            <a:r>
              <a:rPr lang="en-MY" dirty="0"/>
              <a:t>An ideal compensation system will have positive impact on the efficiency and results produced by employees</a:t>
            </a:r>
          </a:p>
        </p:txBody>
      </p:sp>
    </p:spTree>
    <p:extLst>
      <p:ext uri="{BB962C8B-B14F-4D97-AF65-F5344CB8AC3E}">
        <p14:creationId xmlns:p14="http://schemas.microsoft.com/office/powerpoint/2010/main" val="19496757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Phases of Compensation System Design Process</a:t>
            </a:r>
          </a:p>
        </p:txBody>
      </p:sp>
      <p:pic>
        <p:nvPicPr>
          <p:cNvPr id="4" name="image25.png">
            <a:extLst>
              <a:ext uri="{FF2B5EF4-FFF2-40B4-BE49-F238E27FC236}">
                <a16:creationId xmlns:a16="http://schemas.microsoft.com/office/drawing/2014/main" id="{7676D637-7DBD-490A-993A-C2233452C0ED}"/>
              </a:ext>
            </a:extLst>
          </p:cNvPr>
          <p:cNvPicPr/>
          <p:nvPr/>
        </p:nvPicPr>
        <p:blipFill>
          <a:blip r:embed="rId2" cstate="print"/>
          <a:stretch>
            <a:fillRect/>
          </a:stretch>
        </p:blipFill>
        <p:spPr>
          <a:xfrm>
            <a:off x="2339752" y="1772816"/>
            <a:ext cx="3687539" cy="4642951"/>
          </a:xfrm>
          <a:prstGeom prst="rect">
            <a:avLst/>
          </a:prstGeom>
        </p:spPr>
      </p:pic>
    </p:spTree>
    <p:extLst>
      <p:ext uri="{BB962C8B-B14F-4D97-AF65-F5344CB8AC3E}">
        <p14:creationId xmlns:p14="http://schemas.microsoft.com/office/powerpoint/2010/main" val="20140901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C0DDB-E7D5-425A-96DC-F539D99CBF79}"/>
              </a:ext>
            </a:extLst>
          </p:cNvPr>
          <p:cNvSpPr>
            <a:spLocks noGrp="1"/>
          </p:cNvSpPr>
          <p:nvPr>
            <p:ph type="title"/>
          </p:nvPr>
        </p:nvSpPr>
        <p:spPr/>
        <p:txBody>
          <a:bodyPr/>
          <a:lstStyle/>
          <a:p>
            <a:r>
              <a:rPr lang="en-MY" dirty="0"/>
              <a:t>Job Analysis</a:t>
            </a:r>
          </a:p>
        </p:txBody>
      </p:sp>
      <p:sp>
        <p:nvSpPr>
          <p:cNvPr id="4" name="TextBox 3">
            <a:extLst>
              <a:ext uri="{FF2B5EF4-FFF2-40B4-BE49-F238E27FC236}">
                <a16:creationId xmlns:a16="http://schemas.microsoft.com/office/drawing/2014/main" id="{3DF09F5A-DCB2-4B1E-9860-99C5BB1F7448}"/>
              </a:ext>
            </a:extLst>
          </p:cNvPr>
          <p:cNvSpPr txBox="1"/>
          <p:nvPr/>
        </p:nvSpPr>
        <p:spPr>
          <a:xfrm>
            <a:off x="914400" y="1628800"/>
            <a:ext cx="7978080" cy="4801314"/>
          </a:xfrm>
          <a:prstGeom prst="rect">
            <a:avLst/>
          </a:prstGeom>
          <a:noFill/>
        </p:spPr>
        <p:txBody>
          <a:bodyPr wrap="square" rtlCol="0">
            <a:spAutoFit/>
          </a:bodyPr>
          <a:lstStyle/>
          <a:p>
            <a:r>
              <a:rPr lang="en-MY" i="1" dirty="0"/>
              <a:t>What is the purpose of a job analysis?</a:t>
            </a:r>
          </a:p>
          <a:p>
            <a:pPr marL="285750" indent="-285750">
              <a:buFont typeface="Wingdings" panose="05000000000000000000" pitchFamily="2" charset="2"/>
              <a:buChar char="§"/>
            </a:pPr>
            <a:r>
              <a:rPr lang="en-MY" dirty="0"/>
              <a:t>To understand the requirements of a job and to develop a pay structure</a:t>
            </a:r>
          </a:p>
          <a:p>
            <a:endParaRPr lang="en-MY" dirty="0"/>
          </a:p>
          <a:p>
            <a:r>
              <a:rPr lang="en-MY" i="1" dirty="0"/>
              <a:t>What is a job analysis?</a:t>
            </a:r>
          </a:p>
          <a:p>
            <a:pPr marL="285750" indent="-285750">
              <a:buFont typeface="Wingdings" panose="05000000000000000000" pitchFamily="2" charset="2"/>
              <a:buChar char="§"/>
            </a:pPr>
            <a:r>
              <a:rPr lang="en-MY" dirty="0"/>
              <a:t>A systematic method of collecting information about a job and evaluating the job requirements</a:t>
            </a:r>
          </a:p>
          <a:p>
            <a:endParaRPr lang="en-MY" dirty="0"/>
          </a:p>
          <a:p>
            <a:r>
              <a:rPr lang="en-MY" i="1" dirty="0"/>
              <a:t>What are the results of a job analysis?</a:t>
            </a:r>
          </a:p>
          <a:p>
            <a:pPr marL="285750" indent="-285750">
              <a:buFont typeface="Wingdings" panose="05000000000000000000" pitchFamily="2" charset="2"/>
              <a:buChar char="§"/>
            </a:pPr>
            <a:r>
              <a:rPr lang="en-MY" dirty="0"/>
              <a:t>A written statement of the tasks performed in the job and the basic qualifications:</a:t>
            </a:r>
          </a:p>
          <a:p>
            <a:pPr marL="285750" indent="-285750">
              <a:buFont typeface="Wingdings" panose="05000000000000000000" pitchFamily="2" charset="2"/>
              <a:buChar char="§"/>
            </a:pPr>
            <a:endParaRPr lang="en-MY" dirty="0"/>
          </a:p>
          <a:p>
            <a:r>
              <a:rPr lang="en-MY" dirty="0"/>
              <a:t>O Education level</a:t>
            </a:r>
          </a:p>
          <a:p>
            <a:r>
              <a:rPr lang="en-MY" dirty="0"/>
              <a:t>O Experience</a:t>
            </a:r>
          </a:p>
          <a:p>
            <a:r>
              <a:rPr lang="en-MY" dirty="0"/>
              <a:t>O Training</a:t>
            </a:r>
          </a:p>
          <a:p>
            <a:r>
              <a:rPr lang="en-MY" dirty="0"/>
              <a:t>O Knowledge, skills and abilities (KSAs)</a:t>
            </a:r>
          </a:p>
          <a:p>
            <a:endParaRPr lang="en-MY" dirty="0"/>
          </a:p>
          <a:p>
            <a:endParaRPr lang="en-MY" dirty="0"/>
          </a:p>
        </p:txBody>
      </p:sp>
    </p:spTree>
    <p:extLst>
      <p:ext uri="{BB962C8B-B14F-4D97-AF65-F5344CB8AC3E}">
        <p14:creationId xmlns:p14="http://schemas.microsoft.com/office/powerpoint/2010/main" val="15012560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76CC6-E927-4EF2-BF24-53D4FDDD7724}"/>
              </a:ext>
            </a:extLst>
          </p:cNvPr>
          <p:cNvSpPr>
            <a:spLocks noGrp="1"/>
          </p:cNvSpPr>
          <p:nvPr>
            <p:ph type="title"/>
          </p:nvPr>
        </p:nvSpPr>
        <p:spPr/>
        <p:txBody>
          <a:bodyPr/>
          <a:lstStyle/>
          <a:p>
            <a:r>
              <a:rPr lang="en-MY" dirty="0"/>
              <a:t>Job Description</a:t>
            </a:r>
          </a:p>
        </p:txBody>
      </p:sp>
      <p:sp>
        <p:nvSpPr>
          <p:cNvPr id="5" name="TextBox 4">
            <a:extLst>
              <a:ext uri="{FF2B5EF4-FFF2-40B4-BE49-F238E27FC236}">
                <a16:creationId xmlns:a16="http://schemas.microsoft.com/office/drawing/2014/main" id="{7785C101-7604-4902-BDE8-879B17C32434}"/>
              </a:ext>
            </a:extLst>
          </p:cNvPr>
          <p:cNvSpPr txBox="1"/>
          <p:nvPr/>
        </p:nvSpPr>
        <p:spPr>
          <a:xfrm>
            <a:off x="914400" y="1772816"/>
            <a:ext cx="7185992" cy="3970318"/>
          </a:xfrm>
          <a:prstGeom prst="rect">
            <a:avLst/>
          </a:prstGeom>
          <a:noFill/>
        </p:spPr>
        <p:txBody>
          <a:bodyPr wrap="square" rtlCol="0">
            <a:spAutoFit/>
          </a:bodyPr>
          <a:lstStyle/>
          <a:p>
            <a:r>
              <a:rPr lang="en-MY" dirty="0"/>
              <a:t>A job description is a written document describing an employee‘s work activities. (Organizations may use another name for the job description, such as role profile or role description.) The uses of job descriptions as they relate to the design and administration of a compensation system are as follows:</a:t>
            </a:r>
          </a:p>
          <a:p>
            <a:endParaRPr lang="en-MY" dirty="0"/>
          </a:p>
          <a:p>
            <a:pPr marL="285750" indent="-285750">
              <a:buFont typeface="Wingdings" panose="05000000000000000000" pitchFamily="2" charset="2"/>
              <a:buChar char="§"/>
            </a:pPr>
            <a:r>
              <a:rPr lang="en-MY" dirty="0"/>
              <a:t>Help to set up evaluation criteria for job performance</a:t>
            </a:r>
          </a:p>
          <a:p>
            <a:pPr marL="285750" indent="-285750">
              <a:buFont typeface="Wingdings" panose="05000000000000000000" pitchFamily="2" charset="2"/>
              <a:buChar char="§"/>
            </a:pPr>
            <a:r>
              <a:rPr lang="en-MY" dirty="0"/>
              <a:t>Provide data for comparing pay with that of other organizations</a:t>
            </a:r>
          </a:p>
          <a:p>
            <a:pPr marL="285750" indent="-285750">
              <a:buFont typeface="Wingdings" panose="05000000000000000000" pitchFamily="2" charset="2"/>
              <a:buChar char="§"/>
            </a:pPr>
            <a:r>
              <a:rPr lang="en-MY" dirty="0"/>
              <a:t>Help in assigning objective classifications or job titles to employees</a:t>
            </a:r>
          </a:p>
          <a:p>
            <a:pPr marL="285750" indent="-285750">
              <a:buFont typeface="Wingdings" panose="05000000000000000000" pitchFamily="2" charset="2"/>
              <a:buChar char="§"/>
            </a:pPr>
            <a:r>
              <a:rPr lang="en-MY" dirty="0"/>
              <a:t>Communicate expectations to both supervisors and employees</a:t>
            </a:r>
          </a:p>
          <a:p>
            <a:pPr marL="285750" indent="-285750">
              <a:buFont typeface="Wingdings" panose="05000000000000000000" pitchFamily="2" charset="2"/>
              <a:buChar char="§"/>
            </a:pPr>
            <a:r>
              <a:rPr lang="en-MY" dirty="0"/>
              <a:t>Improve an organization‘s ability to defend unwarranted charges of discrimination</a:t>
            </a:r>
          </a:p>
          <a:p>
            <a:endParaRPr lang="en-MY" dirty="0"/>
          </a:p>
        </p:txBody>
      </p:sp>
    </p:spTree>
    <p:extLst>
      <p:ext uri="{BB962C8B-B14F-4D97-AF65-F5344CB8AC3E}">
        <p14:creationId xmlns:p14="http://schemas.microsoft.com/office/powerpoint/2010/main" val="11151762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ABDD2-3510-46E1-8BDF-CD07C17D68B9}"/>
              </a:ext>
            </a:extLst>
          </p:cNvPr>
          <p:cNvSpPr>
            <a:spLocks noGrp="1"/>
          </p:cNvSpPr>
          <p:nvPr>
            <p:ph type="title"/>
          </p:nvPr>
        </p:nvSpPr>
        <p:spPr/>
        <p:txBody>
          <a:bodyPr/>
          <a:lstStyle/>
          <a:p>
            <a:r>
              <a:rPr lang="en-MY" dirty="0"/>
              <a:t>Job Description</a:t>
            </a:r>
          </a:p>
        </p:txBody>
      </p:sp>
      <p:pic>
        <p:nvPicPr>
          <p:cNvPr id="4" name="image26.jpeg">
            <a:extLst>
              <a:ext uri="{FF2B5EF4-FFF2-40B4-BE49-F238E27FC236}">
                <a16:creationId xmlns:a16="http://schemas.microsoft.com/office/drawing/2014/main" id="{CA75334E-B695-4C83-8D4B-3B090B29FDA7}"/>
              </a:ext>
            </a:extLst>
          </p:cNvPr>
          <p:cNvPicPr/>
          <p:nvPr/>
        </p:nvPicPr>
        <p:blipFill>
          <a:blip r:embed="rId2" cstate="print"/>
          <a:stretch>
            <a:fillRect/>
          </a:stretch>
        </p:blipFill>
        <p:spPr>
          <a:xfrm>
            <a:off x="2195879" y="1772816"/>
            <a:ext cx="4752241" cy="4584412"/>
          </a:xfrm>
          <a:prstGeom prst="rect">
            <a:avLst/>
          </a:prstGeom>
        </p:spPr>
      </p:pic>
    </p:spTree>
    <p:extLst>
      <p:ext uri="{BB962C8B-B14F-4D97-AF65-F5344CB8AC3E}">
        <p14:creationId xmlns:p14="http://schemas.microsoft.com/office/powerpoint/2010/main" val="41052855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FC919-DAD2-4030-B19E-F2BC312853A6}"/>
              </a:ext>
            </a:extLst>
          </p:cNvPr>
          <p:cNvSpPr>
            <a:spLocks noGrp="1"/>
          </p:cNvSpPr>
          <p:nvPr>
            <p:ph type="title"/>
          </p:nvPr>
        </p:nvSpPr>
        <p:spPr/>
        <p:txBody>
          <a:bodyPr/>
          <a:lstStyle/>
          <a:p>
            <a:r>
              <a:rPr lang="en-MY" dirty="0"/>
              <a:t>Job Specification</a:t>
            </a:r>
          </a:p>
        </p:txBody>
      </p:sp>
      <p:sp>
        <p:nvSpPr>
          <p:cNvPr id="4" name="TextBox 3">
            <a:extLst>
              <a:ext uri="{FF2B5EF4-FFF2-40B4-BE49-F238E27FC236}">
                <a16:creationId xmlns:a16="http://schemas.microsoft.com/office/drawing/2014/main" id="{90867C3C-61B2-4071-8745-3C32293A81CE}"/>
              </a:ext>
            </a:extLst>
          </p:cNvPr>
          <p:cNvSpPr txBox="1"/>
          <p:nvPr/>
        </p:nvSpPr>
        <p:spPr>
          <a:xfrm>
            <a:off x="1115616" y="1988840"/>
            <a:ext cx="7128792" cy="3416320"/>
          </a:xfrm>
          <a:prstGeom prst="rect">
            <a:avLst/>
          </a:prstGeom>
          <a:noFill/>
        </p:spPr>
        <p:txBody>
          <a:bodyPr wrap="square" rtlCol="0">
            <a:spAutoFit/>
          </a:bodyPr>
          <a:lstStyle/>
          <a:p>
            <a:r>
              <a:rPr lang="en-MY" dirty="0"/>
              <a:t>The written statement of the minimum qualifications required to perform a specific job is called the job specification. The specification includes both essential and nonessential functions and abilities:</a:t>
            </a:r>
          </a:p>
          <a:p>
            <a:endParaRPr lang="en-MY" dirty="0"/>
          </a:p>
          <a:p>
            <a:pPr marL="285750" indent="-285750">
              <a:buFont typeface="Wingdings" panose="05000000000000000000" pitchFamily="2" charset="2"/>
              <a:buChar char="§"/>
            </a:pPr>
            <a:r>
              <a:rPr lang="en-MY" dirty="0"/>
              <a:t>Experience</a:t>
            </a:r>
          </a:p>
          <a:p>
            <a:pPr marL="285750" indent="-285750">
              <a:buFont typeface="Wingdings" panose="05000000000000000000" pitchFamily="2" charset="2"/>
              <a:buChar char="§"/>
            </a:pPr>
            <a:r>
              <a:rPr lang="en-MY" dirty="0"/>
              <a:t>Education</a:t>
            </a:r>
          </a:p>
          <a:p>
            <a:pPr marL="285750" indent="-285750">
              <a:buFont typeface="Wingdings" panose="05000000000000000000" pitchFamily="2" charset="2"/>
              <a:buChar char="§"/>
            </a:pPr>
            <a:r>
              <a:rPr lang="en-MY" dirty="0"/>
              <a:t>Training</a:t>
            </a:r>
          </a:p>
          <a:p>
            <a:pPr marL="285750" indent="-285750">
              <a:buFont typeface="Wingdings" panose="05000000000000000000" pitchFamily="2" charset="2"/>
              <a:buChar char="§"/>
            </a:pPr>
            <a:r>
              <a:rPr lang="en-MY" dirty="0"/>
              <a:t>Licenses and certifications (if required)</a:t>
            </a:r>
          </a:p>
          <a:p>
            <a:pPr marL="285750" indent="-285750">
              <a:buFont typeface="Wingdings" panose="05000000000000000000" pitchFamily="2" charset="2"/>
              <a:buChar char="§"/>
            </a:pPr>
            <a:r>
              <a:rPr lang="en-MY" dirty="0"/>
              <a:t>Mental abilities and physical skills</a:t>
            </a:r>
          </a:p>
          <a:p>
            <a:pPr marL="285750" indent="-285750">
              <a:buFont typeface="Wingdings" panose="05000000000000000000" pitchFamily="2" charset="2"/>
              <a:buChar char="§"/>
            </a:pPr>
            <a:r>
              <a:rPr lang="en-MY" dirty="0"/>
              <a:t>Level of organizational responsibility</a:t>
            </a:r>
          </a:p>
          <a:p>
            <a:endParaRPr lang="en-MY" dirty="0"/>
          </a:p>
        </p:txBody>
      </p:sp>
    </p:spTree>
    <p:extLst>
      <p:ext uri="{BB962C8B-B14F-4D97-AF65-F5344CB8AC3E}">
        <p14:creationId xmlns:p14="http://schemas.microsoft.com/office/powerpoint/2010/main" val="6587011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6E320-5E31-4159-8978-54E7F0CCD071}"/>
              </a:ext>
            </a:extLst>
          </p:cNvPr>
          <p:cNvSpPr>
            <a:spLocks noGrp="1"/>
          </p:cNvSpPr>
          <p:nvPr>
            <p:ph type="title"/>
          </p:nvPr>
        </p:nvSpPr>
        <p:spPr/>
        <p:txBody>
          <a:bodyPr/>
          <a:lstStyle/>
          <a:p>
            <a:r>
              <a:rPr lang="en-MY" dirty="0"/>
              <a:t>Job Evaluation</a:t>
            </a:r>
          </a:p>
        </p:txBody>
      </p:sp>
      <p:sp>
        <p:nvSpPr>
          <p:cNvPr id="4" name="TextBox 3">
            <a:extLst>
              <a:ext uri="{FF2B5EF4-FFF2-40B4-BE49-F238E27FC236}">
                <a16:creationId xmlns:a16="http://schemas.microsoft.com/office/drawing/2014/main" id="{2BCF3635-C483-4FF0-8382-1D65D5867B77}"/>
              </a:ext>
            </a:extLst>
          </p:cNvPr>
          <p:cNvSpPr txBox="1"/>
          <p:nvPr/>
        </p:nvSpPr>
        <p:spPr>
          <a:xfrm>
            <a:off x="914400" y="1844824"/>
            <a:ext cx="7402016" cy="4524315"/>
          </a:xfrm>
          <a:prstGeom prst="rect">
            <a:avLst/>
          </a:prstGeom>
          <a:noFill/>
        </p:spPr>
        <p:txBody>
          <a:bodyPr wrap="square" rtlCol="0">
            <a:spAutoFit/>
          </a:bodyPr>
          <a:lstStyle/>
          <a:p>
            <a:r>
              <a:rPr lang="en-MY" dirty="0"/>
              <a:t>Job evaluation assesses the worth of a position within the organization. This process consists of two main tasks:</a:t>
            </a:r>
          </a:p>
          <a:p>
            <a:endParaRPr lang="en-MY" dirty="0"/>
          </a:p>
          <a:p>
            <a:pPr marL="285750" indent="-285750">
              <a:buFont typeface="Wingdings" panose="05000000000000000000" pitchFamily="2" charset="2"/>
              <a:buChar char="§"/>
            </a:pPr>
            <a:r>
              <a:rPr lang="en-MY" dirty="0"/>
              <a:t>Defining the pay rate structure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Setting pay rates equal to rates for similar jobs in other organizations</a:t>
            </a:r>
          </a:p>
          <a:p>
            <a:endParaRPr lang="en-MY" dirty="0"/>
          </a:p>
          <a:p>
            <a:r>
              <a:rPr lang="en-MY" dirty="0"/>
              <a:t>All methods of job evaluation have the same objective—to develop a system that is measurable and realistic for deciding pay structures. Most evaluation methods can be grouped into one of two categories:</a:t>
            </a:r>
          </a:p>
          <a:p>
            <a:endParaRPr lang="en-MY" dirty="0"/>
          </a:p>
          <a:p>
            <a:pPr marL="285750" indent="-285750">
              <a:buFont typeface="Wingdings" panose="05000000000000000000" pitchFamily="2" charset="2"/>
              <a:buChar char="§"/>
            </a:pPr>
            <a:r>
              <a:rPr lang="en-MY" dirty="0"/>
              <a:t>Nonquantitative (whole-job) methods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Quantitative methods</a:t>
            </a:r>
          </a:p>
          <a:p>
            <a:endParaRPr lang="en-MY" dirty="0"/>
          </a:p>
        </p:txBody>
      </p:sp>
    </p:spTree>
    <p:extLst>
      <p:ext uri="{BB962C8B-B14F-4D97-AF65-F5344CB8AC3E}">
        <p14:creationId xmlns:p14="http://schemas.microsoft.com/office/powerpoint/2010/main" val="28526439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D102B-16A4-46B1-BC57-4F3C6D66FE41}"/>
              </a:ext>
            </a:extLst>
          </p:cNvPr>
          <p:cNvSpPr>
            <a:spLocks noGrp="1"/>
          </p:cNvSpPr>
          <p:nvPr>
            <p:ph type="title"/>
          </p:nvPr>
        </p:nvSpPr>
        <p:spPr>
          <a:xfrm>
            <a:off x="685800" y="260648"/>
            <a:ext cx="8278688" cy="1143000"/>
          </a:xfrm>
        </p:spPr>
        <p:txBody>
          <a:bodyPr/>
          <a:lstStyle/>
          <a:p>
            <a:r>
              <a:rPr lang="en-MY" dirty="0"/>
              <a:t>Nonquantitative Evaluation Methods</a:t>
            </a:r>
          </a:p>
        </p:txBody>
      </p:sp>
      <p:sp>
        <p:nvSpPr>
          <p:cNvPr id="4" name="TextBox 3">
            <a:extLst>
              <a:ext uri="{FF2B5EF4-FFF2-40B4-BE49-F238E27FC236}">
                <a16:creationId xmlns:a16="http://schemas.microsoft.com/office/drawing/2014/main" id="{6F519D06-2EE7-4118-BFF9-720D1185BA31}"/>
              </a:ext>
            </a:extLst>
          </p:cNvPr>
          <p:cNvSpPr txBox="1"/>
          <p:nvPr/>
        </p:nvSpPr>
        <p:spPr>
          <a:xfrm>
            <a:off x="685800" y="1844824"/>
            <a:ext cx="7990656" cy="1754326"/>
          </a:xfrm>
          <a:prstGeom prst="rect">
            <a:avLst/>
          </a:prstGeom>
          <a:noFill/>
        </p:spPr>
        <p:txBody>
          <a:bodyPr wrap="square" rtlCol="0">
            <a:spAutoFit/>
          </a:bodyPr>
          <a:lstStyle/>
          <a:p>
            <a:r>
              <a:rPr lang="en-MY" dirty="0"/>
              <a:t>Nonquantitative methods evaluate the whole job and try to place jobs in order of value to the organization. The sequence will indicate that one job is more important than another job, but it will not tell how much more important.</a:t>
            </a:r>
          </a:p>
          <a:p>
            <a:endParaRPr lang="en-MY" dirty="0"/>
          </a:p>
          <a:p>
            <a:r>
              <a:rPr lang="en-MY" dirty="0"/>
              <a:t>Examples of two nonquantitative methods include job ranking and job classification.</a:t>
            </a:r>
          </a:p>
        </p:txBody>
      </p:sp>
    </p:spTree>
    <p:extLst>
      <p:ext uri="{BB962C8B-B14F-4D97-AF65-F5344CB8AC3E}">
        <p14:creationId xmlns:p14="http://schemas.microsoft.com/office/powerpoint/2010/main" val="37272796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79D78-B19A-43CD-97E2-AEA637DB6E95}"/>
              </a:ext>
            </a:extLst>
          </p:cNvPr>
          <p:cNvSpPr>
            <a:spLocks noGrp="1"/>
          </p:cNvSpPr>
          <p:nvPr>
            <p:ph type="title"/>
          </p:nvPr>
        </p:nvSpPr>
        <p:spPr/>
        <p:txBody>
          <a:bodyPr/>
          <a:lstStyle/>
          <a:p>
            <a:r>
              <a:rPr lang="en-MY" dirty="0"/>
              <a:t>Job Ranking</a:t>
            </a:r>
          </a:p>
        </p:txBody>
      </p:sp>
      <p:sp>
        <p:nvSpPr>
          <p:cNvPr id="4" name="TextBox 3">
            <a:extLst>
              <a:ext uri="{FF2B5EF4-FFF2-40B4-BE49-F238E27FC236}">
                <a16:creationId xmlns:a16="http://schemas.microsoft.com/office/drawing/2014/main" id="{A3210932-3322-4B57-B257-22B044AD888A}"/>
              </a:ext>
            </a:extLst>
          </p:cNvPr>
          <p:cNvSpPr txBox="1"/>
          <p:nvPr/>
        </p:nvSpPr>
        <p:spPr>
          <a:xfrm>
            <a:off x="611560" y="1628800"/>
            <a:ext cx="8208912" cy="3970318"/>
          </a:xfrm>
          <a:prstGeom prst="rect">
            <a:avLst/>
          </a:prstGeom>
          <a:noFill/>
        </p:spPr>
        <p:txBody>
          <a:bodyPr wrap="square" rtlCol="0">
            <a:spAutoFit/>
          </a:bodyPr>
          <a:lstStyle/>
          <a:p>
            <a:r>
              <a:rPr lang="en-MY" dirty="0"/>
              <a:t>The ranking method of job evaluation is the simplest form of job evaluation. Basically, the organization would use a whole job comparison approach and rank order the jobs within the organization from highest to lowest. It is important to note that ranking only gives an organization an indication of how each job fits within the job-worth hierarchy; ranking does not provide any insight as to the relative degree of distance between the various jobs. Ranking jobs within an organization typically follows three steps:</a:t>
            </a:r>
          </a:p>
          <a:p>
            <a:endParaRPr lang="en-MY" dirty="0"/>
          </a:p>
          <a:p>
            <a:pPr marL="342900" indent="-342900">
              <a:buAutoNum type="arabicPeriod"/>
            </a:pPr>
            <a:r>
              <a:rPr lang="en-MY" dirty="0" err="1"/>
              <a:t>Analyze</a:t>
            </a:r>
            <a:r>
              <a:rPr lang="en-MY" dirty="0"/>
              <a:t> and document job content.</a:t>
            </a:r>
          </a:p>
          <a:p>
            <a:pPr marL="342900" indent="-342900">
              <a:buAutoNum type="arabicPeriod"/>
            </a:pPr>
            <a:endParaRPr lang="en-MY" dirty="0"/>
          </a:p>
          <a:p>
            <a:pPr marL="342900" indent="-342900">
              <a:buAutoNum type="arabicPeriod" startAt="2"/>
            </a:pPr>
            <a:r>
              <a:rPr lang="en-MY" dirty="0"/>
              <a:t>Identify selected groups of jobs (also known as job sets).</a:t>
            </a:r>
          </a:p>
          <a:p>
            <a:pPr marL="342900" indent="-342900">
              <a:buAutoNum type="arabicPeriod" startAt="2"/>
            </a:pPr>
            <a:endParaRPr lang="en-MY" dirty="0"/>
          </a:p>
          <a:p>
            <a:pPr marL="342900" indent="-342900">
              <a:buAutoNum type="arabicPeriod" startAt="2"/>
            </a:pPr>
            <a:r>
              <a:rPr lang="en-MY" dirty="0"/>
              <a:t>Rank order jobs within the sets</a:t>
            </a:r>
          </a:p>
          <a:p>
            <a:endParaRPr lang="en-MY" dirty="0"/>
          </a:p>
        </p:txBody>
      </p:sp>
    </p:spTree>
    <p:extLst>
      <p:ext uri="{BB962C8B-B14F-4D97-AF65-F5344CB8AC3E}">
        <p14:creationId xmlns:p14="http://schemas.microsoft.com/office/powerpoint/2010/main" val="6394221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A328D-B8A5-4786-8DBE-C69C053CC084}"/>
              </a:ext>
            </a:extLst>
          </p:cNvPr>
          <p:cNvSpPr>
            <a:spLocks noGrp="1"/>
          </p:cNvSpPr>
          <p:nvPr>
            <p:ph type="title"/>
          </p:nvPr>
        </p:nvSpPr>
        <p:spPr/>
        <p:txBody>
          <a:bodyPr/>
          <a:lstStyle/>
          <a:p>
            <a:r>
              <a:rPr lang="en-MY" dirty="0"/>
              <a:t>Job Ranking</a:t>
            </a:r>
          </a:p>
        </p:txBody>
      </p:sp>
      <p:pic>
        <p:nvPicPr>
          <p:cNvPr id="5" name="Picture 4">
            <a:extLst>
              <a:ext uri="{FF2B5EF4-FFF2-40B4-BE49-F238E27FC236}">
                <a16:creationId xmlns:a16="http://schemas.microsoft.com/office/drawing/2014/main" id="{AE0A1A28-A6CC-4331-816A-36A2E4158B36}"/>
              </a:ext>
            </a:extLst>
          </p:cNvPr>
          <p:cNvPicPr>
            <a:picLocks noChangeAspect="1"/>
          </p:cNvPicPr>
          <p:nvPr/>
        </p:nvPicPr>
        <p:blipFill>
          <a:blip r:embed="rId2"/>
          <a:stretch>
            <a:fillRect/>
          </a:stretch>
        </p:blipFill>
        <p:spPr>
          <a:xfrm>
            <a:off x="1066978" y="1844824"/>
            <a:ext cx="7010044" cy="3422873"/>
          </a:xfrm>
          <a:prstGeom prst="rect">
            <a:avLst/>
          </a:prstGeom>
        </p:spPr>
      </p:pic>
    </p:spTree>
    <p:extLst>
      <p:ext uri="{BB962C8B-B14F-4D97-AF65-F5344CB8AC3E}">
        <p14:creationId xmlns:p14="http://schemas.microsoft.com/office/powerpoint/2010/main" val="6895608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19582-7095-493E-93F8-2FE3F8965B83}"/>
              </a:ext>
            </a:extLst>
          </p:cNvPr>
          <p:cNvSpPr>
            <a:spLocks noGrp="1"/>
          </p:cNvSpPr>
          <p:nvPr>
            <p:ph type="title"/>
          </p:nvPr>
        </p:nvSpPr>
        <p:spPr/>
        <p:txBody>
          <a:bodyPr/>
          <a:lstStyle/>
          <a:p>
            <a:r>
              <a:rPr lang="en-MY" dirty="0"/>
              <a:t>Job Classification</a:t>
            </a:r>
          </a:p>
        </p:txBody>
      </p:sp>
      <p:sp>
        <p:nvSpPr>
          <p:cNvPr id="4" name="TextBox 3">
            <a:extLst>
              <a:ext uri="{FF2B5EF4-FFF2-40B4-BE49-F238E27FC236}">
                <a16:creationId xmlns:a16="http://schemas.microsoft.com/office/drawing/2014/main" id="{DF8BADC6-D44F-412B-B18A-4DC2CB34CBF5}"/>
              </a:ext>
            </a:extLst>
          </p:cNvPr>
          <p:cNvSpPr txBox="1"/>
          <p:nvPr/>
        </p:nvSpPr>
        <p:spPr>
          <a:xfrm>
            <a:off x="1043608" y="1916832"/>
            <a:ext cx="7772400" cy="3970318"/>
          </a:xfrm>
          <a:prstGeom prst="rect">
            <a:avLst/>
          </a:prstGeom>
          <a:noFill/>
        </p:spPr>
        <p:txBody>
          <a:bodyPr wrap="square" rtlCol="0">
            <a:spAutoFit/>
          </a:bodyPr>
          <a:lstStyle/>
          <a:p>
            <a:endParaRPr lang="en-MY" dirty="0"/>
          </a:p>
          <a:p>
            <a:r>
              <a:rPr lang="en-MY" dirty="0"/>
              <a:t>The job-classification method writes descriptions for each class of jobs. The jobs are then put into the grade that best matches its class description, based on the judgment of the evaluator.</a:t>
            </a:r>
          </a:p>
          <a:p>
            <a:endParaRPr lang="en-MY" dirty="0"/>
          </a:p>
          <a:p>
            <a:r>
              <a:rPr lang="en-MY" dirty="0"/>
              <a:t>There are a few disadvantages to this method:</a:t>
            </a:r>
          </a:p>
          <a:p>
            <a:endParaRPr lang="en-MY" dirty="0"/>
          </a:p>
          <a:p>
            <a:pPr marL="285750" indent="-285750">
              <a:buFont typeface="Wingdings" panose="05000000000000000000" pitchFamily="2" charset="2"/>
              <a:buChar char="§"/>
            </a:pPr>
            <a:r>
              <a:rPr lang="en-MY" dirty="0"/>
              <a:t>Because this process is subjective, with a wide variety of jobs and job descriptions, jobs could easily fall within more than one grade level.</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This method relies on job titles and duties and assumes the jobs are similar among organizations. Many organizations are moving to the point-factor method (described below) for these reasons.</a:t>
            </a:r>
          </a:p>
          <a:p>
            <a:endParaRPr lang="en-MY" dirty="0"/>
          </a:p>
        </p:txBody>
      </p:sp>
    </p:spTree>
    <p:extLst>
      <p:ext uri="{BB962C8B-B14F-4D97-AF65-F5344CB8AC3E}">
        <p14:creationId xmlns:p14="http://schemas.microsoft.com/office/powerpoint/2010/main" val="4063723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ABDD2-3510-46E1-8BDF-CD07C17D68B9}"/>
              </a:ext>
            </a:extLst>
          </p:cNvPr>
          <p:cNvSpPr>
            <a:spLocks noGrp="1"/>
          </p:cNvSpPr>
          <p:nvPr>
            <p:ph type="title"/>
          </p:nvPr>
        </p:nvSpPr>
        <p:spPr/>
        <p:txBody>
          <a:bodyPr/>
          <a:lstStyle/>
          <a:p>
            <a:r>
              <a:rPr lang="en-MY" dirty="0"/>
              <a:t>Job Classification</a:t>
            </a:r>
          </a:p>
        </p:txBody>
      </p:sp>
      <p:pic>
        <p:nvPicPr>
          <p:cNvPr id="5" name="Picture 4">
            <a:extLst>
              <a:ext uri="{FF2B5EF4-FFF2-40B4-BE49-F238E27FC236}">
                <a16:creationId xmlns:a16="http://schemas.microsoft.com/office/drawing/2014/main" id="{24EE6150-1CAC-44E0-9A34-29FFE45D2CDA}"/>
              </a:ext>
            </a:extLst>
          </p:cNvPr>
          <p:cNvPicPr>
            <a:picLocks noChangeAspect="1"/>
          </p:cNvPicPr>
          <p:nvPr/>
        </p:nvPicPr>
        <p:blipFill>
          <a:blip r:embed="rId2"/>
          <a:stretch>
            <a:fillRect/>
          </a:stretch>
        </p:blipFill>
        <p:spPr>
          <a:xfrm>
            <a:off x="980847" y="1775569"/>
            <a:ext cx="6857773" cy="3306862"/>
          </a:xfrm>
          <a:prstGeom prst="rect">
            <a:avLst/>
          </a:prstGeom>
        </p:spPr>
      </p:pic>
    </p:spTree>
    <p:extLst>
      <p:ext uri="{BB962C8B-B14F-4D97-AF65-F5344CB8AC3E}">
        <p14:creationId xmlns:p14="http://schemas.microsoft.com/office/powerpoint/2010/main" val="18423520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FC919-DAD2-4030-B19E-F2BC312853A6}"/>
              </a:ext>
            </a:extLst>
          </p:cNvPr>
          <p:cNvSpPr>
            <a:spLocks noGrp="1"/>
          </p:cNvSpPr>
          <p:nvPr>
            <p:ph type="title"/>
          </p:nvPr>
        </p:nvSpPr>
        <p:spPr/>
        <p:txBody>
          <a:bodyPr/>
          <a:lstStyle/>
          <a:p>
            <a:r>
              <a:rPr lang="en-MY" dirty="0"/>
              <a:t>Point-Factor System</a:t>
            </a:r>
          </a:p>
        </p:txBody>
      </p:sp>
      <p:sp>
        <p:nvSpPr>
          <p:cNvPr id="4" name="TextBox 3">
            <a:extLst>
              <a:ext uri="{FF2B5EF4-FFF2-40B4-BE49-F238E27FC236}">
                <a16:creationId xmlns:a16="http://schemas.microsoft.com/office/drawing/2014/main" id="{E3F8C6E5-8F1B-42C0-A799-8F7BC1C9044B}"/>
              </a:ext>
            </a:extLst>
          </p:cNvPr>
          <p:cNvSpPr txBox="1"/>
          <p:nvPr/>
        </p:nvSpPr>
        <p:spPr>
          <a:xfrm>
            <a:off x="660140" y="1709325"/>
            <a:ext cx="8280920" cy="5078313"/>
          </a:xfrm>
          <a:prstGeom prst="rect">
            <a:avLst/>
          </a:prstGeom>
          <a:noFill/>
        </p:spPr>
        <p:txBody>
          <a:bodyPr wrap="square" rtlCol="0">
            <a:spAutoFit/>
          </a:bodyPr>
          <a:lstStyle/>
          <a:p>
            <a:r>
              <a:rPr lang="en-MY" dirty="0"/>
              <a:t>The point-factor system is a form of quantitative evaluation. It is the most commonly used method of job evaluation. The compensable factors chosen for the evaluation must reflect the nature of the job being evaluated. For example, hazards and working environment would be pertinent factors in a manufacturing setting but not as relevant in most office jobs. The factors most commonly used in point-factor evaluations include the following:</a:t>
            </a:r>
          </a:p>
          <a:p>
            <a:pPr marL="285750" indent="-285750">
              <a:buFont typeface="Wingdings" panose="05000000000000000000" pitchFamily="2" charset="2"/>
              <a:buChar char="§"/>
            </a:pPr>
            <a:r>
              <a:rPr lang="en-MY" dirty="0"/>
              <a:t>Skills</a:t>
            </a:r>
          </a:p>
          <a:p>
            <a:pPr marL="285750" indent="-285750">
              <a:buFont typeface="Wingdings" panose="05000000000000000000" pitchFamily="2" charset="2"/>
              <a:buChar char="§"/>
            </a:pPr>
            <a:r>
              <a:rPr lang="en-MY" dirty="0"/>
              <a:t>Responsibilities</a:t>
            </a:r>
          </a:p>
          <a:p>
            <a:pPr marL="285750" indent="-285750">
              <a:buFont typeface="Wingdings" panose="05000000000000000000" pitchFamily="2" charset="2"/>
              <a:buChar char="§"/>
            </a:pPr>
            <a:r>
              <a:rPr lang="en-MY" dirty="0"/>
              <a:t>Effort and physical demands</a:t>
            </a:r>
          </a:p>
          <a:p>
            <a:pPr marL="285750" indent="-285750">
              <a:buFont typeface="Wingdings" panose="05000000000000000000" pitchFamily="2" charset="2"/>
              <a:buChar char="§"/>
            </a:pPr>
            <a:r>
              <a:rPr lang="en-MY" dirty="0"/>
              <a:t>Working conditions</a:t>
            </a:r>
          </a:p>
          <a:p>
            <a:pPr marL="285750" indent="-285750">
              <a:buFont typeface="Wingdings" panose="05000000000000000000" pitchFamily="2" charset="2"/>
              <a:buChar char="§"/>
            </a:pPr>
            <a:r>
              <a:rPr lang="en-MY" dirty="0"/>
              <a:t>Supervision of others</a:t>
            </a:r>
          </a:p>
          <a:p>
            <a:endParaRPr lang="en-MY" dirty="0"/>
          </a:p>
          <a:p>
            <a:r>
              <a:rPr lang="en-MY" dirty="0"/>
              <a:t>HR may independently conduct the job evaluation or lead a discussion with an internal or external committee to decide how much each factor (such as skills and working conditions) is present in a specific job. The committee assigns points to each factor and then adds the points to come up with an overall point value for the job. Then they can compare the relative worth of jobs on the basis of their point values.</a:t>
            </a:r>
          </a:p>
        </p:txBody>
      </p:sp>
    </p:spTree>
    <p:extLst>
      <p:ext uri="{BB962C8B-B14F-4D97-AF65-F5344CB8AC3E}">
        <p14:creationId xmlns:p14="http://schemas.microsoft.com/office/powerpoint/2010/main" val="16352510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6E320-5E31-4159-8978-54E7F0CCD071}"/>
              </a:ext>
            </a:extLst>
          </p:cNvPr>
          <p:cNvSpPr>
            <a:spLocks noGrp="1"/>
          </p:cNvSpPr>
          <p:nvPr>
            <p:ph type="title"/>
          </p:nvPr>
        </p:nvSpPr>
        <p:spPr/>
        <p:txBody>
          <a:bodyPr/>
          <a:lstStyle/>
          <a:p>
            <a:r>
              <a:rPr lang="en-MY" dirty="0"/>
              <a:t>Point Factor System</a:t>
            </a:r>
          </a:p>
        </p:txBody>
      </p:sp>
      <p:pic>
        <p:nvPicPr>
          <p:cNvPr id="5" name="Picture 4">
            <a:extLst>
              <a:ext uri="{FF2B5EF4-FFF2-40B4-BE49-F238E27FC236}">
                <a16:creationId xmlns:a16="http://schemas.microsoft.com/office/drawing/2014/main" id="{F664CCF6-F535-4B02-AC5F-6DBF198A33A7}"/>
              </a:ext>
            </a:extLst>
          </p:cNvPr>
          <p:cNvPicPr>
            <a:picLocks noChangeAspect="1"/>
          </p:cNvPicPr>
          <p:nvPr/>
        </p:nvPicPr>
        <p:blipFill>
          <a:blip r:embed="rId2"/>
          <a:stretch>
            <a:fillRect/>
          </a:stretch>
        </p:blipFill>
        <p:spPr>
          <a:xfrm>
            <a:off x="1331640" y="1700808"/>
            <a:ext cx="6480720" cy="5038270"/>
          </a:xfrm>
          <a:prstGeom prst="rect">
            <a:avLst/>
          </a:prstGeom>
        </p:spPr>
      </p:pic>
    </p:spTree>
    <p:extLst>
      <p:ext uri="{BB962C8B-B14F-4D97-AF65-F5344CB8AC3E}">
        <p14:creationId xmlns:p14="http://schemas.microsoft.com/office/powerpoint/2010/main" val="18091615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D102B-16A4-46B1-BC57-4F3C6D66FE41}"/>
              </a:ext>
            </a:extLst>
          </p:cNvPr>
          <p:cNvSpPr>
            <a:spLocks noGrp="1"/>
          </p:cNvSpPr>
          <p:nvPr>
            <p:ph type="title"/>
          </p:nvPr>
        </p:nvSpPr>
        <p:spPr/>
        <p:txBody>
          <a:bodyPr/>
          <a:lstStyle/>
          <a:p>
            <a:r>
              <a:rPr lang="en-MY" dirty="0"/>
              <a:t>Market-Based Evaluation</a:t>
            </a:r>
          </a:p>
        </p:txBody>
      </p:sp>
      <p:sp>
        <p:nvSpPr>
          <p:cNvPr id="4" name="TextBox 3">
            <a:extLst>
              <a:ext uri="{FF2B5EF4-FFF2-40B4-BE49-F238E27FC236}">
                <a16:creationId xmlns:a16="http://schemas.microsoft.com/office/drawing/2014/main" id="{6FDD9357-CFE2-45BE-8D93-C57BCB73EA70}"/>
              </a:ext>
            </a:extLst>
          </p:cNvPr>
          <p:cNvSpPr txBox="1"/>
          <p:nvPr/>
        </p:nvSpPr>
        <p:spPr>
          <a:xfrm>
            <a:off x="914400" y="1916832"/>
            <a:ext cx="7474024" cy="2308324"/>
          </a:xfrm>
          <a:prstGeom prst="rect">
            <a:avLst/>
          </a:prstGeom>
          <a:noFill/>
        </p:spPr>
        <p:txBody>
          <a:bodyPr wrap="square" rtlCol="0">
            <a:spAutoFit/>
          </a:bodyPr>
          <a:lstStyle/>
          <a:p>
            <a:r>
              <a:rPr lang="en-MY" dirty="0"/>
              <a:t>In a market-based evaluation, an organization identifies the </a:t>
            </a:r>
            <a:r>
              <a:rPr lang="en-MY" dirty="0" err="1"/>
              <a:t>labor</a:t>
            </a:r>
            <a:r>
              <a:rPr lang="en-MY" dirty="0"/>
              <a:t> market in which it wants to compete and uses the current pay rates as the relative worth of corresponding jobs. Although evaluating jobs on the basis of their market value is not a true method of job evaluation, market rates are used as the standard for developing a job-worth hierarchy. Remaining jobs that do not fit the standard are usually put into the hierarchy based on whole-job comparisons (for example, the job-ranking method) with the market-value jobs</a:t>
            </a:r>
          </a:p>
        </p:txBody>
      </p:sp>
    </p:spTree>
    <p:extLst>
      <p:ext uri="{BB962C8B-B14F-4D97-AF65-F5344CB8AC3E}">
        <p14:creationId xmlns:p14="http://schemas.microsoft.com/office/powerpoint/2010/main" val="36280115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79D78-B19A-43CD-97E2-AEA637DB6E95}"/>
              </a:ext>
            </a:extLst>
          </p:cNvPr>
          <p:cNvSpPr>
            <a:spLocks noGrp="1"/>
          </p:cNvSpPr>
          <p:nvPr>
            <p:ph type="title"/>
          </p:nvPr>
        </p:nvSpPr>
        <p:spPr/>
        <p:txBody>
          <a:bodyPr/>
          <a:lstStyle/>
          <a:p>
            <a:r>
              <a:rPr lang="en-MY" dirty="0"/>
              <a:t>Developing a Pay Structure</a:t>
            </a:r>
          </a:p>
        </p:txBody>
      </p:sp>
      <p:sp>
        <p:nvSpPr>
          <p:cNvPr id="4" name="TextBox 3">
            <a:extLst>
              <a:ext uri="{FF2B5EF4-FFF2-40B4-BE49-F238E27FC236}">
                <a16:creationId xmlns:a16="http://schemas.microsoft.com/office/drawing/2014/main" id="{733682E3-90A3-4847-BA45-F254189B29D9}"/>
              </a:ext>
            </a:extLst>
          </p:cNvPr>
          <p:cNvSpPr txBox="1"/>
          <p:nvPr/>
        </p:nvSpPr>
        <p:spPr>
          <a:xfrm>
            <a:off x="914400" y="1988840"/>
            <a:ext cx="7772400" cy="2308324"/>
          </a:xfrm>
          <a:prstGeom prst="rect">
            <a:avLst/>
          </a:prstGeom>
          <a:noFill/>
        </p:spPr>
        <p:txBody>
          <a:bodyPr wrap="square" rtlCol="0">
            <a:spAutoFit/>
          </a:bodyPr>
          <a:lstStyle/>
          <a:p>
            <a:r>
              <a:rPr lang="en-MY" dirty="0"/>
              <a:t>After the job analysis, job documentation and job evaluation are completed, an organization uses all the data to develop its pay structure. There are two steps to developing a pay structure:</a:t>
            </a:r>
          </a:p>
          <a:p>
            <a:endParaRPr lang="en-MY" dirty="0"/>
          </a:p>
          <a:p>
            <a:pPr marL="285750" indent="-285750">
              <a:buFont typeface="Wingdings" panose="05000000000000000000" pitchFamily="2" charset="2"/>
              <a:buChar char="§"/>
            </a:pPr>
            <a:r>
              <a:rPr lang="en-MY" dirty="0"/>
              <a:t>Grouping jobs into pay grades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Setting pay ranges</a:t>
            </a:r>
          </a:p>
          <a:p>
            <a:endParaRPr lang="en-MY" dirty="0"/>
          </a:p>
        </p:txBody>
      </p:sp>
    </p:spTree>
    <p:extLst>
      <p:ext uri="{BB962C8B-B14F-4D97-AF65-F5344CB8AC3E}">
        <p14:creationId xmlns:p14="http://schemas.microsoft.com/office/powerpoint/2010/main" val="24970924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19582-7095-493E-93F8-2FE3F8965B83}"/>
              </a:ext>
            </a:extLst>
          </p:cNvPr>
          <p:cNvSpPr>
            <a:spLocks noGrp="1"/>
          </p:cNvSpPr>
          <p:nvPr>
            <p:ph type="title"/>
          </p:nvPr>
        </p:nvSpPr>
        <p:spPr/>
        <p:txBody>
          <a:bodyPr/>
          <a:lstStyle/>
          <a:p>
            <a:r>
              <a:rPr lang="en-MY" dirty="0"/>
              <a:t>Compensation Systems</a:t>
            </a:r>
          </a:p>
        </p:txBody>
      </p:sp>
      <p:sp>
        <p:nvSpPr>
          <p:cNvPr id="4" name="TextBox 3">
            <a:extLst>
              <a:ext uri="{FF2B5EF4-FFF2-40B4-BE49-F238E27FC236}">
                <a16:creationId xmlns:a16="http://schemas.microsoft.com/office/drawing/2014/main" id="{EEEC88BE-B186-4C23-A9C0-4AE2E5BCA7F4}"/>
              </a:ext>
            </a:extLst>
          </p:cNvPr>
          <p:cNvSpPr txBox="1"/>
          <p:nvPr/>
        </p:nvSpPr>
        <p:spPr>
          <a:xfrm>
            <a:off x="755576" y="1844824"/>
            <a:ext cx="7772400" cy="4801314"/>
          </a:xfrm>
          <a:prstGeom prst="rect">
            <a:avLst/>
          </a:prstGeom>
          <a:noFill/>
        </p:spPr>
        <p:txBody>
          <a:bodyPr wrap="square" rtlCol="0">
            <a:spAutoFit/>
          </a:bodyPr>
          <a:lstStyle/>
          <a:p>
            <a:r>
              <a:rPr lang="en-MY" dirty="0"/>
              <a:t>Once the job analysis, job documentation and job evaluation are completed, and the pay structure is developed, the pay system is developed and maintained.</a:t>
            </a:r>
          </a:p>
          <a:p>
            <a:endParaRPr lang="en-MY" dirty="0"/>
          </a:p>
          <a:p>
            <a:r>
              <a:rPr lang="en-MY" b="1" dirty="0"/>
              <a:t>Base-Pay Systems</a:t>
            </a:r>
          </a:p>
          <a:p>
            <a:endParaRPr lang="en-MY" b="1" dirty="0"/>
          </a:p>
          <a:p>
            <a:r>
              <a:rPr lang="en-MY" dirty="0"/>
              <a:t>Most employees receive some type of base pay, in one of these forms:</a:t>
            </a:r>
          </a:p>
          <a:p>
            <a:pPr marL="285750" indent="-285750">
              <a:buFont typeface="Wingdings" panose="05000000000000000000" pitchFamily="2" charset="2"/>
              <a:buChar char="§"/>
            </a:pPr>
            <a:r>
              <a:rPr lang="en-MY" dirty="0"/>
              <a:t>Hourly wage (for each hour worked)</a:t>
            </a:r>
          </a:p>
          <a:p>
            <a:pPr marL="285750" indent="-285750">
              <a:buFont typeface="Wingdings" panose="05000000000000000000" pitchFamily="2" charset="2"/>
              <a:buChar char="§"/>
            </a:pPr>
            <a:r>
              <a:rPr lang="en-MY" dirty="0"/>
              <a:t>Salary (the same amount no matter how many hours are worked)</a:t>
            </a:r>
          </a:p>
          <a:p>
            <a:pPr marL="285750" indent="-285750">
              <a:buFont typeface="Wingdings" panose="05000000000000000000" pitchFamily="2" charset="2"/>
              <a:buChar char="§"/>
            </a:pPr>
            <a:endParaRPr lang="en-MY" dirty="0"/>
          </a:p>
          <a:p>
            <a:r>
              <a:rPr lang="en-MY" b="1" dirty="0"/>
              <a:t>Single- or Flat-Rate System</a:t>
            </a:r>
          </a:p>
          <a:p>
            <a:endParaRPr lang="en-MY" b="1" dirty="0"/>
          </a:p>
          <a:p>
            <a:r>
              <a:rPr lang="en-MY" dirty="0"/>
              <a:t>In single-rate pay or flat-rate pay systems, each employee currently performing the job has the same rate of pay, regardless of performance or seniority. This system is typically used for elected government jobs or union hourly workers</a:t>
            </a:r>
          </a:p>
          <a:p>
            <a:endParaRPr lang="en-MY" dirty="0"/>
          </a:p>
        </p:txBody>
      </p:sp>
    </p:spTree>
    <p:extLst>
      <p:ext uri="{BB962C8B-B14F-4D97-AF65-F5344CB8AC3E}">
        <p14:creationId xmlns:p14="http://schemas.microsoft.com/office/powerpoint/2010/main" val="11945325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C6063-794E-4B81-955B-370AF7558878}"/>
              </a:ext>
            </a:extLst>
          </p:cNvPr>
          <p:cNvSpPr>
            <a:spLocks noGrp="1"/>
          </p:cNvSpPr>
          <p:nvPr>
            <p:ph type="title"/>
          </p:nvPr>
        </p:nvSpPr>
        <p:spPr/>
        <p:txBody>
          <a:bodyPr/>
          <a:lstStyle/>
          <a:p>
            <a:r>
              <a:rPr lang="en-MY" dirty="0"/>
              <a:t>Time-Based Step-Rate System</a:t>
            </a:r>
          </a:p>
        </p:txBody>
      </p:sp>
      <p:sp>
        <p:nvSpPr>
          <p:cNvPr id="4" name="TextBox 3">
            <a:extLst>
              <a:ext uri="{FF2B5EF4-FFF2-40B4-BE49-F238E27FC236}">
                <a16:creationId xmlns:a16="http://schemas.microsoft.com/office/drawing/2014/main" id="{41D7E085-6D65-4B62-AA35-0EBD3B225ADE}"/>
              </a:ext>
            </a:extLst>
          </p:cNvPr>
          <p:cNvSpPr txBox="1"/>
          <p:nvPr/>
        </p:nvSpPr>
        <p:spPr>
          <a:xfrm>
            <a:off x="884102" y="1700808"/>
            <a:ext cx="7802698" cy="4524315"/>
          </a:xfrm>
          <a:prstGeom prst="rect">
            <a:avLst/>
          </a:prstGeom>
          <a:noFill/>
        </p:spPr>
        <p:txBody>
          <a:bodyPr wrap="square" rtlCol="0">
            <a:spAutoFit/>
          </a:bodyPr>
          <a:lstStyle/>
          <a:p>
            <a:r>
              <a:rPr lang="en-MY" dirty="0"/>
              <a:t>In a time-based step-rate pay system, the rate is based on how long an employee has been performing the job. Pay increases occur on a set schedule.</a:t>
            </a:r>
          </a:p>
          <a:p>
            <a:endParaRPr lang="en-MY" dirty="0"/>
          </a:p>
          <a:p>
            <a:pPr marL="285750" indent="-285750">
              <a:buFont typeface="Wingdings" panose="05000000000000000000" pitchFamily="2" charset="2"/>
              <a:buChar char="§"/>
            </a:pPr>
            <a:r>
              <a:rPr lang="en-MY" dirty="0"/>
              <a:t>In an </a:t>
            </a:r>
            <a:r>
              <a:rPr lang="en-MY" b="1" dirty="0"/>
              <a:t>automatic step-rate </a:t>
            </a:r>
            <a:r>
              <a:rPr lang="en-MY" dirty="0"/>
              <a:t>pay structure, the pay scale is usually divided into a number of steps that are 3% to 7% apart. At set time periods, each employee with the required seniority receives a one-step increase. </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a:t>
            </a:r>
            <a:r>
              <a:rPr lang="en-MY" b="1" dirty="0"/>
              <a:t>step-rate system </a:t>
            </a:r>
            <a:r>
              <a:rPr lang="en-MY" dirty="0"/>
              <a:t>with variability-based performance considerations is similar to the time-based system, except that the size or timing of increases may vary if performance is significantly above or below standard. For example, a very capable employee may skip steps.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 a </a:t>
            </a:r>
            <a:r>
              <a:rPr lang="en-MY" b="1" dirty="0"/>
              <a:t>combination step-rate and performance structure</a:t>
            </a:r>
            <a:r>
              <a:rPr lang="en-MY" dirty="0"/>
              <a:t>, employees receive increases on a step-rate basis up to the job rate. Above the job rate, increases are granted only for above-standard performance</a:t>
            </a:r>
          </a:p>
        </p:txBody>
      </p:sp>
    </p:spTree>
    <p:extLst>
      <p:ext uri="{BB962C8B-B14F-4D97-AF65-F5344CB8AC3E}">
        <p14:creationId xmlns:p14="http://schemas.microsoft.com/office/powerpoint/2010/main" val="16969996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7C4AE-BA9C-4FF5-9BD3-51FB8C6A855E}"/>
              </a:ext>
            </a:extLst>
          </p:cNvPr>
          <p:cNvSpPr>
            <a:spLocks noGrp="1"/>
          </p:cNvSpPr>
          <p:nvPr>
            <p:ph type="title"/>
          </p:nvPr>
        </p:nvSpPr>
        <p:spPr/>
        <p:txBody>
          <a:bodyPr/>
          <a:lstStyle/>
          <a:p>
            <a:r>
              <a:rPr lang="en-MY" dirty="0"/>
              <a:t>Performance-Based/Merit Pay System</a:t>
            </a:r>
          </a:p>
        </p:txBody>
      </p:sp>
      <p:sp>
        <p:nvSpPr>
          <p:cNvPr id="4" name="TextBox 3">
            <a:extLst>
              <a:ext uri="{FF2B5EF4-FFF2-40B4-BE49-F238E27FC236}">
                <a16:creationId xmlns:a16="http://schemas.microsoft.com/office/drawing/2014/main" id="{9A3D713B-E67E-40F6-978B-BD69F410086E}"/>
              </a:ext>
            </a:extLst>
          </p:cNvPr>
          <p:cNvSpPr txBox="1"/>
          <p:nvPr/>
        </p:nvSpPr>
        <p:spPr>
          <a:xfrm>
            <a:off x="914400" y="1844824"/>
            <a:ext cx="7690048" cy="2308324"/>
          </a:xfrm>
          <a:prstGeom prst="rect">
            <a:avLst/>
          </a:prstGeom>
          <a:noFill/>
        </p:spPr>
        <p:txBody>
          <a:bodyPr wrap="square" rtlCol="0">
            <a:spAutoFit/>
          </a:bodyPr>
          <a:lstStyle/>
          <a:p>
            <a:r>
              <a:rPr lang="en-MY" dirty="0"/>
              <a:t>In a performance-based pay system, the individual employee‘s performance is the basis for the amount and timing of pay increases. Another term for a performance- based pay system is a merit pay system.</a:t>
            </a:r>
          </a:p>
          <a:p>
            <a:endParaRPr lang="en-MY" dirty="0"/>
          </a:p>
          <a:p>
            <a:r>
              <a:rPr lang="en-MY" dirty="0"/>
              <a:t>In a merit pay system, employees are usually hired at or near the pay range minimum. Pay increases are tied to performance and the degree to which the employee masters the job.</a:t>
            </a:r>
          </a:p>
          <a:p>
            <a:endParaRPr lang="en-MY" dirty="0"/>
          </a:p>
        </p:txBody>
      </p:sp>
    </p:spTree>
    <p:extLst>
      <p:ext uri="{BB962C8B-B14F-4D97-AF65-F5344CB8AC3E}">
        <p14:creationId xmlns:p14="http://schemas.microsoft.com/office/powerpoint/2010/main" val="36444677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B452E-85EC-4ABE-BC2A-AD8F1383DFBE}"/>
              </a:ext>
            </a:extLst>
          </p:cNvPr>
          <p:cNvSpPr>
            <a:spLocks noGrp="1"/>
          </p:cNvSpPr>
          <p:nvPr>
            <p:ph type="title"/>
          </p:nvPr>
        </p:nvSpPr>
        <p:spPr/>
        <p:txBody>
          <a:bodyPr/>
          <a:lstStyle/>
          <a:p>
            <a:r>
              <a:rPr lang="en-MY" dirty="0"/>
              <a:t>Productivity-Based System</a:t>
            </a:r>
          </a:p>
        </p:txBody>
      </p:sp>
      <p:sp>
        <p:nvSpPr>
          <p:cNvPr id="4" name="TextBox 3">
            <a:extLst>
              <a:ext uri="{FF2B5EF4-FFF2-40B4-BE49-F238E27FC236}">
                <a16:creationId xmlns:a16="http://schemas.microsoft.com/office/drawing/2014/main" id="{A412D669-3658-4F2B-8730-86501CD8313B}"/>
              </a:ext>
            </a:extLst>
          </p:cNvPr>
          <p:cNvSpPr txBox="1"/>
          <p:nvPr/>
        </p:nvSpPr>
        <p:spPr>
          <a:xfrm>
            <a:off x="755576" y="1844824"/>
            <a:ext cx="7931224" cy="2862322"/>
          </a:xfrm>
          <a:prstGeom prst="rect">
            <a:avLst/>
          </a:prstGeom>
          <a:noFill/>
        </p:spPr>
        <p:txBody>
          <a:bodyPr wrap="square" rtlCol="0">
            <a:spAutoFit/>
          </a:bodyPr>
          <a:lstStyle/>
          <a:p>
            <a:r>
              <a:rPr lang="en-MY" dirty="0"/>
              <a:t>In a productivity-based pay system, pay is decided based on the employee‘s output. The two examples listed here are most frequently used in manufacturing industries:</a:t>
            </a:r>
          </a:p>
          <a:p>
            <a:endParaRPr lang="en-MY" dirty="0"/>
          </a:p>
          <a:p>
            <a:pPr marL="285750" indent="-285750">
              <a:buFont typeface="Wingdings" panose="05000000000000000000" pitchFamily="2" charset="2"/>
              <a:buChar char="§"/>
            </a:pPr>
            <a:r>
              <a:rPr lang="en-MY" dirty="0"/>
              <a:t>Straight piece-rate system. The employee receives a base wage rate and is awarded additional compensation for the amount of output produced.</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Differential piece-rate systems. The employee receives one piece rate up to the standard and then a higher rate once the standard is exceeded.</a:t>
            </a:r>
          </a:p>
          <a:p>
            <a:endParaRPr lang="en-MY" dirty="0"/>
          </a:p>
        </p:txBody>
      </p:sp>
    </p:spTree>
    <p:extLst>
      <p:ext uri="{BB962C8B-B14F-4D97-AF65-F5344CB8AC3E}">
        <p14:creationId xmlns:p14="http://schemas.microsoft.com/office/powerpoint/2010/main" val="6711174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81BE7-D0AF-4374-B03C-E88D219D6674}"/>
              </a:ext>
            </a:extLst>
          </p:cNvPr>
          <p:cNvSpPr>
            <a:spLocks noGrp="1"/>
          </p:cNvSpPr>
          <p:nvPr>
            <p:ph type="title"/>
          </p:nvPr>
        </p:nvSpPr>
        <p:spPr/>
        <p:txBody>
          <a:bodyPr/>
          <a:lstStyle/>
          <a:p>
            <a:r>
              <a:rPr lang="en-MY" dirty="0"/>
              <a:t>Person-Based System</a:t>
            </a:r>
          </a:p>
        </p:txBody>
      </p:sp>
      <p:sp>
        <p:nvSpPr>
          <p:cNvPr id="4" name="TextBox 3">
            <a:extLst>
              <a:ext uri="{FF2B5EF4-FFF2-40B4-BE49-F238E27FC236}">
                <a16:creationId xmlns:a16="http://schemas.microsoft.com/office/drawing/2014/main" id="{C4FAB45A-DA42-4735-9D67-FD4B489BDE44}"/>
              </a:ext>
            </a:extLst>
          </p:cNvPr>
          <p:cNvSpPr txBox="1"/>
          <p:nvPr/>
        </p:nvSpPr>
        <p:spPr>
          <a:xfrm>
            <a:off x="827584" y="1772816"/>
            <a:ext cx="7859216" cy="4524315"/>
          </a:xfrm>
          <a:prstGeom prst="rect">
            <a:avLst/>
          </a:prstGeom>
          <a:noFill/>
        </p:spPr>
        <p:txBody>
          <a:bodyPr wrap="square" rtlCol="0">
            <a:spAutoFit/>
          </a:bodyPr>
          <a:lstStyle/>
          <a:p>
            <a:endParaRPr lang="en-MY" dirty="0"/>
          </a:p>
          <a:p>
            <a:pPr marL="285750" indent="-285750">
              <a:buFont typeface="Wingdings" panose="05000000000000000000" pitchFamily="2" charset="2"/>
              <a:buChar char="§"/>
            </a:pPr>
            <a:r>
              <a:rPr lang="en-MY" dirty="0"/>
              <a:t>In a </a:t>
            </a:r>
            <a:r>
              <a:rPr lang="en-MY" b="1" dirty="0"/>
              <a:t>knowledge-based system</a:t>
            </a:r>
            <a:r>
              <a:rPr lang="en-MY" dirty="0"/>
              <a:t>, pay is based on the level of knowledge the employee has in a field. This approach is used mainly for compensating learned professions such as scientists or teachers. Staff professionals may also be paid this way.</a:t>
            </a:r>
          </a:p>
          <a:p>
            <a:endParaRPr lang="en-MY" dirty="0"/>
          </a:p>
          <a:p>
            <a:pPr marL="285750" indent="-285750">
              <a:buFont typeface="Wingdings" panose="05000000000000000000" pitchFamily="2" charset="2"/>
              <a:buChar char="§"/>
            </a:pPr>
            <a:r>
              <a:rPr lang="en-MY" b="1" dirty="0"/>
              <a:t>Skill-based systems </a:t>
            </a:r>
            <a:r>
              <a:rPr lang="en-MY" dirty="0"/>
              <a:t>base pay on the number of different skills an employee is qualified to perform. Employees increase their pay by acquiring new skills, even if they do not use the skills on their current assignment. This type of system is most commonly used in a production environment.</a:t>
            </a:r>
          </a:p>
          <a:p>
            <a:endParaRPr lang="en-MY" dirty="0"/>
          </a:p>
          <a:p>
            <a:pPr marL="285750" indent="-285750">
              <a:buFont typeface="Wingdings" panose="05000000000000000000" pitchFamily="2" charset="2"/>
              <a:buChar char="§"/>
            </a:pPr>
            <a:r>
              <a:rPr lang="en-MY" b="1" dirty="0"/>
              <a:t>Competency-based systems </a:t>
            </a:r>
            <a:r>
              <a:rPr lang="en-MY" dirty="0"/>
              <a:t>base pay on the level at which an employee can operate in defined competencies, such as training other employees. This type of system is commonly found when rewarding professional groups of employees. </a:t>
            </a:r>
          </a:p>
        </p:txBody>
      </p:sp>
    </p:spTree>
    <p:extLst>
      <p:ext uri="{BB962C8B-B14F-4D97-AF65-F5344CB8AC3E}">
        <p14:creationId xmlns:p14="http://schemas.microsoft.com/office/powerpoint/2010/main" val="36054168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1A4E3-E7D6-43A7-AA99-CF884B66B3DC}"/>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32EB180B-6E84-4B2F-B954-C9FDE0A3C5A3}"/>
              </a:ext>
            </a:extLst>
          </p:cNvPr>
          <p:cNvSpPr txBox="1"/>
          <p:nvPr/>
        </p:nvSpPr>
        <p:spPr>
          <a:xfrm>
            <a:off x="827584" y="1916832"/>
            <a:ext cx="7560840" cy="3139321"/>
          </a:xfrm>
          <a:prstGeom prst="rect">
            <a:avLst/>
          </a:prstGeom>
          <a:noFill/>
        </p:spPr>
        <p:txBody>
          <a:bodyPr wrap="square" rtlCol="0">
            <a:spAutoFit/>
          </a:bodyPr>
          <a:lstStyle/>
          <a:p>
            <a:r>
              <a:rPr lang="en-MY" dirty="0"/>
              <a:t>What happens during the job analysis phase of the compensation system design process?</a:t>
            </a:r>
          </a:p>
          <a:p>
            <a:endParaRPr lang="en-MY" dirty="0"/>
          </a:p>
          <a:p>
            <a:pPr marL="342900" indent="-342900">
              <a:buFont typeface="+mj-lt"/>
              <a:buAutoNum type="alphaUcPeriod"/>
            </a:pPr>
            <a:r>
              <a:rPr lang="en-MY" dirty="0"/>
              <a:t>Figure out the value of jobs within the organization.</a:t>
            </a:r>
          </a:p>
          <a:p>
            <a:pPr marL="342900" indent="-342900">
              <a:buFont typeface="+mj-lt"/>
              <a:buAutoNum type="alphaUcPeriod"/>
            </a:pPr>
            <a:endParaRPr lang="en-MY" dirty="0"/>
          </a:p>
          <a:p>
            <a:pPr marL="342900" indent="-342900">
              <a:buFont typeface="+mj-lt"/>
              <a:buAutoNum type="alphaUcPeriod"/>
            </a:pPr>
            <a:r>
              <a:rPr lang="en-MY" dirty="0"/>
              <a:t>Create job descriptions and job specifications.</a:t>
            </a:r>
          </a:p>
          <a:p>
            <a:pPr marL="342900" indent="-342900">
              <a:buFont typeface="+mj-lt"/>
              <a:buAutoNum type="alphaUcPeriod"/>
            </a:pPr>
            <a:endParaRPr lang="en-MY" dirty="0"/>
          </a:p>
          <a:p>
            <a:pPr marL="342900" indent="-342900">
              <a:buFont typeface="+mj-lt"/>
              <a:buAutoNum type="alphaUcPeriod"/>
            </a:pPr>
            <a:r>
              <a:rPr lang="en-MY" dirty="0"/>
              <a:t>Set up pay grades and pay ranges.</a:t>
            </a:r>
          </a:p>
          <a:p>
            <a:pPr marL="342900" indent="-342900">
              <a:buFont typeface="+mj-lt"/>
              <a:buAutoNum type="alphaUcPeriod"/>
            </a:pPr>
            <a:endParaRPr lang="en-MY" dirty="0"/>
          </a:p>
          <a:p>
            <a:pPr marL="342900" indent="-342900">
              <a:buFont typeface="+mj-lt"/>
              <a:buAutoNum type="alphaUcPeriod"/>
            </a:pPr>
            <a:r>
              <a:rPr lang="en-MY" dirty="0"/>
              <a:t>Collect information about a job and evaluate the job requirements.</a:t>
            </a:r>
          </a:p>
          <a:p>
            <a:endParaRPr lang="en-MY" dirty="0"/>
          </a:p>
        </p:txBody>
      </p:sp>
    </p:spTree>
    <p:extLst>
      <p:ext uri="{BB962C8B-B14F-4D97-AF65-F5344CB8AC3E}">
        <p14:creationId xmlns:p14="http://schemas.microsoft.com/office/powerpoint/2010/main" val="42380263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3F20E-8E7D-4765-A6F8-2218CA35BEDD}"/>
              </a:ext>
            </a:extLst>
          </p:cNvPr>
          <p:cNvSpPr>
            <a:spLocks noGrp="1"/>
          </p:cNvSpPr>
          <p:nvPr>
            <p:ph type="title"/>
          </p:nvPr>
        </p:nvSpPr>
        <p:spPr/>
        <p:txBody>
          <a:bodyPr/>
          <a:lstStyle/>
          <a:p>
            <a:r>
              <a:rPr lang="en-MY" dirty="0"/>
              <a:t>Answer to Poll Question # 1</a:t>
            </a:r>
          </a:p>
        </p:txBody>
      </p:sp>
      <p:sp>
        <p:nvSpPr>
          <p:cNvPr id="3" name="Content Placeholder 2">
            <a:extLst>
              <a:ext uri="{FF2B5EF4-FFF2-40B4-BE49-F238E27FC236}">
                <a16:creationId xmlns:a16="http://schemas.microsoft.com/office/drawing/2014/main" id="{4A7610DB-4ADF-40AD-8224-2EC41C799646}"/>
              </a:ext>
            </a:extLst>
          </p:cNvPr>
          <p:cNvSpPr>
            <a:spLocks noGrp="1"/>
          </p:cNvSpPr>
          <p:nvPr>
            <p:ph idx="1"/>
          </p:nvPr>
        </p:nvSpPr>
        <p:spPr>
          <a:xfrm>
            <a:off x="979004" y="2492896"/>
            <a:ext cx="7185992" cy="1143001"/>
          </a:xfrm>
        </p:spPr>
        <p:txBody>
          <a:bodyPr/>
          <a:lstStyle/>
          <a:p>
            <a:r>
              <a:rPr lang="en-MY" dirty="0"/>
              <a:t>Option D - Collect information about a job and evaluate the job requirements.</a:t>
            </a:r>
          </a:p>
        </p:txBody>
      </p:sp>
    </p:spTree>
    <p:extLst>
      <p:ext uri="{BB962C8B-B14F-4D97-AF65-F5344CB8AC3E}">
        <p14:creationId xmlns:p14="http://schemas.microsoft.com/office/powerpoint/2010/main" val="34213949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7E312-76AF-4A48-901E-5F2908CE3675}"/>
              </a:ext>
            </a:extLst>
          </p:cNvPr>
          <p:cNvSpPr>
            <a:spLocks noGrp="1"/>
          </p:cNvSpPr>
          <p:nvPr>
            <p:ph type="title"/>
          </p:nvPr>
        </p:nvSpPr>
        <p:spPr/>
        <p:txBody>
          <a:bodyPr/>
          <a:lstStyle/>
          <a:p>
            <a:r>
              <a:rPr lang="en-MY" dirty="0"/>
              <a:t>Poll Question # 2</a:t>
            </a:r>
          </a:p>
        </p:txBody>
      </p:sp>
      <p:sp>
        <p:nvSpPr>
          <p:cNvPr id="4" name="TextBox 3">
            <a:extLst>
              <a:ext uri="{FF2B5EF4-FFF2-40B4-BE49-F238E27FC236}">
                <a16:creationId xmlns:a16="http://schemas.microsoft.com/office/drawing/2014/main" id="{06C95759-7249-4FDA-AE90-CBE7999CA52A}"/>
              </a:ext>
            </a:extLst>
          </p:cNvPr>
          <p:cNvSpPr txBox="1"/>
          <p:nvPr/>
        </p:nvSpPr>
        <p:spPr>
          <a:xfrm>
            <a:off x="914400" y="1844824"/>
            <a:ext cx="7402016" cy="3139321"/>
          </a:xfrm>
          <a:prstGeom prst="rect">
            <a:avLst/>
          </a:prstGeom>
          <a:noFill/>
        </p:spPr>
        <p:txBody>
          <a:bodyPr wrap="square" rtlCol="0">
            <a:spAutoFit/>
          </a:bodyPr>
          <a:lstStyle/>
          <a:p>
            <a:r>
              <a:rPr lang="en-MY" dirty="0"/>
              <a:t>Which phase of the compensation system design process involves creating job descriptions and job specifications?</a:t>
            </a:r>
          </a:p>
          <a:p>
            <a:endParaRPr lang="en-MY" dirty="0"/>
          </a:p>
          <a:p>
            <a:pPr marL="342900" indent="-342900">
              <a:buFont typeface="+mj-lt"/>
              <a:buAutoNum type="alphaUcPeriod"/>
            </a:pPr>
            <a:r>
              <a:rPr lang="en-MY" dirty="0"/>
              <a:t>Job documentation</a:t>
            </a:r>
          </a:p>
          <a:p>
            <a:pPr marL="342900" indent="-342900">
              <a:buFont typeface="+mj-lt"/>
              <a:buAutoNum type="alphaUcPeriod"/>
            </a:pPr>
            <a:endParaRPr lang="en-MY" dirty="0"/>
          </a:p>
          <a:p>
            <a:pPr marL="342900" indent="-342900">
              <a:buFont typeface="+mj-lt"/>
              <a:buAutoNum type="alphaUcPeriod"/>
            </a:pPr>
            <a:r>
              <a:rPr lang="en-MY" dirty="0"/>
              <a:t>Job analysis</a:t>
            </a:r>
          </a:p>
          <a:p>
            <a:pPr marL="342900" indent="-342900">
              <a:buFont typeface="+mj-lt"/>
              <a:buAutoNum type="alphaUcPeriod"/>
            </a:pPr>
            <a:endParaRPr lang="en-MY" dirty="0"/>
          </a:p>
          <a:p>
            <a:pPr marL="342900" indent="-342900">
              <a:buFont typeface="+mj-lt"/>
              <a:buAutoNum type="alphaUcPeriod"/>
            </a:pPr>
            <a:r>
              <a:rPr lang="en-MY" dirty="0"/>
              <a:t>Job evaluation</a:t>
            </a:r>
          </a:p>
          <a:p>
            <a:pPr marL="342900" indent="-342900">
              <a:buFont typeface="+mj-lt"/>
              <a:buAutoNum type="alphaUcPeriod"/>
            </a:pPr>
            <a:endParaRPr lang="en-MY" dirty="0"/>
          </a:p>
          <a:p>
            <a:pPr marL="342900" indent="-342900">
              <a:buFont typeface="+mj-lt"/>
              <a:buAutoNum type="alphaUcPeriod"/>
            </a:pPr>
            <a:r>
              <a:rPr lang="en-MY" dirty="0"/>
              <a:t>Pay structure</a:t>
            </a:r>
          </a:p>
          <a:p>
            <a:endParaRPr lang="en-MY" dirty="0"/>
          </a:p>
        </p:txBody>
      </p:sp>
    </p:spTree>
    <p:extLst>
      <p:ext uri="{BB962C8B-B14F-4D97-AF65-F5344CB8AC3E}">
        <p14:creationId xmlns:p14="http://schemas.microsoft.com/office/powerpoint/2010/main" val="14154141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6B088-26ED-4C40-8CB8-FDF009838E3D}"/>
              </a:ext>
            </a:extLst>
          </p:cNvPr>
          <p:cNvSpPr>
            <a:spLocks noGrp="1"/>
          </p:cNvSpPr>
          <p:nvPr>
            <p:ph type="title"/>
          </p:nvPr>
        </p:nvSpPr>
        <p:spPr/>
        <p:txBody>
          <a:bodyPr/>
          <a:lstStyle/>
          <a:p>
            <a:r>
              <a:rPr lang="en-MY" dirty="0"/>
              <a:t>Answer to Poll Question # 2</a:t>
            </a:r>
          </a:p>
        </p:txBody>
      </p:sp>
      <p:sp>
        <p:nvSpPr>
          <p:cNvPr id="3" name="Content Placeholder 2">
            <a:extLst>
              <a:ext uri="{FF2B5EF4-FFF2-40B4-BE49-F238E27FC236}">
                <a16:creationId xmlns:a16="http://schemas.microsoft.com/office/drawing/2014/main" id="{5F06231A-3E4F-4DFC-8F84-8EC8DEC749D0}"/>
              </a:ext>
            </a:extLst>
          </p:cNvPr>
          <p:cNvSpPr>
            <a:spLocks noGrp="1"/>
          </p:cNvSpPr>
          <p:nvPr>
            <p:ph idx="1"/>
          </p:nvPr>
        </p:nvSpPr>
        <p:spPr>
          <a:xfrm>
            <a:off x="914400" y="1988840"/>
            <a:ext cx="5457800" cy="648072"/>
          </a:xfrm>
        </p:spPr>
        <p:txBody>
          <a:bodyPr/>
          <a:lstStyle/>
          <a:p>
            <a:r>
              <a:rPr lang="en-MY" dirty="0"/>
              <a:t>Option A - Job documentation</a:t>
            </a:r>
          </a:p>
        </p:txBody>
      </p:sp>
    </p:spTree>
    <p:extLst>
      <p:ext uri="{BB962C8B-B14F-4D97-AF65-F5344CB8AC3E}">
        <p14:creationId xmlns:p14="http://schemas.microsoft.com/office/powerpoint/2010/main" val="1019863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963E9-D6CF-44D1-A024-7F30BF072BC3}"/>
              </a:ext>
            </a:extLst>
          </p:cNvPr>
          <p:cNvSpPr>
            <a:spLocks noGrp="1"/>
          </p:cNvSpPr>
          <p:nvPr>
            <p:ph type="title"/>
          </p:nvPr>
        </p:nvSpPr>
        <p:spPr/>
        <p:txBody>
          <a:bodyPr/>
          <a:lstStyle/>
          <a:p>
            <a:r>
              <a:rPr lang="en-MY" dirty="0"/>
              <a:t>Poll Question # 3</a:t>
            </a:r>
          </a:p>
        </p:txBody>
      </p:sp>
      <p:sp>
        <p:nvSpPr>
          <p:cNvPr id="4" name="TextBox 3">
            <a:extLst>
              <a:ext uri="{FF2B5EF4-FFF2-40B4-BE49-F238E27FC236}">
                <a16:creationId xmlns:a16="http://schemas.microsoft.com/office/drawing/2014/main" id="{B3C74F8D-4912-4D89-9F95-7A0703D92925}"/>
              </a:ext>
            </a:extLst>
          </p:cNvPr>
          <p:cNvSpPr txBox="1"/>
          <p:nvPr/>
        </p:nvSpPr>
        <p:spPr>
          <a:xfrm>
            <a:off x="914400" y="1844824"/>
            <a:ext cx="7772400" cy="3139321"/>
          </a:xfrm>
          <a:prstGeom prst="rect">
            <a:avLst/>
          </a:prstGeom>
          <a:noFill/>
        </p:spPr>
        <p:txBody>
          <a:bodyPr wrap="square" rtlCol="0">
            <a:spAutoFit/>
          </a:bodyPr>
          <a:lstStyle/>
          <a:p>
            <a:r>
              <a:rPr lang="en-MY" dirty="0"/>
              <a:t>What type of methods use a scaling system to show how much more valuable one job is than another?</a:t>
            </a:r>
          </a:p>
          <a:p>
            <a:endParaRPr lang="en-MY" dirty="0"/>
          </a:p>
          <a:p>
            <a:pPr marL="342900" indent="-342900">
              <a:buFont typeface="+mj-lt"/>
              <a:buAutoNum type="alphaUcPeriod"/>
            </a:pPr>
            <a:r>
              <a:rPr lang="en-MY" dirty="0"/>
              <a:t>Job classification</a:t>
            </a:r>
          </a:p>
          <a:p>
            <a:pPr marL="342900" indent="-342900">
              <a:buFont typeface="+mj-lt"/>
              <a:buAutoNum type="alphaUcPeriod"/>
            </a:pPr>
            <a:endParaRPr lang="en-MY" dirty="0"/>
          </a:p>
          <a:p>
            <a:pPr marL="342900" indent="-342900">
              <a:buFont typeface="+mj-lt"/>
              <a:buAutoNum type="alphaUcPeriod"/>
            </a:pPr>
            <a:r>
              <a:rPr lang="en-MY" dirty="0"/>
              <a:t>Job ranking</a:t>
            </a:r>
          </a:p>
          <a:p>
            <a:pPr marL="342900" indent="-342900">
              <a:buFont typeface="+mj-lt"/>
              <a:buAutoNum type="alphaUcPeriod"/>
            </a:pPr>
            <a:endParaRPr lang="en-MY" dirty="0"/>
          </a:p>
          <a:p>
            <a:pPr marL="342900" indent="-342900">
              <a:buFont typeface="+mj-lt"/>
              <a:buAutoNum type="alphaUcPeriod"/>
            </a:pPr>
            <a:r>
              <a:rPr lang="en-MY" dirty="0"/>
              <a:t>Quantitative evaluation</a:t>
            </a:r>
          </a:p>
          <a:p>
            <a:pPr marL="342900" indent="-342900">
              <a:buFont typeface="+mj-lt"/>
              <a:buAutoNum type="alphaUcPeriod"/>
            </a:pPr>
            <a:endParaRPr lang="en-MY" dirty="0"/>
          </a:p>
          <a:p>
            <a:pPr marL="342900" indent="-342900">
              <a:buFont typeface="+mj-lt"/>
              <a:buAutoNum type="alphaUcPeriod"/>
            </a:pPr>
            <a:r>
              <a:rPr lang="en-MY" dirty="0"/>
              <a:t>Nonquantitative evaluation</a:t>
            </a:r>
          </a:p>
          <a:p>
            <a:endParaRPr lang="en-MY" dirty="0"/>
          </a:p>
        </p:txBody>
      </p:sp>
    </p:spTree>
    <p:extLst>
      <p:ext uri="{BB962C8B-B14F-4D97-AF65-F5344CB8AC3E}">
        <p14:creationId xmlns:p14="http://schemas.microsoft.com/office/powerpoint/2010/main" val="3990100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678F0-F1AA-4130-860F-DEF0A502A904}"/>
              </a:ext>
            </a:extLst>
          </p:cNvPr>
          <p:cNvSpPr>
            <a:spLocks noGrp="1"/>
          </p:cNvSpPr>
          <p:nvPr>
            <p:ph type="title"/>
          </p:nvPr>
        </p:nvSpPr>
        <p:spPr/>
        <p:txBody>
          <a:bodyPr/>
          <a:lstStyle/>
          <a:p>
            <a:r>
              <a:rPr lang="en-MY" dirty="0"/>
              <a:t>Answer to Poll Question # 3</a:t>
            </a:r>
          </a:p>
        </p:txBody>
      </p:sp>
      <p:sp>
        <p:nvSpPr>
          <p:cNvPr id="3" name="Content Placeholder 2">
            <a:extLst>
              <a:ext uri="{FF2B5EF4-FFF2-40B4-BE49-F238E27FC236}">
                <a16:creationId xmlns:a16="http://schemas.microsoft.com/office/drawing/2014/main" id="{20DB3D6B-08D0-46A9-B2C0-4220A8C70AFF}"/>
              </a:ext>
            </a:extLst>
          </p:cNvPr>
          <p:cNvSpPr>
            <a:spLocks noGrp="1"/>
          </p:cNvSpPr>
          <p:nvPr>
            <p:ph idx="1"/>
          </p:nvPr>
        </p:nvSpPr>
        <p:spPr>
          <a:xfrm>
            <a:off x="886018" y="2368861"/>
            <a:ext cx="6465912" cy="748680"/>
          </a:xfrm>
        </p:spPr>
        <p:txBody>
          <a:bodyPr/>
          <a:lstStyle/>
          <a:p>
            <a:r>
              <a:rPr lang="en-MY" dirty="0"/>
              <a:t>Option C - Quantitative evaluation</a:t>
            </a:r>
          </a:p>
        </p:txBody>
      </p:sp>
    </p:spTree>
    <p:extLst>
      <p:ext uri="{BB962C8B-B14F-4D97-AF65-F5344CB8AC3E}">
        <p14:creationId xmlns:p14="http://schemas.microsoft.com/office/powerpoint/2010/main" val="6598947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A157E-6043-48C1-B35B-35163677F08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A065A0DA-00E9-411E-8EDC-0577910050FC}"/>
              </a:ext>
            </a:extLst>
          </p:cNvPr>
          <p:cNvSpPr>
            <a:spLocks noGrp="1"/>
          </p:cNvSpPr>
          <p:nvPr>
            <p:ph idx="1"/>
          </p:nvPr>
        </p:nvSpPr>
        <p:spPr/>
        <p:txBody>
          <a:bodyPr/>
          <a:lstStyle/>
          <a:p>
            <a:r>
              <a:rPr lang="en-MY"/>
              <a:t>Questions</a:t>
            </a:r>
          </a:p>
        </p:txBody>
      </p:sp>
    </p:spTree>
    <p:extLst>
      <p:ext uri="{BB962C8B-B14F-4D97-AF65-F5344CB8AC3E}">
        <p14:creationId xmlns:p14="http://schemas.microsoft.com/office/powerpoint/2010/main" val="1405597312"/>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895</TotalTime>
  <Words>3297</Words>
  <Application>Microsoft Office PowerPoint</Application>
  <PresentationFormat>On-screen Show (4:3)</PresentationFormat>
  <Paragraphs>362</Paragraphs>
  <Slides>59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59</vt:i4>
      </vt:variant>
    </vt:vector>
  </HeadingPairs>
  <TitlesOfParts>
    <vt:vector size="63" baseType="lpstr">
      <vt:lpstr>Arial</vt:lpstr>
      <vt:lpstr>Times New Roman</vt:lpstr>
      <vt:lpstr>Wingdings</vt:lpstr>
      <vt:lpstr>Office Theme</vt:lpstr>
      <vt:lpstr>HR Service Delivery II</vt:lpstr>
      <vt:lpstr>Introduction</vt:lpstr>
      <vt:lpstr>Value Exchange - Employee</vt:lpstr>
      <vt:lpstr>Value Exchange - Employer</vt:lpstr>
      <vt:lpstr>Remuneration</vt:lpstr>
      <vt:lpstr>Difference Remuneration vs Compensation</vt:lpstr>
      <vt:lpstr>Evolution of Rewards</vt:lpstr>
      <vt:lpstr>Total Rewards </vt:lpstr>
      <vt:lpstr>Total Rewards</vt:lpstr>
      <vt:lpstr>Steps in the Development of a Total Rewards Strategy</vt:lpstr>
      <vt:lpstr>Compensation Approaches</vt:lpstr>
      <vt:lpstr>Goals of the Total Rewards System</vt:lpstr>
      <vt:lpstr>Equity</vt:lpstr>
      <vt:lpstr>Pay Strategies</vt:lpstr>
      <vt:lpstr>Pay Strategies</vt:lpstr>
      <vt:lpstr>Pay Strategies</vt:lpstr>
      <vt:lpstr>Compensation and Benefits Strategy</vt:lpstr>
      <vt:lpstr>Job Evaluation</vt:lpstr>
      <vt:lpstr>Salary Surveys</vt:lpstr>
      <vt:lpstr>Types of Survey</vt:lpstr>
      <vt:lpstr>Communicating to Employees</vt:lpstr>
      <vt:lpstr>Direct Communication</vt:lpstr>
      <vt:lpstr>Effectiveness of the Total Rewards Strategy</vt:lpstr>
      <vt:lpstr>Poll Question # 1</vt:lpstr>
      <vt:lpstr>Answer to Poll Question # 1</vt:lpstr>
      <vt:lpstr>Poll Question # 2</vt:lpstr>
      <vt:lpstr>Answer to Poll Question # 2</vt:lpstr>
      <vt:lpstr>Poll Question # 3</vt:lpstr>
      <vt:lpstr>Answer to Poll Question # 3</vt:lpstr>
      <vt:lpstr>Poll Question # 4</vt:lpstr>
      <vt:lpstr>Answer to Poll Question # 4</vt:lpstr>
      <vt:lpstr>Compensation</vt:lpstr>
      <vt:lpstr>Phases of Compensation System Design Process</vt:lpstr>
      <vt:lpstr>Job Analysis</vt:lpstr>
      <vt:lpstr>Job Description</vt:lpstr>
      <vt:lpstr>Job Description</vt:lpstr>
      <vt:lpstr>Job Specification</vt:lpstr>
      <vt:lpstr>Job Evaluation</vt:lpstr>
      <vt:lpstr>Nonquantitative Evaluation Methods</vt:lpstr>
      <vt:lpstr>Job Ranking</vt:lpstr>
      <vt:lpstr>Job Ranking</vt:lpstr>
      <vt:lpstr>Job Classification</vt:lpstr>
      <vt:lpstr>Job Classification</vt:lpstr>
      <vt:lpstr>Point-Factor System</vt:lpstr>
      <vt:lpstr>Point Factor System</vt:lpstr>
      <vt:lpstr>Market-Based Evaluation</vt:lpstr>
      <vt:lpstr>Developing a Pay Structure</vt:lpstr>
      <vt:lpstr>Compensation Systems</vt:lpstr>
      <vt:lpstr>Time-Based Step-Rate System</vt:lpstr>
      <vt:lpstr>Performance-Based/Merit Pay System</vt:lpstr>
      <vt:lpstr>Productivity-Based System</vt:lpstr>
      <vt:lpstr>Person-Based System</vt:lpstr>
      <vt:lpstr>Poll Question # 1</vt:lpstr>
      <vt:lpstr>Answer to Poll Question # 1</vt:lpstr>
      <vt:lpstr>Poll Question # 2</vt:lpstr>
      <vt:lpstr>Answer to Poll Question # 2</vt:lpstr>
      <vt:lpstr>Poll Question # 3</vt:lpstr>
      <vt:lpstr>Answer to Poll Question # 3</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41</cp:revision>
  <cp:lastPrinted>1601-01-01T00:00:00Z</cp:lastPrinted>
  <dcterms:created xsi:type="dcterms:W3CDTF">2020-07-09T15:12:46Z</dcterms:created>
  <dcterms:modified xsi:type="dcterms:W3CDTF">2021-04-11T04:23:28Z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