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269" r:id="rId17"/>
    <p:sldId id="271" r:id="rId18"/>
    <p:sldId id="272" r:id="rId19"/>
    <p:sldId id="273" r:id="rId20"/>
    <p:sldId id="274" r:id="rId21"/>
    <p:sldId id="257" r:id="rId22"/>
    <p:sldId id="510" r:id="rId23"/>
    <p:sldId id="368" r:id="rId24"/>
    <p:sldId id="369" r:id="rId25"/>
    <p:sldId id="370" r:id="rId26"/>
    <p:sldId id="511" r:id="rId27"/>
    <p:sldId id="301" r:id="rId28"/>
    <p:sldId id="302" r:id="rId29"/>
    <p:sldId id="303" r:id="rId30"/>
    <p:sldId id="304" r:id="rId31"/>
    <p:sldId id="305" r:id="rId32"/>
    <p:sldId id="306" r:id="rId33"/>
    <p:sldId id="307" r:id="rId34"/>
    <p:sldId id="308" r:id="rId35"/>
    <p:sldId id="309" r:id="rId36"/>
    <p:sldId id="310" r:id="rId37"/>
    <p:sldId id="311" r:id="rId38"/>
    <p:sldId id="312" r:id="rId39"/>
    <p:sldId id="313" r:id="rId40"/>
    <p:sldId id="314" r:id="rId41"/>
    <p:sldId id="315" r:id="rId42"/>
    <p:sldId id="316" r:id="rId43"/>
    <p:sldId id="317" r:id="rId44"/>
    <p:sldId id="318" r:id="rId45"/>
    <p:sldId id="319" r:id="rId46"/>
    <p:sldId id="320" r:id="rId47"/>
    <p:sldId id="321" r:id="rId48"/>
    <p:sldId id="322" r:id="rId49"/>
    <p:sldId id="323" r:id="rId50"/>
    <p:sldId id="324" r:id="rId51"/>
    <p:sldId id="325" r:id="rId52"/>
    <p:sldId id="327"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Workforce Planning</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a:solidFill>
          <a:schemeClr val="tx2">
            <a:lumMod val="50000"/>
            <a:lumOff val="50000"/>
          </a:schemeClr>
        </a:solidFill>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a:solidFill>
          <a:schemeClr val="tx2">
            <a:lumMod val="50000"/>
            <a:lumOff val="50000"/>
          </a:schemeClr>
        </a:solidFill>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a:solidFill>
          <a:schemeClr val="tx2">
            <a:lumMod val="50000"/>
            <a:lumOff val="50000"/>
          </a:schemeClr>
        </a:solidFill>
      </dgm:spPr>
      <dgm:t>
        <a:bodyPr/>
        <a:lstStyle/>
        <a:p>
          <a:r>
            <a:rPr lang="en-MY" dirty="0">
              <a:solidFill>
                <a:schemeClr val="bg1"/>
              </a:solidFill>
            </a:rPr>
            <a:t>Lower </a:t>
          </a:r>
          <a:r>
            <a:rPr lang="en-MY" dirty="0" smtClean="0">
              <a:solidFill>
                <a:schemeClr val="bg1"/>
              </a:solidFill>
            </a:rPr>
            <a:t>Availability</a:t>
          </a:r>
        </a:p>
        <a:p>
          <a:endParaRPr lang="en-MY" dirty="0">
            <a:solidFill>
              <a:schemeClr val="bg1"/>
            </a:solidFill>
          </a:endParaRPr>
        </a:p>
        <a:p>
          <a:r>
            <a:rPr lang="en-MY" dirty="0">
              <a:solidFill>
                <a:schemeClr val="bg1"/>
              </a:solidFill>
            </a:rPr>
            <a:t>Higher 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t>
        <a:bodyPr/>
        <a:lstStyle/>
        <a:p>
          <a:endParaRPr lang="en-US"/>
        </a:p>
      </dgm:t>
    </dgm:pt>
    <dgm:pt modelId="{57ED6B14-FA65-4459-B595-10CA5883D04E}" type="pres">
      <dgm:prSet presAssocID="{BD6560C8-A96F-4018-9DFD-0354FDA37BE6}" presName="axisShape" presStyleLbl="bgShp" presStyleIdx="0" presStyleCnt="1"/>
      <dgm:spPr>
        <a:solidFill>
          <a:schemeClr val="tx1"/>
        </a:solidFill>
      </dgm:spPr>
      <dgm:t>
        <a:bodyPr/>
        <a:lstStyle/>
        <a:p>
          <a:endParaRPr lang="en-US"/>
        </a:p>
      </dgm:t>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t>
        <a:bodyPr/>
        <a:lstStyle/>
        <a:p>
          <a:endParaRPr lang="en-US"/>
        </a:p>
      </dgm:t>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t>
        <a:bodyPr/>
        <a:lstStyle/>
        <a:p>
          <a:endParaRPr lang="en-US"/>
        </a:p>
      </dgm:t>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t>
        <a:bodyPr/>
        <a:lstStyle/>
        <a:p>
          <a:endParaRPr lang="en-US"/>
        </a:p>
      </dgm:t>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t>
        <a:bodyPr/>
        <a:lstStyle/>
        <a:p>
          <a:endParaRPr lang="en-US"/>
        </a:p>
      </dgm:t>
    </dgm:pt>
  </dgm:ptLst>
  <dgm:cxnLst>
    <dgm:cxn modelId="{9717D516-955F-45DE-B4F2-FF724F73CAE9}" type="presOf" srcId="{73B484BB-E340-434C-B554-556E3BDB25D7}" destId="{477B0E96-D5BA-4EE5-B991-E0E9A60BFA2B}" srcOrd="0" destOrd="0" presId="urn:microsoft.com/office/officeart/2005/8/layout/matrix2"/>
    <dgm:cxn modelId="{E2D2B266-CF63-4F23-8C96-1A77C51E8CDB}" type="presOf" srcId="{6802A88F-B8E7-4CDC-91F8-C2B8C8C9A215}" destId="{F8B6C992-A1B3-4D98-B8CB-70E6E07EA979}"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03BB4231-A42A-42AF-B8A5-3FF54E8A7D4E}" type="presOf" srcId="{E2AB3AA8-AB3D-4CE6-B654-AB28884C9A2B}" destId="{4E1CC93D-E3D6-4820-8C36-A58E7B25D3DF}"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t>
        <a:bodyPr/>
        <a:lstStyle/>
        <a:p>
          <a:endParaRPr lang="en-US"/>
        </a:p>
      </dgm:t>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t>
        <a:bodyPr/>
        <a:lstStyle/>
        <a:p>
          <a:endParaRPr lang="en-US"/>
        </a:p>
      </dgm:t>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t>
        <a:bodyPr/>
        <a:lstStyle/>
        <a:p>
          <a:endParaRPr lang="en-US"/>
        </a:p>
      </dgm:t>
    </dgm:pt>
  </dgm:ptLst>
  <dgm:cxnLst>
    <dgm:cxn modelId="{8B0007A0-320C-4385-B268-C4ECC14E7279}" srcId="{703D4D02-5513-427D-B6E9-B2E187EE0C3A}" destId="{E6CB1D23-BBD8-4875-97FB-76C6D1DF1786}" srcOrd="2"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53764E65-A76F-420D-B58E-C969432BFDC4}" srcId="{703D4D02-5513-427D-B6E9-B2E187EE0C3A}" destId="{10489541-95E3-414C-9201-537F7306B1F6}" srcOrd="1" destOrd="0" parTransId="{B13973AC-1EB8-42F3-BE53-DF1F7468DCAC}" sibTransId="{84F781DC-5DDB-453C-B553-6A11B4014E57}"/>
    <dgm:cxn modelId="{DDA67CDF-9BB7-4A78-B942-BE7D487A3707}" type="presOf" srcId="{10489541-95E3-414C-9201-537F7306B1F6}" destId="{A94F7CF8-458F-4C2D-A2D3-406EF69254C6}"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91A9F6BC-0147-4915-845C-AC8BFE382D34}" srcId="{703D4D02-5513-427D-B6E9-B2E187EE0C3A}" destId="{B471EB4E-14D3-4629-97A8-4B9CE37D1351}" srcOrd="0" destOrd="0" parTransId="{27585C71-6121-4BF9-A226-796B97C86FD8}" sibTransId="{E9B4C2F2-B202-4AD3-A37D-CE4321257F20}"/>
    <dgm:cxn modelId="{6EE46842-E392-46CF-865C-4474EF9438C3}" srcId="{703D4D02-5513-427D-B6E9-B2E187EE0C3A}" destId="{42DA80EF-15E6-41D6-85F6-4F59594D0383}" srcOrd="3"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609600" y="2133600"/>
            <a:ext cx="8001000" cy="2057400"/>
          </a:xfrm>
        </p:spPr>
        <p:txBody>
          <a:bodyPr>
            <a:normAutofit/>
          </a:bodyPr>
          <a:lstStyle/>
          <a:p>
            <a:r>
              <a:rPr lang="en-MY" sz="6000" dirty="0"/>
              <a:t>HR SERVICE DELIVERY - 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 xmlns:p14="http://schemas.microsoft.com/office/powerpoint/2010/main" val="30675982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92786874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03239"/>
          </a:xfrm>
        </p:spPr>
        <p:txBody>
          <a:bodyPr>
            <a:normAutofit fontScale="90000"/>
          </a:bodyPr>
          <a:lstStyle/>
          <a:p>
            <a:r>
              <a:rPr lang="en-MY"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685800" y="838200"/>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990600" y="228600"/>
            <a:ext cx="7200900" cy="579439"/>
          </a:xfrm>
        </p:spPr>
        <p:txBody>
          <a:bodyPr/>
          <a:lstStyle/>
          <a:p>
            <a:r>
              <a:rPr lang="en-MY"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62000" y="990600"/>
            <a:ext cx="7696200" cy="5181600"/>
          </a:xfrm>
        </p:spPr>
        <p:txBody>
          <a:bodyPr>
            <a:normAutofit fontScale="62500" lnSpcReduction="20000"/>
          </a:bodyPr>
          <a:lstStyle/>
          <a:p>
            <a:pPr marL="0" indent="0">
              <a:buNone/>
            </a:pPr>
            <a:r>
              <a:rPr lang="en-MY" sz="3500" dirty="0"/>
              <a:t>How to fill the Gap</a:t>
            </a:r>
          </a:p>
          <a:p>
            <a:r>
              <a:rPr lang="en-MY" sz="3500" dirty="0"/>
              <a:t>Hire</a:t>
            </a:r>
          </a:p>
          <a:p>
            <a:r>
              <a:rPr lang="en-MY" sz="3500" dirty="0"/>
              <a:t>Develop</a:t>
            </a:r>
          </a:p>
          <a:p>
            <a:r>
              <a:rPr lang="en-MY" sz="3500" dirty="0"/>
              <a:t>Outsource</a:t>
            </a:r>
          </a:p>
          <a:p>
            <a:r>
              <a:rPr lang="en-MY" sz="3500" dirty="0"/>
              <a:t>Design</a:t>
            </a:r>
          </a:p>
          <a:p>
            <a:pPr marL="0" indent="0">
              <a:buNone/>
            </a:pPr>
            <a:endParaRPr lang="en-MY" sz="3500" dirty="0"/>
          </a:p>
          <a:p>
            <a:pPr marL="0" indent="0">
              <a:buNone/>
            </a:pPr>
            <a:r>
              <a:rPr lang="en-MY" sz="3500" dirty="0"/>
              <a:t>Organisation must have </a:t>
            </a:r>
          </a:p>
          <a:p>
            <a:r>
              <a:rPr lang="en-MY" sz="3500" dirty="0"/>
              <a:t>Capability to do the work</a:t>
            </a:r>
          </a:p>
          <a:p>
            <a:r>
              <a:rPr lang="en-MY" sz="3500" dirty="0"/>
              <a:t>Capacity – enough people</a:t>
            </a:r>
          </a:p>
          <a:p>
            <a:r>
              <a:rPr lang="en-MY" sz="3500" dirty="0"/>
              <a:t>Cost – within a budget</a:t>
            </a:r>
          </a:p>
          <a:p>
            <a:r>
              <a:rPr lang="en-MY" sz="35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 xmlns:p14="http://schemas.microsoft.com/office/powerpoint/2010/main" val="1847060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4CC820-4EE6-4EF7-A493-7688F0205719}"/>
              </a:ext>
            </a:extLst>
          </p:cNvPr>
          <p:cNvSpPr>
            <a:spLocks noGrp="1"/>
          </p:cNvSpPr>
          <p:nvPr>
            <p:ph type="title"/>
          </p:nvPr>
        </p:nvSpPr>
        <p:spPr>
          <a:xfrm>
            <a:off x="914400" y="0"/>
            <a:ext cx="7200900" cy="1142385"/>
          </a:xfrm>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E1970684-DF69-4E7B-8F83-3DFD1AE677E0}"/>
              </a:ext>
            </a:extLst>
          </p:cNvPr>
          <p:cNvSpPr>
            <a:spLocks noGrp="1"/>
          </p:cNvSpPr>
          <p:nvPr>
            <p:ph idx="1"/>
          </p:nvPr>
        </p:nvSpPr>
        <p:spPr>
          <a:xfrm>
            <a:off x="685800" y="1143000"/>
            <a:ext cx="8206680" cy="5184576"/>
          </a:xfrm>
        </p:spPr>
        <p:txBody>
          <a:bodyPr>
            <a:normAutofit lnSpcReduction="10000"/>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 xmlns:p14="http://schemas.microsoft.com/office/powerpoint/2010/main" val="292172391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 xmlns:a16="http://schemas.microsoft.com/office/drawing/2014/main" id="{CA0C6DB8-E4D0-4D1C-84CF-33B35E285895}"/>
              </a:ext>
            </a:extLst>
          </p:cNvPr>
          <p:cNvSpPr>
            <a:spLocks noGrp="1"/>
          </p:cNvSpPr>
          <p:nvPr>
            <p:ph idx="1"/>
          </p:nvPr>
        </p:nvSpPr>
        <p:spPr/>
        <p:txBody>
          <a:bodyPr>
            <a:normAutofit/>
          </a:bodyPr>
          <a:lstStyle/>
          <a:p>
            <a:r>
              <a:rPr lang="en-MY" sz="2400" dirty="0"/>
              <a:t>Supply side strategies</a:t>
            </a:r>
          </a:p>
          <a:p>
            <a:pPr lvl="1"/>
            <a:r>
              <a:rPr lang="en-MY" sz="2400" dirty="0"/>
              <a:t>Recruitment</a:t>
            </a:r>
          </a:p>
          <a:p>
            <a:pPr lvl="1"/>
            <a:r>
              <a:rPr lang="en-MY" sz="2400" dirty="0"/>
              <a:t>Modified Qualifications</a:t>
            </a:r>
          </a:p>
          <a:p>
            <a:pPr lvl="1"/>
            <a:r>
              <a:rPr lang="en-MY" sz="2400" dirty="0"/>
              <a:t>Workforce Development</a:t>
            </a:r>
          </a:p>
          <a:p>
            <a:pPr lvl="1"/>
            <a:r>
              <a:rPr lang="en-MY" sz="2400" dirty="0"/>
              <a:t>Training and Development</a:t>
            </a:r>
          </a:p>
          <a:p>
            <a:pPr lvl="1"/>
            <a:r>
              <a:rPr lang="en-MY" sz="2400" dirty="0"/>
              <a:t>Succession Planning</a:t>
            </a:r>
          </a:p>
        </p:txBody>
      </p:sp>
    </p:spTree>
    <p:extLst>
      <p:ext uri="{BB962C8B-B14F-4D97-AF65-F5344CB8AC3E}">
        <p14:creationId xmlns="" xmlns:p14="http://schemas.microsoft.com/office/powerpoint/2010/main" val="7036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 xmlns:a16="http://schemas.microsoft.com/office/drawing/2014/main" id="{9A0E3091-EFD1-4A45-B3C3-7332A060F096}"/>
              </a:ext>
            </a:extLst>
          </p:cNvPr>
          <p:cNvGraphicFramePr>
            <a:graphicFrameLocks noGrp="1"/>
          </p:cNvGraphicFramePr>
          <p:nvPr>
            <p:ph idx="1"/>
            <p:extLst>
              <p:ext uri="{D42A27DB-BD31-4B8C-83A1-F6EECF244321}">
                <p14:modId xmlns="" xmlns:p14="http://schemas.microsoft.com/office/powerpoint/2010/main" val="365457307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79635081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04800"/>
            <a:ext cx="7200900" cy="655639"/>
          </a:xfrm>
        </p:spPr>
        <p:txBody>
          <a:bodyPr/>
          <a:lstStyle/>
          <a:p>
            <a:r>
              <a:rPr lang="en-MY" dirty="0"/>
              <a:t>Benefits of Workforce Planning</a:t>
            </a:r>
          </a:p>
        </p:txBody>
      </p:sp>
      <p:sp>
        <p:nvSpPr>
          <p:cNvPr id="4" name="TextBox 3">
            <a:extLst>
              <a:ext uri="{FF2B5EF4-FFF2-40B4-BE49-F238E27FC236}">
                <a16:creationId xmlns="" xmlns:a16="http://schemas.microsoft.com/office/drawing/2014/main" id="{A103A73A-18F3-4D99-9876-4E0EF238ADF3}"/>
              </a:ext>
            </a:extLst>
          </p:cNvPr>
          <p:cNvSpPr txBox="1"/>
          <p:nvPr/>
        </p:nvSpPr>
        <p:spPr>
          <a:xfrm>
            <a:off x="685800" y="1066800"/>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 xmlns:p14="http://schemas.microsoft.com/office/powerpoint/2010/main" val="29384047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609600" y="304800"/>
            <a:ext cx="8153400" cy="609600"/>
          </a:xfrm>
        </p:spPr>
        <p:txBody>
          <a:bodyPr/>
          <a:lstStyle/>
          <a:p>
            <a:r>
              <a:rPr lang="en-MY" dirty="0"/>
              <a:t>Organizational Requirements for Staffing</a:t>
            </a:r>
          </a:p>
        </p:txBody>
      </p:sp>
      <p:sp>
        <p:nvSpPr>
          <p:cNvPr id="4" name="TextBox 3">
            <a:extLst>
              <a:ext uri="{FF2B5EF4-FFF2-40B4-BE49-F238E27FC236}">
                <a16:creationId xmlns="" xmlns:a16="http://schemas.microsoft.com/office/drawing/2014/main" id="{D9DEDF94-0543-48EE-A239-52E19F8BD5D8}"/>
              </a:ext>
            </a:extLst>
          </p:cNvPr>
          <p:cNvSpPr txBox="1"/>
          <p:nvPr/>
        </p:nvSpPr>
        <p:spPr>
          <a:xfrm>
            <a:off x="609600" y="1066800"/>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 xmlns:p14="http://schemas.microsoft.com/office/powerpoint/2010/main" val="98935381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81000"/>
            <a:ext cx="7200900" cy="655639"/>
          </a:xfrm>
        </p:spPr>
        <p:txBody>
          <a:bodyPr/>
          <a:lstStyle/>
          <a:p>
            <a:r>
              <a:rPr lang="en-MY" dirty="0"/>
              <a:t>Anticipating Staffing Needs</a:t>
            </a:r>
          </a:p>
        </p:txBody>
      </p:sp>
      <p:sp>
        <p:nvSpPr>
          <p:cNvPr id="4" name="TextBox 3">
            <a:extLst>
              <a:ext uri="{FF2B5EF4-FFF2-40B4-BE49-F238E27FC236}">
                <a16:creationId xmlns=""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 xmlns:p14="http://schemas.microsoft.com/office/powerpoint/2010/main" val="404418569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Issues that impact future staffing </a:t>
            </a:r>
          </a:p>
        </p:txBody>
      </p:sp>
      <p:sp>
        <p:nvSpPr>
          <p:cNvPr id="4" name="TextBox 3">
            <a:extLst>
              <a:ext uri="{FF2B5EF4-FFF2-40B4-BE49-F238E27FC236}">
                <a16:creationId xmlns=""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 xmlns:p14="http://schemas.microsoft.com/office/powerpoint/2010/main" val="4743151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066800" y="0"/>
            <a:ext cx="7200900" cy="1142385"/>
          </a:xfrm>
        </p:spPr>
        <p:txBody>
          <a:bodyPr/>
          <a:lstStyle/>
          <a:p>
            <a:r>
              <a:rPr lang="en-MY" dirty="0"/>
              <a:t>Legal Considerations in Global Staffing</a:t>
            </a:r>
          </a:p>
        </p:txBody>
      </p:sp>
      <p:sp>
        <p:nvSpPr>
          <p:cNvPr id="4" name="TextBox 3">
            <a:extLst>
              <a:ext uri="{FF2B5EF4-FFF2-40B4-BE49-F238E27FC236}">
                <a16:creationId xmlns="" xmlns:a16="http://schemas.microsoft.com/office/drawing/2014/main" id="{C63672F7-F2A0-4251-9DC0-731E0C0394D1}"/>
              </a:ext>
            </a:extLst>
          </p:cNvPr>
          <p:cNvSpPr txBox="1"/>
          <p:nvPr/>
        </p:nvSpPr>
        <p:spPr>
          <a:xfrm>
            <a:off x="685800" y="1219200"/>
            <a:ext cx="7702624" cy="5170646"/>
          </a:xfrm>
          <a:prstGeom prst="rect">
            <a:avLst/>
          </a:prstGeom>
          <a:noFill/>
        </p:spPr>
        <p:txBody>
          <a:bodyPr wrap="square" rtlCol="0">
            <a:spAutoFit/>
          </a:bodyPr>
          <a:lstStyle/>
          <a:p>
            <a:r>
              <a:rPr lang="en-MY" sz="2400" dirty="0"/>
              <a:t>Many unique employment issues are raised by global and cross-border organizations. The HR professional must take the following actions:</a:t>
            </a:r>
          </a:p>
          <a:p>
            <a:endParaRPr lang="en-MY" sz="2400" dirty="0"/>
          </a:p>
          <a:p>
            <a:pPr marL="285750" indent="-285750">
              <a:buFont typeface="Wingdings" panose="05000000000000000000" pitchFamily="2" charset="2"/>
              <a:buChar char="§"/>
            </a:pPr>
            <a:r>
              <a:rPr lang="en-MY" sz="2400" dirty="0"/>
              <a:t>Identify what matters.</a:t>
            </a:r>
          </a:p>
          <a:p>
            <a:pPr marL="285750" indent="-285750">
              <a:buFont typeface="Wingdings" panose="05000000000000000000" pitchFamily="2" charset="2"/>
              <a:buChar char="§"/>
            </a:pPr>
            <a:r>
              <a:rPr lang="en-MY" sz="2400" dirty="0"/>
              <a:t>Understand the risks and obstacles of noncompliance.</a:t>
            </a:r>
          </a:p>
          <a:p>
            <a:pPr marL="285750" indent="-285750">
              <a:buFont typeface="Wingdings" panose="05000000000000000000" pitchFamily="2" charset="2"/>
              <a:buChar char="§"/>
            </a:pPr>
            <a:r>
              <a:rPr lang="en-MY" sz="2400" dirty="0"/>
              <a:t>Find solutions for compliance.</a:t>
            </a:r>
          </a:p>
          <a:p>
            <a:endParaRPr lang="en-MY" sz="2400" dirty="0"/>
          </a:p>
          <a:p>
            <a:r>
              <a:rPr lang="en-MY" sz="2400"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 xmlns:p14="http://schemas.microsoft.com/office/powerpoint/2010/main" val="19524793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 xmlns:p14="http://schemas.microsoft.com/office/powerpoint/2010/main" val="40954035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228600"/>
            <a:ext cx="7200900" cy="655639"/>
          </a:xfrm>
        </p:spPr>
        <p:txBody>
          <a:bodyPr/>
          <a:lstStyle/>
          <a:p>
            <a:r>
              <a:rPr lang="en-MY" dirty="0"/>
              <a:t>Staffing Needs Analysis</a:t>
            </a:r>
          </a:p>
        </p:txBody>
      </p:sp>
      <p:sp>
        <p:nvSpPr>
          <p:cNvPr id="4" name="TextBox 3">
            <a:extLst>
              <a:ext uri="{FF2B5EF4-FFF2-40B4-BE49-F238E27FC236}">
                <a16:creationId xmlns="" xmlns:a16="http://schemas.microsoft.com/office/drawing/2014/main" id="{020AED33-2997-4752-9194-1A2461BDD990}"/>
              </a:ext>
            </a:extLst>
          </p:cNvPr>
          <p:cNvSpPr txBox="1"/>
          <p:nvPr/>
        </p:nvSpPr>
        <p:spPr>
          <a:xfrm>
            <a:off x="609600" y="1066800"/>
            <a:ext cx="7924800" cy="5293757"/>
          </a:xfrm>
          <a:prstGeom prst="rect">
            <a:avLst/>
          </a:prstGeom>
          <a:noFill/>
        </p:spPr>
        <p:txBody>
          <a:bodyPr wrap="square" rtlCol="0">
            <a:spAutoFit/>
          </a:bodyPr>
          <a:lstStyle/>
          <a:p>
            <a:r>
              <a:rPr lang="en-MY" sz="2000"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sz="2000" dirty="0"/>
          </a:p>
          <a:p>
            <a:pPr marL="285750" indent="-285750">
              <a:buFont typeface="Wingdings" panose="05000000000000000000" pitchFamily="2" charset="2"/>
              <a:buChar char="§"/>
            </a:pPr>
            <a:r>
              <a:rPr lang="en-MY" sz="2000" dirty="0"/>
              <a:t>Supply analysis identifies the supply of </a:t>
            </a:r>
            <a:r>
              <a:rPr lang="en-MY" sz="2000" dirty="0" err="1"/>
              <a:t>labor</a:t>
            </a:r>
            <a:r>
              <a:rPr lang="en-MY" sz="2000" dirty="0"/>
              <a:t> and skills essential to the organization.</a:t>
            </a:r>
          </a:p>
          <a:p>
            <a:pPr marL="285750" indent="-285750">
              <a:buFont typeface="Wingdings" panose="05000000000000000000" pitchFamily="2" charset="2"/>
              <a:buChar char="§"/>
            </a:pPr>
            <a:r>
              <a:rPr lang="en-MY" sz="2000" dirty="0"/>
              <a:t>Demand analysis forecasts the organization’s future workforce composition.</a:t>
            </a:r>
          </a:p>
          <a:p>
            <a:pPr marL="285750" indent="-285750">
              <a:buFont typeface="Wingdings" panose="05000000000000000000" pitchFamily="2" charset="2"/>
              <a:buChar char="§"/>
            </a:pPr>
            <a:r>
              <a:rPr lang="en-MY" sz="2000"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sz="2000" dirty="0"/>
              <a:t>Solution analysis is the process of creating strategies to close the gaps identified during the gap analysis.</a:t>
            </a:r>
          </a:p>
          <a:p>
            <a:endParaRPr lang="en-MY" dirty="0"/>
          </a:p>
        </p:txBody>
      </p:sp>
    </p:spTree>
    <p:extLst>
      <p:ext uri="{BB962C8B-B14F-4D97-AF65-F5344CB8AC3E}">
        <p14:creationId xmlns="" xmlns:p14="http://schemas.microsoft.com/office/powerpoint/2010/main" val="322915969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 xmlns:p14="http://schemas.microsoft.com/office/powerpoint/2010/main" val="255173203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7200900" cy="655639"/>
          </a:xfrm>
        </p:spPr>
        <p:txBody>
          <a:bodyPr/>
          <a:lstStyle/>
          <a:p>
            <a:r>
              <a:rPr lang="en-MY" dirty="0"/>
              <a:t>Designing the Staffing Plan</a:t>
            </a:r>
          </a:p>
        </p:txBody>
      </p:sp>
      <p:sp>
        <p:nvSpPr>
          <p:cNvPr id="4" name="TextBox 3">
            <a:extLst>
              <a:ext uri="{FF2B5EF4-FFF2-40B4-BE49-F238E27FC236}">
                <a16:creationId xmlns="" xmlns:a16="http://schemas.microsoft.com/office/drawing/2014/main" id="{DB8CD2C4-945E-481D-A567-4350C8C7F94B}"/>
              </a:ext>
            </a:extLst>
          </p:cNvPr>
          <p:cNvSpPr txBox="1"/>
          <p:nvPr/>
        </p:nvSpPr>
        <p:spPr>
          <a:xfrm>
            <a:off x="609600" y="1066800"/>
            <a:ext cx="7696200" cy="3477875"/>
          </a:xfrm>
          <a:prstGeom prst="rect">
            <a:avLst/>
          </a:prstGeom>
          <a:noFill/>
        </p:spPr>
        <p:txBody>
          <a:bodyPr wrap="square" rtlCol="0">
            <a:spAutoFit/>
          </a:bodyPr>
          <a:lstStyle/>
          <a:p>
            <a:r>
              <a:rPr lang="en-MY" sz="2000"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sz="2000" dirty="0"/>
          </a:p>
          <a:p>
            <a:pPr marL="285750" indent="-285750">
              <a:buFont typeface="Wingdings" panose="05000000000000000000" pitchFamily="2" charset="2"/>
              <a:buChar char="§"/>
            </a:pPr>
            <a:r>
              <a:rPr lang="en-MY" sz="2000" dirty="0"/>
              <a:t>Be consistent with other HR planning initiatives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collaborative and easily understood by all participants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Be accepted by those responsible for implementing the plan </a:t>
            </a:r>
          </a:p>
        </p:txBody>
      </p:sp>
    </p:spTree>
    <p:extLst>
      <p:ext uri="{BB962C8B-B14F-4D97-AF65-F5344CB8AC3E}">
        <p14:creationId xmlns="" xmlns:p14="http://schemas.microsoft.com/office/powerpoint/2010/main" val="28428074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 xmlns:p14="http://schemas.microsoft.com/office/powerpoint/2010/main" val="194967576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487047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pPr marL="0" indent="0">
              <a:buNone/>
            </a:pPr>
            <a:r>
              <a:rPr lang="en-MY" sz="2400"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 xmlns:p14="http://schemas.microsoft.com/office/powerpoint/2010/main" val="25129153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E12A17-0260-4E96-A295-00C65253DC44}"/>
              </a:ext>
            </a:extLst>
          </p:cNvPr>
          <p:cNvSpPr>
            <a:spLocks noGrp="1"/>
          </p:cNvSpPr>
          <p:nvPr>
            <p:ph type="title"/>
          </p:nvPr>
        </p:nvSpPr>
        <p:spPr>
          <a:xfrm>
            <a:off x="990600" y="228600"/>
            <a:ext cx="7200900" cy="655639"/>
          </a:xfrm>
        </p:spPr>
        <p:txBody>
          <a:bodyPr/>
          <a:lstStyle/>
          <a:p>
            <a:r>
              <a:rPr lang="en-MY" dirty="0"/>
              <a:t>Contingent Staffing</a:t>
            </a:r>
          </a:p>
        </p:txBody>
      </p:sp>
      <p:pic>
        <p:nvPicPr>
          <p:cNvPr id="5" name="Picture 4">
            <a:extLst>
              <a:ext uri="{FF2B5EF4-FFF2-40B4-BE49-F238E27FC236}">
                <a16:creationId xmlns="" xmlns:a16="http://schemas.microsoft.com/office/drawing/2014/main" id="{F8463CA9-D7CB-495C-AA14-BFE8D3264A60}"/>
              </a:ext>
            </a:extLst>
          </p:cNvPr>
          <p:cNvPicPr>
            <a:picLocks noChangeAspect="1"/>
          </p:cNvPicPr>
          <p:nvPr/>
        </p:nvPicPr>
        <p:blipFill>
          <a:blip r:embed="rId2"/>
          <a:stretch>
            <a:fillRect/>
          </a:stretch>
        </p:blipFill>
        <p:spPr>
          <a:xfrm>
            <a:off x="1828800" y="990600"/>
            <a:ext cx="5760640" cy="4659813"/>
          </a:xfrm>
          <a:prstGeom prst="rect">
            <a:avLst/>
          </a:prstGeom>
        </p:spPr>
      </p:pic>
    </p:spTree>
    <p:extLst>
      <p:ext uri="{BB962C8B-B14F-4D97-AF65-F5344CB8AC3E}">
        <p14:creationId xmlns="" xmlns:p14="http://schemas.microsoft.com/office/powerpoint/2010/main" val="404465148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 xmlns:a16="http://schemas.microsoft.com/office/drawing/2014/main" id="{D83133C8-BB28-4079-B680-D789F9AF59DF}"/>
              </a:ext>
            </a:extLst>
          </p:cNvPr>
          <p:cNvSpPr>
            <a:spLocks noGrp="1"/>
          </p:cNvSpPr>
          <p:nvPr>
            <p:ph idx="1"/>
          </p:nvPr>
        </p:nvSpPr>
        <p:spPr/>
        <p:txBody>
          <a:bodyPr>
            <a:normAutofit/>
          </a:bodyPr>
          <a:lstStyle/>
          <a:p>
            <a:r>
              <a:rPr lang="en-MY" sz="2400"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 xmlns:p14="http://schemas.microsoft.com/office/powerpoint/2010/main" val="418709898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8316796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04800"/>
            <a:ext cx="7200900" cy="655639"/>
          </a:xfrm>
        </p:spPr>
        <p:txBody>
          <a:bodyPr/>
          <a:lstStyle/>
          <a:p>
            <a:r>
              <a:rPr lang="en-MY" dirty="0"/>
              <a:t>Recruitment</a:t>
            </a:r>
          </a:p>
        </p:txBody>
      </p:sp>
      <p:sp>
        <p:nvSpPr>
          <p:cNvPr id="4" name="TextBox 3">
            <a:extLst>
              <a:ext uri="{FF2B5EF4-FFF2-40B4-BE49-F238E27FC236}">
                <a16:creationId xmlns="" xmlns:a16="http://schemas.microsoft.com/office/drawing/2014/main" id="{B3B470B9-9D6F-4190-816A-0BF27BD3CDBD}"/>
              </a:ext>
            </a:extLst>
          </p:cNvPr>
          <p:cNvSpPr txBox="1"/>
          <p:nvPr/>
        </p:nvSpPr>
        <p:spPr>
          <a:xfrm>
            <a:off x="685800" y="1143000"/>
            <a:ext cx="8134672" cy="4370427"/>
          </a:xfrm>
          <a:prstGeom prst="rect">
            <a:avLst/>
          </a:prstGeom>
          <a:noFill/>
        </p:spPr>
        <p:txBody>
          <a:bodyPr wrap="square" rtlCol="0">
            <a:spAutoFit/>
          </a:bodyPr>
          <a:lstStyle/>
          <a:p>
            <a:r>
              <a:rPr lang="en-MY" sz="2000" dirty="0"/>
              <a:t>Recruitment is the process of attracting, screening and hiring qualified people for a job. The goal is to attract a pool of qualified candidates, some of whom will later be given job offers.</a:t>
            </a:r>
          </a:p>
          <a:p>
            <a:endParaRPr lang="en-MY" sz="2000" dirty="0"/>
          </a:p>
          <a:p>
            <a:r>
              <a:rPr lang="en-MY" sz="2000" dirty="0"/>
              <a:t>Recruitment consists of two crucial factors. One factor is attracting the appropriate quantity of applicants. The other factor is attracting quality applicants.</a:t>
            </a:r>
          </a:p>
          <a:p>
            <a:endParaRPr lang="en-MY" sz="2000" dirty="0"/>
          </a:p>
          <a:p>
            <a:r>
              <a:rPr lang="en-MY" sz="2000"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 xmlns:p14="http://schemas.microsoft.com/office/powerpoint/2010/main" val="42656319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655639"/>
          </a:xfrm>
        </p:spPr>
        <p:txBody>
          <a:bodyPr/>
          <a:lstStyle/>
          <a:p>
            <a:r>
              <a:rPr lang="en-MY" dirty="0"/>
              <a:t>Recruiting Process</a:t>
            </a:r>
          </a:p>
        </p:txBody>
      </p:sp>
      <p:sp>
        <p:nvSpPr>
          <p:cNvPr id="4" name="TextBox 3">
            <a:extLst>
              <a:ext uri="{FF2B5EF4-FFF2-40B4-BE49-F238E27FC236}">
                <a16:creationId xmlns="" xmlns:a16="http://schemas.microsoft.com/office/drawing/2014/main" id="{0A7568AF-54B0-41A3-922C-34E182B191EB}"/>
              </a:ext>
            </a:extLst>
          </p:cNvPr>
          <p:cNvSpPr txBox="1"/>
          <p:nvPr/>
        </p:nvSpPr>
        <p:spPr>
          <a:xfrm>
            <a:off x="533400" y="1143000"/>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 xmlns:p14="http://schemas.microsoft.com/office/powerpoint/2010/main" val="149509125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381000"/>
            <a:ext cx="7200900" cy="655639"/>
          </a:xfrm>
        </p:spPr>
        <p:txBody>
          <a:bodyPr/>
          <a:lstStyle/>
          <a:p>
            <a:r>
              <a:rPr lang="en-MY" dirty="0"/>
              <a:t>Recruiting Strategies I</a:t>
            </a:r>
          </a:p>
        </p:txBody>
      </p:sp>
      <p:sp>
        <p:nvSpPr>
          <p:cNvPr id="4" name="TextBox 3">
            <a:extLst>
              <a:ext uri="{FF2B5EF4-FFF2-40B4-BE49-F238E27FC236}">
                <a16:creationId xmlns="" xmlns:a16="http://schemas.microsoft.com/office/drawing/2014/main" id="{45DF9A92-663D-47F0-8FBE-3E853C1C60D1}"/>
              </a:ext>
            </a:extLst>
          </p:cNvPr>
          <p:cNvSpPr txBox="1"/>
          <p:nvPr/>
        </p:nvSpPr>
        <p:spPr>
          <a:xfrm>
            <a:off x="762000" y="1295400"/>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 xmlns:p14="http://schemas.microsoft.com/office/powerpoint/2010/main" val="191387926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 xmlns:p14="http://schemas.microsoft.com/office/powerpoint/2010/main" val="65419553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838200" y="381000"/>
            <a:ext cx="7200900" cy="731839"/>
          </a:xfrm>
        </p:spPr>
        <p:txBody>
          <a:bodyPr/>
          <a:lstStyle/>
          <a:p>
            <a:r>
              <a:rPr lang="en-MY" dirty="0"/>
              <a:t>Recruiting Strategies III</a:t>
            </a:r>
          </a:p>
        </p:txBody>
      </p:sp>
      <p:sp>
        <p:nvSpPr>
          <p:cNvPr id="4" name="TextBox 3">
            <a:extLst>
              <a:ext uri="{FF2B5EF4-FFF2-40B4-BE49-F238E27FC236}">
                <a16:creationId xmlns="" xmlns:a16="http://schemas.microsoft.com/office/drawing/2014/main" id="{25950D13-8F91-4DAD-B20E-7F64D3301587}"/>
              </a:ext>
            </a:extLst>
          </p:cNvPr>
          <p:cNvSpPr txBox="1"/>
          <p:nvPr/>
        </p:nvSpPr>
        <p:spPr>
          <a:xfrm>
            <a:off x="685800" y="1295400"/>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 xmlns:p14="http://schemas.microsoft.com/office/powerpoint/2010/main" val="268484854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77D7F7-9140-465B-BA3E-8033AC965CD8}"/>
              </a:ext>
            </a:extLst>
          </p:cNvPr>
          <p:cNvSpPr>
            <a:spLocks noGrp="1"/>
          </p:cNvSpPr>
          <p:nvPr>
            <p:ph type="title"/>
          </p:nvPr>
        </p:nvSpPr>
        <p:spPr>
          <a:xfrm>
            <a:off x="990600" y="0"/>
            <a:ext cx="7200900" cy="1142385"/>
          </a:xfrm>
        </p:spPr>
        <p:txBody>
          <a:bodyPr>
            <a:normAutofit/>
          </a:bodyPr>
          <a:lstStyle/>
          <a:p>
            <a:r>
              <a:rPr lang="en-MY" sz="2800" dirty="0"/>
              <a:t>Advantages and Disadvantages of Recruiting Internally</a:t>
            </a:r>
          </a:p>
        </p:txBody>
      </p:sp>
      <p:pic>
        <p:nvPicPr>
          <p:cNvPr id="5" name="Picture 4">
            <a:extLst>
              <a:ext uri="{FF2B5EF4-FFF2-40B4-BE49-F238E27FC236}">
                <a16:creationId xmlns="" xmlns:a16="http://schemas.microsoft.com/office/drawing/2014/main" id="{35214E08-428A-419A-AA49-51C9E08A7F89}"/>
              </a:ext>
            </a:extLst>
          </p:cNvPr>
          <p:cNvPicPr>
            <a:picLocks noChangeAspect="1"/>
          </p:cNvPicPr>
          <p:nvPr/>
        </p:nvPicPr>
        <p:blipFill>
          <a:blip r:embed="rId2"/>
          <a:stretch>
            <a:fillRect/>
          </a:stretch>
        </p:blipFill>
        <p:spPr>
          <a:xfrm>
            <a:off x="1905000" y="1219200"/>
            <a:ext cx="5112568" cy="4729125"/>
          </a:xfrm>
          <a:prstGeom prst="rect">
            <a:avLst/>
          </a:prstGeom>
        </p:spPr>
      </p:pic>
    </p:spTree>
    <p:extLst>
      <p:ext uri="{BB962C8B-B14F-4D97-AF65-F5344CB8AC3E}">
        <p14:creationId xmlns="" xmlns:p14="http://schemas.microsoft.com/office/powerpoint/2010/main" val="211601701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827592-8F1B-47B8-8A86-76DB47A0230A}"/>
              </a:ext>
            </a:extLst>
          </p:cNvPr>
          <p:cNvSpPr>
            <a:spLocks noGrp="1"/>
          </p:cNvSpPr>
          <p:nvPr>
            <p:ph type="title"/>
          </p:nvPr>
        </p:nvSpPr>
        <p:spPr>
          <a:xfrm>
            <a:off x="914400" y="228600"/>
            <a:ext cx="7200900" cy="579439"/>
          </a:xfrm>
        </p:spPr>
        <p:txBody>
          <a:bodyPr/>
          <a:lstStyle/>
          <a:p>
            <a:r>
              <a:rPr lang="en-MY" dirty="0"/>
              <a:t>Job Postings</a:t>
            </a:r>
          </a:p>
        </p:txBody>
      </p:sp>
      <p:sp>
        <p:nvSpPr>
          <p:cNvPr id="4" name="TextBox 3">
            <a:extLst>
              <a:ext uri="{FF2B5EF4-FFF2-40B4-BE49-F238E27FC236}">
                <a16:creationId xmlns="" xmlns:a16="http://schemas.microsoft.com/office/drawing/2014/main" id="{008A8CCB-65A1-4278-9A5B-2A458F22C2DB}"/>
              </a:ext>
            </a:extLst>
          </p:cNvPr>
          <p:cNvSpPr txBox="1"/>
          <p:nvPr/>
        </p:nvSpPr>
        <p:spPr>
          <a:xfrm>
            <a:off x="457200" y="1219200"/>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 xmlns:p14="http://schemas.microsoft.com/office/powerpoint/2010/main" val="217651619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63FC97-B059-49D1-A6A1-85A26AA66343}"/>
              </a:ext>
            </a:extLst>
          </p:cNvPr>
          <p:cNvSpPr>
            <a:spLocks noGrp="1"/>
          </p:cNvSpPr>
          <p:nvPr>
            <p:ph type="title"/>
          </p:nvPr>
        </p:nvSpPr>
        <p:spPr>
          <a:xfrm>
            <a:off x="838200" y="304800"/>
            <a:ext cx="7200900" cy="655639"/>
          </a:xfrm>
        </p:spPr>
        <p:txBody>
          <a:bodyPr/>
          <a:lstStyle/>
          <a:p>
            <a:r>
              <a:rPr lang="en-MY" dirty="0"/>
              <a:t>Skills Assessment Tools</a:t>
            </a:r>
          </a:p>
        </p:txBody>
      </p:sp>
      <p:sp>
        <p:nvSpPr>
          <p:cNvPr id="4" name="TextBox 3">
            <a:extLst>
              <a:ext uri="{FF2B5EF4-FFF2-40B4-BE49-F238E27FC236}">
                <a16:creationId xmlns="" xmlns:a16="http://schemas.microsoft.com/office/drawing/2014/main" id="{024DDDC5-26BC-4D62-86CD-C6CE2842F6B4}"/>
              </a:ext>
            </a:extLst>
          </p:cNvPr>
          <p:cNvSpPr txBox="1"/>
          <p:nvPr/>
        </p:nvSpPr>
        <p:spPr>
          <a:xfrm>
            <a:off x="685800" y="1143000"/>
            <a:ext cx="7848600" cy="4985980"/>
          </a:xfrm>
          <a:prstGeom prst="rect">
            <a:avLst/>
          </a:prstGeom>
          <a:noFill/>
        </p:spPr>
        <p:txBody>
          <a:bodyPr wrap="square" rtlCol="0">
            <a:spAutoFit/>
          </a:bodyPr>
          <a:lstStyle/>
          <a:p>
            <a:r>
              <a:rPr lang="en-MY" sz="2000" dirty="0"/>
              <a:t>The human resource information system (HRIS) is technology that supports human resources functions. HRIS can be used as a source for internal recruitment.</a:t>
            </a:r>
          </a:p>
          <a:p>
            <a:endParaRPr lang="en-MY" sz="2000" dirty="0"/>
          </a:p>
          <a:p>
            <a:r>
              <a:rPr lang="en-MY" sz="2000"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sz="2000" dirty="0"/>
          </a:p>
          <a:p>
            <a:pPr marL="285750" indent="-285750">
              <a:buFont typeface="Wingdings" panose="05000000000000000000" pitchFamily="2" charset="2"/>
              <a:buChar char="§"/>
            </a:pPr>
            <a:r>
              <a:rPr lang="en-MY" sz="2000" dirty="0"/>
              <a:t>Allows organizations to scan records quickly and to locate qualified candidates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Increases the likelihood of a good match between the job and the employee</a:t>
            </a:r>
          </a:p>
          <a:p>
            <a:endParaRPr lang="en-MY" dirty="0"/>
          </a:p>
        </p:txBody>
      </p:sp>
    </p:spTree>
    <p:extLst>
      <p:ext uri="{BB962C8B-B14F-4D97-AF65-F5344CB8AC3E}">
        <p14:creationId xmlns="" xmlns:p14="http://schemas.microsoft.com/office/powerpoint/2010/main" val="3518114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 xmlns:p14="http://schemas.microsoft.com/office/powerpoint/2010/main" val="39326116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 xmlns:p14="http://schemas.microsoft.com/office/powerpoint/2010/main" val="29264735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5E1BB4-6C76-4220-9E02-95945CCD2082}"/>
              </a:ext>
            </a:extLst>
          </p:cNvPr>
          <p:cNvSpPr>
            <a:spLocks noGrp="1"/>
          </p:cNvSpPr>
          <p:nvPr>
            <p:ph type="title"/>
          </p:nvPr>
        </p:nvSpPr>
        <p:spPr>
          <a:xfrm>
            <a:off x="914400" y="304800"/>
            <a:ext cx="7200900" cy="655639"/>
          </a:xfrm>
        </p:spPr>
        <p:txBody>
          <a:bodyPr/>
          <a:lstStyle/>
          <a:p>
            <a:r>
              <a:rPr lang="en-MY" dirty="0"/>
              <a:t>Promotions</a:t>
            </a:r>
          </a:p>
        </p:txBody>
      </p:sp>
      <p:sp>
        <p:nvSpPr>
          <p:cNvPr id="4" name="TextBox 3">
            <a:extLst>
              <a:ext uri="{FF2B5EF4-FFF2-40B4-BE49-F238E27FC236}">
                <a16:creationId xmlns="" xmlns:a16="http://schemas.microsoft.com/office/drawing/2014/main" id="{342C8923-F37A-465A-9A3D-A69ADAA6D3F2}"/>
              </a:ext>
            </a:extLst>
          </p:cNvPr>
          <p:cNvSpPr txBox="1"/>
          <p:nvPr/>
        </p:nvSpPr>
        <p:spPr>
          <a:xfrm>
            <a:off x="609600" y="1066800"/>
            <a:ext cx="7848600" cy="4800600"/>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 xmlns:p14="http://schemas.microsoft.com/office/powerpoint/2010/main" val="221479328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 xmlns:p14="http://schemas.microsoft.com/office/powerpoint/2010/main" val="4818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 xmlns:p14="http://schemas.microsoft.com/office/powerpoint/2010/main" val="324011093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 xmlns:p14="http://schemas.microsoft.com/office/powerpoint/2010/main" val="271750946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 xmlns:p14="http://schemas.microsoft.com/office/powerpoint/2010/main" val="37733766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228600"/>
            <a:ext cx="7200900" cy="579439"/>
          </a:xfrm>
        </p:spPr>
        <p:txBody>
          <a:bodyPr/>
          <a:lstStyle/>
          <a:p>
            <a:r>
              <a:rPr lang="en-MY" dirty="0"/>
              <a:t>Recruiting Strategies IV</a:t>
            </a:r>
          </a:p>
        </p:txBody>
      </p:sp>
      <p:sp>
        <p:nvSpPr>
          <p:cNvPr id="4" name="TextBox 3">
            <a:extLst>
              <a:ext uri="{FF2B5EF4-FFF2-40B4-BE49-F238E27FC236}">
                <a16:creationId xmlns="" xmlns:a16="http://schemas.microsoft.com/office/drawing/2014/main" id="{3D551BA2-A207-467F-ACE8-F46D945F718F}"/>
              </a:ext>
            </a:extLst>
          </p:cNvPr>
          <p:cNvSpPr txBox="1"/>
          <p:nvPr/>
        </p:nvSpPr>
        <p:spPr>
          <a:xfrm>
            <a:off x="533400" y="106680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 xmlns:a16="http://schemas.microsoft.com/office/drawing/2014/main" id="{10EE636C-13D5-4CFD-8479-BE45D0293473}"/>
              </a:ext>
            </a:extLst>
          </p:cNvPr>
          <p:cNvPicPr>
            <a:picLocks noChangeAspect="1"/>
          </p:cNvPicPr>
          <p:nvPr/>
        </p:nvPicPr>
        <p:blipFill>
          <a:blip r:embed="rId2"/>
          <a:stretch>
            <a:fillRect/>
          </a:stretch>
        </p:blipFill>
        <p:spPr>
          <a:xfrm>
            <a:off x="2438400" y="3352800"/>
            <a:ext cx="4810125" cy="2676525"/>
          </a:xfrm>
          <a:prstGeom prst="rect">
            <a:avLst/>
          </a:prstGeom>
        </p:spPr>
      </p:pic>
    </p:spTree>
    <p:extLst>
      <p:ext uri="{BB962C8B-B14F-4D97-AF65-F5344CB8AC3E}">
        <p14:creationId xmlns="" xmlns:p14="http://schemas.microsoft.com/office/powerpoint/2010/main" val="119858236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a:xfrm>
            <a:off x="990600" y="152400"/>
            <a:ext cx="7200900" cy="655639"/>
          </a:xfrm>
        </p:spPr>
        <p:txBody>
          <a:bodyPr/>
          <a:lstStyle/>
          <a:p>
            <a:r>
              <a:rPr lang="en-MY" dirty="0"/>
              <a:t>External Recruiting Sources</a:t>
            </a:r>
          </a:p>
        </p:txBody>
      </p:sp>
      <p:pic>
        <p:nvPicPr>
          <p:cNvPr id="5" name="Picture 4">
            <a:extLst>
              <a:ext uri="{FF2B5EF4-FFF2-40B4-BE49-F238E27FC236}">
                <a16:creationId xmlns="" xmlns:a16="http://schemas.microsoft.com/office/drawing/2014/main" id="{F04A49FB-265E-4180-90D9-FB5BC166B163}"/>
              </a:ext>
            </a:extLst>
          </p:cNvPr>
          <p:cNvPicPr>
            <a:picLocks noChangeAspect="1"/>
          </p:cNvPicPr>
          <p:nvPr/>
        </p:nvPicPr>
        <p:blipFill>
          <a:blip r:embed="rId2"/>
          <a:stretch>
            <a:fillRect/>
          </a:stretch>
        </p:blipFill>
        <p:spPr>
          <a:xfrm>
            <a:off x="1524000" y="838200"/>
            <a:ext cx="6192688" cy="5191125"/>
          </a:xfrm>
          <a:prstGeom prst="rect">
            <a:avLst/>
          </a:prstGeom>
        </p:spPr>
      </p:pic>
    </p:spTree>
    <p:extLst>
      <p:ext uri="{BB962C8B-B14F-4D97-AF65-F5344CB8AC3E}">
        <p14:creationId xmlns="" xmlns:p14="http://schemas.microsoft.com/office/powerpoint/2010/main" val="190329497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1</a:t>
            </a:r>
          </a:p>
        </p:txBody>
      </p:sp>
      <p:sp>
        <p:nvSpPr>
          <p:cNvPr id="4" name="TextBox 3">
            <a:extLst>
              <a:ext uri="{FF2B5EF4-FFF2-40B4-BE49-F238E27FC236}">
                <a16:creationId xmlns=""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 xmlns:p14="http://schemas.microsoft.com/office/powerpoint/2010/main" val="6711808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1</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 xmlns:p14="http://schemas.microsoft.com/office/powerpoint/2010/main" val="118849170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2</a:t>
            </a:r>
          </a:p>
        </p:txBody>
      </p:sp>
      <p:sp>
        <p:nvSpPr>
          <p:cNvPr id="4" name="TextBox 3">
            <a:extLst>
              <a:ext uri="{FF2B5EF4-FFF2-40B4-BE49-F238E27FC236}">
                <a16:creationId xmlns=""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 xmlns:p14="http://schemas.microsoft.com/office/powerpoint/2010/main" val="268704800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a:t>
            </a:r>
            <a:r>
              <a:rPr lang="en-MY" dirty="0" smtClean="0"/>
              <a:t>Question </a:t>
            </a:r>
            <a:r>
              <a:rPr lang="en-MY" dirty="0"/>
              <a:t># 2</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 xmlns:p14="http://schemas.microsoft.com/office/powerpoint/2010/main" val="347668787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3</a:t>
            </a:r>
          </a:p>
        </p:txBody>
      </p:sp>
      <p:sp>
        <p:nvSpPr>
          <p:cNvPr id="4" name="TextBox 3">
            <a:extLst>
              <a:ext uri="{FF2B5EF4-FFF2-40B4-BE49-F238E27FC236}">
                <a16:creationId xmlns=""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 xmlns:p14="http://schemas.microsoft.com/office/powerpoint/2010/main" val="343112118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 xmlns:p14="http://schemas.microsoft.com/office/powerpoint/2010/main" val="272629213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smtClean="0"/>
              <a:t>Question </a:t>
            </a:r>
            <a:r>
              <a:rPr lang="en-MY" dirty="0"/>
              <a:t># 4</a:t>
            </a:r>
          </a:p>
        </p:txBody>
      </p:sp>
      <p:sp>
        <p:nvSpPr>
          <p:cNvPr id="4" name="TextBox 3">
            <a:extLst>
              <a:ext uri="{FF2B5EF4-FFF2-40B4-BE49-F238E27FC236}">
                <a16:creationId xmlns=""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 xmlns:p14="http://schemas.microsoft.com/office/powerpoint/2010/main" val="170888224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 xmlns:p14="http://schemas.microsoft.com/office/powerpoint/2010/main" val="30642105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normAutofit/>
          </a:bodyPr>
          <a:lstStyle/>
          <a:p>
            <a:pPr marL="0" indent="0">
              <a:buNone/>
            </a:pPr>
            <a:r>
              <a:rPr lang="en-MY" sz="4400"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2070</TotalTime>
  <Words>2727</Words>
  <Application>Microsoft Office PowerPoint</Application>
  <PresentationFormat>On-screen Show (4:3)</PresentationFormat>
  <Paragraphs>380</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HR SERVICE DELIVERY - I</vt:lpstr>
      <vt:lpstr>SPHRi Exam Content </vt:lpstr>
      <vt:lpstr>Slide 3</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Legal Considerations in Global Staffing</vt:lpstr>
      <vt:lpstr>The Role of the Staffing Plan</vt:lpstr>
      <vt:lpstr>Staffing Needs Analysis</vt:lpstr>
      <vt:lpstr>Staffing Need Analysis</vt:lpstr>
      <vt:lpstr>Designing the Staffing Plan</vt:lpstr>
      <vt:lpstr>Workforce Planning</vt:lpstr>
      <vt:lpstr>Slide 22</vt:lpstr>
      <vt:lpstr>Contingent Staffing</vt:lpstr>
      <vt:lpstr>Contingent Staffing</vt:lpstr>
      <vt:lpstr>Professional employer organization (PEO)</vt:lpstr>
      <vt:lpstr>Slide 26</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Question # 1</vt:lpstr>
      <vt:lpstr>Answer to Question # 1</vt:lpstr>
      <vt:lpstr>Question # 2</vt:lpstr>
      <vt:lpstr>Answer to Question # 2</vt:lpstr>
      <vt:lpstr>Question # 3</vt:lpstr>
      <vt:lpstr>Answer to Poll Question # 3</vt:lpstr>
      <vt:lpstr>Question # 4</vt:lpstr>
      <vt:lpstr>Answer to Question # 4</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67</cp:revision>
  <cp:lastPrinted>1601-01-01T00:00:00Z</cp:lastPrinted>
  <dcterms:created xsi:type="dcterms:W3CDTF">2020-07-09T15:12:46Z</dcterms:created>
  <dcterms:modified xsi:type="dcterms:W3CDTF">2022-10-08T10:39:34Z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