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6"/>
  </p:notesMasterIdLst>
  <p:handoutMasterIdLst>
    <p:handoutMasterId r:id="rId77"/>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509" r:id="rId17"/>
    <p:sldId id="355" r:id="rId18"/>
    <p:sldId id="356" r:id="rId19"/>
    <p:sldId id="357" r:id="rId20"/>
    <p:sldId id="358" r:id="rId21"/>
    <p:sldId id="269" r:id="rId22"/>
    <p:sldId id="271" r:id="rId23"/>
    <p:sldId id="272" r:id="rId24"/>
    <p:sldId id="273" r:id="rId25"/>
    <p:sldId id="274" r:id="rId26"/>
    <p:sldId id="257" r:id="rId27"/>
    <p:sldId id="510" r:id="rId28"/>
    <p:sldId id="368" r:id="rId29"/>
    <p:sldId id="369" r:id="rId30"/>
    <p:sldId id="370" r:id="rId31"/>
    <p:sldId id="511"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505" r:id="rId58"/>
    <p:sldId id="263" r:id="rId59"/>
    <p:sldId id="264" r:id="rId60"/>
    <p:sldId id="265" r:id="rId61"/>
    <p:sldId id="504" r:id="rId62"/>
    <p:sldId id="266" r:id="rId63"/>
    <p:sldId id="267" r:id="rId64"/>
    <p:sldId id="507" r:id="rId65"/>
    <p:sldId id="268" r:id="rId66"/>
    <p:sldId id="275" r:id="rId67"/>
    <p:sldId id="276" r:id="rId68"/>
    <p:sldId id="277" r:id="rId69"/>
    <p:sldId id="278" r:id="rId70"/>
    <p:sldId id="279" r:id="rId71"/>
    <p:sldId id="280" r:id="rId72"/>
    <p:sldId id="281" r:id="rId73"/>
    <p:sldId id="282" r:id="rId74"/>
    <p:sldId id="327"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dgm:t>
        <a:bodyPr/>
        <a:lstStyle/>
        <a:p>
          <a:r>
            <a:rPr lang="en-MY" dirty="0">
              <a:solidFill>
                <a:schemeClr val="bg1"/>
              </a:solidFill>
            </a:rPr>
            <a:t>Lower Availability</a:t>
          </a:r>
        </a:p>
        <a:p>
          <a:r>
            <a:rPr lang="en-MY">
              <a:solidFill>
                <a:schemeClr val="bg1"/>
              </a:solidFill>
            </a:rPr>
            <a:t>Higher </a:t>
          </a:r>
          <a:r>
            <a:rPr lang="en-MY" dirty="0">
              <a:solidFill>
                <a:schemeClr val="bg1"/>
              </a:solidFill>
            </a:rPr>
            <a:t>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pt>
    <dgm:pt modelId="{57ED6B14-FA65-4459-B595-10CA5883D04E}" type="pres">
      <dgm:prSet presAssocID="{BD6560C8-A96F-4018-9DFD-0354FDA37BE6}" presName="axisShape" presStyleLbl="bgShp" presStyleIdx="0" presStyleCnt="1"/>
      <dgm:spPr/>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pt>
  </dgm:ptLst>
  <dgm:cxnLst>
    <dgm:cxn modelId="{9717D516-955F-45DE-B4F2-FF724F73CAE9}" type="presOf" srcId="{73B484BB-E340-434C-B554-556E3BDB25D7}" destId="{477B0E96-D5BA-4EE5-B991-E0E9A60BFA2B}" srcOrd="0" destOrd="0" presId="urn:microsoft.com/office/officeart/2005/8/layout/matrix2"/>
    <dgm:cxn modelId="{03BB4231-A42A-42AF-B8A5-3FF54E8A7D4E}" type="presOf" srcId="{E2AB3AA8-AB3D-4CE6-B654-AB28884C9A2B}" destId="{4E1CC93D-E3D6-4820-8C36-A58E7B25D3DF}"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E2D2B266-CF63-4F23-8C96-1A77C51E8CDB}" type="presOf" srcId="{6802A88F-B8E7-4CDC-91F8-C2B8C8C9A215}" destId="{F8B6C992-A1B3-4D98-B8CB-70E6E07EA979}"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7189"/>
          <a:ext cx="5817839" cy="842119"/>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32073"/>
          <a:ext cx="6897960" cy="8996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sp:txBody>
      <dsp:txXfrm>
        <a:off x="43916" y="75989"/>
        <a:ext cx="6810128" cy="811788"/>
      </dsp:txXfrm>
    </dsp:sp>
    <dsp:sp modelId="{47F42535-DFC2-4D29-B920-1C40FFE6B1E7}">
      <dsp:nvSpPr>
        <dsp:cNvPr id="0" name=""/>
        <dsp:cNvSpPr/>
      </dsp:nvSpPr>
      <dsp:spPr>
        <a:xfrm>
          <a:off x="0" y="1090288"/>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3916" y="1134204"/>
        <a:ext cx="6810128" cy="811788"/>
      </dsp:txXfrm>
    </dsp:sp>
    <dsp:sp modelId="{E0E1F7FC-C1DE-4EA7-994D-37AD03907CC6}">
      <dsp:nvSpPr>
        <dsp:cNvPr id="0" name=""/>
        <dsp:cNvSpPr/>
      </dsp:nvSpPr>
      <dsp:spPr>
        <a:xfrm>
          <a:off x="0" y="1995887"/>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3916" y="2039803"/>
        <a:ext cx="6810128" cy="811788"/>
      </dsp:txXfrm>
    </dsp:sp>
    <dsp:sp modelId="{5DC88683-B470-4890-B11A-2192BBAE432B}">
      <dsp:nvSpPr>
        <dsp:cNvPr id="0" name=""/>
        <dsp:cNvSpPr/>
      </dsp:nvSpPr>
      <dsp:spPr>
        <a:xfrm>
          <a:off x="0" y="289509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3916" y="2939010"/>
        <a:ext cx="6810128" cy="811788"/>
      </dsp:txXfrm>
    </dsp:sp>
    <dsp:sp modelId="{F7B2C6EC-1BD4-4AE5-AB5A-E687F0A0AC0C}">
      <dsp:nvSpPr>
        <dsp:cNvPr id="0" name=""/>
        <dsp:cNvSpPr/>
      </dsp:nvSpPr>
      <dsp:spPr>
        <a:xfrm>
          <a:off x="0" y="384943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3916" y="3893350"/>
        <a:ext cx="6810128" cy="8117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016824" cy="2209800"/>
          </a:xfrm>
        </p:spPr>
        <p:txBody>
          <a:bodyPr/>
          <a:lstStyle/>
          <a:p>
            <a:r>
              <a:rPr lang="en-MY" sz="4400"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92786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p14="http://schemas.microsoft.com/office/powerpoint/2010/main" val="184706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C820-4EE6-4EF7-A493-7688F020571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E1970684-DF69-4E7B-8F83-3DFD1AE677E0}"/>
              </a:ext>
            </a:extLst>
          </p:cNvPr>
          <p:cNvSpPr>
            <a:spLocks noGrp="1"/>
          </p:cNvSpPr>
          <p:nvPr>
            <p:ph idx="1"/>
          </p:nvPr>
        </p:nvSpPr>
        <p:spPr>
          <a:xfrm>
            <a:off x="685800" y="1556792"/>
            <a:ext cx="8206680" cy="5184576"/>
          </a:xfrm>
        </p:spPr>
        <p:txBody>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p14="http://schemas.microsoft.com/office/powerpoint/2010/main" val="292172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CA0C6DB8-E4D0-4D1C-84CF-33B35E285895}"/>
              </a:ext>
            </a:extLst>
          </p:cNvPr>
          <p:cNvSpPr>
            <a:spLocks noGrp="1"/>
          </p:cNvSpPr>
          <p:nvPr>
            <p:ph idx="1"/>
          </p:nvPr>
        </p:nvSpPr>
        <p:spPr/>
        <p:txBody>
          <a:bodyPr/>
          <a:lstStyle/>
          <a:p>
            <a:r>
              <a:rPr lang="en-MY" dirty="0"/>
              <a:t>Supply side strategies</a:t>
            </a:r>
          </a:p>
          <a:p>
            <a:pPr lvl="1"/>
            <a:r>
              <a:rPr lang="en-MY" dirty="0"/>
              <a:t>Recruitment</a:t>
            </a:r>
          </a:p>
          <a:p>
            <a:pPr lvl="1"/>
            <a:r>
              <a:rPr lang="en-MY" dirty="0"/>
              <a:t>Modified Qualifications</a:t>
            </a:r>
          </a:p>
          <a:p>
            <a:pPr lvl="1"/>
            <a:r>
              <a:rPr lang="en-MY" dirty="0"/>
              <a:t>Workforce Development</a:t>
            </a:r>
          </a:p>
          <a:p>
            <a:pPr lvl="1"/>
            <a:r>
              <a:rPr lang="en-MY" dirty="0"/>
              <a:t>Training and Development</a:t>
            </a:r>
          </a:p>
          <a:p>
            <a:pPr lvl="1"/>
            <a:r>
              <a:rPr lang="en-MY" dirty="0"/>
              <a:t>Succession Planning</a:t>
            </a:r>
          </a:p>
        </p:txBody>
      </p:sp>
    </p:spTree>
    <p:extLst>
      <p:ext uri="{BB962C8B-B14F-4D97-AF65-F5344CB8AC3E}">
        <p14:creationId xmlns:p14="http://schemas.microsoft.com/office/powerpoint/2010/main" val="703689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a16="http://schemas.microsoft.com/office/drawing/2014/main" id="{9A0E3091-EFD1-4A45-B3C3-7332A060F096}"/>
              </a:ext>
            </a:extLst>
          </p:cNvPr>
          <p:cNvGraphicFramePr>
            <a:graphicFrameLocks noGrp="1"/>
          </p:cNvGraphicFramePr>
          <p:nvPr>
            <p:ph idx="1"/>
            <p:extLst>
              <p:ext uri="{D42A27DB-BD31-4B8C-83A1-F6EECF244321}">
                <p14:modId xmlns:p14="http://schemas.microsoft.com/office/powerpoint/2010/main" val="365457307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6350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43129114"/>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07617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Forecasting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348704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283167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458064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Employer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1977</TotalTime>
  <Words>3455</Words>
  <Application>Microsoft Office PowerPoint</Application>
  <PresentationFormat>On-screen Show (4:3)</PresentationFormat>
  <Paragraphs>497</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 New Roman</vt:lpstr>
      <vt:lpstr>Wingdings</vt:lpstr>
      <vt:lpstr>Office Theme</vt:lpstr>
      <vt:lpstr>HR SERVICE DELIVERY - I</vt:lpstr>
      <vt:lpstr>SPHRi Exam Content </vt:lpstr>
      <vt:lpstr>HR Planning and Staffing</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HR Planning and Staffing</vt:lpstr>
      <vt:lpstr>HR Forecasting</vt:lpstr>
      <vt:lpstr>Judgement Forecasting</vt:lpstr>
      <vt:lpstr>Delphi Forecasting </vt:lpstr>
      <vt:lpstr>Nominal Group Technique</vt:lpstr>
      <vt:lpstr>Legal Considerations in Global Staffing</vt:lpstr>
      <vt:lpstr>The Role of the Staffing Plan</vt:lpstr>
      <vt:lpstr>Staffing Needs Analysis</vt:lpstr>
      <vt:lpstr>Staffing Need Analysis</vt:lpstr>
      <vt:lpstr>Designing the Staffing Plan</vt:lpstr>
      <vt:lpstr>Workforce Planning</vt:lpstr>
      <vt:lpstr>HR Planning and Staffing</vt:lpstr>
      <vt:lpstr>Contingent Staffing</vt:lpstr>
      <vt:lpstr>Contingent Staffing</vt:lpstr>
      <vt:lpstr>Professional employer organization (PEO)</vt:lpstr>
      <vt:lpstr>HR Planning and Staffing</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HR Planning and Staffing</vt:lpstr>
      <vt:lpstr>Promoting the Organization</vt:lpstr>
      <vt:lpstr>1. Employer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47</cp:revision>
  <cp:lastPrinted>1601-01-01T00:00:00Z</cp:lastPrinted>
  <dcterms:created xsi:type="dcterms:W3CDTF">2020-07-09T15:12:46Z</dcterms:created>
  <dcterms:modified xsi:type="dcterms:W3CDTF">2022-02-04T16:36:45Z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