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3"/>
  </p:notesMasterIdLst>
  <p:handoutMasterIdLst>
    <p:handoutMasterId r:id="rId84"/>
  </p:handoutMasterIdLst>
  <p:sldIdLst>
    <p:sldId id="256" r:id="rId2"/>
    <p:sldId id="330" r:id="rId3"/>
    <p:sldId id="340" r:id="rId4"/>
    <p:sldId id="341" r:id="rId5"/>
    <p:sldId id="342" r:id="rId6"/>
    <p:sldId id="343" r:id="rId7"/>
    <p:sldId id="258" r:id="rId8"/>
    <p:sldId id="334" r:id="rId9"/>
    <p:sldId id="335" r:id="rId10"/>
    <p:sldId id="337" r:id="rId11"/>
    <p:sldId id="259" r:id="rId12"/>
    <p:sldId id="260" r:id="rId13"/>
    <p:sldId id="261" r:id="rId14"/>
    <p:sldId id="262" r:id="rId15"/>
    <p:sldId id="355" r:id="rId16"/>
    <p:sldId id="356" r:id="rId17"/>
    <p:sldId id="357" r:id="rId18"/>
    <p:sldId id="358" r:id="rId19"/>
    <p:sldId id="263" r:id="rId20"/>
    <p:sldId id="264" r:id="rId21"/>
    <p:sldId id="265" r:id="rId22"/>
    <p:sldId id="504" r:id="rId23"/>
    <p:sldId id="266" r:id="rId24"/>
    <p:sldId id="267" r:id="rId25"/>
    <p:sldId id="268" r:id="rId26"/>
    <p:sldId id="269" r:id="rId27"/>
    <p:sldId id="271" r:id="rId28"/>
    <p:sldId id="272" r:id="rId29"/>
    <p:sldId id="273" r:id="rId30"/>
    <p:sldId id="274" r:id="rId31"/>
    <p:sldId id="257" r:id="rId32"/>
    <p:sldId id="275" r:id="rId33"/>
    <p:sldId id="276" r:id="rId34"/>
    <p:sldId id="277" r:id="rId35"/>
    <p:sldId id="278" r:id="rId36"/>
    <p:sldId id="279" r:id="rId37"/>
    <p:sldId id="280" r:id="rId38"/>
    <p:sldId id="281" r:id="rId39"/>
    <p:sldId id="282"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 id="314" r:id="rId70"/>
    <p:sldId id="315" r:id="rId71"/>
    <p:sldId id="316" r:id="rId72"/>
    <p:sldId id="317" r:id="rId73"/>
    <p:sldId id="318" r:id="rId74"/>
    <p:sldId id="319" r:id="rId75"/>
    <p:sldId id="320" r:id="rId76"/>
    <p:sldId id="321" r:id="rId77"/>
    <p:sldId id="322" r:id="rId78"/>
    <p:sldId id="323" r:id="rId79"/>
    <p:sldId id="324" r:id="rId80"/>
    <p:sldId id="325" r:id="rId81"/>
    <p:sldId id="327" r:id="rId8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75E97-8151-4E8A-BEAD-47A8A684A089}"/>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DDA446E5-3152-4258-80A4-C3558EBCDD0E}"/>
              </a:ext>
            </a:extLst>
          </p:cNvPr>
          <p:cNvSpPr>
            <a:spLocks noGrp="1"/>
          </p:cNvSpPr>
          <p:nvPr>
            <p:ph idx="1"/>
          </p:nvPr>
        </p:nvSpPr>
        <p:spPr>
          <a:xfrm>
            <a:off x="696144" y="1556792"/>
            <a:ext cx="8208912" cy="5141168"/>
          </a:xfrm>
        </p:spPr>
        <p:txBody>
          <a:bodyPr/>
          <a:lstStyle/>
          <a:p>
            <a:r>
              <a:rPr lang="en-MY" sz="2400" dirty="0"/>
              <a:t>Business Objectives</a:t>
            </a:r>
          </a:p>
          <a:p>
            <a:r>
              <a:rPr lang="en-MY" sz="2400" dirty="0"/>
              <a:t>Workforce Supply Analysis</a:t>
            </a:r>
          </a:p>
          <a:p>
            <a:pPr lvl="1"/>
            <a:r>
              <a:rPr lang="en-MY" sz="2400" dirty="0"/>
              <a:t>Manual Systems and Replacement Charts</a:t>
            </a:r>
          </a:p>
          <a:p>
            <a:pPr lvl="1"/>
            <a:r>
              <a:rPr lang="en-MY" sz="2400" dirty="0"/>
              <a:t>Computerized Information Systems</a:t>
            </a:r>
          </a:p>
          <a:p>
            <a:pPr lvl="1"/>
            <a:r>
              <a:rPr lang="en-MY" sz="2400" dirty="0"/>
              <a:t>The Matter of Privacy</a:t>
            </a:r>
          </a:p>
          <a:p>
            <a:pPr lvl="1"/>
            <a:r>
              <a:rPr lang="en-MY" sz="2400" dirty="0"/>
              <a:t>Forecasting the Supply of outside Candidates</a:t>
            </a:r>
          </a:p>
          <a:p>
            <a:r>
              <a:rPr lang="en-MY" sz="2400" dirty="0"/>
              <a:t>Workforce Demand Analysis</a:t>
            </a:r>
          </a:p>
          <a:p>
            <a:pPr lvl="1"/>
            <a:r>
              <a:rPr lang="en-MY" sz="2400" dirty="0"/>
              <a:t>Trend or flow Analysis</a:t>
            </a:r>
          </a:p>
          <a:p>
            <a:pPr lvl="1"/>
            <a:r>
              <a:rPr lang="en-MY" sz="2400" dirty="0"/>
              <a:t>Ratio Analysis</a:t>
            </a:r>
          </a:p>
          <a:p>
            <a:pPr lvl="1"/>
            <a:r>
              <a:rPr lang="en-MY" sz="2400" dirty="0"/>
              <a:t>The Scatter Plot</a:t>
            </a:r>
          </a:p>
          <a:p>
            <a:pPr lvl="1"/>
            <a:r>
              <a:rPr lang="en-MY" sz="2400" dirty="0"/>
              <a:t>Using Computers to Forecast Personnel Requirements</a:t>
            </a:r>
          </a:p>
        </p:txBody>
      </p:sp>
    </p:spTree>
    <p:extLst>
      <p:ext uri="{BB962C8B-B14F-4D97-AF65-F5344CB8AC3E}">
        <p14:creationId xmlns:p14="http://schemas.microsoft.com/office/powerpoint/2010/main" val="2674115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p14="http://schemas.microsoft.com/office/powerpoint/2010/main" val="184706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CC820-4EE6-4EF7-A493-7688F0205719}"/>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E1970684-DF69-4E7B-8F83-3DFD1AE677E0}"/>
              </a:ext>
            </a:extLst>
          </p:cNvPr>
          <p:cNvSpPr>
            <a:spLocks noGrp="1"/>
          </p:cNvSpPr>
          <p:nvPr>
            <p:ph idx="1"/>
          </p:nvPr>
        </p:nvSpPr>
        <p:spPr>
          <a:xfrm>
            <a:off x="685800" y="1556792"/>
            <a:ext cx="8206680" cy="5184576"/>
          </a:xfrm>
        </p:spPr>
        <p:txBody>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p14="http://schemas.microsoft.com/office/powerpoint/2010/main" val="2921723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CA0C6DB8-E4D0-4D1C-84CF-33B35E285895}"/>
              </a:ext>
            </a:extLst>
          </p:cNvPr>
          <p:cNvSpPr>
            <a:spLocks noGrp="1"/>
          </p:cNvSpPr>
          <p:nvPr>
            <p:ph idx="1"/>
          </p:nvPr>
        </p:nvSpPr>
        <p:spPr/>
        <p:txBody>
          <a:bodyPr/>
          <a:lstStyle/>
          <a:p>
            <a:r>
              <a:rPr lang="en-MY" dirty="0"/>
              <a:t>Supply side strategies</a:t>
            </a:r>
          </a:p>
          <a:p>
            <a:pPr lvl="1"/>
            <a:r>
              <a:rPr lang="en-MY" dirty="0"/>
              <a:t>Recruitment</a:t>
            </a:r>
          </a:p>
          <a:p>
            <a:pPr lvl="1"/>
            <a:r>
              <a:rPr lang="en-MY" dirty="0"/>
              <a:t>Modified Qualifications</a:t>
            </a:r>
          </a:p>
          <a:p>
            <a:pPr lvl="1"/>
            <a:r>
              <a:rPr lang="en-MY" dirty="0"/>
              <a:t>Workforce Development</a:t>
            </a:r>
          </a:p>
          <a:p>
            <a:pPr lvl="1"/>
            <a:r>
              <a:rPr lang="en-MY" dirty="0"/>
              <a:t>Training and Development</a:t>
            </a:r>
          </a:p>
          <a:p>
            <a:pPr lvl="1"/>
            <a:r>
              <a:rPr lang="en-MY" dirty="0"/>
              <a:t>Succession Planning</a:t>
            </a:r>
          </a:p>
        </p:txBody>
      </p:sp>
    </p:spTree>
    <p:extLst>
      <p:ext uri="{BB962C8B-B14F-4D97-AF65-F5344CB8AC3E}">
        <p14:creationId xmlns:p14="http://schemas.microsoft.com/office/powerpoint/2010/main" val="703689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AAA2-9903-4083-B7EE-57092954BBA6}"/>
              </a:ext>
            </a:extLst>
          </p:cNvPr>
          <p:cNvSpPr>
            <a:spLocks noGrp="1"/>
          </p:cNvSpPr>
          <p:nvPr>
            <p:ph type="title"/>
          </p:nvPr>
        </p:nvSpPr>
        <p:spPr/>
        <p:txBody>
          <a:bodyPr/>
          <a:lstStyle/>
          <a:p>
            <a:r>
              <a:rPr lang="en-MY" dirty="0"/>
              <a:t>Talent Strategy</a:t>
            </a:r>
          </a:p>
        </p:txBody>
      </p:sp>
      <p:pic>
        <p:nvPicPr>
          <p:cNvPr id="5" name="Picture 4">
            <a:extLst>
              <a:ext uri="{FF2B5EF4-FFF2-40B4-BE49-F238E27FC236}">
                <a16:creationId xmlns:a16="http://schemas.microsoft.com/office/drawing/2014/main" id="{603783BE-2211-4BA9-A384-B731B281C50C}"/>
              </a:ext>
            </a:extLst>
          </p:cNvPr>
          <p:cNvPicPr>
            <a:picLocks noChangeAspect="1"/>
          </p:cNvPicPr>
          <p:nvPr/>
        </p:nvPicPr>
        <p:blipFill>
          <a:blip r:embed="rId2"/>
          <a:stretch>
            <a:fillRect/>
          </a:stretch>
        </p:blipFill>
        <p:spPr>
          <a:xfrm>
            <a:off x="1547664" y="2132856"/>
            <a:ext cx="5187577" cy="3749005"/>
          </a:xfrm>
          <a:prstGeom prst="rect">
            <a:avLst/>
          </a:prstGeom>
        </p:spPr>
      </p:pic>
    </p:spTree>
    <p:extLst>
      <p:ext uri="{BB962C8B-B14F-4D97-AF65-F5344CB8AC3E}">
        <p14:creationId xmlns:p14="http://schemas.microsoft.com/office/powerpoint/2010/main" val="84897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755576" y="1570511"/>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Organizational Requirements for Staffing</a:t>
            </a:r>
          </a:p>
        </p:txBody>
      </p:sp>
      <p:sp>
        <p:nvSpPr>
          <p:cNvPr id="4" name="TextBox 3">
            <a:extLst>
              <a:ext uri="{FF2B5EF4-FFF2-40B4-BE49-F238E27FC236}">
                <a16:creationId xmlns:a16="http://schemas.microsoft.com/office/drawing/2014/main" id="{D9DEDF94-0543-48EE-A239-52E19F8BD5D8}"/>
              </a:ext>
            </a:extLst>
          </p:cNvPr>
          <p:cNvSpPr txBox="1"/>
          <p:nvPr/>
        </p:nvSpPr>
        <p:spPr>
          <a:xfrm>
            <a:off x="914400" y="1772815"/>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p14="http://schemas.microsoft.com/office/powerpoint/2010/main" val="989353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Anticipating Staffing Needs</a:t>
            </a:r>
          </a:p>
        </p:txBody>
      </p:sp>
      <p:sp>
        <p:nvSpPr>
          <p:cNvPr id="4" name="TextBox 3">
            <a:extLst>
              <a:ext uri="{FF2B5EF4-FFF2-40B4-BE49-F238E27FC236}">
                <a16:creationId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p14="http://schemas.microsoft.com/office/powerpoint/2010/main" val="4044185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Issues that impact future staffing </a:t>
            </a:r>
          </a:p>
        </p:txBody>
      </p:sp>
      <p:sp>
        <p:nvSpPr>
          <p:cNvPr id="4" name="TextBox 3">
            <a:extLst>
              <a:ext uri="{FF2B5EF4-FFF2-40B4-BE49-F238E27FC236}">
                <a16:creationId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p14="http://schemas.microsoft.com/office/powerpoint/2010/main" val="474315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Legal Considerations in Global Staffing</a:t>
            </a:r>
          </a:p>
        </p:txBody>
      </p:sp>
      <p:sp>
        <p:nvSpPr>
          <p:cNvPr id="4" name="TextBox 3">
            <a:extLst>
              <a:ext uri="{FF2B5EF4-FFF2-40B4-BE49-F238E27FC236}">
                <a16:creationId xmlns:a16="http://schemas.microsoft.com/office/drawing/2014/main" id="{C63672F7-F2A0-4251-9DC0-731E0C0394D1}"/>
              </a:ext>
            </a:extLst>
          </p:cNvPr>
          <p:cNvSpPr txBox="1"/>
          <p:nvPr/>
        </p:nvSpPr>
        <p:spPr>
          <a:xfrm>
            <a:off x="755576" y="1641015"/>
            <a:ext cx="7772400" cy="3139321"/>
          </a:xfrm>
          <a:prstGeom prst="rect">
            <a:avLst/>
          </a:prstGeom>
          <a:noFill/>
        </p:spPr>
        <p:txBody>
          <a:bodyPr wrap="square" rtlCol="0">
            <a:spAutoFit/>
          </a:bodyPr>
          <a:lstStyle/>
          <a:p>
            <a:r>
              <a:rPr lang="en-MY" dirty="0"/>
              <a:t>Many unique employment issues are raised by global and cross-border organizations. The HR professional must take the following actions:</a:t>
            </a:r>
          </a:p>
          <a:p>
            <a:endParaRPr lang="en-MY" dirty="0"/>
          </a:p>
          <a:p>
            <a:pPr marL="285750" indent="-285750">
              <a:buFont typeface="Wingdings" panose="05000000000000000000" pitchFamily="2" charset="2"/>
              <a:buChar char="§"/>
            </a:pPr>
            <a:r>
              <a:rPr lang="en-MY" dirty="0"/>
              <a:t>Identify what matters.</a:t>
            </a:r>
          </a:p>
          <a:p>
            <a:pPr marL="285750" indent="-285750">
              <a:buFont typeface="Wingdings" panose="05000000000000000000" pitchFamily="2" charset="2"/>
              <a:buChar char="§"/>
            </a:pPr>
            <a:r>
              <a:rPr lang="en-MY" dirty="0"/>
              <a:t>Understand the risks and obstacles of noncompliance.</a:t>
            </a:r>
          </a:p>
          <a:p>
            <a:pPr marL="285750" indent="-285750">
              <a:buFont typeface="Wingdings" panose="05000000000000000000" pitchFamily="2" charset="2"/>
              <a:buChar char="§"/>
            </a:pPr>
            <a:r>
              <a:rPr lang="en-MY" dirty="0"/>
              <a:t>Find solutions for compliance.</a:t>
            </a:r>
          </a:p>
          <a:p>
            <a:endParaRPr lang="en-MY" dirty="0"/>
          </a:p>
          <a:p>
            <a:r>
              <a:rPr lang="en-MY"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p14="http://schemas.microsoft.com/office/powerpoint/2010/main" val="1952479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p14="http://schemas.microsoft.com/office/powerpoint/2010/main" val="4095403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Needs Analysis</a:t>
            </a:r>
          </a:p>
        </p:txBody>
      </p:sp>
      <p:sp>
        <p:nvSpPr>
          <p:cNvPr id="4" name="TextBox 3">
            <a:extLst>
              <a:ext uri="{FF2B5EF4-FFF2-40B4-BE49-F238E27FC236}">
                <a16:creationId xmlns:a16="http://schemas.microsoft.com/office/drawing/2014/main" id="{020AED33-2997-4752-9194-1A2461BDD990}"/>
              </a:ext>
            </a:extLst>
          </p:cNvPr>
          <p:cNvSpPr txBox="1"/>
          <p:nvPr/>
        </p:nvSpPr>
        <p:spPr>
          <a:xfrm>
            <a:off x="755576" y="1628800"/>
            <a:ext cx="7931224" cy="4524315"/>
          </a:xfrm>
          <a:prstGeom prst="rect">
            <a:avLst/>
          </a:prstGeom>
          <a:noFill/>
        </p:spPr>
        <p:txBody>
          <a:bodyPr wrap="square" rtlCol="0">
            <a:spAutoFit/>
          </a:bodyPr>
          <a:lstStyle/>
          <a:p>
            <a:r>
              <a:rPr lang="en-MY"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dirty="0"/>
          </a:p>
          <a:p>
            <a:pPr marL="285750" indent="-285750">
              <a:buFont typeface="Wingdings" panose="05000000000000000000" pitchFamily="2" charset="2"/>
              <a:buChar char="§"/>
            </a:pPr>
            <a:r>
              <a:rPr lang="en-MY" dirty="0"/>
              <a:t>Supply analysis identifies the supply of </a:t>
            </a:r>
            <a:r>
              <a:rPr lang="en-MY" dirty="0" err="1"/>
              <a:t>labor</a:t>
            </a:r>
            <a:r>
              <a:rPr lang="en-MY" dirty="0"/>
              <a:t> and skills essential to the organization.</a:t>
            </a:r>
          </a:p>
          <a:p>
            <a:pPr marL="285750" indent="-285750">
              <a:buFont typeface="Wingdings" panose="05000000000000000000" pitchFamily="2" charset="2"/>
              <a:buChar char="§"/>
            </a:pPr>
            <a:r>
              <a:rPr lang="en-MY" dirty="0"/>
              <a:t>Demand analysis forecasts the organization’s future workforce composition.</a:t>
            </a:r>
          </a:p>
          <a:p>
            <a:pPr marL="285750" indent="-285750">
              <a:buFont typeface="Wingdings" panose="05000000000000000000" pitchFamily="2" charset="2"/>
              <a:buChar char="§"/>
            </a:pPr>
            <a:r>
              <a:rPr lang="en-MY"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dirty="0"/>
              <a:t>Solution analysis is the process of creating strategies to close the gaps identified during the gap analysis.</a:t>
            </a:r>
          </a:p>
          <a:p>
            <a:endParaRPr lang="en-MY" dirty="0"/>
          </a:p>
        </p:txBody>
      </p:sp>
    </p:spTree>
    <p:extLst>
      <p:ext uri="{BB962C8B-B14F-4D97-AF65-F5344CB8AC3E}">
        <p14:creationId xmlns:p14="http://schemas.microsoft.com/office/powerpoint/2010/main" val="3229159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p14="http://schemas.microsoft.com/office/powerpoint/2010/main" val="25517320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Designing the Staffing Plan</a:t>
            </a:r>
          </a:p>
        </p:txBody>
      </p:sp>
      <p:sp>
        <p:nvSpPr>
          <p:cNvPr id="4" name="TextBox 3">
            <a:extLst>
              <a:ext uri="{FF2B5EF4-FFF2-40B4-BE49-F238E27FC236}">
                <a16:creationId xmlns:a16="http://schemas.microsoft.com/office/drawing/2014/main" id="{DB8CD2C4-945E-481D-A567-4350C8C7F94B}"/>
              </a:ext>
            </a:extLst>
          </p:cNvPr>
          <p:cNvSpPr txBox="1"/>
          <p:nvPr/>
        </p:nvSpPr>
        <p:spPr>
          <a:xfrm>
            <a:off x="914400" y="1772816"/>
            <a:ext cx="7546032" cy="3139321"/>
          </a:xfrm>
          <a:prstGeom prst="rect">
            <a:avLst/>
          </a:prstGeom>
          <a:noFill/>
        </p:spPr>
        <p:txBody>
          <a:bodyPr wrap="square" rtlCol="0">
            <a:spAutoFit/>
          </a:bodyPr>
          <a:lstStyle/>
          <a:p>
            <a:r>
              <a:rPr lang="en-MY"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dirty="0"/>
          </a:p>
          <a:p>
            <a:pPr marL="285750" indent="-285750">
              <a:buFont typeface="Wingdings" panose="05000000000000000000" pitchFamily="2" charset="2"/>
              <a:buChar char="§"/>
            </a:pPr>
            <a:r>
              <a:rPr lang="en-MY" dirty="0"/>
              <a:t>Be consistent with other HR planning initiatives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collaborative and easily understood by all participants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accepted by those responsible for implementing the plan </a:t>
            </a:r>
          </a:p>
        </p:txBody>
      </p:sp>
    </p:spTree>
    <p:extLst>
      <p:ext uri="{BB962C8B-B14F-4D97-AF65-F5344CB8AC3E}">
        <p14:creationId xmlns:p14="http://schemas.microsoft.com/office/powerpoint/2010/main" val="2842807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val="1841639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Analysis</a:t>
            </a:r>
          </a:p>
        </p:txBody>
      </p:sp>
      <p:sp>
        <p:nvSpPr>
          <p:cNvPr id="4" name="TextBox 3">
            <a:extLst>
              <a:ext uri="{FF2B5EF4-FFF2-40B4-BE49-F238E27FC236}">
                <a16:creationId xmlns:a16="http://schemas.microsoft.com/office/drawing/2014/main" id="{F1502925-120C-4A5D-876A-438ACB1D688A}"/>
              </a:ext>
            </a:extLst>
          </p:cNvPr>
          <p:cNvSpPr txBox="1"/>
          <p:nvPr/>
        </p:nvSpPr>
        <p:spPr>
          <a:xfrm>
            <a:off x="762980" y="1844824"/>
            <a:ext cx="7618040" cy="2585323"/>
          </a:xfrm>
          <a:prstGeom prst="rect">
            <a:avLst/>
          </a:prstGeom>
          <a:noFill/>
        </p:spPr>
        <p:txBody>
          <a:bodyPr wrap="square" rtlCol="0">
            <a:spAutoFit/>
          </a:bodyPr>
          <a:lstStyle/>
          <a:p>
            <a:r>
              <a:rPr lang="en-MY" dirty="0"/>
              <a:t>The success of any organization depends on each employee’s performance on the job. To make the recruitment and selection process effective, both employees and employers must have a clear concept of what a given job is and a clear language to communicate about the job.</a:t>
            </a:r>
          </a:p>
          <a:p>
            <a:endParaRPr lang="en-MY" dirty="0"/>
          </a:p>
          <a:p>
            <a:r>
              <a:rPr lang="en-MY" dirty="0"/>
              <a:t>A job analysis is a study of the major tasks and responsibilities of jobs in an organization. Job analysis is the foundation of many HR functions and activities. Effective HR practices depend on a thorough understanding of how jobs are performed</a:t>
            </a:r>
          </a:p>
        </p:txBody>
      </p:sp>
    </p:spTree>
    <p:extLst>
      <p:ext uri="{BB962C8B-B14F-4D97-AF65-F5344CB8AC3E}">
        <p14:creationId xmlns:p14="http://schemas.microsoft.com/office/powerpoint/2010/main" val="15124294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Roles of Job Analysis in HR</a:t>
            </a:r>
          </a:p>
        </p:txBody>
      </p:sp>
      <p:pic>
        <p:nvPicPr>
          <p:cNvPr id="5" name="Picture 4">
            <a:extLst>
              <a:ext uri="{FF2B5EF4-FFF2-40B4-BE49-F238E27FC236}">
                <a16:creationId xmlns:a16="http://schemas.microsoft.com/office/drawing/2014/main" id="{38B562A1-D2FC-4771-952A-4BC89A666CA1}"/>
              </a:ext>
            </a:extLst>
          </p:cNvPr>
          <p:cNvPicPr>
            <a:picLocks noChangeAspect="1"/>
          </p:cNvPicPr>
          <p:nvPr/>
        </p:nvPicPr>
        <p:blipFill>
          <a:blip r:embed="rId2"/>
          <a:stretch>
            <a:fillRect/>
          </a:stretch>
        </p:blipFill>
        <p:spPr>
          <a:xfrm>
            <a:off x="1691680" y="1700808"/>
            <a:ext cx="4762500" cy="4457700"/>
          </a:xfrm>
          <a:prstGeom prst="rect">
            <a:avLst/>
          </a:prstGeom>
        </p:spPr>
      </p:pic>
    </p:spTree>
    <p:extLst>
      <p:ext uri="{BB962C8B-B14F-4D97-AF65-F5344CB8AC3E}">
        <p14:creationId xmlns:p14="http://schemas.microsoft.com/office/powerpoint/2010/main" val="23921303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Importance of Job Analysis</a:t>
            </a:r>
          </a:p>
        </p:txBody>
      </p:sp>
      <p:sp>
        <p:nvSpPr>
          <p:cNvPr id="4" name="TextBox 3">
            <a:extLst>
              <a:ext uri="{FF2B5EF4-FFF2-40B4-BE49-F238E27FC236}">
                <a16:creationId xmlns:a16="http://schemas.microsoft.com/office/drawing/2014/main" id="{1C8A444B-2D93-440B-A6F5-F6D3240E860F}"/>
              </a:ext>
            </a:extLst>
          </p:cNvPr>
          <p:cNvSpPr txBox="1"/>
          <p:nvPr/>
        </p:nvSpPr>
        <p:spPr>
          <a:xfrm>
            <a:off x="685800" y="1685070"/>
            <a:ext cx="7772400" cy="4801314"/>
          </a:xfrm>
          <a:prstGeom prst="rect">
            <a:avLst/>
          </a:prstGeom>
          <a:noFill/>
        </p:spPr>
        <p:txBody>
          <a:bodyPr wrap="square" rtlCol="0">
            <a:spAutoFit/>
          </a:bodyPr>
          <a:lstStyle/>
          <a:p>
            <a:r>
              <a:rPr lang="en-MY" dirty="0"/>
              <a:t>A job analysis measures the job, not the person doing the job.</a:t>
            </a:r>
          </a:p>
          <a:p>
            <a:endParaRPr lang="en-MY" dirty="0"/>
          </a:p>
          <a:p>
            <a:r>
              <a:rPr lang="en-MY" dirty="0"/>
              <a:t>A job analysis helps to determine the following information:</a:t>
            </a:r>
          </a:p>
          <a:p>
            <a:endParaRPr lang="en-MY" dirty="0"/>
          </a:p>
          <a:p>
            <a:pPr marL="285750" indent="-285750">
              <a:buFont typeface="Wingdings" panose="05000000000000000000" pitchFamily="2" charset="2"/>
              <a:buChar char="§"/>
            </a:pPr>
            <a:r>
              <a:rPr lang="en-MY" dirty="0"/>
              <a:t>The importance of each task and responsibility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How the job relates to other jobs in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performance qualifications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conditions under which the work is performed</a:t>
            </a:r>
          </a:p>
          <a:p>
            <a:endParaRPr lang="en-MY" dirty="0"/>
          </a:p>
          <a:p>
            <a:r>
              <a:rPr lang="en-MY" dirty="0"/>
              <a:t>The general purpose of the job analysis is to understand the requirements of a job and to develop a pay structure. All jobs must be interrelated to accomplish the organization’s vision, mission, goals and objectives. Job analysis is the first step toward that end.</a:t>
            </a:r>
          </a:p>
          <a:p>
            <a:endParaRPr lang="en-MY" dirty="0"/>
          </a:p>
        </p:txBody>
      </p:sp>
    </p:spTree>
    <p:extLst>
      <p:ext uri="{BB962C8B-B14F-4D97-AF65-F5344CB8AC3E}">
        <p14:creationId xmlns:p14="http://schemas.microsoft.com/office/powerpoint/2010/main" val="262029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Analysis Data</a:t>
            </a:r>
          </a:p>
        </p:txBody>
      </p:sp>
      <p:sp>
        <p:nvSpPr>
          <p:cNvPr id="4" name="TextBox 3">
            <a:extLst>
              <a:ext uri="{FF2B5EF4-FFF2-40B4-BE49-F238E27FC236}">
                <a16:creationId xmlns:a16="http://schemas.microsoft.com/office/drawing/2014/main" id="{3A749D1F-68C1-4E72-B8BE-F7D32A6B1670}"/>
              </a:ext>
            </a:extLst>
          </p:cNvPr>
          <p:cNvSpPr txBox="1"/>
          <p:nvPr/>
        </p:nvSpPr>
        <p:spPr>
          <a:xfrm>
            <a:off x="914400" y="1916832"/>
            <a:ext cx="7474024"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Essential and nonessential tasks, duties and responsibilities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Knowledge, skills, and abilities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Mental and physical attributes required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Level of responsibility in the job (supervision received and given)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Work environment (including equipment used, hazards and general physical conditions that may affect the work)</a:t>
            </a:r>
          </a:p>
          <a:p>
            <a:endParaRPr lang="en-MY" dirty="0"/>
          </a:p>
        </p:txBody>
      </p:sp>
    </p:spTree>
    <p:extLst>
      <p:ext uri="{BB962C8B-B14F-4D97-AF65-F5344CB8AC3E}">
        <p14:creationId xmlns:p14="http://schemas.microsoft.com/office/powerpoint/2010/main" val="746602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Outcomes of the Job Analysis</a:t>
            </a:r>
          </a:p>
        </p:txBody>
      </p:sp>
      <p:pic>
        <p:nvPicPr>
          <p:cNvPr id="5" name="Picture 4">
            <a:extLst>
              <a:ext uri="{FF2B5EF4-FFF2-40B4-BE49-F238E27FC236}">
                <a16:creationId xmlns:a16="http://schemas.microsoft.com/office/drawing/2014/main" id="{870A3D8B-5987-46D1-B342-0959FB674723}"/>
              </a:ext>
            </a:extLst>
          </p:cNvPr>
          <p:cNvPicPr>
            <a:picLocks noChangeAspect="1"/>
          </p:cNvPicPr>
          <p:nvPr/>
        </p:nvPicPr>
        <p:blipFill>
          <a:blip r:embed="rId2"/>
          <a:stretch>
            <a:fillRect/>
          </a:stretch>
        </p:blipFill>
        <p:spPr>
          <a:xfrm>
            <a:off x="914400" y="1772816"/>
            <a:ext cx="5759152" cy="4996911"/>
          </a:xfrm>
          <a:prstGeom prst="rect">
            <a:avLst/>
          </a:prstGeom>
        </p:spPr>
      </p:pic>
    </p:spTree>
    <p:extLst>
      <p:ext uri="{BB962C8B-B14F-4D97-AF65-F5344CB8AC3E}">
        <p14:creationId xmlns:p14="http://schemas.microsoft.com/office/powerpoint/2010/main" val="22096994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Description</a:t>
            </a:r>
          </a:p>
        </p:txBody>
      </p:sp>
      <p:sp>
        <p:nvSpPr>
          <p:cNvPr id="4" name="TextBox 3">
            <a:extLst>
              <a:ext uri="{FF2B5EF4-FFF2-40B4-BE49-F238E27FC236}">
                <a16:creationId xmlns:a16="http://schemas.microsoft.com/office/drawing/2014/main" id="{A50E4772-27A5-4084-A40C-862992A3FA75}"/>
              </a:ext>
            </a:extLst>
          </p:cNvPr>
          <p:cNvSpPr txBox="1"/>
          <p:nvPr/>
        </p:nvSpPr>
        <p:spPr>
          <a:xfrm>
            <a:off x="886018" y="1700808"/>
            <a:ext cx="7546032" cy="646331"/>
          </a:xfrm>
          <a:prstGeom prst="rect">
            <a:avLst/>
          </a:prstGeom>
          <a:noFill/>
        </p:spPr>
        <p:txBody>
          <a:bodyPr wrap="square" rtlCol="0">
            <a:spAutoFit/>
          </a:bodyPr>
          <a:lstStyle/>
          <a:p>
            <a:r>
              <a:rPr lang="en-MY" dirty="0"/>
              <a:t>A job description is a written document describing an employee’s work activities.</a:t>
            </a:r>
          </a:p>
        </p:txBody>
      </p:sp>
      <p:pic>
        <p:nvPicPr>
          <p:cNvPr id="6" name="Picture 5">
            <a:extLst>
              <a:ext uri="{FF2B5EF4-FFF2-40B4-BE49-F238E27FC236}">
                <a16:creationId xmlns:a16="http://schemas.microsoft.com/office/drawing/2014/main" id="{1A04A29C-CD0C-43FA-92F6-748CBF7FC24D}"/>
              </a:ext>
            </a:extLst>
          </p:cNvPr>
          <p:cNvPicPr>
            <a:picLocks noChangeAspect="1"/>
          </p:cNvPicPr>
          <p:nvPr/>
        </p:nvPicPr>
        <p:blipFill>
          <a:blip r:embed="rId2"/>
          <a:stretch>
            <a:fillRect/>
          </a:stretch>
        </p:blipFill>
        <p:spPr>
          <a:xfrm>
            <a:off x="1547664" y="2627133"/>
            <a:ext cx="5862654" cy="3953053"/>
          </a:xfrm>
          <a:prstGeom prst="rect">
            <a:avLst/>
          </a:prstGeom>
        </p:spPr>
      </p:pic>
    </p:spTree>
    <p:extLst>
      <p:ext uri="{BB962C8B-B14F-4D97-AF65-F5344CB8AC3E}">
        <p14:creationId xmlns:p14="http://schemas.microsoft.com/office/powerpoint/2010/main" val="514743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Specifications</a:t>
            </a:r>
          </a:p>
        </p:txBody>
      </p:sp>
      <p:sp>
        <p:nvSpPr>
          <p:cNvPr id="4" name="TextBox 3">
            <a:extLst>
              <a:ext uri="{FF2B5EF4-FFF2-40B4-BE49-F238E27FC236}">
                <a16:creationId xmlns:a16="http://schemas.microsoft.com/office/drawing/2014/main" id="{BFEFB249-2409-4E24-A2C4-4A1E6057DBAA}"/>
              </a:ext>
            </a:extLst>
          </p:cNvPr>
          <p:cNvSpPr txBox="1"/>
          <p:nvPr/>
        </p:nvSpPr>
        <p:spPr>
          <a:xfrm>
            <a:off x="685800" y="1772816"/>
            <a:ext cx="8134672" cy="4524315"/>
          </a:xfrm>
          <a:prstGeom prst="rect">
            <a:avLst/>
          </a:prstGeom>
          <a:noFill/>
        </p:spPr>
        <p:txBody>
          <a:bodyPr wrap="square" rtlCol="0">
            <a:spAutoFit/>
          </a:bodyPr>
          <a:lstStyle/>
          <a:p>
            <a:r>
              <a:rPr lang="en-MY" dirty="0"/>
              <a:t>A job specification is a written description of the minimum qualifications required to perform a specific job. A job specification should reflect what is necessary for satisfactory performance, not what the ideal candidate should have.</a:t>
            </a:r>
          </a:p>
          <a:p>
            <a:endParaRPr lang="en-MY" dirty="0"/>
          </a:p>
          <a:p>
            <a:r>
              <a:rPr lang="en-MY" dirty="0"/>
              <a:t>Job specifications can be generated during the preparation of the job description. These specifications are often included as part of the job description document.</a:t>
            </a:r>
          </a:p>
          <a:p>
            <a:endParaRPr lang="en-MY" dirty="0"/>
          </a:p>
          <a:p>
            <a:r>
              <a:rPr lang="en-MY" dirty="0"/>
              <a:t>Examples of job specifications include the following:</a:t>
            </a:r>
          </a:p>
          <a:p>
            <a:pPr marL="285750" indent="-285750">
              <a:buFont typeface="Wingdings" panose="05000000000000000000" pitchFamily="2" charset="2"/>
              <a:buChar char="§"/>
            </a:pPr>
            <a:r>
              <a:rPr lang="en-MY" dirty="0"/>
              <a:t>Experience</a:t>
            </a:r>
          </a:p>
          <a:p>
            <a:pPr marL="285750" indent="-285750">
              <a:buFont typeface="Wingdings" panose="05000000000000000000" pitchFamily="2" charset="2"/>
              <a:buChar char="§"/>
            </a:pPr>
            <a:r>
              <a:rPr lang="en-MY" dirty="0"/>
              <a:t>Education</a:t>
            </a:r>
          </a:p>
          <a:p>
            <a:pPr marL="285750" indent="-285750">
              <a:buFont typeface="Wingdings" panose="05000000000000000000" pitchFamily="2" charset="2"/>
              <a:buChar char="§"/>
            </a:pPr>
            <a:r>
              <a:rPr lang="en-MY" dirty="0"/>
              <a:t>Training</a:t>
            </a:r>
          </a:p>
          <a:p>
            <a:pPr marL="285750" indent="-285750">
              <a:buFont typeface="Wingdings" panose="05000000000000000000" pitchFamily="2" charset="2"/>
              <a:buChar char="§"/>
            </a:pPr>
            <a:r>
              <a:rPr lang="en-MY" dirty="0"/>
              <a:t>Licenses and certification (if required)</a:t>
            </a:r>
          </a:p>
          <a:p>
            <a:pPr marL="285750" indent="-285750">
              <a:buFont typeface="Wingdings" panose="05000000000000000000" pitchFamily="2" charset="2"/>
              <a:buChar char="§"/>
            </a:pPr>
            <a:r>
              <a:rPr lang="en-MY" dirty="0"/>
              <a:t>Mental abilities and physical skills</a:t>
            </a:r>
          </a:p>
          <a:p>
            <a:pPr marL="285750" indent="-285750">
              <a:buFont typeface="Wingdings" panose="05000000000000000000" pitchFamily="2" charset="2"/>
              <a:buChar char="§"/>
            </a:pPr>
            <a:r>
              <a:rPr lang="en-MY" dirty="0"/>
              <a:t>Level of organizational responsibility</a:t>
            </a:r>
          </a:p>
        </p:txBody>
      </p:sp>
    </p:spTree>
    <p:extLst>
      <p:ext uri="{BB962C8B-B14F-4D97-AF65-F5344CB8AC3E}">
        <p14:creationId xmlns:p14="http://schemas.microsoft.com/office/powerpoint/2010/main" val="27901081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Competencies</a:t>
            </a:r>
          </a:p>
        </p:txBody>
      </p:sp>
      <p:sp>
        <p:nvSpPr>
          <p:cNvPr id="4" name="TextBox 3">
            <a:extLst>
              <a:ext uri="{FF2B5EF4-FFF2-40B4-BE49-F238E27FC236}">
                <a16:creationId xmlns:a16="http://schemas.microsoft.com/office/drawing/2014/main" id="{6B14A765-1D81-4784-9CB5-1D91670C42B6}"/>
              </a:ext>
            </a:extLst>
          </p:cNvPr>
          <p:cNvSpPr txBox="1"/>
          <p:nvPr/>
        </p:nvSpPr>
        <p:spPr>
          <a:xfrm>
            <a:off x="827584" y="1844824"/>
            <a:ext cx="7859216" cy="3693319"/>
          </a:xfrm>
          <a:prstGeom prst="rect">
            <a:avLst/>
          </a:prstGeom>
          <a:noFill/>
        </p:spPr>
        <p:txBody>
          <a:bodyPr wrap="square" rtlCol="0">
            <a:spAutoFit/>
          </a:bodyPr>
          <a:lstStyle/>
          <a:p>
            <a:r>
              <a:rPr lang="en-MY" dirty="0"/>
              <a:t>Job competencies are the observable and measurable skills, </a:t>
            </a:r>
            <a:r>
              <a:rPr lang="en-MY" dirty="0" err="1"/>
              <a:t>behaviors</a:t>
            </a:r>
            <a:r>
              <a:rPr lang="en-MY" dirty="0"/>
              <a:t> and knowledge that are needed to succeed in a specific job. Some organizations use the term ―competencies interchangeably with the knowledge, skills and abilities needed to perform a job successfully. However, competencies are more than basic KSAs. An employee usually develops competency at a job over a period of time. Therefore, job competencies represent the accumulation of multiple abilities and traits and knowledge required for success.</a:t>
            </a:r>
          </a:p>
          <a:p>
            <a:endParaRPr lang="en-MY" dirty="0"/>
          </a:p>
          <a:p>
            <a:r>
              <a:rPr lang="en-MY" dirty="0"/>
              <a:t>A competency-based job analysis describes a job in terms of competencies instead of job duties. The focus is on what the employee or team must be competent to do in order to perform the job.</a:t>
            </a:r>
          </a:p>
          <a:p>
            <a:endParaRPr lang="en-MY" dirty="0"/>
          </a:p>
        </p:txBody>
      </p:sp>
    </p:spTree>
    <p:extLst>
      <p:ext uri="{BB962C8B-B14F-4D97-AF65-F5344CB8AC3E}">
        <p14:creationId xmlns:p14="http://schemas.microsoft.com/office/powerpoint/2010/main" val="34387903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0468C40-6AE6-419B-9351-DD3C292EB0C5}"/>
              </a:ext>
            </a:extLst>
          </p:cNvPr>
          <p:cNvSpPr txBox="1"/>
          <p:nvPr/>
        </p:nvSpPr>
        <p:spPr>
          <a:xfrm>
            <a:off x="914400" y="1916832"/>
            <a:ext cx="8050088" cy="3139321"/>
          </a:xfrm>
          <a:prstGeom prst="rect">
            <a:avLst/>
          </a:prstGeom>
          <a:noFill/>
        </p:spPr>
        <p:txBody>
          <a:bodyPr wrap="square" rtlCol="0">
            <a:spAutoFit/>
          </a:bodyPr>
          <a:lstStyle/>
          <a:p>
            <a:r>
              <a:rPr lang="en-MY" dirty="0"/>
              <a:t>What term is used to describe a study of the major tasks and responsibilities of jobs in an organization?</a:t>
            </a:r>
          </a:p>
          <a:p>
            <a:endParaRPr lang="en-MY" dirty="0"/>
          </a:p>
          <a:p>
            <a:pPr marL="342900" indent="-342900">
              <a:buAutoNum type="alphaUcPeriod"/>
            </a:pPr>
            <a:r>
              <a:rPr lang="en-MY" dirty="0"/>
              <a:t>Job analysis</a:t>
            </a:r>
          </a:p>
          <a:p>
            <a:pPr marL="342900" indent="-342900">
              <a:buAutoNum type="alphaUcPeriod"/>
            </a:pPr>
            <a:endParaRPr lang="en-MY" dirty="0"/>
          </a:p>
          <a:p>
            <a:pPr marL="342900" indent="-342900">
              <a:buAutoNum type="alphaUcPeriod"/>
            </a:pPr>
            <a:r>
              <a:rPr lang="en-MY" dirty="0"/>
              <a:t>Job description</a:t>
            </a:r>
          </a:p>
          <a:p>
            <a:pPr marL="342900" indent="-342900">
              <a:buAutoNum type="alphaUcPeriod"/>
            </a:pPr>
            <a:endParaRPr lang="en-MY" dirty="0"/>
          </a:p>
          <a:p>
            <a:pPr marL="342900" indent="-342900">
              <a:buAutoNum type="alphaUcPeriod"/>
            </a:pPr>
            <a:r>
              <a:rPr lang="en-MY" dirty="0"/>
              <a:t>Job specification</a:t>
            </a:r>
          </a:p>
          <a:p>
            <a:pPr marL="342900" indent="-342900">
              <a:buAutoNum type="alphaUcPeriod"/>
            </a:pPr>
            <a:endParaRPr lang="en-MY" dirty="0"/>
          </a:p>
          <a:p>
            <a:pPr marL="342900" indent="-342900">
              <a:buAutoNum type="alphaUcPeriod"/>
            </a:pPr>
            <a:r>
              <a:rPr lang="en-MY" dirty="0"/>
              <a:t>Job competency</a:t>
            </a:r>
          </a:p>
          <a:p>
            <a:endParaRPr lang="en-MY" dirty="0"/>
          </a:p>
        </p:txBody>
      </p:sp>
    </p:spTree>
    <p:extLst>
      <p:ext uri="{BB962C8B-B14F-4D97-AF65-F5344CB8AC3E}">
        <p14:creationId xmlns:p14="http://schemas.microsoft.com/office/powerpoint/2010/main" val="23417759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107062"/>
            <a:ext cx="3657600" cy="692409"/>
          </a:xfrm>
        </p:spPr>
        <p:txBody>
          <a:bodyPr/>
          <a:lstStyle/>
          <a:p>
            <a:pPr marL="0" indent="0">
              <a:buNone/>
            </a:pPr>
            <a:r>
              <a:rPr lang="en-MY" dirty="0"/>
              <a:t>A.	Job analysis</a:t>
            </a:r>
          </a:p>
        </p:txBody>
      </p:sp>
    </p:spTree>
    <p:extLst>
      <p:ext uri="{BB962C8B-B14F-4D97-AF65-F5344CB8AC3E}">
        <p14:creationId xmlns:p14="http://schemas.microsoft.com/office/powerpoint/2010/main" val="32134284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7529260-28ED-4378-B8F6-78DC0B4BE558}"/>
              </a:ext>
            </a:extLst>
          </p:cNvPr>
          <p:cNvSpPr txBox="1"/>
          <p:nvPr/>
        </p:nvSpPr>
        <p:spPr>
          <a:xfrm>
            <a:off x="914400" y="1916832"/>
            <a:ext cx="7772400" cy="2862322"/>
          </a:xfrm>
          <a:prstGeom prst="rect">
            <a:avLst/>
          </a:prstGeom>
          <a:noFill/>
        </p:spPr>
        <p:txBody>
          <a:bodyPr wrap="square" rtlCol="0">
            <a:spAutoFit/>
          </a:bodyPr>
          <a:lstStyle/>
          <a:p>
            <a:r>
              <a:rPr lang="en-MY" dirty="0"/>
              <a:t>Which of the following information is NOT collected during a job analysis?</a:t>
            </a:r>
          </a:p>
          <a:p>
            <a:endParaRPr lang="en-MY" dirty="0"/>
          </a:p>
          <a:p>
            <a:pPr marL="342900" indent="-342900">
              <a:buAutoNum type="alphaUcPeriod"/>
            </a:pPr>
            <a:r>
              <a:rPr lang="en-MY" dirty="0"/>
              <a:t>Job context</a:t>
            </a:r>
          </a:p>
          <a:p>
            <a:pPr marL="342900" indent="-342900">
              <a:buAutoNum type="alphaUcPeriod"/>
            </a:pPr>
            <a:endParaRPr lang="en-MY" dirty="0"/>
          </a:p>
          <a:p>
            <a:pPr marL="342900" indent="-342900">
              <a:buAutoNum type="alphaUcPeriod"/>
            </a:pPr>
            <a:r>
              <a:rPr lang="en-MY" dirty="0"/>
              <a:t>Job content</a:t>
            </a:r>
          </a:p>
          <a:p>
            <a:pPr marL="342900" indent="-342900">
              <a:buAutoNum type="alphaUcPeriod"/>
            </a:pPr>
            <a:endParaRPr lang="en-MY" dirty="0"/>
          </a:p>
          <a:p>
            <a:pPr marL="342900" indent="-342900">
              <a:buAutoNum type="alphaUcPeriod"/>
            </a:pPr>
            <a:r>
              <a:rPr lang="en-MY" dirty="0"/>
              <a:t>Internal strengths and weaknesses</a:t>
            </a:r>
          </a:p>
          <a:p>
            <a:pPr marL="342900" indent="-342900">
              <a:buAutoNum type="alphaUcPeriod"/>
            </a:pPr>
            <a:endParaRPr lang="en-MY" dirty="0"/>
          </a:p>
          <a:p>
            <a:pPr marL="342900" indent="-342900">
              <a:buAutoNum type="alphaUcPeriod"/>
            </a:pPr>
            <a:r>
              <a:rPr lang="en-MY" dirty="0"/>
              <a:t>Performance criteria</a:t>
            </a:r>
          </a:p>
          <a:p>
            <a:endParaRPr lang="en-MY" dirty="0"/>
          </a:p>
        </p:txBody>
      </p:sp>
    </p:spTree>
    <p:extLst>
      <p:ext uri="{BB962C8B-B14F-4D97-AF65-F5344CB8AC3E}">
        <p14:creationId xmlns:p14="http://schemas.microsoft.com/office/powerpoint/2010/main" val="17827513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043608" y="2260849"/>
            <a:ext cx="6825952" cy="964704"/>
          </a:xfrm>
        </p:spPr>
        <p:txBody>
          <a:bodyPr/>
          <a:lstStyle/>
          <a:p>
            <a:pPr marL="0" indent="0">
              <a:buNone/>
            </a:pPr>
            <a:r>
              <a:rPr lang="en-MY" dirty="0"/>
              <a:t>C.	Internal strengths and weaknesses</a:t>
            </a:r>
          </a:p>
        </p:txBody>
      </p:sp>
    </p:spTree>
    <p:extLst>
      <p:ext uri="{BB962C8B-B14F-4D97-AF65-F5344CB8AC3E}">
        <p14:creationId xmlns:p14="http://schemas.microsoft.com/office/powerpoint/2010/main" val="37376742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69AD99E-7CE9-4D71-A630-371DD7EAEE1B}"/>
              </a:ext>
            </a:extLst>
          </p:cNvPr>
          <p:cNvSpPr txBox="1"/>
          <p:nvPr/>
        </p:nvSpPr>
        <p:spPr>
          <a:xfrm>
            <a:off x="827584" y="1844824"/>
            <a:ext cx="7772400" cy="3139321"/>
          </a:xfrm>
          <a:prstGeom prst="rect">
            <a:avLst/>
          </a:prstGeom>
          <a:noFill/>
        </p:spPr>
        <p:txBody>
          <a:bodyPr wrap="square" rtlCol="0">
            <a:spAutoFit/>
          </a:bodyPr>
          <a:lstStyle/>
          <a:p>
            <a:r>
              <a:rPr lang="en-MY" dirty="0"/>
              <a:t>When you collect data for a job analysis, which of the following can be considered a primary source?</a:t>
            </a:r>
          </a:p>
          <a:p>
            <a:endParaRPr lang="en-MY" dirty="0"/>
          </a:p>
          <a:p>
            <a:pPr marL="342900" indent="-342900">
              <a:buAutoNum type="alphaUcPeriod"/>
            </a:pPr>
            <a:r>
              <a:rPr lang="en-MY" dirty="0"/>
              <a:t>Job applicants</a:t>
            </a:r>
          </a:p>
          <a:p>
            <a:pPr marL="342900" indent="-342900">
              <a:buAutoNum type="alphaUcPeriod"/>
            </a:pPr>
            <a:endParaRPr lang="en-MY" dirty="0"/>
          </a:p>
          <a:p>
            <a:pPr marL="342900" indent="-342900">
              <a:buAutoNum type="alphaUcPeriod"/>
            </a:pPr>
            <a:r>
              <a:rPr lang="en-MY" dirty="0"/>
              <a:t>Employees who are currently performing the job</a:t>
            </a:r>
          </a:p>
          <a:p>
            <a:pPr marL="342900" indent="-342900">
              <a:buAutoNum type="alphaUcPeriod"/>
            </a:pPr>
            <a:endParaRPr lang="en-MY" dirty="0"/>
          </a:p>
          <a:p>
            <a:pPr marL="342900" indent="-342900">
              <a:buAutoNum type="alphaUcPeriod"/>
            </a:pPr>
            <a:r>
              <a:rPr lang="en-MY" dirty="0"/>
              <a:t>Employees throughout the organization</a:t>
            </a:r>
          </a:p>
          <a:p>
            <a:pPr marL="342900" indent="-342900">
              <a:buAutoNum type="alphaUcPeriod"/>
            </a:pPr>
            <a:endParaRPr lang="en-MY" dirty="0"/>
          </a:p>
          <a:p>
            <a:pPr marL="342900" indent="-342900">
              <a:buAutoNum type="alphaUcPeriod"/>
            </a:pPr>
            <a:r>
              <a:rPr lang="en-MY" dirty="0"/>
              <a:t>Employees who perform similar jobs at other organizations</a:t>
            </a:r>
          </a:p>
          <a:p>
            <a:endParaRPr lang="en-MY" dirty="0"/>
          </a:p>
        </p:txBody>
      </p:sp>
    </p:spTree>
    <p:extLst>
      <p:ext uri="{BB962C8B-B14F-4D97-AF65-F5344CB8AC3E}">
        <p14:creationId xmlns:p14="http://schemas.microsoft.com/office/powerpoint/2010/main" val="30444729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685800" y="2392288"/>
            <a:ext cx="7772400" cy="1036712"/>
          </a:xfrm>
        </p:spPr>
        <p:txBody>
          <a:bodyPr/>
          <a:lstStyle/>
          <a:p>
            <a:pPr marL="0" indent="0">
              <a:buNone/>
            </a:pPr>
            <a:r>
              <a:rPr lang="en-MY" dirty="0"/>
              <a:t>B.	Employees who are currently performing the job</a:t>
            </a:r>
          </a:p>
        </p:txBody>
      </p:sp>
    </p:spTree>
    <p:extLst>
      <p:ext uri="{BB962C8B-B14F-4D97-AF65-F5344CB8AC3E}">
        <p14:creationId xmlns:p14="http://schemas.microsoft.com/office/powerpoint/2010/main" val="17463403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5F8D4E3D-2AC3-4D79-84C0-09FF5ED7D659}"/>
              </a:ext>
            </a:extLst>
          </p:cNvPr>
          <p:cNvSpPr txBox="1"/>
          <p:nvPr/>
        </p:nvSpPr>
        <p:spPr>
          <a:xfrm>
            <a:off x="914400" y="1772816"/>
            <a:ext cx="7315200" cy="3139321"/>
          </a:xfrm>
          <a:prstGeom prst="rect">
            <a:avLst/>
          </a:prstGeom>
          <a:noFill/>
        </p:spPr>
        <p:txBody>
          <a:bodyPr wrap="square" rtlCol="0">
            <a:spAutoFit/>
          </a:bodyPr>
          <a:lstStyle/>
          <a:p>
            <a:r>
              <a:rPr lang="en-MY" dirty="0"/>
              <a:t>Which method of collecting primary source data provides a realistic view of the daily tasks and activities performed in a job?</a:t>
            </a:r>
          </a:p>
          <a:p>
            <a:endParaRPr lang="en-MY" dirty="0"/>
          </a:p>
          <a:p>
            <a:pPr marL="342900" indent="-342900">
              <a:buAutoNum type="alphaUcPeriod"/>
            </a:pPr>
            <a:r>
              <a:rPr lang="en-MY" dirty="0"/>
              <a:t>Interviews</a:t>
            </a:r>
          </a:p>
          <a:p>
            <a:pPr marL="342900" indent="-342900">
              <a:buAutoNum type="alphaUcPeriod"/>
            </a:pPr>
            <a:endParaRPr lang="en-MY" dirty="0"/>
          </a:p>
          <a:p>
            <a:pPr marL="342900" indent="-342900">
              <a:buAutoNum type="alphaUcPeriod"/>
            </a:pPr>
            <a:r>
              <a:rPr lang="en-MY" dirty="0"/>
              <a:t>Observation</a:t>
            </a:r>
          </a:p>
          <a:p>
            <a:pPr marL="342900" indent="-342900">
              <a:buAutoNum type="alphaUcPeriod"/>
            </a:pPr>
            <a:endParaRPr lang="en-MY" dirty="0"/>
          </a:p>
          <a:p>
            <a:pPr marL="342900" indent="-342900">
              <a:buAutoNum type="alphaUcPeriod"/>
            </a:pPr>
            <a:r>
              <a:rPr lang="en-MY" dirty="0"/>
              <a:t>Questionnaire</a:t>
            </a:r>
          </a:p>
          <a:p>
            <a:pPr marL="342900" indent="-342900">
              <a:buAutoNum type="alphaUcPeriod"/>
            </a:pPr>
            <a:endParaRPr lang="en-MY" dirty="0"/>
          </a:p>
          <a:p>
            <a:pPr marL="342900" indent="-342900">
              <a:buAutoNum type="alphaUcPeriod"/>
            </a:pPr>
            <a:r>
              <a:rPr lang="en-MY" dirty="0"/>
              <a:t>Work log</a:t>
            </a:r>
          </a:p>
          <a:p>
            <a:endParaRPr lang="en-MY" dirty="0"/>
          </a:p>
        </p:txBody>
      </p:sp>
    </p:spTree>
    <p:extLst>
      <p:ext uri="{BB962C8B-B14F-4D97-AF65-F5344CB8AC3E}">
        <p14:creationId xmlns:p14="http://schemas.microsoft.com/office/powerpoint/2010/main" val="10970607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204864"/>
            <a:ext cx="3873624" cy="676672"/>
          </a:xfrm>
        </p:spPr>
        <p:txBody>
          <a:bodyPr/>
          <a:lstStyle/>
          <a:p>
            <a:pPr marL="0" indent="0">
              <a:buNone/>
            </a:pPr>
            <a:r>
              <a:rPr lang="en-MY" dirty="0"/>
              <a:t>B.	Observation</a:t>
            </a:r>
          </a:p>
        </p:txBody>
      </p:sp>
    </p:spTree>
    <p:extLst>
      <p:ext uri="{BB962C8B-B14F-4D97-AF65-F5344CB8AC3E}">
        <p14:creationId xmlns:p14="http://schemas.microsoft.com/office/powerpoint/2010/main" val="36807762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Recruitment</a:t>
            </a:r>
          </a:p>
        </p:txBody>
      </p:sp>
      <p:sp>
        <p:nvSpPr>
          <p:cNvPr id="4" name="TextBox 3">
            <a:extLst>
              <a:ext uri="{FF2B5EF4-FFF2-40B4-BE49-F238E27FC236}">
                <a16:creationId xmlns:a16="http://schemas.microsoft.com/office/drawing/2014/main" id="{B3B470B9-9D6F-4190-816A-0BF27BD3CDBD}"/>
              </a:ext>
            </a:extLst>
          </p:cNvPr>
          <p:cNvSpPr txBox="1"/>
          <p:nvPr/>
        </p:nvSpPr>
        <p:spPr>
          <a:xfrm>
            <a:off x="827584" y="1772816"/>
            <a:ext cx="7992888" cy="3970318"/>
          </a:xfrm>
          <a:prstGeom prst="rect">
            <a:avLst/>
          </a:prstGeom>
          <a:noFill/>
        </p:spPr>
        <p:txBody>
          <a:bodyPr wrap="square" rtlCol="0">
            <a:spAutoFit/>
          </a:bodyPr>
          <a:lstStyle/>
          <a:p>
            <a:r>
              <a:rPr lang="en-MY" dirty="0"/>
              <a:t>Recruitment is the process of attracting, screening and hiring qualified people for a job. The goal is to attract a pool of qualified candidates, some of whom will later be given job offers.</a:t>
            </a:r>
          </a:p>
          <a:p>
            <a:endParaRPr lang="en-MY" dirty="0"/>
          </a:p>
          <a:p>
            <a:r>
              <a:rPr lang="en-MY" dirty="0"/>
              <a:t>Recruitment consists of two crucial factors. One factor is attracting the appropriate quantity of applicants. The other factor is attracting quality applicants.</a:t>
            </a:r>
          </a:p>
          <a:p>
            <a:endParaRPr lang="en-MY" dirty="0"/>
          </a:p>
          <a:p>
            <a:r>
              <a:rPr lang="en-MY"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val="42656319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Process</a:t>
            </a:r>
          </a:p>
        </p:txBody>
      </p:sp>
      <p:sp>
        <p:nvSpPr>
          <p:cNvPr id="4" name="TextBox 3">
            <a:extLst>
              <a:ext uri="{FF2B5EF4-FFF2-40B4-BE49-F238E27FC236}">
                <a16:creationId xmlns:a16="http://schemas.microsoft.com/office/drawing/2014/main" id="{0A7568AF-54B0-41A3-922C-34E182B191EB}"/>
              </a:ext>
            </a:extLst>
          </p:cNvPr>
          <p:cNvSpPr txBox="1"/>
          <p:nvPr/>
        </p:nvSpPr>
        <p:spPr>
          <a:xfrm>
            <a:off x="768152" y="1844824"/>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val="14950912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a:t>
            </a:r>
          </a:p>
        </p:txBody>
      </p:sp>
      <p:sp>
        <p:nvSpPr>
          <p:cNvPr id="4" name="TextBox 3">
            <a:extLst>
              <a:ext uri="{FF2B5EF4-FFF2-40B4-BE49-F238E27FC236}">
                <a16:creationId xmlns:a16="http://schemas.microsoft.com/office/drawing/2014/main" id="{45DF9A92-663D-47F0-8FBE-3E853C1C60D1}"/>
              </a:ext>
            </a:extLst>
          </p:cNvPr>
          <p:cNvSpPr txBox="1"/>
          <p:nvPr/>
        </p:nvSpPr>
        <p:spPr>
          <a:xfrm>
            <a:off x="827584" y="1772816"/>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val="19138792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val="6541955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III</a:t>
            </a:r>
          </a:p>
        </p:txBody>
      </p:sp>
      <p:sp>
        <p:nvSpPr>
          <p:cNvPr id="4" name="TextBox 3">
            <a:extLst>
              <a:ext uri="{FF2B5EF4-FFF2-40B4-BE49-F238E27FC236}">
                <a16:creationId xmlns:a16="http://schemas.microsoft.com/office/drawing/2014/main" id="{25950D13-8F91-4DAD-B20E-7F64D3301587}"/>
              </a:ext>
            </a:extLst>
          </p:cNvPr>
          <p:cNvSpPr txBox="1"/>
          <p:nvPr/>
        </p:nvSpPr>
        <p:spPr>
          <a:xfrm>
            <a:off x="914400" y="1844824"/>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val="26848485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D7F7-9140-465B-BA3E-8033AC965CD8}"/>
              </a:ext>
            </a:extLst>
          </p:cNvPr>
          <p:cNvSpPr>
            <a:spLocks noGrp="1"/>
          </p:cNvSpPr>
          <p:nvPr>
            <p:ph type="title"/>
          </p:nvPr>
        </p:nvSpPr>
        <p:spPr/>
        <p:txBody>
          <a:bodyPr/>
          <a:lstStyle/>
          <a:p>
            <a:r>
              <a:rPr lang="en-MY" dirty="0"/>
              <a:t>Advantages and Disadvantages of Recruiting Internally</a:t>
            </a:r>
          </a:p>
        </p:txBody>
      </p:sp>
      <p:pic>
        <p:nvPicPr>
          <p:cNvPr id="5" name="Picture 4">
            <a:extLst>
              <a:ext uri="{FF2B5EF4-FFF2-40B4-BE49-F238E27FC236}">
                <a16:creationId xmlns:a16="http://schemas.microsoft.com/office/drawing/2014/main" id="{35214E08-428A-419A-AA49-51C9E08A7F89}"/>
              </a:ext>
            </a:extLst>
          </p:cNvPr>
          <p:cNvPicPr>
            <a:picLocks noChangeAspect="1"/>
          </p:cNvPicPr>
          <p:nvPr/>
        </p:nvPicPr>
        <p:blipFill>
          <a:blip r:embed="rId2"/>
          <a:stretch>
            <a:fillRect/>
          </a:stretch>
        </p:blipFill>
        <p:spPr>
          <a:xfrm>
            <a:off x="1619672" y="1700808"/>
            <a:ext cx="5112568" cy="4729125"/>
          </a:xfrm>
          <a:prstGeom prst="rect">
            <a:avLst/>
          </a:prstGeom>
        </p:spPr>
      </p:pic>
    </p:spTree>
    <p:extLst>
      <p:ext uri="{BB962C8B-B14F-4D97-AF65-F5344CB8AC3E}">
        <p14:creationId xmlns:p14="http://schemas.microsoft.com/office/powerpoint/2010/main" val="21160170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7592-8F1B-47B8-8A86-76DB47A0230A}"/>
              </a:ext>
            </a:extLst>
          </p:cNvPr>
          <p:cNvSpPr>
            <a:spLocks noGrp="1"/>
          </p:cNvSpPr>
          <p:nvPr>
            <p:ph type="title"/>
          </p:nvPr>
        </p:nvSpPr>
        <p:spPr/>
        <p:txBody>
          <a:bodyPr/>
          <a:lstStyle/>
          <a:p>
            <a:r>
              <a:rPr lang="en-MY" dirty="0"/>
              <a:t>Job Postings</a:t>
            </a:r>
          </a:p>
        </p:txBody>
      </p:sp>
      <p:sp>
        <p:nvSpPr>
          <p:cNvPr id="4" name="TextBox 3">
            <a:extLst>
              <a:ext uri="{FF2B5EF4-FFF2-40B4-BE49-F238E27FC236}">
                <a16:creationId xmlns:a16="http://schemas.microsoft.com/office/drawing/2014/main" id="{008A8CCB-65A1-4278-9A5B-2A458F22C2DB}"/>
              </a:ext>
            </a:extLst>
          </p:cNvPr>
          <p:cNvSpPr txBox="1"/>
          <p:nvPr/>
        </p:nvSpPr>
        <p:spPr>
          <a:xfrm>
            <a:off x="755576" y="1767576"/>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val="21765161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C97-B059-49D1-A6A1-85A26AA66343}"/>
              </a:ext>
            </a:extLst>
          </p:cNvPr>
          <p:cNvSpPr>
            <a:spLocks noGrp="1"/>
          </p:cNvSpPr>
          <p:nvPr>
            <p:ph type="title"/>
          </p:nvPr>
        </p:nvSpPr>
        <p:spPr/>
        <p:txBody>
          <a:bodyPr/>
          <a:lstStyle/>
          <a:p>
            <a:r>
              <a:rPr lang="en-MY" dirty="0"/>
              <a:t>Skills Assessment Tools</a:t>
            </a:r>
          </a:p>
        </p:txBody>
      </p:sp>
      <p:sp>
        <p:nvSpPr>
          <p:cNvPr id="4" name="TextBox 3">
            <a:extLst>
              <a:ext uri="{FF2B5EF4-FFF2-40B4-BE49-F238E27FC236}">
                <a16:creationId xmlns:a16="http://schemas.microsoft.com/office/drawing/2014/main" id="{024DDDC5-26BC-4D62-86CD-C6CE2842F6B4}"/>
              </a:ext>
            </a:extLst>
          </p:cNvPr>
          <p:cNvSpPr txBox="1"/>
          <p:nvPr/>
        </p:nvSpPr>
        <p:spPr>
          <a:xfrm>
            <a:off x="914400" y="1844824"/>
            <a:ext cx="7772400" cy="4524315"/>
          </a:xfrm>
          <a:prstGeom prst="rect">
            <a:avLst/>
          </a:prstGeom>
          <a:noFill/>
        </p:spPr>
        <p:txBody>
          <a:bodyPr wrap="square" rtlCol="0">
            <a:spAutoFit/>
          </a:bodyPr>
          <a:lstStyle/>
          <a:p>
            <a:r>
              <a:rPr lang="en-MY" dirty="0"/>
              <a:t>The human resource information system (HRIS) is technology that supports human resources functions. HRIS can be used as a source for internal recruitment.</a:t>
            </a:r>
          </a:p>
          <a:p>
            <a:endParaRPr lang="en-MY" dirty="0"/>
          </a:p>
          <a:p>
            <a:r>
              <a:rPr lang="en-MY"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dirty="0"/>
          </a:p>
          <a:p>
            <a:pPr marL="285750" indent="-285750">
              <a:buFont typeface="Wingdings" panose="05000000000000000000" pitchFamily="2" charset="2"/>
              <a:buChar char="§"/>
            </a:pPr>
            <a:r>
              <a:rPr lang="en-MY" dirty="0"/>
              <a:t>Allows organizations to scan records quickly and to locate qualified candidates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Increases the likelihood of a good match between the job and the employee</a:t>
            </a:r>
          </a:p>
          <a:p>
            <a:endParaRPr lang="en-MY" dirty="0"/>
          </a:p>
        </p:txBody>
      </p:sp>
    </p:spTree>
    <p:extLst>
      <p:ext uri="{BB962C8B-B14F-4D97-AF65-F5344CB8AC3E}">
        <p14:creationId xmlns:p14="http://schemas.microsoft.com/office/powerpoint/2010/main" val="35181147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val="39326116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val="29264735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1BB4-6C76-4220-9E02-95945CCD2082}"/>
              </a:ext>
            </a:extLst>
          </p:cNvPr>
          <p:cNvSpPr>
            <a:spLocks noGrp="1"/>
          </p:cNvSpPr>
          <p:nvPr>
            <p:ph type="title"/>
          </p:nvPr>
        </p:nvSpPr>
        <p:spPr/>
        <p:txBody>
          <a:bodyPr/>
          <a:lstStyle/>
          <a:p>
            <a:r>
              <a:rPr lang="en-MY" dirty="0"/>
              <a:t>Promotions</a:t>
            </a:r>
          </a:p>
        </p:txBody>
      </p:sp>
      <p:sp>
        <p:nvSpPr>
          <p:cNvPr id="4" name="TextBox 3">
            <a:extLst>
              <a:ext uri="{FF2B5EF4-FFF2-40B4-BE49-F238E27FC236}">
                <a16:creationId xmlns:a16="http://schemas.microsoft.com/office/drawing/2014/main" id="{342C8923-F37A-465A-9A3D-A69ADAA6D3F2}"/>
              </a:ext>
            </a:extLst>
          </p:cNvPr>
          <p:cNvSpPr txBox="1"/>
          <p:nvPr/>
        </p:nvSpPr>
        <p:spPr>
          <a:xfrm>
            <a:off x="914400" y="1772816"/>
            <a:ext cx="7906072" cy="4524315"/>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val="22147932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val="4818891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val="32401109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val="27175094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val="3773376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Recruiting Strategies IV</a:t>
            </a:r>
          </a:p>
        </p:txBody>
      </p:sp>
      <p:sp>
        <p:nvSpPr>
          <p:cNvPr id="4" name="TextBox 3">
            <a:extLst>
              <a:ext uri="{FF2B5EF4-FFF2-40B4-BE49-F238E27FC236}">
                <a16:creationId xmlns:a16="http://schemas.microsoft.com/office/drawing/2014/main" id="{3D551BA2-A207-467F-ACE8-F46D945F718F}"/>
              </a:ext>
            </a:extLst>
          </p:cNvPr>
          <p:cNvSpPr txBox="1"/>
          <p:nvPr/>
        </p:nvSpPr>
        <p:spPr>
          <a:xfrm>
            <a:off x="683568" y="165926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id="{10EE636C-13D5-4CFD-8479-BE45D0293473}"/>
              </a:ext>
            </a:extLst>
          </p:cNvPr>
          <p:cNvPicPr>
            <a:picLocks noChangeAspect="1"/>
          </p:cNvPicPr>
          <p:nvPr/>
        </p:nvPicPr>
        <p:blipFill>
          <a:blip r:embed="rId2"/>
          <a:stretch>
            <a:fillRect/>
          </a:stretch>
        </p:blipFill>
        <p:spPr>
          <a:xfrm>
            <a:off x="2395537" y="3903662"/>
            <a:ext cx="4810125" cy="2676525"/>
          </a:xfrm>
          <a:prstGeom prst="rect">
            <a:avLst/>
          </a:prstGeom>
        </p:spPr>
      </p:pic>
    </p:spTree>
    <p:extLst>
      <p:ext uri="{BB962C8B-B14F-4D97-AF65-F5344CB8AC3E}">
        <p14:creationId xmlns:p14="http://schemas.microsoft.com/office/powerpoint/2010/main" val="11985823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External Recruiting Sources</a:t>
            </a:r>
          </a:p>
        </p:txBody>
      </p:sp>
      <p:pic>
        <p:nvPicPr>
          <p:cNvPr id="5" name="Picture 4">
            <a:extLst>
              <a:ext uri="{FF2B5EF4-FFF2-40B4-BE49-F238E27FC236}">
                <a16:creationId xmlns:a16="http://schemas.microsoft.com/office/drawing/2014/main" id="{F04A49FB-265E-4180-90D9-FB5BC166B163}"/>
              </a:ext>
            </a:extLst>
          </p:cNvPr>
          <p:cNvPicPr>
            <a:picLocks noChangeAspect="1"/>
          </p:cNvPicPr>
          <p:nvPr/>
        </p:nvPicPr>
        <p:blipFill>
          <a:blip r:embed="rId2"/>
          <a:stretch>
            <a:fillRect/>
          </a:stretch>
        </p:blipFill>
        <p:spPr>
          <a:xfrm>
            <a:off x="1331640" y="1556792"/>
            <a:ext cx="6192688" cy="5191125"/>
          </a:xfrm>
          <a:prstGeom prst="rect">
            <a:avLst/>
          </a:prstGeom>
        </p:spPr>
      </p:pic>
    </p:spTree>
    <p:extLst>
      <p:ext uri="{BB962C8B-B14F-4D97-AF65-F5344CB8AC3E}">
        <p14:creationId xmlns:p14="http://schemas.microsoft.com/office/powerpoint/2010/main" val="19032949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val="6711808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val="11884917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val="26870480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val="34766878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val="34311211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val="27262921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val="17088822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val="30642105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1454</TotalTime>
  <Words>3972</Words>
  <Application>Microsoft Office PowerPoint</Application>
  <PresentationFormat>On-screen Show (4:3)</PresentationFormat>
  <Paragraphs>561</Paragraphs>
  <Slides>81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81</vt:i4>
      </vt:variant>
    </vt:vector>
  </HeadingPairs>
  <TitlesOfParts>
    <vt:vector size="85" baseType="lpstr">
      <vt:lpstr>Arial</vt:lpstr>
      <vt:lpstr>Times New Roman</vt:lpstr>
      <vt:lpstr>Wingdings</vt:lpstr>
      <vt:lpstr>Office Theme</vt:lpstr>
      <vt:lpstr>HR Service Delivery - I</vt:lpstr>
      <vt:lpstr>Workforce Planning</vt:lpstr>
      <vt:lpstr>Importance of Implementing Strategic Workforce</vt:lpstr>
      <vt:lpstr>Importance of Implementing Strategic Workforce</vt:lpstr>
      <vt:lpstr>Importance of Implementing Strategic Workforce</vt:lpstr>
      <vt:lpstr>Importance of Implementing Strategic Workforce</vt:lpstr>
      <vt:lpstr>Workforce Planning</vt:lpstr>
      <vt:lpstr>Workforce Planning</vt:lpstr>
      <vt:lpstr>Workforce Planning</vt:lpstr>
      <vt:lpstr>Talent Strategy</vt:lpstr>
      <vt:lpstr>Benefits of Workforce Planning</vt:lpstr>
      <vt:lpstr>Organizational Requirements for Staffing</vt:lpstr>
      <vt:lpstr>Anticipating Staffing Needs</vt:lpstr>
      <vt:lpstr>Issues that impact future staffing </vt:lpstr>
      <vt:lpstr>HR Planning</vt:lpstr>
      <vt:lpstr>Judgement Forecasting</vt:lpstr>
      <vt:lpstr>Delphi Forecasting </vt:lpstr>
      <vt:lpstr>Nominal Group Technique</vt:lpstr>
      <vt:lpstr>Promoting the Organization</vt:lpstr>
      <vt:lpstr>1. Employment Branding</vt:lpstr>
      <vt:lpstr>2. Employee Value Proposition</vt:lpstr>
      <vt:lpstr>EVP - Example</vt:lpstr>
      <vt:lpstr>The Employment Value Proposition</vt:lpstr>
      <vt:lpstr>Benefits of EVP</vt:lpstr>
      <vt:lpstr>Diversity and Inclusion Considerations</vt:lpstr>
      <vt:lpstr>Legal Considerations in Global Staffing</vt:lpstr>
      <vt:lpstr>The Role of the Staffing Plan</vt:lpstr>
      <vt:lpstr>Staffing Needs Analysis</vt:lpstr>
      <vt:lpstr>Staffing Need Analysis</vt:lpstr>
      <vt:lpstr>Designing the Staffing Plan</vt:lpstr>
      <vt:lpstr>Workforce Planning</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Job Analysis</vt:lpstr>
      <vt:lpstr>Roles of Job Analysis in HR</vt:lpstr>
      <vt:lpstr>Importance of Job Analysis</vt:lpstr>
      <vt:lpstr>Job Analysis Data</vt:lpstr>
      <vt:lpstr>Outcomes of the Job Analysis</vt:lpstr>
      <vt:lpstr>Job Description</vt:lpstr>
      <vt:lpstr>Job Specifications</vt:lpstr>
      <vt:lpstr>Job Competencies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29</cp:revision>
  <cp:lastPrinted>1601-01-01T00:00:00Z</cp:lastPrinted>
  <dcterms:created xsi:type="dcterms:W3CDTF">2020-07-09T15:12:46Z</dcterms:created>
  <dcterms:modified xsi:type="dcterms:W3CDTF">2021-04-04T03:25:34Z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