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9"/>
  </p:notesMasterIdLst>
  <p:handoutMasterIdLst>
    <p:handoutMasterId r:id="rId60"/>
  </p:handoutMasterIdLst>
  <p:sldIdLst>
    <p:sldId id="256" r:id="rId2"/>
    <p:sldId id="294" r:id="rId3"/>
    <p:sldId id="506" r:id="rId4"/>
    <p:sldId id="330" r:id="rId5"/>
    <p:sldId id="258" r:id="rId6"/>
    <p:sldId id="334" r:id="rId7"/>
    <p:sldId id="335" r:id="rId8"/>
    <p:sldId id="341" r:id="rId9"/>
    <p:sldId id="342" r:id="rId10"/>
    <p:sldId id="343" r:id="rId11"/>
    <p:sldId id="512" r:id="rId12"/>
    <p:sldId id="259" r:id="rId13"/>
    <p:sldId id="260" r:id="rId14"/>
    <p:sldId id="261" r:id="rId15"/>
    <p:sldId id="262" r:id="rId16"/>
    <p:sldId id="509" r:id="rId17"/>
    <p:sldId id="355" r:id="rId18"/>
    <p:sldId id="356" r:id="rId19"/>
    <p:sldId id="357" r:id="rId20"/>
    <p:sldId id="358" r:id="rId21"/>
    <p:sldId id="269" r:id="rId22"/>
    <p:sldId id="271" r:id="rId23"/>
    <p:sldId id="272" r:id="rId24"/>
    <p:sldId id="273" r:id="rId25"/>
    <p:sldId id="274" r:id="rId26"/>
    <p:sldId id="257" r:id="rId27"/>
    <p:sldId id="510" r:id="rId28"/>
    <p:sldId id="368" r:id="rId29"/>
    <p:sldId id="369" r:id="rId30"/>
    <p:sldId id="370" r:id="rId31"/>
    <p:sldId id="511" r:id="rId32"/>
    <p:sldId id="301" r:id="rId33"/>
    <p:sldId id="302" r:id="rId34"/>
    <p:sldId id="303" r:id="rId35"/>
    <p:sldId id="304" r:id="rId36"/>
    <p:sldId id="305" r:id="rId37"/>
    <p:sldId id="306" r:id="rId38"/>
    <p:sldId id="307" r:id="rId39"/>
    <p:sldId id="308" r:id="rId40"/>
    <p:sldId id="309" r:id="rId41"/>
    <p:sldId id="310" r:id="rId42"/>
    <p:sldId id="311" r:id="rId43"/>
    <p:sldId id="312" r:id="rId44"/>
    <p:sldId id="313" r:id="rId45"/>
    <p:sldId id="314" r:id="rId46"/>
    <p:sldId id="315" r:id="rId47"/>
    <p:sldId id="316" r:id="rId48"/>
    <p:sldId id="317" r:id="rId49"/>
    <p:sldId id="318" r:id="rId50"/>
    <p:sldId id="319" r:id="rId51"/>
    <p:sldId id="320" r:id="rId52"/>
    <p:sldId id="321" r:id="rId53"/>
    <p:sldId id="322" r:id="rId54"/>
    <p:sldId id="323" r:id="rId55"/>
    <p:sldId id="324" r:id="rId56"/>
    <p:sldId id="325" r:id="rId57"/>
    <p:sldId id="327" r:id="rId5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888"/>
          <a:ext cx="6897960" cy="784722"/>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68003">
        <dgm:presLayoutVars>
          <dgm:chMax val="0"/>
          <dgm:bulletEnabled val="1"/>
        </dgm:presLayoutVars>
      </dgm:prSet>
      <dgm:spPr>
        <a:xfrm>
          <a:off x="0" y="822540"/>
          <a:ext cx="6897960" cy="784666"/>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6560C8-A96F-4018-9DFD-0354FDA37BE6}" type="doc">
      <dgm:prSet loTypeId="urn:microsoft.com/office/officeart/2005/8/layout/matrix2" loCatId="matrix" qsTypeId="urn:microsoft.com/office/officeart/2005/8/quickstyle/simple3" qsCatId="simple" csTypeId="urn:microsoft.com/office/officeart/2005/8/colors/accent4_2" csCatId="accent4" phldr="1"/>
      <dgm:spPr/>
      <dgm:t>
        <a:bodyPr/>
        <a:lstStyle/>
        <a:p>
          <a:endParaRPr lang="en-MY"/>
        </a:p>
      </dgm:t>
    </dgm:pt>
    <dgm:pt modelId="{E2AB3AA8-AB3D-4CE6-B654-AB28884C9A2B}">
      <dgm:prSet phldrT="[Text]"/>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Lower Criticality</a:t>
          </a:r>
        </a:p>
      </dgm:t>
    </dgm:pt>
    <dgm:pt modelId="{98FCB762-4F2B-49AE-A7C5-35B904152A80}" type="parTrans" cxnId="{D8D769C3-9D96-4E57-AA13-7BCEE1DAF1E2}">
      <dgm:prSet/>
      <dgm:spPr/>
      <dgm:t>
        <a:bodyPr/>
        <a:lstStyle/>
        <a:p>
          <a:endParaRPr lang="en-MY"/>
        </a:p>
      </dgm:t>
    </dgm:pt>
    <dgm:pt modelId="{7900F1CA-9930-4DF2-BF69-E26D5D8B151E}" type="sibTrans" cxnId="{D8D769C3-9D96-4E57-AA13-7BCEE1DAF1E2}">
      <dgm:prSet/>
      <dgm:spPr/>
      <dgm:t>
        <a:bodyPr/>
        <a:lstStyle/>
        <a:p>
          <a:endParaRPr lang="en-MY"/>
        </a:p>
      </dgm:t>
    </dgm:pt>
    <dgm:pt modelId="{8549768E-B07C-4093-BBEB-87FA55147791}">
      <dgm:prSet phldrT="[Text]"/>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Higher Criticality</a:t>
          </a:r>
        </a:p>
      </dgm:t>
    </dgm:pt>
    <dgm:pt modelId="{FDA8EF10-1F99-4363-93DD-50841EF99B90}" type="parTrans" cxnId="{A77DEA5D-223B-421C-AD62-D96983035216}">
      <dgm:prSet/>
      <dgm:spPr/>
      <dgm:t>
        <a:bodyPr/>
        <a:lstStyle/>
        <a:p>
          <a:endParaRPr lang="en-MY"/>
        </a:p>
      </dgm:t>
    </dgm:pt>
    <dgm:pt modelId="{546F3832-8D97-42DE-8753-6EACD73E65DC}" type="sibTrans" cxnId="{A77DEA5D-223B-421C-AD62-D96983035216}">
      <dgm:prSet/>
      <dgm:spPr/>
      <dgm:t>
        <a:bodyPr/>
        <a:lstStyle/>
        <a:p>
          <a:endParaRPr lang="en-MY"/>
        </a:p>
      </dgm:t>
    </dgm:pt>
    <dgm:pt modelId="{6802A88F-B8E7-4CDC-91F8-C2B8C8C9A215}">
      <dgm:prSet phldrT="[Text]"/>
      <dgm:spPr/>
      <dgm:t>
        <a:bodyPr/>
        <a:lstStyle/>
        <a:p>
          <a:r>
            <a:rPr lang="en-MY" dirty="0">
              <a:solidFill>
                <a:schemeClr val="bg1"/>
              </a:solidFill>
            </a:rPr>
            <a:t>Lower Availability</a:t>
          </a:r>
        </a:p>
        <a:p>
          <a:endParaRPr lang="en-MY" dirty="0">
            <a:solidFill>
              <a:schemeClr val="bg1"/>
            </a:solidFill>
          </a:endParaRPr>
        </a:p>
        <a:p>
          <a:r>
            <a:rPr lang="en-MY" dirty="0">
              <a:solidFill>
                <a:schemeClr val="bg1"/>
              </a:solidFill>
            </a:rPr>
            <a:t>Lower Criticality</a:t>
          </a:r>
        </a:p>
      </dgm:t>
    </dgm:pt>
    <dgm:pt modelId="{D1915A98-CB3D-48DE-934F-F24B16700659}" type="parTrans" cxnId="{89B18E54-E139-4D62-BA43-8D989ADAA9F7}">
      <dgm:prSet/>
      <dgm:spPr/>
      <dgm:t>
        <a:bodyPr/>
        <a:lstStyle/>
        <a:p>
          <a:endParaRPr lang="en-MY"/>
        </a:p>
      </dgm:t>
    </dgm:pt>
    <dgm:pt modelId="{C244AD9D-0300-4488-8ADC-22B2EF6F7477}" type="sibTrans" cxnId="{89B18E54-E139-4D62-BA43-8D989ADAA9F7}">
      <dgm:prSet/>
      <dgm:spPr/>
      <dgm:t>
        <a:bodyPr/>
        <a:lstStyle/>
        <a:p>
          <a:endParaRPr lang="en-MY"/>
        </a:p>
      </dgm:t>
    </dgm:pt>
    <dgm:pt modelId="{73B484BB-E340-434C-B554-556E3BDB25D7}">
      <dgm:prSet phldrT="[Text]"/>
      <dgm:spPr/>
      <dgm:t>
        <a:bodyPr/>
        <a:lstStyle/>
        <a:p>
          <a:r>
            <a:rPr lang="en-MY" dirty="0">
              <a:solidFill>
                <a:schemeClr val="bg1"/>
              </a:solidFill>
            </a:rPr>
            <a:t>Lower Availability</a:t>
          </a:r>
        </a:p>
        <a:p>
          <a:r>
            <a:rPr lang="en-MY">
              <a:solidFill>
                <a:schemeClr val="bg1"/>
              </a:solidFill>
            </a:rPr>
            <a:t>Higher </a:t>
          </a:r>
          <a:r>
            <a:rPr lang="en-MY" dirty="0">
              <a:solidFill>
                <a:schemeClr val="bg1"/>
              </a:solidFill>
            </a:rPr>
            <a:t>Criticality</a:t>
          </a:r>
        </a:p>
      </dgm:t>
    </dgm:pt>
    <dgm:pt modelId="{9B47D730-51A5-4369-A170-8EE5396EDB2D}" type="parTrans" cxnId="{7C49DBB6-81E7-4D63-BF22-56990FFF1586}">
      <dgm:prSet/>
      <dgm:spPr/>
      <dgm:t>
        <a:bodyPr/>
        <a:lstStyle/>
        <a:p>
          <a:endParaRPr lang="en-MY"/>
        </a:p>
      </dgm:t>
    </dgm:pt>
    <dgm:pt modelId="{60487A99-3844-4113-8C53-95D2897B04EA}" type="sibTrans" cxnId="{7C49DBB6-81E7-4D63-BF22-56990FFF1586}">
      <dgm:prSet/>
      <dgm:spPr/>
      <dgm:t>
        <a:bodyPr/>
        <a:lstStyle/>
        <a:p>
          <a:endParaRPr lang="en-MY"/>
        </a:p>
      </dgm:t>
    </dgm:pt>
    <dgm:pt modelId="{F24792A5-094F-4A2E-8BF0-F776F22BF7AE}" type="pres">
      <dgm:prSet presAssocID="{BD6560C8-A96F-4018-9DFD-0354FDA37BE6}" presName="matrix" presStyleCnt="0">
        <dgm:presLayoutVars>
          <dgm:chMax val="1"/>
          <dgm:dir/>
          <dgm:resizeHandles val="exact"/>
        </dgm:presLayoutVars>
      </dgm:prSet>
      <dgm:spPr/>
    </dgm:pt>
    <dgm:pt modelId="{57ED6B14-FA65-4459-B595-10CA5883D04E}" type="pres">
      <dgm:prSet presAssocID="{BD6560C8-A96F-4018-9DFD-0354FDA37BE6}" presName="axisShape" presStyleLbl="bgShp" presStyleIdx="0" presStyleCnt="1"/>
      <dgm:spPr/>
    </dgm:pt>
    <dgm:pt modelId="{4E1CC93D-E3D6-4820-8C36-A58E7B25D3DF}" type="pres">
      <dgm:prSet presAssocID="{BD6560C8-A96F-4018-9DFD-0354FDA37BE6}" presName="rect1" presStyleLbl="node1" presStyleIdx="0" presStyleCnt="4">
        <dgm:presLayoutVars>
          <dgm:chMax val="0"/>
          <dgm:chPref val="0"/>
          <dgm:bulletEnabled val="1"/>
        </dgm:presLayoutVars>
      </dgm:prSet>
      <dgm:spPr/>
    </dgm:pt>
    <dgm:pt modelId="{027ADCC8-FAF3-4C73-B1B4-C4082EB8E2A4}" type="pres">
      <dgm:prSet presAssocID="{BD6560C8-A96F-4018-9DFD-0354FDA37BE6}" presName="rect2" presStyleLbl="node1" presStyleIdx="1" presStyleCnt="4">
        <dgm:presLayoutVars>
          <dgm:chMax val="0"/>
          <dgm:chPref val="0"/>
          <dgm:bulletEnabled val="1"/>
        </dgm:presLayoutVars>
      </dgm:prSet>
      <dgm:spPr/>
    </dgm:pt>
    <dgm:pt modelId="{F8B6C992-A1B3-4D98-B8CB-70E6E07EA979}" type="pres">
      <dgm:prSet presAssocID="{BD6560C8-A96F-4018-9DFD-0354FDA37BE6}" presName="rect3" presStyleLbl="node1" presStyleIdx="2" presStyleCnt="4">
        <dgm:presLayoutVars>
          <dgm:chMax val="0"/>
          <dgm:chPref val="0"/>
          <dgm:bulletEnabled val="1"/>
        </dgm:presLayoutVars>
      </dgm:prSet>
      <dgm:spPr/>
    </dgm:pt>
    <dgm:pt modelId="{477B0E96-D5BA-4EE5-B991-E0E9A60BFA2B}" type="pres">
      <dgm:prSet presAssocID="{BD6560C8-A96F-4018-9DFD-0354FDA37BE6}" presName="rect4" presStyleLbl="node1" presStyleIdx="3" presStyleCnt="4">
        <dgm:presLayoutVars>
          <dgm:chMax val="0"/>
          <dgm:chPref val="0"/>
          <dgm:bulletEnabled val="1"/>
        </dgm:presLayoutVars>
      </dgm:prSet>
      <dgm:spPr/>
    </dgm:pt>
  </dgm:ptLst>
  <dgm:cxnLst>
    <dgm:cxn modelId="{9717D516-955F-45DE-B4F2-FF724F73CAE9}" type="presOf" srcId="{73B484BB-E340-434C-B554-556E3BDB25D7}" destId="{477B0E96-D5BA-4EE5-B991-E0E9A60BFA2B}" srcOrd="0" destOrd="0" presId="urn:microsoft.com/office/officeart/2005/8/layout/matrix2"/>
    <dgm:cxn modelId="{03BB4231-A42A-42AF-B8A5-3FF54E8A7D4E}" type="presOf" srcId="{E2AB3AA8-AB3D-4CE6-B654-AB28884C9A2B}" destId="{4E1CC93D-E3D6-4820-8C36-A58E7B25D3DF}" srcOrd="0" destOrd="0" presId="urn:microsoft.com/office/officeart/2005/8/layout/matrix2"/>
    <dgm:cxn modelId="{BEFFCD3B-CB68-4F08-B578-EC003B17E547}" type="presOf" srcId="{BD6560C8-A96F-4018-9DFD-0354FDA37BE6}" destId="{F24792A5-094F-4A2E-8BF0-F776F22BF7AE}" srcOrd="0" destOrd="0" presId="urn:microsoft.com/office/officeart/2005/8/layout/matrix2"/>
    <dgm:cxn modelId="{A77DEA5D-223B-421C-AD62-D96983035216}" srcId="{BD6560C8-A96F-4018-9DFD-0354FDA37BE6}" destId="{8549768E-B07C-4093-BBEB-87FA55147791}" srcOrd="1" destOrd="0" parTransId="{FDA8EF10-1F99-4363-93DD-50841EF99B90}" sibTransId="{546F3832-8D97-42DE-8753-6EACD73E65DC}"/>
    <dgm:cxn modelId="{E2D2B266-CF63-4F23-8C96-1A77C51E8CDB}" type="presOf" srcId="{6802A88F-B8E7-4CDC-91F8-C2B8C8C9A215}" destId="{F8B6C992-A1B3-4D98-B8CB-70E6E07EA979}" srcOrd="0" destOrd="0" presId="urn:microsoft.com/office/officeart/2005/8/layout/matrix2"/>
    <dgm:cxn modelId="{89B18E54-E139-4D62-BA43-8D989ADAA9F7}" srcId="{BD6560C8-A96F-4018-9DFD-0354FDA37BE6}" destId="{6802A88F-B8E7-4CDC-91F8-C2B8C8C9A215}" srcOrd="2" destOrd="0" parTransId="{D1915A98-CB3D-48DE-934F-F24B16700659}" sibTransId="{C244AD9D-0300-4488-8ADC-22B2EF6F7477}"/>
    <dgm:cxn modelId="{53FC5B82-4AD7-421C-A8F2-9B13A5D3A65C}" type="presOf" srcId="{8549768E-B07C-4093-BBEB-87FA55147791}" destId="{027ADCC8-FAF3-4C73-B1B4-C4082EB8E2A4}" srcOrd="0" destOrd="0" presId="urn:microsoft.com/office/officeart/2005/8/layout/matrix2"/>
    <dgm:cxn modelId="{7C49DBB6-81E7-4D63-BF22-56990FFF1586}" srcId="{BD6560C8-A96F-4018-9DFD-0354FDA37BE6}" destId="{73B484BB-E340-434C-B554-556E3BDB25D7}" srcOrd="3" destOrd="0" parTransId="{9B47D730-51A5-4369-A170-8EE5396EDB2D}" sibTransId="{60487A99-3844-4113-8C53-95D2897B04EA}"/>
    <dgm:cxn modelId="{D8D769C3-9D96-4E57-AA13-7BCEE1DAF1E2}" srcId="{BD6560C8-A96F-4018-9DFD-0354FDA37BE6}" destId="{E2AB3AA8-AB3D-4CE6-B654-AB28884C9A2B}" srcOrd="0" destOrd="0" parTransId="{98FCB762-4F2B-49AE-A7C5-35B904152A80}" sibTransId="{7900F1CA-9930-4DF2-BF69-E26D5D8B151E}"/>
    <dgm:cxn modelId="{9202F2F9-B96D-4017-8262-E6F1D763D771}" type="presParOf" srcId="{F24792A5-094F-4A2E-8BF0-F776F22BF7AE}" destId="{57ED6B14-FA65-4459-B595-10CA5883D04E}" srcOrd="0" destOrd="0" presId="urn:microsoft.com/office/officeart/2005/8/layout/matrix2"/>
    <dgm:cxn modelId="{F90475C2-5EFE-41DB-B356-6B8470B54D6C}" type="presParOf" srcId="{F24792A5-094F-4A2E-8BF0-F776F22BF7AE}" destId="{4E1CC93D-E3D6-4820-8C36-A58E7B25D3DF}" srcOrd="1" destOrd="0" presId="urn:microsoft.com/office/officeart/2005/8/layout/matrix2"/>
    <dgm:cxn modelId="{021DEF07-9D9F-4A70-8EB1-D0DACD3D0CD9}" type="presParOf" srcId="{F24792A5-094F-4A2E-8BF0-F776F22BF7AE}" destId="{027ADCC8-FAF3-4C73-B1B4-C4082EB8E2A4}" srcOrd="2" destOrd="0" presId="urn:microsoft.com/office/officeart/2005/8/layout/matrix2"/>
    <dgm:cxn modelId="{E9373746-C56F-4F6B-9687-BEFD2F6CAE19}" type="presParOf" srcId="{F24792A5-094F-4A2E-8BF0-F776F22BF7AE}" destId="{F8B6C992-A1B3-4D98-B8CB-70E6E07EA979}" srcOrd="3" destOrd="0" presId="urn:microsoft.com/office/officeart/2005/8/layout/matrix2"/>
    <dgm:cxn modelId="{2BB7BA78-EE9E-4911-86B1-18333E3E8E1C}" type="presParOf" srcId="{F24792A5-094F-4A2E-8BF0-F776F22BF7AE}" destId="{477B0E96-D5BA-4EE5-B991-E0E9A60BFA2B}"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7189"/>
          <a:ext cx="5817839" cy="842119"/>
        </a:xfrm>
        <a:prstGeom prst="roundRect">
          <a:avLst/>
        </a:prstGeom>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822540"/>
          <a:ext cx="6897960" cy="784666"/>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54"/>
          <a:ext cx="5817839" cy="84212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62"/>
          <a:ext cx="5817839" cy="8424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2570850"/>
          <a:ext cx="5817839" cy="842125"/>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8776"/>
          <a:ext cx="6537920" cy="9547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sp:txBody>
      <dsp:txXfrm>
        <a:off x="46606" y="55382"/>
        <a:ext cx="6444708" cy="861508"/>
      </dsp:txXfrm>
    </dsp:sp>
    <dsp:sp modelId="{A94F7CF8-458F-4C2D-A2D3-406EF69254C6}">
      <dsp:nvSpPr>
        <dsp:cNvPr id="0" name=""/>
        <dsp:cNvSpPr/>
      </dsp:nvSpPr>
      <dsp:spPr>
        <a:xfrm>
          <a:off x="0" y="1110376"/>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6606" y="1156982"/>
        <a:ext cx="6444708" cy="861508"/>
      </dsp:txXfrm>
    </dsp:sp>
    <dsp:sp modelId="{ECA2C48E-F743-4C45-B04A-3D046B3B5232}">
      <dsp:nvSpPr>
        <dsp:cNvPr id="0" name=""/>
        <dsp:cNvSpPr/>
      </dsp:nvSpPr>
      <dsp:spPr>
        <a:xfrm>
          <a:off x="0" y="2311858"/>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6606" y="2358464"/>
        <a:ext cx="6444708" cy="861508"/>
      </dsp:txXfrm>
    </dsp:sp>
    <dsp:sp modelId="{47F42535-DFC2-4D29-B920-1C40FFE6B1E7}">
      <dsp:nvSpPr>
        <dsp:cNvPr id="0" name=""/>
        <dsp:cNvSpPr/>
      </dsp:nvSpPr>
      <dsp:spPr>
        <a:xfrm>
          <a:off x="0" y="3322352"/>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6606" y="3368958"/>
        <a:ext cx="6444708" cy="861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D6B14-FA65-4459-B595-10CA5883D04E}">
      <dsp:nvSpPr>
        <dsp:cNvPr id="0" name=""/>
        <dsp:cNvSpPr/>
      </dsp:nvSpPr>
      <dsp:spPr>
        <a:xfrm>
          <a:off x="1620837" y="0"/>
          <a:ext cx="4530725" cy="4530725"/>
        </a:xfrm>
        <a:prstGeom prst="quadArrow">
          <a:avLst>
            <a:gd name="adj1" fmla="val 2000"/>
            <a:gd name="adj2" fmla="val 4000"/>
            <a:gd name="adj3" fmla="val 5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4E1CC93D-E3D6-4820-8C36-A58E7B25D3DF}">
      <dsp:nvSpPr>
        <dsp:cNvPr id="0" name=""/>
        <dsp:cNvSpPr/>
      </dsp:nvSpPr>
      <dsp:spPr>
        <a:xfrm>
          <a:off x="1915334"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382966"/>
        <a:ext cx="1635352" cy="1635352"/>
      </dsp:txXfrm>
    </dsp:sp>
    <dsp:sp modelId="{027ADCC8-FAF3-4C73-B1B4-C4082EB8E2A4}">
      <dsp:nvSpPr>
        <dsp:cNvPr id="0" name=""/>
        <dsp:cNvSpPr/>
      </dsp:nvSpPr>
      <dsp:spPr>
        <a:xfrm>
          <a:off x="4044775"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Higher Criticality</a:t>
          </a:r>
        </a:p>
      </dsp:txBody>
      <dsp:txXfrm>
        <a:off x="4133244" y="382966"/>
        <a:ext cx="1635352" cy="1635352"/>
      </dsp:txXfrm>
    </dsp:sp>
    <dsp:sp modelId="{F8B6C992-A1B3-4D98-B8CB-70E6E07EA979}">
      <dsp:nvSpPr>
        <dsp:cNvPr id="0" name=""/>
        <dsp:cNvSpPr/>
      </dsp:nvSpPr>
      <dsp:spPr>
        <a:xfrm>
          <a:off x="1915334"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2512406"/>
        <a:ext cx="1635352" cy="1635352"/>
      </dsp:txXfrm>
    </dsp:sp>
    <dsp:sp modelId="{477B0E96-D5BA-4EE5-B991-E0E9A60BFA2B}">
      <dsp:nvSpPr>
        <dsp:cNvPr id="0" name=""/>
        <dsp:cNvSpPr/>
      </dsp:nvSpPr>
      <dsp:spPr>
        <a:xfrm>
          <a:off x="4044775"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r>
            <a:rPr lang="en-MY" sz="1900" kern="1200">
              <a:solidFill>
                <a:schemeClr val="bg1"/>
              </a:solidFill>
            </a:rPr>
            <a:t>Higher </a:t>
          </a:r>
          <a:r>
            <a:rPr lang="en-MY" sz="1900" kern="1200" dirty="0">
              <a:solidFill>
                <a:schemeClr val="bg1"/>
              </a:solidFill>
            </a:rPr>
            <a:t>Criticality</a:t>
          </a:r>
        </a:p>
      </dsp:txBody>
      <dsp:txXfrm>
        <a:off x="4133244" y="2512406"/>
        <a:ext cx="1635352" cy="16353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sp:txBody>
      <dsp:txXfrm>
        <a:off x="41156" y="2611046"/>
        <a:ext cx="5735527" cy="76077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204461"/>
            <a:ext cx="7016824" cy="2209800"/>
          </a:xfrm>
        </p:spPr>
        <p:txBody>
          <a:bodyPr/>
          <a:lstStyle/>
          <a:p>
            <a:r>
              <a:rPr lang="en-MY" sz="4400" dirty="0"/>
              <a:t>HR SERVICE DELIVERY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val="3067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22433290"/>
              </p:ext>
            </p:extLst>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927868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val="249605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54E2-83E5-4859-8E7D-0DA10AA89A75}"/>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052152BF-ADD7-45F5-B006-563001C18A1A}"/>
              </a:ext>
            </a:extLst>
          </p:cNvPr>
          <p:cNvSpPr>
            <a:spLocks noGrp="1"/>
          </p:cNvSpPr>
          <p:nvPr>
            <p:ph idx="1"/>
          </p:nvPr>
        </p:nvSpPr>
        <p:spPr>
          <a:xfrm>
            <a:off x="914400" y="1600200"/>
            <a:ext cx="7772400" cy="5069160"/>
          </a:xfrm>
        </p:spPr>
        <p:txBody>
          <a:bodyPr/>
          <a:lstStyle/>
          <a:p>
            <a:r>
              <a:rPr lang="en-MY" dirty="0"/>
              <a:t>Workforce Gap</a:t>
            </a:r>
          </a:p>
          <a:p>
            <a:pPr lvl="1"/>
            <a:r>
              <a:rPr lang="en-MY" dirty="0"/>
              <a:t>Regular staffing</a:t>
            </a:r>
          </a:p>
          <a:p>
            <a:pPr lvl="1"/>
            <a:r>
              <a:rPr lang="en-MY" dirty="0"/>
              <a:t>Contingent staffing</a:t>
            </a:r>
          </a:p>
          <a:p>
            <a:pPr lvl="1"/>
            <a:r>
              <a:rPr lang="en-MY" dirty="0"/>
              <a:t>Decruitment or RIF</a:t>
            </a:r>
          </a:p>
          <a:p>
            <a:pPr lvl="2"/>
            <a:r>
              <a:rPr lang="en-MY" dirty="0"/>
              <a:t>Firing</a:t>
            </a:r>
          </a:p>
          <a:p>
            <a:pPr lvl="2"/>
            <a:r>
              <a:rPr lang="en-MY" dirty="0"/>
              <a:t>Layoffs</a:t>
            </a:r>
          </a:p>
          <a:p>
            <a:pPr lvl="2"/>
            <a:r>
              <a:rPr lang="en-MY" dirty="0"/>
              <a:t>Attrition</a:t>
            </a:r>
          </a:p>
          <a:p>
            <a:pPr lvl="2"/>
            <a:r>
              <a:rPr lang="en-MY" dirty="0"/>
              <a:t>Transfers</a:t>
            </a:r>
          </a:p>
          <a:p>
            <a:pPr lvl="2"/>
            <a:r>
              <a:rPr lang="en-MY" dirty="0"/>
              <a:t>Reduced workweeks </a:t>
            </a:r>
          </a:p>
          <a:p>
            <a:pPr lvl="2"/>
            <a:r>
              <a:rPr lang="en-MY" dirty="0"/>
              <a:t>Early retirements </a:t>
            </a:r>
          </a:p>
          <a:p>
            <a:pPr lvl="2"/>
            <a:r>
              <a:rPr lang="en-MY" dirty="0"/>
              <a:t>Job sharing </a:t>
            </a:r>
          </a:p>
        </p:txBody>
      </p:sp>
    </p:spTree>
    <p:extLst>
      <p:ext uri="{BB962C8B-B14F-4D97-AF65-F5344CB8AC3E}">
        <p14:creationId xmlns:p14="http://schemas.microsoft.com/office/powerpoint/2010/main" val="184706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CC820-4EE6-4EF7-A493-7688F0205719}"/>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E1970684-DF69-4E7B-8F83-3DFD1AE677E0}"/>
              </a:ext>
            </a:extLst>
          </p:cNvPr>
          <p:cNvSpPr>
            <a:spLocks noGrp="1"/>
          </p:cNvSpPr>
          <p:nvPr>
            <p:ph idx="1"/>
          </p:nvPr>
        </p:nvSpPr>
        <p:spPr>
          <a:xfrm>
            <a:off x="685800" y="1556792"/>
            <a:ext cx="8206680" cy="5184576"/>
          </a:xfrm>
        </p:spPr>
        <p:txBody>
          <a:bodyPr/>
          <a:lstStyle/>
          <a:p>
            <a:r>
              <a:rPr lang="en-MY" sz="2400" dirty="0"/>
              <a:t>Staffing Plan</a:t>
            </a:r>
          </a:p>
          <a:p>
            <a:pPr lvl="1"/>
            <a:r>
              <a:rPr lang="en-MY" sz="2400" dirty="0"/>
              <a:t>Staffing Quantity</a:t>
            </a:r>
          </a:p>
          <a:p>
            <a:pPr lvl="1"/>
            <a:r>
              <a:rPr lang="en-MY" sz="2400" dirty="0"/>
              <a:t>Staffing Quality</a:t>
            </a:r>
          </a:p>
          <a:p>
            <a:pPr lvl="1"/>
            <a:r>
              <a:rPr lang="en-MY" sz="2400" dirty="0"/>
              <a:t>Staffing Strategy</a:t>
            </a:r>
          </a:p>
          <a:p>
            <a:pPr lvl="1"/>
            <a:r>
              <a:rPr lang="en-MY" sz="2400" dirty="0"/>
              <a:t>Equating Workforce Demand to Supply</a:t>
            </a:r>
          </a:p>
          <a:p>
            <a:pPr lvl="2"/>
            <a:r>
              <a:rPr lang="en-MY" sz="2000" dirty="0"/>
              <a:t>Demand Equals Supply</a:t>
            </a:r>
          </a:p>
          <a:p>
            <a:pPr lvl="2"/>
            <a:r>
              <a:rPr lang="en-MY" sz="2000" dirty="0"/>
              <a:t>Demand Is Less Than Supply</a:t>
            </a:r>
          </a:p>
          <a:p>
            <a:pPr lvl="2"/>
            <a:r>
              <a:rPr lang="en-MY" sz="2000" dirty="0"/>
              <a:t>Demand Is Greater Than Supply</a:t>
            </a:r>
          </a:p>
          <a:p>
            <a:pPr lvl="1"/>
            <a:r>
              <a:rPr lang="en-MY" sz="2400" dirty="0"/>
              <a:t>Demand-side Strategies</a:t>
            </a:r>
          </a:p>
          <a:p>
            <a:pPr lvl="2"/>
            <a:r>
              <a:rPr lang="en-MY" sz="2000" dirty="0"/>
              <a:t>Retention</a:t>
            </a:r>
          </a:p>
          <a:p>
            <a:pPr lvl="2"/>
            <a:r>
              <a:rPr lang="en-MY" sz="2000" dirty="0"/>
              <a:t>Reorganization</a:t>
            </a:r>
          </a:p>
          <a:p>
            <a:pPr lvl="2"/>
            <a:r>
              <a:rPr lang="en-MY" sz="2000" dirty="0"/>
              <a:t>Work Process Redesign</a:t>
            </a:r>
          </a:p>
          <a:p>
            <a:pPr lvl="2"/>
            <a:r>
              <a:rPr lang="en-MY" sz="2000" dirty="0"/>
              <a:t>Employee Performance Management</a:t>
            </a:r>
          </a:p>
          <a:p>
            <a:pPr lvl="1"/>
            <a:endParaRPr lang="en-MY" sz="2400" dirty="0"/>
          </a:p>
        </p:txBody>
      </p:sp>
    </p:spTree>
    <p:extLst>
      <p:ext uri="{BB962C8B-B14F-4D97-AF65-F5344CB8AC3E}">
        <p14:creationId xmlns:p14="http://schemas.microsoft.com/office/powerpoint/2010/main" val="2921723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745B9-4455-4EAD-9DA9-5357749F782F}"/>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CA0C6DB8-E4D0-4D1C-84CF-33B35E285895}"/>
              </a:ext>
            </a:extLst>
          </p:cNvPr>
          <p:cNvSpPr>
            <a:spLocks noGrp="1"/>
          </p:cNvSpPr>
          <p:nvPr>
            <p:ph idx="1"/>
          </p:nvPr>
        </p:nvSpPr>
        <p:spPr/>
        <p:txBody>
          <a:bodyPr/>
          <a:lstStyle/>
          <a:p>
            <a:r>
              <a:rPr lang="en-MY" dirty="0"/>
              <a:t>Supply side strategies</a:t>
            </a:r>
          </a:p>
          <a:p>
            <a:pPr lvl="1"/>
            <a:r>
              <a:rPr lang="en-MY" dirty="0"/>
              <a:t>Recruitment</a:t>
            </a:r>
          </a:p>
          <a:p>
            <a:pPr lvl="1"/>
            <a:r>
              <a:rPr lang="en-MY" dirty="0"/>
              <a:t>Modified Qualifications</a:t>
            </a:r>
          </a:p>
          <a:p>
            <a:pPr lvl="1"/>
            <a:r>
              <a:rPr lang="en-MY" dirty="0"/>
              <a:t>Workforce Development</a:t>
            </a:r>
          </a:p>
          <a:p>
            <a:pPr lvl="1"/>
            <a:r>
              <a:rPr lang="en-MY" dirty="0"/>
              <a:t>Training and Development</a:t>
            </a:r>
          </a:p>
          <a:p>
            <a:pPr lvl="1"/>
            <a:r>
              <a:rPr lang="en-MY" dirty="0"/>
              <a:t>Succession Planning</a:t>
            </a:r>
          </a:p>
        </p:txBody>
      </p:sp>
    </p:spTree>
    <p:extLst>
      <p:ext uri="{BB962C8B-B14F-4D97-AF65-F5344CB8AC3E}">
        <p14:creationId xmlns:p14="http://schemas.microsoft.com/office/powerpoint/2010/main" val="703689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D623B-1450-487B-80D4-D0E02627F1D2}"/>
              </a:ext>
            </a:extLst>
          </p:cNvPr>
          <p:cNvSpPr>
            <a:spLocks noGrp="1"/>
          </p:cNvSpPr>
          <p:nvPr>
            <p:ph type="title"/>
          </p:nvPr>
        </p:nvSpPr>
        <p:spPr/>
        <p:txBody>
          <a:bodyPr/>
          <a:lstStyle/>
          <a:p>
            <a:r>
              <a:rPr lang="en-MY" dirty="0"/>
              <a:t>Talent Strategy</a:t>
            </a:r>
          </a:p>
        </p:txBody>
      </p:sp>
      <p:graphicFrame>
        <p:nvGraphicFramePr>
          <p:cNvPr id="4" name="Content Placeholder 3">
            <a:extLst>
              <a:ext uri="{FF2B5EF4-FFF2-40B4-BE49-F238E27FC236}">
                <a16:creationId xmlns:a16="http://schemas.microsoft.com/office/drawing/2014/main" id="{9A0E3091-EFD1-4A45-B3C3-7332A060F096}"/>
              </a:ext>
            </a:extLst>
          </p:cNvPr>
          <p:cNvGraphicFramePr>
            <a:graphicFrameLocks noGrp="1"/>
          </p:cNvGraphicFramePr>
          <p:nvPr>
            <p:ph idx="1"/>
            <p:extLst>
              <p:ext uri="{D42A27DB-BD31-4B8C-83A1-F6EECF244321}">
                <p14:modId xmlns:p14="http://schemas.microsoft.com/office/powerpoint/2010/main" val="3654573076"/>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6350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Workforce Planning</a:t>
            </a:r>
          </a:p>
        </p:txBody>
      </p:sp>
      <p:sp>
        <p:nvSpPr>
          <p:cNvPr id="4" name="TextBox 3">
            <a:extLst>
              <a:ext uri="{FF2B5EF4-FFF2-40B4-BE49-F238E27FC236}">
                <a16:creationId xmlns:a16="http://schemas.microsoft.com/office/drawing/2014/main" id="{A103A73A-18F3-4D99-9876-4E0EF238ADF3}"/>
              </a:ext>
            </a:extLst>
          </p:cNvPr>
          <p:cNvSpPr txBox="1"/>
          <p:nvPr/>
        </p:nvSpPr>
        <p:spPr>
          <a:xfrm>
            <a:off x="755576" y="1570511"/>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p14="http://schemas.microsoft.com/office/powerpoint/2010/main" val="293840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Organizational Requirements for Staffing</a:t>
            </a:r>
          </a:p>
        </p:txBody>
      </p:sp>
      <p:sp>
        <p:nvSpPr>
          <p:cNvPr id="4" name="TextBox 3">
            <a:extLst>
              <a:ext uri="{FF2B5EF4-FFF2-40B4-BE49-F238E27FC236}">
                <a16:creationId xmlns:a16="http://schemas.microsoft.com/office/drawing/2014/main" id="{D9DEDF94-0543-48EE-A239-52E19F8BD5D8}"/>
              </a:ext>
            </a:extLst>
          </p:cNvPr>
          <p:cNvSpPr txBox="1"/>
          <p:nvPr/>
        </p:nvSpPr>
        <p:spPr>
          <a:xfrm>
            <a:off x="914400" y="1772815"/>
            <a:ext cx="8229600" cy="4801314"/>
          </a:xfrm>
          <a:prstGeom prst="rect">
            <a:avLst/>
          </a:prstGeom>
          <a:noFill/>
        </p:spPr>
        <p:txBody>
          <a:bodyPr wrap="square" rtlCol="0">
            <a:spAutoFit/>
          </a:bodyPr>
          <a:lstStyle/>
          <a:p>
            <a:r>
              <a:rPr lang="en-MY" dirty="0"/>
              <a:t>Flexibility is one key to defining staffing needs. The state of the economy can change rapidly and unpredictably. Organizations that respond quickly will have the most success with recruiting and hiring the best talent.</a:t>
            </a:r>
          </a:p>
          <a:p>
            <a:endParaRPr lang="en-MY" dirty="0"/>
          </a:p>
          <a:p>
            <a:r>
              <a:rPr lang="en-MY" dirty="0"/>
              <a:t>Another key trait is being proactive. Organizations must develop strategic workforce plans that allow them to avoid future surpluses or shortages in the workforce.</a:t>
            </a:r>
          </a:p>
          <a:p>
            <a:endParaRPr lang="en-MY" dirty="0"/>
          </a:p>
          <a:p>
            <a:r>
              <a:rPr lang="en-MY" dirty="0"/>
              <a:t>Organizations should take the following actions to define their staffing needs over the long term:</a:t>
            </a:r>
          </a:p>
          <a:p>
            <a:endParaRPr lang="en-MY" dirty="0"/>
          </a:p>
          <a:p>
            <a:pPr marL="285750" indent="-285750">
              <a:buFont typeface="Wingdings" panose="05000000000000000000" pitchFamily="2" charset="2"/>
              <a:buChar char="§"/>
            </a:pPr>
            <a:r>
              <a:rPr lang="en-MY" dirty="0"/>
              <a:t>Incorporate economic indicators into forecasts of talent supply and demand.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Retain staff with a strong employee value proposition.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Consider hire-back deals, alumni networks and paid sabbaticals to rebuild a workforce</a:t>
            </a:r>
          </a:p>
        </p:txBody>
      </p:sp>
    </p:spTree>
    <p:extLst>
      <p:ext uri="{BB962C8B-B14F-4D97-AF65-F5344CB8AC3E}">
        <p14:creationId xmlns:p14="http://schemas.microsoft.com/office/powerpoint/2010/main" val="989353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Anticipating Staffing Needs</a:t>
            </a:r>
          </a:p>
        </p:txBody>
      </p:sp>
      <p:sp>
        <p:nvSpPr>
          <p:cNvPr id="4" name="TextBox 3">
            <a:extLst>
              <a:ext uri="{FF2B5EF4-FFF2-40B4-BE49-F238E27FC236}">
                <a16:creationId xmlns:a16="http://schemas.microsoft.com/office/drawing/2014/main" id="{D0D1C5C6-BCC3-41DB-96F1-89045FBC5E80}"/>
              </a:ext>
            </a:extLst>
          </p:cNvPr>
          <p:cNvSpPr txBox="1"/>
          <p:nvPr/>
        </p:nvSpPr>
        <p:spPr>
          <a:xfrm>
            <a:off x="827584" y="1772816"/>
            <a:ext cx="7992888" cy="3693319"/>
          </a:xfrm>
          <a:prstGeom prst="rect">
            <a:avLst/>
          </a:prstGeom>
          <a:noFill/>
        </p:spPr>
        <p:txBody>
          <a:bodyPr wrap="square" rtlCol="0">
            <a:spAutoFit/>
          </a:bodyPr>
          <a:lstStyle/>
          <a:p>
            <a:r>
              <a:rPr lang="en-MY" dirty="0"/>
              <a:t>The HR professional has the responsibility of anticipating the staffing needs of the organization. This responsibility includes managing the communication of staffing issues and changes within the organization. As part of the staffing strategy, HR should consider the following factors:</a:t>
            </a:r>
          </a:p>
          <a:p>
            <a:endParaRPr lang="en-MY" dirty="0"/>
          </a:p>
          <a:p>
            <a:pPr marL="285750" indent="-285750">
              <a:buFont typeface="Wingdings" panose="05000000000000000000" pitchFamily="2" charset="2"/>
              <a:buChar char="§"/>
            </a:pPr>
            <a:r>
              <a:rPr lang="en-MY" dirty="0"/>
              <a:t>Estimates of increases or decreases in the organization’s growth, output and revenue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corresponding changes in talent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Projections of future vacancies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the internal and external availability of talent </a:t>
            </a:r>
          </a:p>
        </p:txBody>
      </p:sp>
    </p:spTree>
    <p:extLst>
      <p:ext uri="{BB962C8B-B14F-4D97-AF65-F5344CB8AC3E}">
        <p14:creationId xmlns:p14="http://schemas.microsoft.com/office/powerpoint/2010/main" val="4044185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Issues that impact future staffing </a:t>
            </a:r>
          </a:p>
        </p:txBody>
      </p:sp>
      <p:sp>
        <p:nvSpPr>
          <p:cNvPr id="4" name="TextBox 3">
            <a:extLst>
              <a:ext uri="{FF2B5EF4-FFF2-40B4-BE49-F238E27FC236}">
                <a16:creationId xmlns:a16="http://schemas.microsoft.com/office/drawing/2014/main" id="{55748222-1C69-461E-9824-A5873A99986F}"/>
              </a:ext>
            </a:extLst>
          </p:cNvPr>
          <p:cNvSpPr txBox="1"/>
          <p:nvPr/>
        </p:nvSpPr>
        <p:spPr>
          <a:xfrm>
            <a:off x="768152" y="1772816"/>
            <a:ext cx="8064896"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A persistent shortage of people is a shortage that is not linked to a specific event and that spans several years.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in staff can occur when an organization undergoes restructuring and must decrease the number of staff for a short time.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can also occur due to a sudden increase in available jobs..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permanent reduction in staff requires thoughtful communication with all employees in the organization, particularly those involved in the reduction. </a:t>
            </a:r>
          </a:p>
        </p:txBody>
      </p:sp>
    </p:spTree>
    <p:extLst>
      <p:ext uri="{BB962C8B-B14F-4D97-AF65-F5344CB8AC3E}">
        <p14:creationId xmlns:p14="http://schemas.microsoft.com/office/powerpoint/2010/main" val="474315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43129114"/>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4076175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Forecasting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Normal Group Technique</a:t>
            </a:r>
          </a:p>
        </p:txBody>
      </p:sp>
    </p:spTree>
    <p:extLst>
      <p:ext uri="{BB962C8B-B14F-4D97-AF65-F5344CB8AC3E}">
        <p14:creationId xmlns:p14="http://schemas.microsoft.com/office/powerpoint/2010/main" val="2341944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Legal Considerations in Global Staffing</a:t>
            </a:r>
          </a:p>
        </p:txBody>
      </p:sp>
      <p:sp>
        <p:nvSpPr>
          <p:cNvPr id="4" name="TextBox 3">
            <a:extLst>
              <a:ext uri="{FF2B5EF4-FFF2-40B4-BE49-F238E27FC236}">
                <a16:creationId xmlns:a16="http://schemas.microsoft.com/office/drawing/2014/main" id="{C63672F7-F2A0-4251-9DC0-731E0C0394D1}"/>
              </a:ext>
            </a:extLst>
          </p:cNvPr>
          <p:cNvSpPr txBox="1"/>
          <p:nvPr/>
        </p:nvSpPr>
        <p:spPr>
          <a:xfrm>
            <a:off x="755576" y="1641015"/>
            <a:ext cx="7772400" cy="3139321"/>
          </a:xfrm>
          <a:prstGeom prst="rect">
            <a:avLst/>
          </a:prstGeom>
          <a:noFill/>
        </p:spPr>
        <p:txBody>
          <a:bodyPr wrap="square" rtlCol="0">
            <a:spAutoFit/>
          </a:bodyPr>
          <a:lstStyle/>
          <a:p>
            <a:r>
              <a:rPr lang="en-MY" dirty="0"/>
              <a:t>Many unique employment issues are raised by global and cross-border organizations. The HR professional must take the following actions:</a:t>
            </a:r>
          </a:p>
          <a:p>
            <a:endParaRPr lang="en-MY" dirty="0"/>
          </a:p>
          <a:p>
            <a:pPr marL="285750" indent="-285750">
              <a:buFont typeface="Wingdings" panose="05000000000000000000" pitchFamily="2" charset="2"/>
              <a:buChar char="§"/>
            </a:pPr>
            <a:r>
              <a:rPr lang="en-MY" dirty="0"/>
              <a:t>Identify what matters.</a:t>
            </a:r>
          </a:p>
          <a:p>
            <a:pPr marL="285750" indent="-285750">
              <a:buFont typeface="Wingdings" panose="05000000000000000000" pitchFamily="2" charset="2"/>
              <a:buChar char="§"/>
            </a:pPr>
            <a:r>
              <a:rPr lang="en-MY" dirty="0"/>
              <a:t>Understand the risks and obstacles of noncompliance.</a:t>
            </a:r>
          </a:p>
          <a:p>
            <a:pPr marL="285750" indent="-285750">
              <a:buFont typeface="Wingdings" panose="05000000000000000000" pitchFamily="2" charset="2"/>
              <a:buChar char="§"/>
            </a:pPr>
            <a:r>
              <a:rPr lang="en-MY" dirty="0"/>
              <a:t>Find solutions for compliance.</a:t>
            </a:r>
          </a:p>
          <a:p>
            <a:endParaRPr lang="en-MY" dirty="0"/>
          </a:p>
          <a:p>
            <a:r>
              <a:rPr lang="en-MY" dirty="0"/>
              <a:t>The HR professional should seek legal counsel regarding any uncertainties related to the content of any laws, regulations or practices (especially in countries with less developed legal systems).</a:t>
            </a:r>
          </a:p>
          <a:p>
            <a:endParaRPr lang="en-MY" dirty="0"/>
          </a:p>
        </p:txBody>
      </p:sp>
    </p:spTree>
    <p:extLst>
      <p:ext uri="{BB962C8B-B14F-4D97-AF65-F5344CB8AC3E}">
        <p14:creationId xmlns:p14="http://schemas.microsoft.com/office/powerpoint/2010/main" val="1952479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The Role of the Staffing Plan</a:t>
            </a:r>
          </a:p>
        </p:txBody>
      </p:sp>
      <p:sp>
        <p:nvSpPr>
          <p:cNvPr id="4" name="TextBox 3">
            <a:extLst>
              <a:ext uri="{FF2B5EF4-FFF2-40B4-BE49-F238E27FC236}">
                <a16:creationId xmlns:a16="http://schemas.microsoft.com/office/drawing/2014/main" id="{D2F8ED2E-4112-4EEE-A2AC-AAFAEF461E21}"/>
              </a:ext>
            </a:extLst>
          </p:cNvPr>
          <p:cNvSpPr txBox="1"/>
          <p:nvPr/>
        </p:nvSpPr>
        <p:spPr>
          <a:xfrm>
            <a:off x="770384" y="1772816"/>
            <a:ext cx="8060432" cy="4524315"/>
          </a:xfrm>
          <a:prstGeom prst="rect">
            <a:avLst/>
          </a:prstGeom>
          <a:noFill/>
        </p:spPr>
        <p:txBody>
          <a:bodyPr wrap="square" rtlCol="0">
            <a:spAutoFit/>
          </a:bodyPr>
          <a:lstStyle/>
          <a:p>
            <a:r>
              <a:rPr lang="en-MY" dirty="0"/>
              <a:t>A staffing plan provides an organization with the following benefits:</a:t>
            </a:r>
          </a:p>
          <a:p>
            <a:endParaRPr lang="en-MY" dirty="0"/>
          </a:p>
          <a:p>
            <a:pPr marL="285750" indent="-285750">
              <a:buFont typeface="Wingdings" panose="05000000000000000000" pitchFamily="2" charset="2"/>
              <a:buChar char="§"/>
            </a:pPr>
            <a:r>
              <a:rPr lang="en-MY" dirty="0"/>
              <a:t>Provides a strategic basis for making HR decisions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Allows organizations to anticipate change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strategic methods for addressing current and future workforce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Can lead to significant cost savings, improved efficiencies and increased productivity</a:t>
            </a:r>
          </a:p>
          <a:p>
            <a:endParaRPr lang="en-MY" dirty="0"/>
          </a:p>
          <a:p>
            <a:r>
              <a:rPr lang="en-MY" dirty="0"/>
              <a:t>The staffing plan creates a practical link between HR strategic plans and day-to- day staffing activities. The focus of the staffing plan is on short-term implementation.</a:t>
            </a:r>
          </a:p>
          <a:p>
            <a:endParaRPr lang="en-MY" dirty="0"/>
          </a:p>
        </p:txBody>
      </p:sp>
    </p:spTree>
    <p:extLst>
      <p:ext uri="{BB962C8B-B14F-4D97-AF65-F5344CB8AC3E}">
        <p14:creationId xmlns:p14="http://schemas.microsoft.com/office/powerpoint/2010/main" val="4095403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Needs Analysis</a:t>
            </a:r>
          </a:p>
        </p:txBody>
      </p:sp>
      <p:sp>
        <p:nvSpPr>
          <p:cNvPr id="4" name="TextBox 3">
            <a:extLst>
              <a:ext uri="{FF2B5EF4-FFF2-40B4-BE49-F238E27FC236}">
                <a16:creationId xmlns:a16="http://schemas.microsoft.com/office/drawing/2014/main" id="{020AED33-2997-4752-9194-1A2461BDD990}"/>
              </a:ext>
            </a:extLst>
          </p:cNvPr>
          <p:cNvSpPr txBox="1"/>
          <p:nvPr/>
        </p:nvSpPr>
        <p:spPr>
          <a:xfrm>
            <a:off x="755576" y="1628800"/>
            <a:ext cx="7931224" cy="4524315"/>
          </a:xfrm>
          <a:prstGeom prst="rect">
            <a:avLst/>
          </a:prstGeom>
          <a:noFill/>
        </p:spPr>
        <p:txBody>
          <a:bodyPr wrap="square" rtlCol="0">
            <a:spAutoFit/>
          </a:bodyPr>
          <a:lstStyle/>
          <a:p>
            <a:r>
              <a:rPr lang="en-MY" dirty="0"/>
              <a:t>A staffing needs analysis provides a systematic approach to anticipate the demand for talent and the available supply. The outcome of the analysis is data that HR professionals can use to help ensure the organization is appropriately staffed. The needs analysis usually forecasts needs within a one-year to three-year time frame.</a:t>
            </a:r>
          </a:p>
          <a:p>
            <a:endParaRPr lang="en-MY" dirty="0"/>
          </a:p>
          <a:p>
            <a:pPr marL="285750" indent="-285750">
              <a:buFont typeface="Wingdings" panose="05000000000000000000" pitchFamily="2" charset="2"/>
              <a:buChar char="§"/>
            </a:pPr>
            <a:r>
              <a:rPr lang="en-MY" dirty="0"/>
              <a:t>Supply analysis identifies the supply of </a:t>
            </a:r>
            <a:r>
              <a:rPr lang="en-MY" dirty="0" err="1"/>
              <a:t>labor</a:t>
            </a:r>
            <a:r>
              <a:rPr lang="en-MY" dirty="0"/>
              <a:t> and skills essential to the organization.</a:t>
            </a:r>
          </a:p>
          <a:p>
            <a:pPr marL="285750" indent="-285750">
              <a:buFont typeface="Wingdings" panose="05000000000000000000" pitchFamily="2" charset="2"/>
              <a:buChar char="§"/>
            </a:pPr>
            <a:r>
              <a:rPr lang="en-MY" dirty="0"/>
              <a:t>Demand analysis forecasts the organization’s future workforce composition.</a:t>
            </a:r>
          </a:p>
          <a:p>
            <a:pPr marL="285750" indent="-285750">
              <a:buFont typeface="Wingdings" panose="05000000000000000000" pitchFamily="2" charset="2"/>
              <a:buChar char="§"/>
            </a:pPr>
            <a:r>
              <a:rPr lang="en-MY" dirty="0"/>
              <a:t>Gap analysis compares the supply with the demand to identify gaps between the composition of the current workforce and future workforce needs.</a:t>
            </a:r>
          </a:p>
          <a:p>
            <a:pPr marL="285750" indent="-285750">
              <a:buFont typeface="Wingdings" panose="05000000000000000000" pitchFamily="2" charset="2"/>
              <a:buChar char="§"/>
            </a:pPr>
            <a:r>
              <a:rPr lang="en-MY" dirty="0"/>
              <a:t>Solution analysis is the process of creating strategies to close the gaps identified during the gap analysis.</a:t>
            </a:r>
          </a:p>
          <a:p>
            <a:endParaRPr lang="en-MY" dirty="0"/>
          </a:p>
        </p:txBody>
      </p:sp>
    </p:spTree>
    <p:extLst>
      <p:ext uri="{BB962C8B-B14F-4D97-AF65-F5344CB8AC3E}">
        <p14:creationId xmlns:p14="http://schemas.microsoft.com/office/powerpoint/2010/main" val="3229159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 Analysis</a:t>
            </a:r>
          </a:p>
        </p:txBody>
      </p:sp>
      <p:pic>
        <p:nvPicPr>
          <p:cNvPr id="5" name="Picture 4">
            <a:extLst>
              <a:ext uri="{FF2B5EF4-FFF2-40B4-BE49-F238E27FC236}">
                <a16:creationId xmlns:a16="http://schemas.microsoft.com/office/drawing/2014/main" id="{11346D34-E27C-4209-929F-D74D055A2B6D}"/>
              </a:ext>
            </a:extLst>
          </p:cNvPr>
          <p:cNvPicPr>
            <a:picLocks noChangeAspect="1"/>
          </p:cNvPicPr>
          <p:nvPr/>
        </p:nvPicPr>
        <p:blipFill>
          <a:blip r:embed="rId2"/>
          <a:stretch>
            <a:fillRect/>
          </a:stretch>
        </p:blipFill>
        <p:spPr>
          <a:xfrm>
            <a:off x="764773" y="2348880"/>
            <a:ext cx="8248190" cy="1512168"/>
          </a:xfrm>
          <a:prstGeom prst="rect">
            <a:avLst/>
          </a:prstGeom>
        </p:spPr>
      </p:pic>
    </p:spTree>
    <p:extLst>
      <p:ext uri="{BB962C8B-B14F-4D97-AF65-F5344CB8AC3E}">
        <p14:creationId xmlns:p14="http://schemas.microsoft.com/office/powerpoint/2010/main" val="2551732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Designing the Staffing Plan</a:t>
            </a:r>
          </a:p>
        </p:txBody>
      </p:sp>
      <p:sp>
        <p:nvSpPr>
          <p:cNvPr id="4" name="TextBox 3">
            <a:extLst>
              <a:ext uri="{FF2B5EF4-FFF2-40B4-BE49-F238E27FC236}">
                <a16:creationId xmlns:a16="http://schemas.microsoft.com/office/drawing/2014/main" id="{DB8CD2C4-945E-481D-A567-4350C8C7F94B}"/>
              </a:ext>
            </a:extLst>
          </p:cNvPr>
          <p:cNvSpPr txBox="1"/>
          <p:nvPr/>
        </p:nvSpPr>
        <p:spPr>
          <a:xfrm>
            <a:off x="914400" y="1772816"/>
            <a:ext cx="7546032" cy="3139321"/>
          </a:xfrm>
          <a:prstGeom prst="rect">
            <a:avLst/>
          </a:prstGeom>
          <a:noFill/>
        </p:spPr>
        <p:txBody>
          <a:bodyPr wrap="square" rtlCol="0">
            <a:spAutoFit/>
          </a:bodyPr>
          <a:lstStyle/>
          <a:p>
            <a:r>
              <a:rPr lang="en-MY" dirty="0"/>
              <a:t>The needs analysis and the tactical objectives are used to design the staffing plan. A staffing plan describes how the tactical objectives will be achieved through the delegation of tasks and the application of resources. The organization’s planning approach should have the following features:</a:t>
            </a:r>
          </a:p>
          <a:p>
            <a:endParaRPr lang="en-MY" dirty="0"/>
          </a:p>
          <a:p>
            <a:pPr marL="285750" indent="-285750">
              <a:buFont typeface="Wingdings" panose="05000000000000000000" pitchFamily="2" charset="2"/>
              <a:buChar char="§"/>
            </a:pPr>
            <a:r>
              <a:rPr lang="en-MY" dirty="0"/>
              <a:t>Be consistent with other HR planning initiatives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collaborative and easily understood by all participants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accepted by those responsible for implementing the plan </a:t>
            </a:r>
          </a:p>
        </p:txBody>
      </p:sp>
    </p:spTree>
    <p:extLst>
      <p:ext uri="{BB962C8B-B14F-4D97-AF65-F5344CB8AC3E}">
        <p14:creationId xmlns:p14="http://schemas.microsoft.com/office/powerpoint/2010/main" val="2842807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a16="http://schemas.microsoft.com/office/drawing/2014/main" id="{0E34B034-2C4B-40C1-8F1F-0E8171D3BDAC}"/>
              </a:ext>
            </a:extLst>
          </p:cNvPr>
          <p:cNvPicPr>
            <a:picLocks noChangeAspect="1"/>
          </p:cNvPicPr>
          <p:nvPr/>
        </p:nvPicPr>
        <p:blipFill>
          <a:blip r:embed="rId2"/>
          <a:stretch>
            <a:fillRect/>
          </a:stretch>
        </p:blipFill>
        <p:spPr>
          <a:xfrm>
            <a:off x="1698997" y="1988840"/>
            <a:ext cx="5746006" cy="4036822"/>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89660971"/>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348704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Contingent Staffing</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Contingent staffing also referred to as alternative staffing, also called flexible staffing, it uses alternative recruiting sources and workers who are not regular employees. Many staffing approaches are possible other than conventional full-time arrangements where the organization directly hires, supervises, and provides compensation and benefits to regular employees.</a:t>
            </a:r>
          </a:p>
        </p:txBody>
      </p:sp>
    </p:spTree>
    <p:extLst>
      <p:ext uri="{BB962C8B-B14F-4D97-AF65-F5344CB8AC3E}">
        <p14:creationId xmlns:p14="http://schemas.microsoft.com/office/powerpoint/2010/main" val="251291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Contingent Staffing</a:t>
            </a:r>
          </a:p>
        </p:txBody>
      </p:sp>
      <p:pic>
        <p:nvPicPr>
          <p:cNvPr id="5" name="Picture 4">
            <a:extLst>
              <a:ext uri="{FF2B5EF4-FFF2-40B4-BE49-F238E27FC236}">
                <a16:creationId xmlns:a16="http://schemas.microsoft.com/office/drawing/2014/main" id="{F8463CA9-D7CB-495C-AA14-BFE8D3264A60}"/>
              </a:ext>
            </a:extLst>
          </p:cNvPr>
          <p:cNvPicPr>
            <a:picLocks noChangeAspect="1"/>
          </p:cNvPicPr>
          <p:nvPr/>
        </p:nvPicPr>
        <p:blipFill>
          <a:blip r:embed="rId2"/>
          <a:stretch>
            <a:fillRect/>
          </a:stretch>
        </p:blipFill>
        <p:spPr>
          <a:xfrm>
            <a:off x="1835696" y="1772815"/>
            <a:ext cx="5760640" cy="4659813"/>
          </a:xfrm>
          <a:prstGeom prst="rect">
            <a:avLst/>
          </a:prstGeom>
        </p:spPr>
      </p:pic>
    </p:spTree>
    <p:extLst>
      <p:ext uri="{BB962C8B-B14F-4D97-AF65-F5344CB8AC3E}">
        <p14:creationId xmlns:p14="http://schemas.microsoft.com/office/powerpoint/2010/main" val="4044651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Professional employer organization (PEO)</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A  professional employer organization (PEO) is an organization that enters into a joint-employment relationship with an employer by leasing employees to the employer, thereby allowing the PEO to share and manage many employee-related responsibilities and liabilities. This allows employers to outsource their human resource functions, such as employee benefits, compensation and payroll administration, workers' compensation, and employment taxes.</a:t>
            </a:r>
          </a:p>
        </p:txBody>
      </p:sp>
    </p:spTree>
    <p:extLst>
      <p:ext uri="{BB962C8B-B14F-4D97-AF65-F5344CB8AC3E}">
        <p14:creationId xmlns:p14="http://schemas.microsoft.com/office/powerpoint/2010/main" val="4187098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0822728"/>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283167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Recruitment</a:t>
            </a:r>
          </a:p>
        </p:txBody>
      </p:sp>
      <p:sp>
        <p:nvSpPr>
          <p:cNvPr id="4" name="TextBox 3">
            <a:extLst>
              <a:ext uri="{FF2B5EF4-FFF2-40B4-BE49-F238E27FC236}">
                <a16:creationId xmlns:a16="http://schemas.microsoft.com/office/drawing/2014/main" id="{B3B470B9-9D6F-4190-816A-0BF27BD3CDBD}"/>
              </a:ext>
            </a:extLst>
          </p:cNvPr>
          <p:cNvSpPr txBox="1"/>
          <p:nvPr/>
        </p:nvSpPr>
        <p:spPr>
          <a:xfrm>
            <a:off x="827584" y="1772816"/>
            <a:ext cx="7992888" cy="3970318"/>
          </a:xfrm>
          <a:prstGeom prst="rect">
            <a:avLst/>
          </a:prstGeom>
          <a:noFill/>
        </p:spPr>
        <p:txBody>
          <a:bodyPr wrap="square" rtlCol="0">
            <a:spAutoFit/>
          </a:bodyPr>
          <a:lstStyle/>
          <a:p>
            <a:r>
              <a:rPr lang="en-MY" dirty="0"/>
              <a:t>Recruitment is the process of attracting, screening and hiring qualified people for a job. The goal is to attract a pool of qualified candidates, some of whom will later be given job offers.</a:t>
            </a:r>
          </a:p>
          <a:p>
            <a:endParaRPr lang="en-MY" dirty="0"/>
          </a:p>
          <a:p>
            <a:r>
              <a:rPr lang="en-MY" dirty="0"/>
              <a:t>Recruitment consists of two crucial factors. One factor is attracting the appropriate quantity of applicants. The other factor is attracting quality applicants.</a:t>
            </a:r>
          </a:p>
          <a:p>
            <a:endParaRPr lang="en-MY" dirty="0"/>
          </a:p>
          <a:p>
            <a:r>
              <a:rPr lang="en-MY"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p14="http://schemas.microsoft.com/office/powerpoint/2010/main" val="4265631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Process</a:t>
            </a:r>
          </a:p>
        </p:txBody>
      </p:sp>
      <p:sp>
        <p:nvSpPr>
          <p:cNvPr id="4" name="TextBox 3">
            <a:extLst>
              <a:ext uri="{FF2B5EF4-FFF2-40B4-BE49-F238E27FC236}">
                <a16:creationId xmlns:a16="http://schemas.microsoft.com/office/drawing/2014/main" id="{0A7568AF-54B0-41A3-922C-34E182B191EB}"/>
              </a:ext>
            </a:extLst>
          </p:cNvPr>
          <p:cNvSpPr txBox="1"/>
          <p:nvPr/>
        </p:nvSpPr>
        <p:spPr>
          <a:xfrm>
            <a:off x="768152" y="1844824"/>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p14="http://schemas.microsoft.com/office/powerpoint/2010/main" val="1495091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a:t>
            </a:r>
          </a:p>
        </p:txBody>
      </p:sp>
      <p:sp>
        <p:nvSpPr>
          <p:cNvPr id="4" name="TextBox 3">
            <a:extLst>
              <a:ext uri="{FF2B5EF4-FFF2-40B4-BE49-F238E27FC236}">
                <a16:creationId xmlns:a16="http://schemas.microsoft.com/office/drawing/2014/main" id="{45DF9A92-663D-47F0-8FBE-3E853C1C60D1}"/>
              </a:ext>
            </a:extLst>
          </p:cNvPr>
          <p:cNvSpPr txBox="1"/>
          <p:nvPr/>
        </p:nvSpPr>
        <p:spPr>
          <a:xfrm>
            <a:off x="827584" y="1772816"/>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p14="http://schemas.microsoft.com/office/powerpoint/2010/main" val="1913879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a:t>
            </a:r>
          </a:p>
        </p:txBody>
      </p:sp>
      <p:sp>
        <p:nvSpPr>
          <p:cNvPr id="4" name="TextBox 3">
            <a:extLst>
              <a:ext uri="{FF2B5EF4-FFF2-40B4-BE49-F238E27FC236}">
                <a16:creationId xmlns:a16="http://schemas.microsoft.com/office/drawing/2014/main" id="{CD7308FA-A484-4247-B9C6-CFB092304712}"/>
              </a:ext>
            </a:extLst>
          </p:cNvPr>
          <p:cNvSpPr txBox="1"/>
          <p:nvPr/>
        </p:nvSpPr>
        <p:spPr>
          <a:xfrm>
            <a:off x="768152" y="1563429"/>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p14="http://schemas.microsoft.com/office/powerpoint/2010/main" val="654195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III</a:t>
            </a:r>
          </a:p>
        </p:txBody>
      </p:sp>
      <p:sp>
        <p:nvSpPr>
          <p:cNvPr id="4" name="TextBox 3">
            <a:extLst>
              <a:ext uri="{FF2B5EF4-FFF2-40B4-BE49-F238E27FC236}">
                <a16:creationId xmlns:a16="http://schemas.microsoft.com/office/drawing/2014/main" id="{25950D13-8F91-4DAD-B20E-7F64D3301587}"/>
              </a:ext>
            </a:extLst>
          </p:cNvPr>
          <p:cNvSpPr txBox="1"/>
          <p:nvPr/>
        </p:nvSpPr>
        <p:spPr>
          <a:xfrm>
            <a:off x="914400" y="1844824"/>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p14="http://schemas.microsoft.com/office/powerpoint/2010/main" val="2684848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D7F7-9140-465B-BA3E-8033AC965CD8}"/>
              </a:ext>
            </a:extLst>
          </p:cNvPr>
          <p:cNvSpPr>
            <a:spLocks noGrp="1"/>
          </p:cNvSpPr>
          <p:nvPr>
            <p:ph type="title"/>
          </p:nvPr>
        </p:nvSpPr>
        <p:spPr/>
        <p:txBody>
          <a:bodyPr/>
          <a:lstStyle/>
          <a:p>
            <a:r>
              <a:rPr lang="en-MY" dirty="0"/>
              <a:t>Advantages and Disadvantages of Recruiting Internally</a:t>
            </a:r>
          </a:p>
        </p:txBody>
      </p:sp>
      <p:pic>
        <p:nvPicPr>
          <p:cNvPr id="5" name="Picture 4">
            <a:extLst>
              <a:ext uri="{FF2B5EF4-FFF2-40B4-BE49-F238E27FC236}">
                <a16:creationId xmlns:a16="http://schemas.microsoft.com/office/drawing/2014/main" id="{35214E08-428A-419A-AA49-51C9E08A7F89}"/>
              </a:ext>
            </a:extLst>
          </p:cNvPr>
          <p:cNvPicPr>
            <a:picLocks noChangeAspect="1"/>
          </p:cNvPicPr>
          <p:nvPr/>
        </p:nvPicPr>
        <p:blipFill>
          <a:blip r:embed="rId2"/>
          <a:stretch>
            <a:fillRect/>
          </a:stretch>
        </p:blipFill>
        <p:spPr>
          <a:xfrm>
            <a:off x="1619672" y="1700808"/>
            <a:ext cx="5112568" cy="4729125"/>
          </a:xfrm>
          <a:prstGeom prst="rect">
            <a:avLst/>
          </a:prstGeom>
        </p:spPr>
      </p:pic>
    </p:spTree>
    <p:extLst>
      <p:ext uri="{BB962C8B-B14F-4D97-AF65-F5344CB8AC3E}">
        <p14:creationId xmlns:p14="http://schemas.microsoft.com/office/powerpoint/2010/main" val="2116017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7592-8F1B-47B8-8A86-76DB47A0230A}"/>
              </a:ext>
            </a:extLst>
          </p:cNvPr>
          <p:cNvSpPr>
            <a:spLocks noGrp="1"/>
          </p:cNvSpPr>
          <p:nvPr>
            <p:ph type="title"/>
          </p:nvPr>
        </p:nvSpPr>
        <p:spPr/>
        <p:txBody>
          <a:bodyPr/>
          <a:lstStyle/>
          <a:p>
            <a:r>
              <a:rPr lang="en-MY" dirty="0"/>
              <a:t>Job Postings</a:t>
            </a:r>
          </a:p>
        </p:txBody>
      </p:sp>
      <p:sp>
        <p:nvSpPr>
          <p:cNvPr id="4" name="TextBox 3">
            <a:extLst>
              <a:ext uri="{FF2B5EF4-FFF2-40B4-BE49-F238E27FC236}">
                <a16:creationId xmlns:a16="http://schemas.microsoft.com/office/drawing/2014/main" id="{008A8CCB-65A1-4278-9A5B-2A458F22C2DB}"/>
              </a:ext>
            </a:extLst>
          </p:cNvPr>
          <p:cNvSpPr txBox="1"/>
          <p:nvPr/>
        </p:nvSpPr>
        <p:spPr>
          <a:xfrm>
            <a:off x="755576" y="1767576"/>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p14="http://schemas.microsoft.com/office/powerpoint/2010/main" val="21765161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FC97-B059-49D1-A6A1-85A26AA66343}"/>
              </a:ext>
            </a:extLst>
          </p:cNvPr>
          <p:cNvSpPr>
            <a:spLocks noGrp="1"/>
          </p:cNvSpPr>
          <p:nvPr>
            <p:ph type="title"/>
          </p:nvPr>
        </p:nvSpPr>
        <p:spPr/>
        <p:txBody>
          <a:bodyPr/>
          <a:lstStyle/>
          <a:p>
            <a:r>
              <a:rPr lang="en-MY" dirty="0"/>
              <a:t>Skills Assessment Tools</a:t>
            </a:r>
          </a:p>
        </p:txBody>
      </p:sp>
      <p:sp>
        <p:nvSpPr>
          <p:cNvPr id="4" name="TextBox 3">
            <a:extLst>
              <a:ext uri="{FF2B5EF4-FFF2-40B4-BE49-F238E27FC236}">
                <a16:creationId xmlns:a16="http://schemas.microsoft.com/office/drawing/2014/main" id="{024DDDC5-26BC-4D62-86CD-C6CE2842F6B4}"/>
              </a:ext>
            </a:extLst>
          </p:cNvPr>
          <p:cNvSpPr txBox="1"/>
          <p:nvPr/>
        </p:nvSpPr>
        <p:spPr>
          <a:xfrm>
            <a:off x="914400" y="1844824"/>
            <a:ext cx="7772400" cy="4524315"/>
          </a:xfrm>
          <a:prstGeom prst="rect">
            <a:avLst/>
          </a:prstGeom>
          <a:noFill/>
        </p:spPr>
        <p:txBody>
          <a:bodyPr wrap="square" rtlCol="0">
            <a:spAutoFit/>
          </a:bodyPr>
          <a:lstStyle/>
          <a:p>
            <a:r>
              <a:rPr lang="en-MY" dirty="0"/>
              <a:t>The human resource information system (HRIS) is technology that supports human resources functions. HRIS can be used as a source for internal recruitment.</a:t>
            </a:r>
          </a:p>
          <a:p>
            <a:endParaRPr lang="en-MY" dirty="0"/>
          </a:p>
          <a:p>
            <a:r>
              <a:rPr lang="en-MY"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dirty="0"/>
          </a:p>
          <a:p>
            <a:pPr marL="285750" indent="-285750">
              <a:buFont typeface="Wingdings" panose="05000000000000000000" pitchFamily="2" charset="2"/>
              <a:buChar char="§"/>
            </a:pPr>
            <a:r>
              <a:rPr lang="en-MY" dirty="0"/>
              <a:t>Allows organizations to scan records quickly and to locate qualified candidates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Increases the likelihood of a good match between the job and the employee</a:t>
            </a:r>
          </a:p>
          <a:p>
            <a:endParaRPr lang="en-MY" dirty="0"/>
          </a:p>
        </p:txBody>
      </p:sp>
    </p:spTree>
    <p:extLst>
      <p:ext uri="{BB962C8B-B14F-4D97-AF65-F5344CB8AC3E}">
        <p14:creationId xmlns:p14="http://schemas.microsoft.com/office/powerpoint/2010/main" val="3518114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p14="http://schemas.microsoft.com/office/powerpoint/2010/main" val="3932611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p14="http://schemas.microsoft.com/office/powerpoint/2010/main" val="29264735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1BB4-6C76-4220-9E02-95945CCD2082}"/>
              </a:ext>
            </a:extLst>
          </p:cNvPr>
          <p:cNvSpPr>
            <a:spLocks noGrp="1"/>
          </p:cNvSpPr>
          <p:nvPr>
            <p:ph type="title"/>
          </p:nvPr>
        </p:nvSpPr>
        <p:spPr/>
        <p:txBody>
          <a:bodyPr/>
          <a:lstStyle/>
          <a:p>
            <a:r>
              <a:rPr lang="en-MY" dirty="0"/>
              <a:t>Promotions</a:t>
            </a:r>
          </a:p>
        </p:txBody>
      </p:sp>
      <p:sp>
        <p:nvSpPr>
          <p:cNvPr id="4" name="TextBox 3">
            <a:extLst>
              <a:ext uri="{FF2B5EF4-FFF2-40B4-BE49-F238E27FC236}">
                <a16:creationId xmlns:a16="http://schemas.microsoft.com/office/drawing/2014/main" id="{342C8923-F37A-465A-9A3D-A69ADAA6D3F2}"/>
              </a:ext>
            </a:extLst>
          </p:cNvPr>
          <p:cNvSpPr txBox="1"/>
          <p:nvPr/>
        </p:nvSpPr>
        <p:spPr>
          <a:xfrm>
            <a:off x="914400" y="1772816"/>
            <a:ext cx="7906072" cy="4524315"/>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p14="http://schemas.microsoft.com/office/powerpoint/2010/main" val="2214793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p14="http://schemas.microsoft.com/office/powerpoint/2010/main" val="481889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p14="http://schemas.microsoft.com/office/powerpoint/2010/main" val="32401109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p14="http://schemas.microsoft.com/office/powerpoint/2010/main" val="27175094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p14="http://schemas.microsoft.com/office/powerpoint/2010/main" val="3773376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Recruiting Strategies IV</a:t>
            </a:r>
          </a:p>
        </p:txBody>
      </p:sp>
      <p:sp>
        <p:nvSpPr>
          <p:cNvPr id="4" name="TextBox 3">
            <a:extLst>
              <a:ext uri="{FF2B5EF4-FFF2-40B4-BE49-F238E27FC236}">
                <a16:creationId xmlns:a16="http://schemas.microsoft.com/office/drawing/2014/main" id="{3D551BA2-A207-467F-ACE8-F46D945F718F}"/>
              </a:ext>
            </a:extLst>
          </p:cNvPr>
          <p:cNvSpPr txBox="1"/>
          <p:nvPr/>
        </p:nvSpPr>
        <p:spPr>
          <a:xfrm>
            <a:off x="683568" y="165926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a16="http://schemas.microsoft.com/office/drawing/2014/main" id="{10EE636C-13D5-4CFD-8479-BE45D0293473}"/>
              </a:ext>
            </a:extLst>
          </p:cNvPr>
          <p:cNvPicPr>
            <a:picLocks noChangeAspect="1"/>
          </p:cNvPicPr>
          <p:nvPr/>
        </p:nvPicPr>
        <p:blipFill>
          <a:blip r:embed="rId2"/>
          <a:stretch>
            <a:fillRect/>
          </a:stretch>
        </p:blipFill>
        <p:spPr>
          <a:xfrm>
            <a:off x="2395537" y="3903662"/>
            <a:ext cx="4810125" cy="2676525"/>
          </a:xfrm>
          <a:prstGeom prst="rect">
            <a:avLst/>
          </a:prstGeom>
        </p:spPr>
      </p:pic>
    </p:spTree>
    <p:extLst>
      <p:ext uri="{BB962C8B-B14F-4D97-AF65-F5344CB8AC3E}">
        <p14:creationId xmlns:p14="http://schemas.microsoft.com/office/powerpoint/2010/main" val="11985823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External Recruiting Sources</a:t>
            </a:r>
          </a:p>
        </p:txBody>
      </p:sp>
      <p:pic>
        <p:nvPicPr>
          <p:cNvPr id="5" name="Picture 4">
            <a:extLst>
              <a:ext uri="{FF2B5EF4-FFF2-40B4-BE49-F238E27FC236}">
                <a16:creationId xmlns:a16="http://schemas.microsoft.com/office/drawing/2014/main" id="{F04A49FB-265E-4180-90D9-FB5BC166B163}"/>
              </a:ext>
            </a:extLst>
          </p:cNvPr>
          <p:cNvPicPr>
            <a:picLocks noChangeAspect="1"/>
          </p:cNvPicPr>
          <p:nvPr/>
        </p:nvPicPr>
        <p:blipFill>
          <a:blip r:embed="rId2"/>
          <a:stretch>
            <a:fillRect/>
          </a:stretch>
        </p:blipFill>
        <p:spPr>
          <a:xfrm>
            <a:off x="1331640" y="1556792"/>
            <a:ext cx="6192688" cy="5191125"/>
          </a:xfrm>
          <a:prstGeom prst="rect">
            <a:avLst/>
          </a:prstGeom>
        </p:spPr>
      </p:pic>
    </p:spTree>
    <p:extLst>
      <p:ext uri="{BB962C8B-B14F-4D97-AF65-F5344CB8AC3E}">
        <p14:creationId xmlns:p14="http://schemas.microsoft.com/office/powerpoint/2010/main" val="19032949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p14="http://schemas.microsoft.com/office/powerpoint/2010/main" val="6711808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p14="http://schemas.microsoft.com/office/powerpoint/2010/main" val="11884917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p14="http://schemas.microsoft.com/office/powerpoint/2010/main" val="2687048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p14="http://schemas.microsoft.com/office/powerpoint/2010/main" val="34766878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p14="http://schemas.microsoft.com/office/powerpoint/2010/main" val="34311211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p14="http://schemas.microsoft.com/office/powerpoint/2010/main" val="27262921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p14="http://schemas.microsoft.com/office/powerpoint/2010/main" val="17088822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p14="http://schemas.microsoft.com/office/powerpoint/2010/main" val="30642105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1979</TotalTime>
  <Words>2911</Words>
  <Application>Microsoft Office PowerPoint</Application>
  <PresentationFormat>On-screen Show (4:3)</PresentationFormat>
  <Paragraphs>407</Paragraphs>
  <Slides>57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Times New Roman</vt:lpstr>
      <vt:lpstr>Wingdings</vt:lpstr>
      <vt:lpstr>Office Theme</vt:lpstr>
      <vt:lpstr>HR SERVICE DELIVERY - I</vt:lpstr>
      <vt:lpstr>SPHRi Exam Content </vt:lpstr>
      <vt:lpstr>HR Planning and Staffing</vt:lpstr>
      <vt:lpstr>Workforce Planning</vt:lpstr>
      <vt:lpstr>Workforce Planning</vt:lpstr>
      <vt:lpstr>Workforce Planning</vt:lpstr>
      <vt:lpstr>Workforce Planning</vt:lpstr>
      <vt:lpstr>Importance of Implementing Strategic Workforce</vt:lpstr>
      <vt:lpstr>Importance of Implementing Strategic Workforce</vt:lpstr>
      <vt:lpstr>Importance of Implementing Strategic Workforce</vt:lpstr>
      <vt:lpstr>Talent Strategy</vt:lpstr>
      <vt:lpstr>Benefits of Workforce Planning</vt:lpstr>
      <vt:lpstr>Organizational Requirements for Staffing</vt:lpstr>
      <vt:lpstr>Anticipating Staffing Needs</vt:lpstr>
      <vt:lpstr>Issues that impact future staffing </vt:lpstr>
      <vt:lpstr>HR Planning and Staffing</vt:lpstr>
      <vt:lpstr>HR Forecasting</vt:lpstr>
      <vt:lpstr>Judgement Forecasting</vt:lpstr>
      <vt:lpstr>Delphi Forecasting </vt:lpstr>
      <vt:lpstr>Nominal Group Technique</vt:lpstr>
      <vt:lpstr>Legal Considerations in Global Staffing</vt:lpstr>
      <vt:lpstr>The Role of the Staffing Plan</vt:lpstr>
      <vt:lpstr>Staffing Needs Analysis</vt:lpstr>
      <vt:lpstr>Staffing Need Analysis</vt:lpstr>
      <vt:lpstr>Designing the Staffing Plan</vt:lpstr>
      <vt:lpstr>Workforce Planning</vt:lpstr>
      <vt:lpstr>HR Planning and Staffing</vt:lpstr>
      <vt:lpstr>Contingent Staffing</vt:lpstr>
      <vt:lpstr>Contingent Staffing</vt:lpstr>
      <vt:lpstr>Professional employer organization (PEO)</vt:lpstr>
      <vt:lpstr>HR Planning and Staffing</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48</cp:revision>
  <cp:lastPrinted>1601-01-01T00:00:00Z</cp:lastPrinted>
  <dcterms:created xsi:type="dcterms:W3CDTF">2020-07-09T15:12:46Z</dcterms:created>
  <dcterms:modified xsi:type="dcterms:W3CDTF">2022-04-24T02:38:58Z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