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diagrams/drawing5.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3.xml" ContentType="application/vnd.openxmlformats-officedocument.drawingml.diagramData+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54"/>
  </p:notesMasterIdLst>
  <p:handoutMasterIdLst>
    <p:handoutMasterId r:id="rId55"/>
  </p:handoutMasterIdLst>
  <p:sldIdLst>
    <p:sldId id="256" r:id="rId2"/>
    <p:sldId id="294" r:id="rId3"/>
    <p:sldId id="506" r:id="rId4"/>
    <p:sldId id="330" r:id="rId5"/>
    <p:sldId id="258" r:id="rId6"/>
    <p:sldId id="334" r:id="rId7"/>
    <p:sldId id="335" r:id="rId8"/>
    <p:sldId id="341" r:id="rId9"/>
    <p:sldId id="342" r:id="rId10"/>
    <p:sldId id="343" r:id="rId11"/>
    <p:sldId id="512" r:id="rId12"/>
    <p:sldId id="259" r:id="rId13"/>
    <p:sldId id="260" r:id="rId14"/>
    <p:sldId id="261" r:id="rId15"/>
    <p:sldId id="262" r:id="rId16"/>
    <p:sldId id="269" r:id="rId17"/>
    <p:sldId id="271" r:id="rId18"/>
    <p:sldId id="272" r:id="rId19"/>
    <p:sldId id="273" r:id="rId20"/>
    <p:sldId id="274" r:id="rId21"/>
    <p:sldId id="257" r:id="rId22"/>
    <p:sldId id="510" r:id="rId23"/>
    <p:sldId id="368" r:id="rId24"/>
    <p:sldId id="369" r:id="rId25"/>
    <p:sldId id="370" r:id="rId26"/>
    <p:sldId id="511" r:id="rId27"/>
    <p:sldId id="301" r:id="rId28"/>
    <p:sldId id="302" r:id="rId29"/>
    <p:sldId id="303" r:id="rId30"/>
    <p:sldId id="304" r:id="rId31"/>
    <p:sldId id="305" r:id="rId32"/>
    <p:sldId id="306" r:id="rId33"/>
    <p:sldId id="307" r:id="rId34"/>
    <p:sldId id="308" r:id="rId35"/>
    <p:sldId id="309" r:id="rId36"/>
    <p:sldId id="310" r:id="rId37"/>
    <p:sldId id="311" r:id="rId38"/>
    <p:sldId id="312" r:id="rId39"/>
    <p:sldId id="313" r:id="rId40"/>
    <p:sldId id="314" r:id="rId41"/>
    <p:sldId id="315" r:id="rId42"/>
    <p:sldId id="316" r:id="rId43"/>
    <p:sldId id="317" r:id="rId44"/>
    <p:sldId id="318" r:id="rId45"/>
    <p:sldId id="319" r:id="rId46"/>
    <p:sldId id="320" r:id="rId47"/>
    <p:sldId id="321" r:id="rId48"/>
    <p:sldId id="322" r:id="rId49"/>
    <p:sldId id="323" r:id="rId50"/>
    <p:sldId id="324" r:id="rId51"/>
    <p:sldId id="325" r:id="rId52"/>
    <p:sldId id="327" r:id="rId53"/>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chemeClr val="bg1"/>
        </a:solidFill>
        <a:ln w="12700" cap="flat" cmpd="sng" algn="ctr">
          <a:noFill/>
          <a:prstDash val="solid"/>
          <a:miter lim="800000"/>
        </a:ln>
        <a:effectLst/>
      </dgm:spPr>
      <dgm:t>
        <a:bodyPr spcFirstLastPara="0" vert="horz" wrap="square" lIns="148590" tIns="148590" rIns="148590" bIns="148590" numCol="1" spcCol="1270" anchor="ctr" anchorCtr="0"/>
        <a:lstStyle/>
        <a:p>
          <a:pPr marL="0" lvl="0" indent="0" algn="l" defTabSz="1733550">
            <a:lnSpc>
              <a:spcPct val="150000"/>
            </a:lnSpc>
            <a:spcBef>
              <a:spcPct val="0"/>
            </a:spcBef>
            <a:spcAft>
              <a:spcPct val="35000"/>
            </a:spcAft>
            <a:buNone/>
          </a:pPr>
          <a:r>
            <a:rPr lang="en-MY" sz="3900" kern="1200" dirty="0">
              <a:solidFill>
                <a:srgbClr val="000000"/>
              </a:solidFill>
              <a:latin typeface="Arial"/>
              <a:ea typeface="+mn-ea"/>
              <a:cs typeface="+mn-cs"/>
            </a:rPr>
            <a:t>Contingent Staffing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noFill/>
          <a:prstDash val="solid"/>
          <a:miter lim="800000"/>
        </a:ln>
        <a:effectLst/>
      </dgm:spPr>
      <dgm:t>
        <a:bodyPr spcFirstLastPara="0" vert="horz" wrap="square" lIns="148590" tIns="148590" rIns="148590" bIns="148590" numCol="1" spcCol="1270" anchor="ctr" anchorCtr="0"/>
        <a:lstStyle/>
        <a:p>
          <a:pPr marL="0" lvl="0" indent="0" algn="l" defTabSz="1733550">
            <a:lnSpc>
              <a:spcPct val="150000"/>
            </a:lnSpc>
            <a:spcBef>
              <a:spcPct val="0"/>
            </a:spcBef>
            <a:spcAft>
              <a:spcPct val="35000"/>
            </a:spcAft>
            <a:buNone/>
          </a:pPr>
          <a:r>
            <a:rPr lang="en-MY" sz="3900" kern="1200" dirty="0">
              <a:solidFill>
                <a:srgbClr val="000000"/>
              </a:solidFill>
              <a:latin typeface="Arial"/>
              <a:ea typeface="+mn-ea"/>
              <a:cs typeface="+mn-cs"/>
            </a:rPr>
            <a:t>Recruiting</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B471EB4E-14D3-4629-97A8-4B9CE37D135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150000"/>
            </a:lnSpc>
            <a:spcBef>
              <a:spcPct val="0"/>
            </a:spcBef>
            <a:spcAft>
              <a:spcPct val="35000"/>
            </a:spcAft>
            <a:buNone/>
          </a:pPr>
          <a:r>
            <a:rPr lang="en-MY" sz="3900" kern="1200" dirty="0">
              <a:solidFill>
                <a:srgbClr val="FFFFEE"/>
              </a:solidFill>
              <a:latin typeface="Arial"/>
              <a:ea typeface="+mn-ea"/>
              <a:cs typeface="+mn-cs"/>
            </a:rPr>
            <a:t>Workforce Planning</a:t>
          </a:r>
        </a:p>
      </dgm:t>
    </dgm:pt>
    <dgm:pt modelId="{27585C71-6121-4BF9-A226-796B97C86FD8}" type="parTrans" cxnId="{91A9F6BC-0147-4915-845C-AC8BFE382D34}">
      <dgm:prSet/>
      <dgm:spPr/>
      <dgm:t>
        <a:bodyPr/>
        <a:lstStyle/>
        <a:p>
          <a:endParaRPr lang="en-MY"/>
        </a:p>
      </dgm:t>
    </dgm:pt>
    <dgm:pt modelId="{E9B4C2F2-B202-4AD3-A37D-CE4321257F20}" type="sibTrans" cxnId="{91A9F6BC-0147-4915-845C-AC8BFE382D34}">
      <dgm:prSet/>
      <dgm:spPr/>
      <dgm:t>
        <a:bodyPr/>
        <a:lstStyle/>
        <a:p>
          <a:endParaRPr lang="en-MY"/>
        </a:p>
      </dgm:t>
    </dgm:pt>
    <dgm:pt modelId="{1FEB9CB4-B482-472E-BB13-4183AB69C74B}">
      <dgm:prSet phldrT="[Text]" custT="1"/>
      <dgm:spPr>
        <a:solidFill>
          <a:schemeClr val="bg1"/>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733550">
            <a:lnSpc>
              <a:spcPct val="150000"/>
            </a:lnSpc>
            <a:spcBef>
              <a:spcPct val="0"/>
            </a:spcBef>
            <a:spcAft>
              <a:spcPct val="35000"/>
            </a:spcAft>
            <a:buNone/>
          </a:pPr>
          <a:r>
            <a:rPr lang="en-MY" sz="3900" kern="1200" dirty="0" smtClean="0">
              <a:solidFill>
                <a:schemeClr val="tx1"/>
              </a:solidFill>
              <a:latin typeface="Arial"/>
              <a:ea typeface="+mn-ea"/>
              <a:cs typeface="+mn-cs"/>
            </a:rPr>
            <a:t>Employer Branding</a:t>
          </a:r>
          <a:endParaRPr lang="en-MY" sz="3900" kern="1200" dirty="0">
            <a:solidFill>
              <a:schemeClr val="tx1"/>
            </a:solidFill>
            <a:latin typeface="Arial"/>
            <a:ea typeface="+mn-ea"/>
            <a:cs typeface="+mn-cs"/>
          </a:endParaRPr>
        </a:p>
      </dgm:t>
    </dgm:pt>
    <dgm:pt modelId="{A81CB6FD-4A13-4541-98EC-371215AE6C32}" type="parTrans" cxnId="{C6E95B24-CB9D-4917-8D0E-5B14AF1767C3}">
      <dgm:prSet/>
      <dgm:spPr/>
      <dgm:t>
        <a:bodyPr/>
        <a:lstStyle/>
        <a:p>
          <a:endParaRPr lang="en-US"/>
        </a:p>
      </dgm:t>
    </dgm:pt>
    <dgm:pt modelId="{46877D5D-41F6-40BA-82AA-CFEB10865094}" type="sibTrans" cxnId="{C6E95B24-CB9D-4917-8D0E-5B14AF1767C3}">
      <dgm:prSet/>
      <dgm:spPr/>
      <dgm:t>
        <a:bodyPr/>
        <a:lstStyle/>
        <a:p>
          <a:endParaRPr lang="en-US"/>
        </a:p>
      </dgm:t>
    </dgm:pt>
    <dgm:pt modelId="{E6463A09-DB71-45FD-87A1-71A9BEF68FC4}">
      <dgm:prSet phldrT="[Text]" custT="1"/>
      <dgm:spPr>
        <a:solidFill>
          <a:srgbClr val="FFFFFF"/>
        </a:solidFill>
        <a:ln w="12700" cap="flat" cmpd="sng" algn="ctr">
          <a:noFill/>
          <a:prstDash val="solid"/>
          <a:miter lim="800000"/>
        </a:ln>
        <a:effectLst/>
      </dgm:spPr>
      <dgm:t>
        <a:bodyPr spcFirstLastPara="0" vert="horz" wrap="square" lIns="148590" tIns="148590" rIns="148590" bIns="148590" numCol="1" spcCol="1270" anchor="ctr" anchorCtr="0"/>
        <a:lstStyle/>
        <a:p>
          <a:pPr marL="0" lvl="0" indent="0" algn="l" defTabSz="1733550">
            <a:lnSpc>
              <a:spcPct val="150000"/>
            </a:lnSpc>
            <a:spcBef>
              <a:spcPct val="0"/>
            </a:spcBef>
            <a:spcAft>
              <a:spcPct val="35000"/>
            </a:spcAft>
            <a:buNone/>
          </a:pPr>
          <a:r>
            <a:rPr lang="en-MY" sz="3900" kern="1200" dirty="0">
              <a:solidFill>
                <a:srgbClr val="000000"/>
              </a:solidFill>
              <a:latin typeface="Arial"/>
              <a:ea typeface="+mn-ea"/>
              <a:cs typeface="+mn-cs"/>
            </a:rPr>
            <a:t>Selection Process</a:t>
          </a:r>
        </a:p>
      </dgm:t>
    </dgm:pt>
    <dgm:pt modelId="{B797AE08-ED07-4E44-AC5C-04FB6843C872}" type="parTrans" cxnId="{E8B538FF-249C-4C55-8DF5-CF5A42FE07B1}">
      <dgm:prSet/>
      <dgm:spPr/>
      <dgm:t>
        <a:bodyPr/>
        <a:lstStyle/>
        <a:p>
          <a:endParaRPr lang="en-US"/>
        </a:p>
      </dgm:t>
    </dgm:pt>
    <dgm:pt modelId="{5F3480C9-1645-43EC-B47B-AC63F015441A}" type="sibTrans" cxnId="{E8B538FF-249C-4C55-8DF5-CF5A42FE07B1}">
      <dgm:prSet/>
      <dgm:spPr/>
      <dgm:t>
        <a:bodyPr/>
        <a:lstStyle/>
        <a:p>
          <a:endParaRPr lang="en-US"/>
        </a:p>
      </dgm:t>
    </dgm:pt>
    <dgm:pt modelId="{3DFBD762-39CB-4C7F-9B82-26F292764DCD}">
      <dgm:prSet phldrT="[Text]" custT="1"/>
      <dgm:spPr>
        <a:solidFill>
          <a:srgbClr val="FFFFFF"/>
        </a:solidFill>
        <a:ln w="12700" cap="flat" cmpd="sng" algn="ctr">
          <a:noFill/>
          <a:prstDash val="solid"/>
          <a:miter lim="800000"/>
        </a:ln>
        <a:effectLst/>
      </dgm:spPr>
      <dgm:t>
        <a:bodyPr spcFirstLastPara="0" vert="horz" wrap="square" lIns="148590" tIns="148590" rIns="148590" bIns="148590" numCol="1" spcCol="1270" anchor="ctr" anchorCtr="0"/>
        <a:lstStyle/>
        <a:p>
          <a:pPr>
            <a:lnSpc>
              <a:spcPct val="150000"/>
            </a:lnSpc>
          </a:pPr>
          <a:r>
            <a:rPr lang="en-MY" sz="3900" dirty="0">
              <a:solidFill>
                <a:srgbClr val="000000"/>
              </a:solidFill>
              <a:latin typeface="Arial"/>
              <a:ea typeface="+mn-ea"/>
              <a:cs typeface="+mn-cs"/>
            </a:rPr>
            <a:t>Validity and Reliability</a:t>
          </a:r>
        </a:p>
      </dgm:t>
    </dgm:pt>
    <dgm:pt modelId="{882DB10F-E2F8-4A01-8F37-606CB3725F4A}" type="parTrans" cxnId="{81C3E84F-EE1D-44C0-B362-18EB2912424C}">
      <dgm:prSet/>
      <dgm:spPr/>
      <dgm:t>
        <a:bodyPr/>
        <a:lstStyle/>
        <a:p>
          <a:endParaRPr lang="en-US"/>
        </a:p>
      </dgm:t>
    </dgm:pt>
    <dgm:pt modelId="{119228F0-693C-4097-9D0D-46E801DE3202}" type="sibTrans" cxnId="{81C3E84F-EE1D-44C0-B362-18EB2912424C}">
      <dgm:prSet/>
      <dgm:spPr/>
      <dgm:t>
        <a:bodyPr/>
        <a:lstStyle/>
        <a:p>
          <a:endParaRPr lang="en-US"/>
        </a:p>
      </dgm:t>
    </dgm:pt>
    <dgm:pt modelId="{28FEC049-5702-4B36-B16B-A9C5991C2F0A}">
      <dgm:prSet phldrT="[Text]" custT="1"/>
      <dgm:spPr>
        <a:solidFill>
          <a:srgbClr val="FFFFFF"/>
        </a:solidFill>
        <a:ln w="12700" cap="flat" cmpd="sng" algn="ctr">
          <a:noFill/>
          <a:prstDash val="solid"/>
          <a:miter lim="800000"/>
        </a:ln>
        <a:effectLst/>
      </dgm:spPr>
      <dgm:t>
        <a:bodyPr spcFirstLastPara="0" vert="horz" wrap="square" lIns="148590" tIns="148590" rIns="148590" bIns="148590" numCol="1" spcCol="1270" anchor="ctr" anchorCtr="0"/>
        <a:lstStyle/>
        <a:p>
          <a:pPr>
            <a:lnSpc>
              <a:spcPct val="150000"/>
            </a:lnSpc>
          </a:pPr>
          <a:r>
            <a:rPr lang="en-MY" sz="3900" dirty="0">
              <a:solidFill>
                <a:srgbClr val="000000"/>
              </a:solidFill>
              <a:latin typeface="Arial"/>
              <a:ea typeface="+mn-ea"/>
              <a:cs typeface="+mn-cs"/>
            </a:rPr>
            <a:t>Selection Tools</a:t>
          </a:r>
        </a:p>
      </dgm:t>
    </dgm:pt>
    <dgm:pt modelId="{2DC3EA1A-6D6F-497F-8F0C-A49F81D7ED7B}" type="parTrans" cxnId="{CA6980E2-A925-4E28-A88A-3F3E26DA562B}">
      <dgm:prSet/>
      <dgm:spPr/>
      <dgm:t>
        <a:bodyPr/>
        <a:lstStyle/>
        <a:p>
          <a:endParaRPr lang="en-US"/>
        </a:p>
      </dgm:t>
    </dgm:pt>
    <dgm:pt modelId="{5D5D0BA8-F18C-4B84-B7B9-D0AD4E5D0841}" type="sibTrans" cxnId="{CA6980E2-A925-4E28-A88A-3F3E26DA562B}">
      <dgm:prSet/>
      <dgm:spPr/>
      <dgm:t>
        <a:bodyPr/>
        <a:lstStyle/>
        <a:p>
          <a:endParaRPr lang="en-US"/>
        </a:p>
      </dgm:t>
    </dgm:pt>
    <dgm:pt modelId="{7F9EEC34-39AE-4E8D-8AEF-993B35CFBA23}">
      <dgm:prSet phldrT="[Text]" custT="1"/>
      <dgm:spPr>
        <a:solidFill>
          <a:srgbClr val="FFFFFF"/>
        </a:solidFill>
        <a:ln w="12700" cap="flat" cmpd="sng" algn="ctr">
          <a:noFill/>
          <a:prstDash val="solid"/>
          <a:miter lim="800000"/>
        </a:ln>
        <a:effectLst/>
      </dgm:spPr>
      <dgm:t>
        <a:bodyPr spcFirstLastPara="0" vert="horz" wrap="square" lIns="148590" tIns="148590" rIns="148590" bIns="148590" numCol="1" spcCol="1270" anchor="ctr" anchorCtr="0"/>
        <a:lstStyle/>
        <a:p>
          <a:pPr>
            <a:lnSpc>
              <a:spcPct val="150000"/>
            </a:lnSpc>
          </a:pPr>
          <a:r>
            <a:rPr lang="en-MY" sz="3900" dirty="0">
              <a:solidFill>
                <a:srgbClr val="000000"/>
              </a:solidFill>
              <a:latin typeface="Arial"/>
              <a:ea typeface="+mn-ea"/>
              <a:cs typeface="+mn-cs"/>
            </a:rPr>
            <a:t>Onboarding</a:t>
          </a:r>
        </a:p>
      </dgm:t>
    </dgm:pt>
    <dgm:pt modelId="{4D9A35E6-50E6-4F58-9888-99F6FF99C25F}" type="parTrans" cxnId="{91AC1137-30AD-4E40-A032-30926E79DA0C}">
      <dgm:prSet/>
      <dgm:spPr/>
      <dgm:t>
        <a:bodyPr/>
        <a:lstStyle/>
        <a:p>
          <a:endParaRPr lang="en-US"/>
        </a:p>
      </dgm:t>
    </dgm:pt>
    <dgm:pt modelId="{E385051F-FFB4-4788-87F2-F86F069461B6}" type="sibTrans" cxnId="{91AC1137-30AD-4E40-A032-30926E79DA0C}">
      <dgm:prSet/>
      <dgm:spPr/>
      <dgm:t>
        <a:bodyPr/>
        <a:lstStyle/>
        <a:p>
          <a:endParaRPr lang="en-US"/>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C500E30-F93E-47EA-B6F5-32864EEF4D91}" type="pres">
      <dgm:prSet presAssocID="{B471EB4E-14D3-4629-97A8-4B9CE37D1351}" presName="parentText" presStyleLbl="node1" presStyleIdx="0" presStyleCnt="8">
        <dgm:presLayoutVars>
          <dgm:chMax val="0"/>
          <dgm:bulletEnabled val="1"/>
        </dgm:presLayoutVars>
      </dgm:prSet>
      <dgm:spPr>
        <a:xfrm>
          <a:off x="0" y="888"/>
          <a:ext cx="6897960" cy="784722"/>
        </a:xfrm>
        <a:prstGeom prst="roundRect">
          <a:avLst/>
        </a:prstGeom>
      </dgm:spPr>
      <dgm:t>
        <a:bodyPr/>
        <a:lstStyle/>
        <a:p>
          <a:endParaRPr lang="en-US"/>
        </a:p>
      </dgm:t>
    </dgm:pt>
    <dgm:pt modelId="{B6395B5E-2790-4C57-8CE8-FF9FF6C98AF0}" type="pres">
      <dgm:prSet presAssocID="{E9B4C2F2-B202-4AD3-A37D-CE4321257F20}" presName="spacer" presStyleCnt="0"/>
      <dgm:spPr/>
    </dgm:pt>
    <dgm:pt modelId="{ECA2C48E-F743-4C45-B04A-3D046B3B5232}" type="pres">
      <dgm:prSet presAssocID="{E6CB1D23-BBD8-4875-97FB-76C6D1DF1786}" presName="parentText" presStyleLbl="node1" presStyleIdx="1" presStyleCnt="8" custLinFactNeighborY="68003">
        <dgm:presLayoutVars>
          <dgm:chMax val="0"/>
          <dgm:bulletEnabled val="1"/>
        </dgm:presLayoutVars>
      </dgm:prSet>
      <dgm:spPr>
        <a:xfrm>
          <a:off x="0" y="822540"/>
          <a:ext cx="6897960" cy="784666"/>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2" presStyleCnt="8" custLinFactY="9173" custLinFactNeighborY="100000">
        <dgm:presLayoutVars>
          <dgm:chMax val="0"/>
          <dgm:bulletEnabled val="1"/>
        </dgm:presLayoutVars>
      </dgm:prSet>
      <dgm:spPr>
        <a:xfrm>
          <a:off x="0" y="1053359"/>
          <a:ext cx="8122096" cy="912600"/>
        </a:xfrm>
        <a:prstGeom prst="roundRect">
          <a:avLst/>
        </a:prstGeom>
      </dgm:spPr>
      <dgm:t>
        <a:bodyPr/>
        <a:lstStyle/>
        <a:p>
          <a:endParaRPr lang="en-US"/>
        </a:p>
      </dgm:t>
    </dgm:pt>
    <dgm:pt modelId="{72C2830F-4A4A-45F2-8723-2D61DB9F3866}" type="pres">
      <dgm:prSet presAssocID="{4B234F5B-63CB-40EB-8CF6-E8D6F48FDC56}" presName="spacer" presStyleCnt="0"/>
      <dgm:spPr/>
    </dgm:pt>
    <dgm:pt modelId="{9A5C11A6-1C7F-4091-9D25-BE561FC348D2}" type="pres">
      <dgm:prSet presAssocID="{1FEB9CB4-B482-472E-BB13-4183AB69C74B}" presName="parentText" presStyleLbl="node1" presStyleIdx="3" presStyleCnt="8">
        <dgm:presLayoutVars>
          <dgm:chMax val="0"/>
          <dgm:bulletEnabled val="1"/>
        </dgm:presLayoutVars>
      </dgm:prSet>
      <dgm:spPr>
        <a:prstGeom prst="roundRect">
          <a:avLst/>
        </a:prstGeom>
      </dgm:spPr>
      <dgm:t>
        <a:bodyPr/>
        <a:lstStyle/>
        <a:p>
          <a:endParaRPr lang="en-US"/>
        </a:p>
      </dgm:t>
    </dgm:pt>
    <dgm:pt modelId="{04F2BF10-DF48-4C42-895E-D4A922F81E33}" type="pres">
      <dgm:prSet presAssocID="{46877D5D-41F6-40BA-82AA-CFEB10865094}" presName="spacer" presStyleCnt="0"/>
      <dgm:spPr/>
    </dgm:pt>
    <dgm:pt modelId="{BD015E0E-F346-40E5-9FE8-4208A458432D}" type="pres">
      <dgm:prSet presAssocID="{E6463A09-DB71-45FD-87A1-71A9BEF68FC4}" presName="parentText" presStyleLbl="node1" presStyleIdx="4" presStyleCnt="8" custLinFactY="5464" custLinFactNeighborY="100000">
        <dgm:presLayoutVars>
          <dgm:chMax val="0"/>
          <dgm:bulletEnabled val="1"/>
        </dgm:presLayoutVars>
      </dgm:prSet>
      <dgm:spPr>
        <a:prstGeom prst="roundRect">
          <a:avLst/>
        </a:prstGeom>
      </dgm:spPr>
      <dgm:t>
        <a:bodyPr/>
        <a:lstStyle/>
        <a:p>
          <a:endParaRPr lang="en-US"/>
        </a:p>
      </dgm:t>
    </dgm:pt>
    <dgm:pt modelId="{D263851C-61C7-43FD-8968-26C3F897A6C7}" type="pres">
      <dgm:prSet presAssocID="{5F3480C9-1645-43EC-B47B-AC63F015441A}" presName="spacer" presStyleCnt="0"/>
      <dgm:spPr/>
    </dgm:pt>
    <dgm:pt modelId="{4464F783-E141-423F-9053-8CE9B2850BA8}" type="pres">
      <dgm:prSet presAssocID="{3DFBD762-39CB-4C7F-9B82-26F292764DCD}" presName="parentText" presStyleLbl="node1" presStyleIdx="5" presStyleCnt="8" custLinFactY="11021" custLinFactNeighborX="20979" custLinFactNeighborY="100000">
        <dgm:presLayoutVars>
          <dgm:chMax val="0"/>
          <dgm:bulletEnabled val="1"/>
        </dgm:presLayoutVars>
      </dgm:prSet>
      <dgm:spPr>
        <a:prstGeom prst="roundRect">
          <a:avLst/>
        </a:prstGeom>
      </dgm:spPr>
      <dgm:t>
        <a:bodyPr/>
        <a:lstStyle/>
        <a:p>
          <a:endParaRPr lang="en-US"/>
        </a:p>
      </dgm:t>
    </dgm:pt>
    <dgm:pt modelId="{C123F6CB-CBAA-475F-83F3-4E999A87E3CB}" type="pres">
      <dgm:prSet presAssocID="{119228F0-693C-4097-9D0D-46E801DE3202}" presName="spacer" presStyleCnt="0"/>
      <dgm:spPr/>
    </dgm:pt>
    <dgm:pt modelId="{435836D4-3744-4850-B098-1A6612BFF4AD}" type="pres">
      <dgm:prSet presAssocID="{28FEC049-5702-4B36-B16B-A9C5991C2F0A}" presName="parentText" presStyleLbl="node1" presStyleIdx="6" presStyleCnt="8">
        <dgm:presLayoutVars>
          <dgm:chMax val="0"/>
          <dgm:bulletEnabled val="1"/>
        </dgm:presLayoutVars>
      </dgm:prSet>
      <dgm:spPr>
        <a:prstGeom prst="roundRect">
          <a:avLst/>
        </a:prstGeom>
      </dgm:spPr>
      <dgm:t>
        <a:bodyPr/>
        <a:lstStyle/>
        <a:p>
          <a:endParaRPr lang="en-US"/>
        </a:p>
      </dgm:t>
    </dgm:pt>
    <dgm:pt modelId="{3575567F-676F-430F-A5B7-1CF28DE23F9D}" type="pres">
      <dgm:prSet presAssocID="{5D5D0BA8-F18C-4B84-B7B9-D0AD4E5D0841}" presName="spacer" presStyleCnt="0"/>
      <dgm:spPr/>
    </dgm:pt>
    <dgm:pt modelId="{885211F6-7C7A-4078-A580-412D7A2017F8}" type="pres">
      <dgm:prSet presAssocID="{7F9EEC34-39AE-4E8D-8AEF-993B35CFBA23}" presName="parentText" presStyleLbl="node1" presStyleIdx="7" presStyleCnt="8">
        <dgm:presLayoutVars>
          <dgm:chMax val="0"/>
          <dgm:bulletEnabled val="1"/>
        </dgm:presLayoutVars>
      </dgm:prSet>
      <dgm:spPr>
        <a:prstGeom prst="roundRect">
          <a:avLst/>
        </a:prstGeom>
      </dgm:spPr>
      <dgm:t>
        <a:bodyPr/>
        <a:lstStyle/>
        <a:p>
          <a:endParaRPr lang="en-US"/>
        </a:p>
      </dgm:t>
    </dgm:pt>
  </dgm:ptLst>
  <dgm:cxnLst>
    <dgm:cxn modelId="{6EE46842-E392-46CF-865C-4474EF9438C3}" srcId="{703D4D02-5513-427D-B6E9-B2E187EE0C3A}" destId="{42DA80EF-15E6-41D6-85F6-4F59594D0383}" srcOrd="2" destOrd="0" parTransId="{173CE497-2C0D-479E-8754-25C7B4AF6CFC}" sibTransId="{4B234F5B-63CB-40EB-8CF6-E8D6F48FDC56}"/>
    <dgm:cxn modelId="{CACB6B2F-FF97-4704-A2DE-537C90413DCE}" type="presOf" srcId="{E6CB1D23-BBD8-4875-97FB-76C6D1DF1786}" destId="{ECA2C48E-F743-4C45-B04A-3D046B3B5232}" srcOrd="0" destOrd="0" presId="urn:microsoft.com/office/officeart/2005/8/layout/vList2"/>
    <dgm:cxn modelId="{DA4058EA-0A09-4481-B1DD-9F28FEB1A703}" type="presOf" srcId="{1FEB9CB4-B482-472E-BB13-4183AB69C74B}" destId="{9A5C11A6-1C7F-4091-9D25-BE561FC348D2}" srcOrd="0" destOrd="0" presId="urn:microsoft.com/office/officeart/2005/8/layout/vList2"/>
    <dgm:cxn modelId="{91A9F6BC-0147-4915-845C-AC8BFE382D34}" srcId="{703D4D02-5513-427D-B6E9-B2E187EE0C3A}" destId="{B471EB4E-14D3-4629-97A8-4B9CE37D1351}" srcOrd="0" destOrd="0" parTransId="{27585C71-6121-4BF9-A226-796B97C86FD8}" sibTransId="{E9B4C2F2-B202-4AD3-A37D-CE4321257F20}"/>
    <dgm:cxn modelId="{AE191B77-32D8-4C96-85BA-2EFF973AFDB0}" type="presOf" srcId="{3DFBD762-39CB-4C7F-9B82-26F292764DCD}" destId="{4464F783-E141-423F-9053-8CE9B2850BA8}" srcOrd="0" destOrd="0" presId="urn:microsoft.com/office/officeart/2005/8/layout/vList2"/>
    <dgm:cxn modelId="{15ED2FC2-C57C-4D30-9B2B-893167F50AD0}" type="presOf" srcId="{E6463A09-DB71-45FD-87A1-71A9BEF68FC4}" destId="{BD015E0E-F346-40E5-9FE8-4208A458432D}" srcOrd="0" destOrd="0" presId="urn:microsoft.com/office/officeart/2005/8/layout/vList2"/>
    <dgm:cxn modelId="{650C9FA4-9A6C-4931-8FA7-A8FB7310FDF7}" type="presOf" srcId="{7F9EEC34-39AE-4E8D-8AEF-993B35CFBA23}" destId="{885211F6-7C7A-4078-A580-412D7A2017F8}" srcOrd="0" destOrd="0" presId="urn:microsoft.com/office/officeart/2005/8/layout/vList2"/>
    <dgm:cxn modelId="{81C3E84F-EE1D-44C0-B362-18EB2912424C}" srcId="{703D4D02-5513-427D-B6E9-B2E187EE0C3A}" destId="{3DFBD762-39CB-4C7F-9B82-26F292764DCD}" srcOrd="5" destOrd="0" parTransId="{882DB10F-E2F8-4A01-8F37-606CB3725F4A}" sibTransId="{119228F0-693C-4097-9D0D-46E801DE3202}"/>
    <dgm:cxn modelId="{87A92DBF-812C-47C9-8DD6-6138E484BBFF}" type="presOf" srcId="{703D4D02-5513-427D-B6E9-B2E187EE0C3A}" destId="{CC8763B3-4621-4666-B669-3C5BA2A30DBE}" srcOrd="0" destOrd="0" presId="urn:microsoft.com/office/officeart/2005/8/layout/vList2"/>
    <dgm:cxn modelId="{0B84CE54-6EED-4F05-A045-90744CD22995}" type="presOf" srcId="{42DA80EF-15E6-41D6-85F6-4F59594D0383}" destId="{47F42535-DFC2-4D29-B920-1C40FFE6B1E7}" srcOrd="0" destOrd="0" presId="urn:microsoft.com/office/officeart/2005/8/layout/vList2"/>
    <dgm:cxn modelId="{8CD96B92-DB5C-4984-AF1A-B68A054F45C4}" type="presOf" srcId="{B471EB4E-14D3-4629-97A8-4B9CE37D1351}" destId="{4C500E30-F93E-47EA-B6F5-32864EEF4D91}" srcOrd="0" destOrd="0" presId="urn:microsoft.com/office/officeart/2005/8/layout/vList2"/>
    <dgm:cxn modelId="{91AC1137-30AD-4E40-A032-30926E79DA0C}" srcId="{703D4D02-5513-427D-B6E9-B2E187EE0C3A}" destId="{7F9EEC34-39AE-4E8D-8AEF-993B35CFBA23}" srcOrd="7" destOrd="0" parTransId="{4D9A35E6-50E6-4F58-9888-99F6FF99C25F}" sibTransId="{E385051F-FFB4-4788-87F2-F86F069461B6}"/>
    <dgm:cxn modelId="{C6E95B24-CB9D-4917-8D0E-5B14AF1767C3}" srcId="{703D4D02-5513-427D-B6E9-B2E187EE0C3A}" destId="{1FEB9CB4-B482-472E-BB13-4183AB69C74B}" srcOrd="3" destOrd="0" parTransId="{A81CB6FD-4A13-4541-98EC-371215AE6C32}" sibTransId="{46877D5D-41F6-40BA-82AA-CFEB10865094}"/>
    <dgm:cxn modelId="{CA6980E2-A925-4E28-A88A-3F3E26DA562B}" srcId="{703D4D02-5513-427D-B6E9-B2E187EE0C3A}" destId="{28FEC049-5702-4B36-B16B-A9C5991C2F0A}" srcOrd="6" destOrd="0" parTransId="{2DC3EA1A-6D6F-497F-8F0C-A49F81D7ED7B}" sibTransId="{5D5D0BA8-F18C-4B84-B7B9-D0AD4E5D0841}"/>
    <dgm:cxn modelId="{8B0007A0-320C-4385-B268-C4ECC14E7279}" srcId="{703D4D02-5513-427D-B6E9-B2E187EE0C3A}" destId="{E6CB1D23-BBD8-4875-97FB-76C6D1DF1786}" srcOrd="1" destOrd="0" parTransId="{653C8E81-D774-450C-B764-B27052D2ADAF}" sibTransId="{CE641938-312E-4D0A-926C-683FC7775F83}"/>
    <dgm:cxn modelId="{09BBA886-9123-43EE-AE59-EBAE798382A1}" type="presOf" srcId="{28FEC049-5702-4B36-B16B-A9C5991C2F0A}" destId="{435836D4-3744-4850-B098-1A6612BFF4AD}" srcOrd="0" destOrd="0" presId="urn:microsoft.com/office/officeart/2005/8/layout/vList2"/>
    <dgm:cxn modelId="{E8B538FF-249C-4C55-8DF5-CF5A42FE07B1}" srcId="{703D4D02-5513-427D-B6E9-B2E187EE0C3A}" destId="{E6463A09-DB71-45FD-87A1-71A9BEF68FC4}" srcOrd="4" destOrd="0" parTransId="{B797AE08-ED07-4E44-AC5C-04FB6843C872}" sibTransId="{5F3480C9-1645-43EC-B47B-AC63F015441A}"/>
    <dgm:cxn modelId="{A023A45D-D2A0-44B8-8456-1CA071B72741}" type="presParOf" srcId="{CC8763B3-4621-4666-B669-3C5BA2A30DBE}" destId="{4C500E30-F93E-47EA-B6F5-32864EEF4D91}" srcOrd="0" destOrd="0" presId="urn:microsoft.com/office/officeart/2005/8/layout/vList2"/>
    <dgm:cxn modelId="{2EF21496-4BFD-4058-8BEB-F6B5A8D89823}" type="presParOf" srcId="{CC8763B3-4621-4666-B669-3C5BA2A30DBE}" destId="{B6395B5E-2790-4C57-8CE8-FF9FF6C98AF0}" srcOrd="1" destOrd="0" presId="urn:microsoft.com/office/officeart/2005/8/layout/vList2"/>
    <dgm:cxn modelId="{7F708EDA-A6F0-4A82-A63E-849DE8AF9EDF}" type="presParOf" srcId="{CC8763B3-4621-4666-B669-3C5BA2A30DBE}" destId="{ECA2C48E-F743-4C45-B04A-3D046B3B5232}" srcOrd="2" destOrd="0" presId="urn:microsoft.com/office/officeart/2005/8/layout/vList2"/>
    <dgm:cxn modelId="{7EBE1955-491B-47A7-AFC5-8C8CF9CB8208}" type="presParOf" srcId="{CC8763B3-4621-4666-B669-3C5BA2A30DBE}" destId="{2E454826-67AD-4191-A11B-410BD9B8A386}" srcOrd="3" destOrd="0" presId="urn:microsoft.com/office/officeart/2005/8/layout/vList2"/>
    <dgm:cxn modelId="{45D7F0D6-6F49-44E4-87F8-5B97FCB6DBD5}" type="presParOf" srcId="{CC8763B3-4621-4666-B669-3C5BA2A30DBE}" destId="{47F42535-DFC2-4D29-B920-1C40FFE6B1E7}" srcOrd="4" destOrd="0" presId="urn:microsoft.com/office/officeart/2005/8/layout/vList2"/>
    <dgm:cxn modelId="{46FF6B70-EAD0-48C5-8C92-4B45D7CC9D0D}" type="presParOf" srcId="{CC8763B3-4621-4666-B669-3C5BA2A30DBE}" destId="{72C2830F-4A4A-45F2-8723-2D61DB9F3866}" srcOrd="5" destOrd="0" presId="urn:microsoft.com/office/officeart/2005/8/layout/vList2"/>
    <dgm:cxn modelId="{684A77D8-9946-477D-8D91-8A2058DF0B20}" type="presParOf" srcId="{CC8763B3-4621-4666-B669-3C5BA2A30DBE}" destId="{9A5C11A6-1C7F-4091-9D25-BE561FC348D2}" srcOrd="6" destOrd="0" presId="urn:microsoft.com/office/officeart/2005/8/layout/vList2"/>
    <dgm:cxn modelId="{21FE5815-43EA-4482-A950-1DD926396834}" type="presParOf" srcId="{CC8763B3-4621-4666-B669-3C5BA2A30DBE}" destId="{04F2BF10-DF48-4C42-895E-D4A922F81E33}" srcOrd="7" destOrd="0" presId="urn:microsoft.com/office/officeart/2005/8/layout/vList2"/>
    <dgm:cxn modelId="{70D08BF2-81A0-438D-8904-DBE92DEE9D0A}" type="presParOf" srcId="{CC8763B3-4621-4666-B669-3C5BA2A30DBE}" destId="{BD015E0E-F346-40E5-9FE8-4208A458432D}" srcOrd="8" destOrd="0" presId="urn:microsoft.com/office/officeart/2005/8/layout/vList2"/>
    <dgm:cxn modelId="{2A3F3727-9E4D-4853-A8CC-F72D14C9D981}" type="presParOf" srcId="{CC8763B3-4621-4666-B669-3C5BA2A30DBE}" destId="{D263851C-61C7-43FD-8968-26C3F897A6C7}" srcOrd="9" destOrd="0" presId="urn:microsoft.com/office/officeart/2005/8/layout/vList2"/>
    <dgm:cxn modelId="{AA6F2687-8E75-4F0B-9338-D0640874B883}" type="presParOf" srcId="{CC8763B3-4621-4666-B669-3C5BA2A30DBE}" destId="{4464F783-E141-423F-9053-8CE9B2850BA8}" srcOrd="10" destOrd="0" presId="urn:microsoft.com/office/officeart/2005/8/layout/vList2"/>
    <dgm:cxn modelId="{9023B17F-7BD2-4FD9-8709-687D8CC9C8BB}" type="presParOf" srcId="{CC8763B3-4621-4666-B669-3C5BA2A30DBE}" destId="{C123F6CB-CBAA-475F-83F3-4E999A87E3CB}" srcOrd="11" destOrd="0" presId="urn:microsoft.com/office/officeart/2005/8/layout/vList2"/>
    <dgm:cxn modelId="{3CA295D9-F697-4EF1-A778-C17239B4D908}" type="presParOf" srcId="{CC8763B3-4621-4666-B669-3C5BA2A30DBE}" destId="{435836D4-3744-4850-B098-1A6612BFF4AD}" srcOrd="12" destOrd="0" presId="urn:microsoft.com/office/officeart/2005/8/layout/vList2"/>
    <dgm:cxn modelId="{A73A7766-B358-402C-AC93-20CC81A8ED23}" type="presParOf" srcId="{CC8763B3-4621-4666-B669-3C5BA2A30DBE}" destId="{3575567F-676F-430F-A5B7-1CF28DE23F9D}" srcOrd="13" destOrd="0" presId="urn:microsoft.com/office/officeart/2005/8/layout/vList2"/>
    <dgm:cxn modelId="{70C4476D-59F9-494D-8870-FB32DE4EACAF}" type="presParOf" srcId="{CC8763B3-4621-4666-B669-3C5BA2A30DBE}" destId="{885211F6-7C7A-4078-A580-412D7A2017F8}" srcOrd="14"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D6560C8-A96F-4018-9DFD-0354FDA37BE6}" type="doc">
      <dgm:prSet loTypeId="urn:microsoft.com/office/officeart/2005/8/layout/matrix2" loCatId="matrix" qsTypeId="urn:microsoft.com/office/officeart/2005/8/quickstyle/simple3" qsCatId="simple" csTypeId="urn:microsoft.com/office/officeart/2005/8/colors/accent4_2" csCatId="accent4" phldr="1"/>
      <dgm:spPr/>
      <dgm:t>
        <a:bodyPr/>
        <a:lstStyle/>
        <a:p>
          <a:endParaRPr lang="en-MY"/>
        </a:p>
      </dgm:t>
    </dgm:pt>
    <dgm:pt modelId="{E2AB3AA8-AB3D-4CE6-B654-AB28884C9A2B}">
      <dgm:prSet phldrT="[Text]"/>
      <dgm:spPr>
        <a:solidFill>
          <a:schemeClr val="tx2">
            <a:lumMod val="50000"/>
            <a:lumOff val="50000"/>
          </a:schemeClr>
        </a:solidFill>
      </dgm:spPr>
      <dgm:t>
        <a:bodyPr/>
        <a:lstStyle/>
        <a:p>
          <a:r>
            <a:rPr lang="en-MY" dirty="0">
              <a:solidFill>
                <a:schemeClr val="bg1"/>
              </a:solidFill>
            </a:rPr>
            <a:t>Higher Availability </a:t>
          </a:r>
        </a:p>
        <a:p>
          <a:endParaRPr lang="en-MY" dirty="0">
            <a:solidFill>
              <a:schemeClr val="bg1"/>
            </a:solidFill>
          </a:endParaRPr>
        </a:p>
        <a:p>
          <a:r>
            <a:rPr lang="en-MY" dirty="0">
              <a:solidFill>
                <a:schemeClr val="bg1"/>
              </a:solidFill>
            </a:rPr>
            <a:t>Lower Criticality</a:t>
          </a:r>
        </a:p>
      </dgm:t>
    </dgm:pt>
    <dgm:pt modelId="{98FCB762-4F2B-49AE-A7C5-35B904152A80}" type="parTrans" cxnId="{D8D769C3-9D96-4E57-AA13-7BCEE1DAF1E2}">
      <dgm:prSet/>
      <dgm:spPr/>
      <dgm:t>
        <a:bodyPr/>
        <a:lstStyle/>
        <a:p>
          <a:endParaRPr lang="en-MY"/>
        </a:p>
      </dgm:t>
    </dgm:pt>
    <dgm:pt modelId="{7900F1CA-9930-4DF2-BF69-E26D5D8B151E}" type="sibTrans" cxnId="{D8D769C3-9D96-4E57-AA13-7BCEE1DAF1E2}">
      <dgm:prSet/>
      <dgm:spPr/>
      <dgm:t>
        <a:bodyPr/>
        <a:lstStyle/>
        <a:p>
          <a:endParaRPr lang="en-MY"/>
        </a:p>
      </dgm:t>
    </dgm:pt>
    <dgm:pt modelId="{8549768E-B07C-4093-BBEB-87FA55147791}">
      <dgm:prSet phldrT="[Text]"/>
      <dgm:spPr>
        <a:solidFill>
          <a:schemeClr val="tx2">
            <a:lumMod val="50000"/>
            <a:lumOff val="50000"/>
          </a:schemeClr>
        </a:solidFill>
      </dgm:spPr>
      <dgm:t>
        <a:bodyPr/>
        <a:lstStyle/>
        <a:p>
          <a:r>
            <a:rPr lang="en-MY" dirty="0">
              <a:solidFill>
                <a:schemeClr val="bg1"/>
              </a:solidFill>
            </a:rPr>
            <a:t>Higher Availability </a:t>
          </a:r>
        </a:p>
        <a:p>
          <a:endParaRPr lang="en-MY" dirty="0">
            <a:solidFill>
              <a:schemeClr val="bg1"/>
            </a:solidFill>
          </a:endParaRPr>
        </a:p>
        <a:p>
          <a:r>
            <a:rPr lang="en-MY" dirty="0">
              <a:solidFill>
                <a:schemeClr val="bg1"/>
              </a:solidFill>
            </a:rPr>
            <a:t>Higher Criticality</a:t>
          </a:r>
        </a:p>
      </dgm:t>
    </dgm:pt>
    <dgm:pt modelId="{FDA8EF10-1F99-4363-93DD-50841EF99B90}" type="parTrans" cxnId="{A77DEA5D-223B-421C-AD62-D96983035216}">
      <dgm:prSet/>
      <dgm:spPr/>
      <dgm:t>
        <a:bodyPr/>
        <a:lstStyle/>
        <a:p>
          <a:endParaRPr lang="en-MY"/>
        </a:p>
      </dgm:t>
    </dgm:pt>
    <dgm:pt modelId="{546F3832-8D97-42DE-8753-6EACD73E65DC}" type="sibTrans" cxnId="{A77DEA5D-223B-421C-AD62-D96983035216}">
      <dgm:prSet/>
      <dgm:spPr/>
      <dgm:t>
        <a:bodyPr/>
        <a:lstStyle/>
        <a:p>
          <a:endParaRPr lang="en-MY"/>
        </a:p>
      </dgm:t>
    </dgm:pt>
    <dgm:pt modelId="{6802A88F-B8E7-4CDC-91F8-C2B8C8C9A215}">
      <dgm:prSet phldrT="[Text]"/>
      <dgm:spPr>
        <a:solidFill>
          <a:schemeClr val="tx2">
            <a:lumMod val="50000"/>
            <a:lumOff val="50000"/>
          </a:schemeClr>
        </a:solidFill>
      </dgm:spPr>
      <dgm:t>
        <a:bodyPr/>
        <a:lstStyle/>
        <a:p>
          <a:r>
            <a:rPr lang="en-MY" dirty="0">
              <a:solidFill>
                <a:schemeClr val="bg1"/>
              </a:solidFill>
            </a:rPr>
            <a:t>Lower Availability</a:t>
          </a:r>
        </a:p>
        <a:p>
          <a:endParaRPr lang="en-MY" dirty="0">
            <a:solidFill>
              <a:schemeClr val="bg1"/>
            </a:solidFill>
          </a:endParaRPr>
        </a:p>
        <a:p>
          <a:r>
            <a:rPr lang="en-MY" dirty="0">
              <a:solidFill>
                <a:schemeClr val="bg1"/>
              </a:solidFill>
            </a:rPr>
            <a:t>Lower Criticality</a:t>
          </a:r>
        </a:p>
      </dgm:t>
    </dgm:pt>
    <dgm:pt modelId="{D1915A98-CB3D-48DE-934F-F24B16700659}" type="parTrans" cxnId="{89B18E54-E139-4D62-BA43-8D989ADAA9F7}">
      <dgm:prSet/>
      <dgm:spPr/>
      <dgm:t>
        <a:bodyPr/>
        <a:lstStyle/>
        <a:p>
          <a:endParaRPr lang="en-MY"/>
        </a:p>
      </dgm:t>
    </dgm:pt>
    <dgm:pt modelId="{C244AD9D-0300-4488-8ADC-22B2EF6F7477}" type="sibTrans" cxnId="{89B18E54-E139-4D62-BA43-8D989ADAA9F7}">
      <dgm:prSet/>
      <dgm:spPr/>
      <dgm:t>
        <a:bodyPr/>
        <a:lstStyle/>
        <a:p>
          <a:endParaRPr lang="en-MY"/>
        </a:p>
      </dgm:t>
    </dgm:pt>
    <dgm:pt modelId="{73B484BB-E340-434C-B554-556E3BDB25D7}">
      <dgm:prSet phldrT="[Text]"/>
      <dgm:spPr>
        <a:solidFill>
          <a:schemeClr val="tx2">
            <a:lumMod val="50000"/>
            <a:lumOff val="50000"/>
          </a:schemeClr>
        </a:solidFill>
      </dgm:spPr>
      <dgm:t>
        <a:bodyPr/>
        <a:lstStyle/>
        <a:p>
          <a:r>
            <a:rPr lang="en-MY" dirty="0">
              <a:solidFill>
                <a:schemeClr val="bg1"/>
              </a:solidFill>
            </a:rPr>
            <a:t>Lower </a:t>
          </a:r>
          <a:r>
            <a:rPr lang="en-MY" dirty="0" smtClean="0">
              <a:solidFill>
                <a:schemeClr val="bg1"/>
              </a:solidFill>
            </a:rPr>
            <a:t>Availability</a:t>
          </a:r>
        </a:p>
        <a:p>
          <a:endParaRPr lang="en-MY" dirty="0">
            <a:solidFill>
              <a:schemeClr val="bg1"/>
            </a:solidFill>
          </a:endParaRPr>
        </a:p>
        <a:p>
          <a:r>
            <a:rPr lang="en-MY" dirty="0">
              <a:solidFill>
                <a:schemeClr val="bg1"/>
              </a:solidFill>
            </a:rPr>
            <a:t>Higher Criticality</a:t>
          </a:r>
        </a:p>
      </dgm:t>
    </dgm:pt>
    <dgm:pt modelId="{9B47D730-51A5-4369-A170-8EE5396EDB2D}" type="parTrans" cxnId="{7C49DBB6-81E7-4D63-BF22-56990FFF1586}">
      <dgm:prSet/>
      <dgm:spPr/>
      <dgm:t>
        <a:bodyPr/>
        <a:lstStyle/>
        <a:p>
          <a:endParaRPr lang="en-MY"/>
        </a:p>
      </dgm:t>
    </dgm:pt>
    <dgm:pt modelId="{60487A99-3844-4113-8C53-95D2897B04EA}" type="sibTrans" cxnId="{7C49DBB6-81E7-4D63-BF22-56990FFF1586}">
      <dgm:prSet/>
      <dgm:spPr/>
      <dgm:t>
        <a:bodyPr/>
        <a:lstStyle/>
        <a:p>
          <a:endParaRPr lang="en-MY"/>
        </a:p>
      </dgm:t>
    </dgm:pt>
    <dgm:pt modelId="{F24792A5-094F-4A2E-8BF0-F776F22BF7AE}" type="pres">
      <dgm:prSet presAssocID="{BD6560C8-A96F-4018-9DFD-0354FDA37BE6}" presName="matrix" presStyleCnt="0">
        <dgm:presLayoutVars>
          <dgm:chMax val="1"/>
          <dgm:dir/>
          <dgm:resizeHandles val="exact"/>
        </dgm:presLayoutVars>
      </dgm:prSet>
      <dgm:spPr/>
      <dgm:t>
        <a:bodyPr/>
        <a:lstStyle/>
        <a:p>
          <a:endParaRPr lang="en-US"/>
        </a:p>
      </dgm:t>
    </dgm:pt>
    <dgm:pt modelId="{57ED6B14-FA65-4459-B595-10CA5883D04E}" type="pres">
      <dgm:prSet presAssocID="{BD6560C8-A96F-4018-9DFD-0354FDA37BE6}" presName="axisShape" presStyleLbl="bgShp" presStyleIdx="0" presStyleCnt="1"/>
      <dgm:spPr>
        <a:solidFill>
          <a:schemeClr val="tx1"/>
        </a:solidFill>
      </dgm:spPr>
      <dgm:t>
        <a:bodyPr/>
        <a:lstStyle/>
        <a:p>
          <a:endParaRPr lang="en-US"/>
        </a:p>
      </dgm:t>
    </dgm:pt>
    <dgm:pt modelId="{4E1CC93D-E3D6-4820-8C36-A58E7B25D3DF}" type="pres">
      <dgm:prSet presAssocID="{BD6560C8-A96F-4018-9DFD-0354FDA37BE6}" presName="rect1" presStyleLbl="node1" presStyleIdx="0" presStyleCnt="4">
        <dgm:presLayoutVars>
          <dgm:chMax val="0"/>
          <dgm:chPref val="0"/>
          <dgm:bulletEnabled val="1"/>
        </dgm:presLayoutVars>
      </dgm:prSet>
      <dgm:spPr/>
      <dgm:t>
        <a:bodyPr/>
        <a:lstStyle/>
        <a:p>
          <a:endParaRPr lang="en-US"/>
        </a:p>
      </dgm:t>
    </dgm:pt>
    <dgm:pt modelId="{027ADCC8-FAF3-4C73-B1B4-C4082EB8E2A4}" type="pres">
      <dgm:prSet presAssocID="{BD6560C8-A96F-4018-9DFD-0354FDA37BE6}" presName="rect2" presStyleLbl="node1" presStyleIdx="1" presStyleCnt="4">
        <dgm:presLayoutVars>
          <dgm:chMax val="0"/>
          <dgm:chPref val="0"/>
          <dgm:bulletEnabled val="1"/>
        </dgm:presLayoutVars>
      </dgm:prSet>
      <dgm:spPr/>
      <dgm:t>
        <a:bodyPr/>
        <a:lstStyle/>
        <a:p>
          <a:endParaRPr lang="en-US"/>
        </a:p>
      </dgm:t>
    </dgm:pt>
    <dgm:pt modelId="{F8B6C992-A1B3-4D98-B8CB-70E6E07EA979}" type="pres">
      <dgm:prSet presAssocID="{BD6560C8-A96F-4018-9DFD-0354FDA37BE6}" presName="rect3" presStyleLbl="node1" presStyleIdx="2" presStyleCnt="4">
        <dgm:presLayoutVars>
          <dgm:chMax val="0"/>
          <dgm:chPref val="0"/>
          <dgm:bulletEnabled val="1"/>
        </dgm:presLayoutVars>
      </dgm:prSet>
      <dgm:spPr/>
      <dgm:t>
        <a:bodyPr/>
        <a:lstStyle/>
        <a:p>
          <a:endParaRPr lang="en-US"/>
        </a:p>
      </dgm:t>
    </dgm:pt>
    <dgm:pt modelId="{477B0E96-D5BA-4EE5-B991-E0E9A60BFA2B}" type="pres">
      <dgm:prSet presAssocID="{BD6560C8-A96F-4018-9DFD-0354FDA37BE6}" presName="rect4" presStyleLbl="node1" presStyleIdx="3" presStyleCnt="4">
        <dgm:presLayoutVars>
          <dgm:chMax val="0"/>
          <dgm:chPref val="0"/>
          <dgm:bulletEnabled val="1"/>
        </dgm:presLayoutVars>
      </dgm:prSet>
      <dgm:spPr/>
      <dgm:t>
        <a:bodyPr/>
        <a:lstStyle/>
        <a:p>
          <a:endParaRPr lang="en-US"/>
        </a:p>
      </dgm:t>
    </dgm:pt>
  </dgm:ptLst>
  <dgm:cxnLst>
    <dgm:cxn modelId="{9717D516-955F-45DE-B4F2-FF724F73CAE9}" type="presOf" srcId="{73B484BB-E340-434C-B554-556E3BDB25D7}" destId="{477B0E96-D5BA-4EE5-B991-E0E9A60BFA2B}" srcOrd="0" destOrd="0" presId="urn:microsoft.com/office/officeart/2005/8/layout/matrix2"/>
    <dgm:cxn modelId="{E2D2B266-CF63-4F23-8C96-1A77C51E8CDB}" type="presOf" srcId="{6802A88F-B8E7-4CDC-91F8-C2B8C8C9A215}" destId="{F8B6C992-A1B3-4D98-B8CB-70E6E07EA979}" srcOrd="0" destOrd="0" presId="urn:microsoft.com/office/officeart/2005/8/layout/matrix2"/>
    <dgm:cxn modelId="{BEFFCD3B-CB68-4F08-B578-EC003B17E547}" type="presOf" srcId="{BD6560C8-A96F-4018-9DFD-0354FDA37BE6}" destId="{F24792A5-094F-4A2E-8BF0-F776F22BF7AE}" srcOrd="0" destOrd="0" presId="urn:microsoft.com/office/officeart/2005/8/layout/matrix2"/>
    <dgm:cxn modelId="{89B18E54-E139-4D62-BA43-8D989ADAA9F7}" srcId="{BD6560C8-A96F-4018-9DFD-0354FDA37BE6}" destId="{6802A88F-B8E7-4CDC-91F8-C2B8C8C9A215}" srcOrd="2" destOrd="0" parTransId="{D1915A98-CB3D-48DE-934F-F24B16700659}" sibTransId="{C244AD9D-0300-4488-8ADC-22B2EF6F7477}"/>
    <dgm:cxn modelId="{03BB4231-A42A-42AF-B8A5-3FF54E8A7D4E}" type="presOf" srcId="{E2AB3AA8-AB3D-4CE6-B654-AB28884C9A2B}" destId="{4E1CC93D-E3D6-4820-8C36-A58E7B25D3DF}" srcOrd="0" destOrd="0" presId="urn:microsoft.com/office/officeart/2005/8/layout/matrix2"/>
    <dgm:cxn modelId="{A77DEA5D-223B-421C-AD62-D96983035216}" srcId="{BD6560C8-A96F-4018-9DFD-0354FDA37BE6}" destId="{8549768E-B07C-4093-BBEB-87FA55147791}" srcOrd="1" destOrd="0" parTransId="{FDA8EF10-1F99-4363-93DD-50841EF99B90}" sibTransId="{546F3832-8D97-42DE-8753-6EACD73E65DC}"/>
    <dgm:cxn modelId="{53FC5B82-4AD7-421C-A8F2-9B13A5D3A65C}" type="presOf" srcId="{8549768E-B07C-4093-BBEB-87FA55147791}" destId="{027ADCC8-FAF3-4C73-B1B4-C4082EB8E2A4}" srcOrd="0" destOrd="0" presId="urn:microsoft.com/office/officeart/2005/8/layout/matrix2"/>
    <dgm:cxn modelId="{7C49DBB6-81E7-4D63-BF22-56990FFF1586}" srcId="{BD6560C8-A96F-4018-9DFD-0354FDA37BE6}" destId="{73B484BB-E340-434C-B554-556E3BDB25D7}" srcOrd="3" destOrd="0" parTransId="{9B47D730-51A5-4369-A170-8EE5396EDB2D}" sibTransId="{60487A99-3844-4113-8C53-95D2897B04EA}"/>
    <dgm:cxn modelId="{D8D769C3-9D96-4E57-AA13-7BCEE1DAF1E2}" srcId="{BD6560C8-A96F-4018-9DFD-0354FDA37BE6}" destId="{E2AB3AA8-AB3D-4CE6-B654-AB28884C9A2B}" srcOrd="0" destOrd="0" parTransId="{98FCB762-4F2B-49AE-A7C5-35B904152A80}" sibTransId="{7900F1CA-9930-4DF2-BF69-E26D5D8B151E}"/>
    <dgm:cxn modelId="{9202F2F9-B96D-4017-8262-E6F1D763D771}" type="presParOf" srcId="{F24792A5-094F-4A2E-8BF0-F776F22BF7AE}" destId="{57ED6B14-FA65-4459-B595-10CA5883D04E}" srcOrd="0" destOrd="0" presId="urn:microsoft.com/office/officeart/2005/8/layout/matrix2"/>
    <dgm:cxn modelId="{F90475C2-5EFE-41DB-B356-6B8470B54D6C}" type="presParOf" srcId="{F24792A5-094F-4A2E-8BF0-F776F22BF7AE}" destId="{4E1CC93D-E3D6-4820-8C36-A58E7B25D3DF}" srcOrd="1" destOrd="0" presId="urn:microsoft.com/office/officeart/2005/8/layout/matrix2"/>
    <dgm:cxn modelId="{021DEF07-9D9F-4A70-8EB1-D0DACD3D0CD9}" type="presParOf" srcId="{F24792A5-094F-4A2E-8BF0-F776F22BF7AE}" destId="{027ADCC8-FAF3-4C73-B1B4-C4082EB8E2A4}" srcOrd="2" destOrd="0" presId="urn:microsoft.com/office/officeart/2005/8/layout/matrix2"/>
    <dgm:cxn modelId="{E9373746-C56F-4F6B-9687-BEFD2F6CAE19}" type="presParOf" srcId="{F24792A5-094F-4A2E-8BF0-F776F22BF7AE}" destId="{F8B6C992-A1B3-4D98-B8CB-70E6E07EA979}" srcOrd="3" destOrd="0" presId="urn:microsoft.com/office/officeart/2005/8/layout/matrix2"/>
    <dgm:cxn modelId="{2BB7BA78-EE9E-4911-86B1-18333E3E8E1C}" type="presParOf" srcId="{F24792A5-094F-4A2E-8BF0-F776F22BF7AE}" destId="{477B0E96-D5BA-4EE5-B991-E0E9A60BFA2B}" srcOrd="4" destOrd="0" presId="urn:microsoft.com/office/officeart/2005/8/layout/matrix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150000"/>
            </a:lnSpc>
            <a:spcBef>
              <a:spcPct val="0"/>
            </a:spcBef>
            <a:spcAft>
              <a:spcPct val="35000"/>
            </a:spcAft>
            <a:buNone/>
          </a:pPr>
          <a:r>
            <a:rPr lang="en-MY" sz="3900" kern="1200" dirty="0">
              <a:solidFill>
                <a:srgbClr val="FFFFEE"/>
              </a:solidFill>
              <a:latin typeface="Arial"/>
              <a:ea typeface="+mn-ea"/>
              <a:cs typeface="+mn-cs"/>
            </a:rPr>
            <a:t>Contingent Staffing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noFill/>
          <a:prstDash val="solid"/>
          <a:miter lim="800000"/>
        </a:ln>
        <a:effectLst/>
      </dgm:spPr>
      <dgm:t>
        <a:bodyPr spcFirstLastPara="0" vert="horz" wrap="square" lIns="148590" tIns="148590" rIns="148590" bIns="148590" numCol="1" spcCol="1270" anchor="ctr" anchorCtr="0"/>
        <a:lstStyle/>
        <a:p>
          <a:pPr marL="0" lvl="0" indent="0" algn="l" defTabSz="1733550">
            <a:lnSpc>
              <a:spcPct val="150000"/>
            </a:lnSpc>
            <a:spcBef>
              <a:spcPct val="0"/>
            </a:spcBef>
            <a:spcAft>
              <a:spcPct val="35000"/>
            </a:spcAft>
            <a:buNone/>
          </a:pPr>
          <a:r>
            <a:rPr lang="en-MY" sz="3900" kern="1200" dirty="0">
              <a:solidFill>
                <a:srgbClr val="000000"/>
              </a:solidFill>
              <a:latin typeface="Arial"/>
              <a:ea typeface="+mn-ea"/>
              <a:cs typeface="+mn-cs"/>
            </a:rPr>
            <a:t>Recruiting</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B471EB4E-14D3-4629-97A8-4B9CE37D1351}">
      <dgm:prSet phldrT="[Text]" custT="1"/>
      <dgm:spPr>
        <a:solidFill>
          <a:srgbClr val="FFFFFF"/>
        </a:solidFill>
        <a:ln w="12700" cap="flat" cmpd="sng" algn="ctr">
          <a:noFill/>
          <a:prstDash val="solid"/>
          <a:miter lim="800000"/>
        </a:ln>
        <a:effectLst/>
      </dgm:spPr>
      <dgm:t>
        <a:bodyPr spcFirstLastPara="0" vert="horz" wrap="square" lIns="148590" tIns="148590" rIns="148590" bIns="148590" numCol="1" spcCol="1270" anchor="ctr" anchorCtr="0"/>
        <a:lstStyle/>
        <a:p>
          <a:pPr marL="0" lvl="0" indent="0" algn="l" defTabSz="1733550">
            <a:lnSpc>
              <a:spcPct val="150000"/>
            </a:lnSpc>
            <a:spcBef>
              <a:spcPct val="0"/>
            </a:spcBef>
            <a:spcAft>
              <a:spcPct val="35000"/>
            </a:spcAft>
            <a:buNone/>
          </a:pPr>
          <a:r>
            <a:rPr lang="en-MY" sz="3900" kern="1200" dirty="0">
              <a:solidFill>
                <a:srgbClr val="000000"/>
              </a:solidFill>
              <a:latin typeface="Arial"/>
              <a:ea typeface="+mn-ea"/>
              <a:cs typeface="+mn-cs"/>
            </a:rPr>
            <a:t>Workforce Planning</a:t>
          </a:r>
        </a:p>
      </dgm:t>
    </dgm:pt>
    <dgm:pt modelId="{27585C71-6121-4BF9-A226-796B97C86FD8}" type="parTrans" cxnId="{91A9F6BC-0147-4915-845C-AC8BFE382D34}">
      <dgm:prSet/>
      <dgm:spPr/>
      <dgm:t>
        <a:bodyPr/>
        <a:lstStyle/>
        <a:p>
          <a:endParaRPr lang="en-MY"/>
        </a:p>
      </dgm:t>
    </dgm:pt>
    <dgm:pt modelId="{E9B4C2F2-B202-4AD3-A37D-CE4321257F20}" type="sibTrans" cxnId="{91A9F6BC-0147-4915-845C-AC8BFE382D34}">
      <dgm:prSet/>
      <dgm:spPr/>
      <dgm:t>
        <a:bodyPr/>
        <a:lstStyle/>
        <a:p>
          <a:endParaRPr lang="en-MY"/>
        </a:p>
      </dgm:t>
    </dgm:pt>
    <dgm:pt modelId="{9801479B-F93D-4195-8D77-CD164A187876}">
      <dgm:prSet phldrT="[Text]" custT="1"/>
      <dgm:spPr>
        <a:solidFill>
          <a:schemeClr val="bg1"/>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733550">
            <a:lnSpc>
              <a:spcPct val="150000"/>
            </a:lnSpc>
            <a:spcBef>
              <a:spcPct val="0"/>
            </a:spcBef>
            <a:spcAft>
              <a:spcPct val="35000"/>
            </a:spcAft>
            <a:buNone/>
          </a:pPr>
          <a:r>
            <a:rPr lang="en-MY" sz="3900" kern="1200" smtClean="0">
              <a:solidFill>
                <a:schemeClr val="tx1"/>
              </a:solidFill>
              <a:latin typeface="Arial"/>
              <a:ea typeface="+mn-ea"/>
              <a:cs typeface="+mn-cs"/>
            </a:rPr>
            <a:t>Employer Branding</a:t>
          </a:r>
          <a:endParaRPr lang="en-MY" sz="3900" kern="1200" dirty="0">
            <a:solidFill>
              <a:schemeClr val="tx1"/>
            </a:solidFill>
            <a:latin typeface="Arial"/>
            <a:ea typeface="+mn-ea"/>
            <a:cs typeface="+mn-cs"/>
          </a:endParaRPr>
        </a:p>
      </dgm:t>
    </dgm:pt>
    <dgm:pt modelId="{0BC99699-B149-45B9-A831-87BCD7B72FEC}" type="parTrans" cxnId="{27D54F6D-4181-4740-A064-D7D51E6863A4}">
      <dgm:prSet/>
      <dgm:spPr/>
      <dgm:t>
        <a:bodyPr/>
        <a:lstStyle/>
        <a:p>
          <a:endParaRPr lang="en-US"/>
        </a:p>
      </dgm:t>
    </dgm:pt>
    <dgm:pt modelId="{59889DA4-1AD1-4B88-919E-6A94CC9271C9}" type="sibTrans" cxnId="{27D54F6D-4181-4740-A064-D7D51E6863A4}">
      <dgm:prSet/>
      <dgm:spPr/>
      <dgm:t>
        <a:bodyPr/>
        <a:lstStyle/>
        <a:p>
          <a:endParaRPr lang="en-US"/>
        </a:p>
      </dgm:t>
    </dgm:pt>
    <dgm:pt modelId="{A680C2E0-B41E-4241-AFB1-A832BD5C4ED5}">
      <dgm:prSet phldrT="[Text]" custT="1"/>
      <dgm:spPr>
        <a:solidFill>
          <a:srgbClr val="FFFFFF"/>
        </a:solidFill>
        <a:ln w="12700" cap="flat" cmpd="sng" algn="ctr">
          <a:noFill/>
          <a:prstDash val="solid"/>
          <a:miter lim="800000"/>
        </a:ln>
        <a:effectLst/>
      </dgm:spPr>
      <dgm:t>
        <a:bodyPr spcFirstLastPara="0" vert="horz" wrap="square" lIns="148590" tIns="148590" rIns="148590" bIns="148590" numCol="1" spcCol="1270" anchor="ctr" anchorCtr="0"/>
        <a:lstStyle/>
        <a:p>
          <a:pPr>
            <a:lnSpc>
              <a:spcPct val="150000"/>
            </a:lnSpc>
          </a:pPr>
          <a:r>
            <a:rPr lang="en-MY" sz="3900" dirty="0">
              <a:solidFill>
                <a:srgbClr val="000000"/>
              </a:solidFill>
              <a:latin typeface="Arial"/>
              <a:ea typeface="+mn-ea"/>
              <a:cs typeface="+mn-cs"/>
            </a:rPr>
            <a:t>Selection Process</a:t>
          </a:r>
        </a:p>
      </dgm:t>
    </dgm:pt>
    <dgm:pt modelId="{C1C98258-025E-41C0-8EF8-42519D037782}" type="parTrans" cxnId="{4CAF0A62-B6CC-4BC6-8F32-86BD82BB4216}">
      <dgm:prSet/>
      <dgm:spPr/>
      <dgm:t>
        <a:bodyPr/>
        <a:lstStyle/>
        <a:p>
          <a:endParaRPr lang="en-US"/>
        </a:p>
      </dgm:t>
    </dgm:pt>
    <dgm:pt modelId="{18EC8022-C125-40A6-B8F4-CFDFB8CD5625}" type="sibTrans" cxnId="{4CAF0A62-B6CC-4BC6-8F32-86BD82BB4216}">
      <dgm:prSet/>
      <dgm:spPr/>
      <dgm:t>
        <a:bodyPr/>
        <a:lstStyle/>
        <a:p>
          <a:endParaRPr lang="en-US"/>
        </a:p>
      </dgm:t>
    </dgm:pt>
    <dgm:pt modelId="{EF5D6B53-756E-4E6A-A256-7F8E7858705D}">
      <dgm:prSet phldrT="[Text]" custT="1"/>
      <dgm:spPr>
        <a:solidFill>
          <a:srgbClr val="FFFFFF"/>
        </a:solidFill>
        <a:ln w="12700" cap="flat" cmpd="sng" algn="ctr">
          <a:noFill/>
          <a:prstDash val="solid"/>
          <a:miter lim="800000"/>
        </a:ln>
        <a:effectLst/>
      </dgm:spPr>
      <dgm:t>
        <a:bodyPr spcFirstLastPara="0" vert="horz" wrap="square" lIns="148590" tIns="148590" rIns="148590" bIns="148590" numCol="1" spcCol="1270" anchor="ctr" anchorCtr="0"/>
        <a:lstStyle/>
        <a:p>
          <a:pPr>
            <a:lnSpc>
              <a:spcPct val="150000"/>
            </a:lnSpc>
          </a:pPr>
          <a:r>
            <a:rPr lang="en-MY" sz="3900" dirty="0">
              <a:solidFill>
                <a:srgbClr val="000000"/>
              </a:solidFill>
              <a:latin typeface="Arial"/>
              <a:ea typeface="+mn-ea"/>
              <a:cs typeface="+mn-cs"/>
            </a:rPr>
            <a:t>Validity and Reliability</a:t>
          </a:r>
        </a:p>
      </dgm:t>
    </dgm:pt>
    <dgm:pt modelId="{AD16F605-1AF7-4641-81AB-815B093F9819}" type="parTrans" cxnId="{6EA543BA-25B9-4A9F-83BA-F779C7A032DE}">
      <dgm:prSet/>
      <dgm:spPr/>
      <dgm:t>
        <a:bodyPr/>
        <a:lstStyle/>
        <a:p>
          <a:endParaRPr lang="en-US"/>
        </a:p>
      </dgm:t>
    </dgm:pt>
    <dgm:pt modelId="{60806BD1-8580-4EA2-98DF-AE0E88CE327C}" type="sibTrans" cxnId="{6EA543BA-25B9-4A9F-83BA-F779C7A032DE}">
      <dgm:prSet/>
      <dgm:spPr/>
      <dgm:t>
        <a:bodyPr/>
        <a:lstStyle/>
        <a:p>
          <a:endParaRPr lang="en-US"/>
        </a:p>
      </dgm:t>
    </dgm:pt>
    <dgm:pt modelId="{0607C8E4-15C1-4A0A-A252-A4D20F527B13}">
      <dgm:prSet phldrT="[Text]" custT="1"/>
      <dgm:spPr>
        <a:solidFill>
          <a:srgbClr val="FFFFFF"/>
        </a:solidFill>
        <a:ln w="12700" cap="flat" cmpd="sng" algn="ctr">
          <a:noFill/>
          <a:prstDash val="solid"/>
          <a:miter lim="800000"/>
        </a:ln>
        <a:effectLst/>
      </dgm:spPr>
      <dgm:t>
        <a:bodyPr spcFirstLastPara="0" vert="horz" wrap="square" lIns="148590" tIns="148590" rIns="148590" bIns="148590" numCol="1" spcCol="1270" anchor="ctr" anchorCtr="0"/>
        <a:lstStyle/>
        <a:p>
          <a:pPr>
            <a:lnSpc>
              <a:spcPct val="150000"/>
            </a:lnSpc>
          </a:pPr>
          <a:r>
            <a:rPr lang="en-MY" sz="3900" dirty="0">
              <a:solidFill>
                <a:srgbClr val="000000"/>
              </a:solidFill>
              <a:latin typeface="Arial"/>
              <a:ea typeface="+mn-ea"/>
              <a:cs typeface="+mn-cs"/>
            </a:rPr>
            <a:t>Selection Tools</a:t>
          </a:r>
        </a:p>
      </dgm:t>
    </dgm:pt>
    <dgm:pt modelId="{F0AD68D6-75FF-476E-9A33-73F45FE6CE97}" type="parTrans" cxnId="{4904024E-8931-4EC9-8406-D5A4172EDE26}">
      <dgm:prSet/>
      <dgm:spPr/>
      <dgm:t>
        <a:bodyPr/>
        <a:lstStyle/>
        <a:p>
          <a:endParaRPr lang="en-US"/>
        </a:p>
      </dgm:t>
    </dgm:pt>
    <dgm:pt modelId="{17D13A73-06E6-4576-B53B-D14ECCFE4300}" type="sibTrans" cxnId="{4904024E-8931-4EC9-8406-D5A4172EDE26}">
      <dgm:prSet/>
      <dgm:spPr/>
      <dgm:t>
        <a:bodyPr/>
        <a:lstStyle/>
        <a:p>
          <a:endParaRPr lang="en-US"/>
        </a:p>
      </dgm:t>
    </dgm:pt>
    <dgm:pt modelId="{CDD21899-5CB7-48D3-A54C-4ECDAAE23C89}">
      <dgm:prSet phldrT="[Text]" custT="1"/>
      <dgm:spPr>
        <a:solidFill>
          <a:srgbClr val="FFFFFF"/>
        </a:solidFill>
        <a:ln w="12700" cap="flat" cmpd="sng" algn="ctr">
          <a:noFill/>
          <a:prstDash val="solid"/>
          <a:miter lim="800000"/>
        </a:ln>
        <a:effectLst/>
      </dgm:spPr>
      <dgm:t>
        <a:bodyPr spcFirstLastPara="0" vert="horz" wrap="square" lIns="148590" tIns="148590" rIns="148590" bIns="148590" numCol="1" spcCol="1270" anchor="ctr" anchorCtr="0"/>
        <a:lstStyle/>
        <a:p>
          <a:pPr>
            <a:lnSpc>
              <a:spcPct val="150000"/>
            </a:lnSpc>
          </a:pPr>
          <a:r>
            <a:rPr lang="en-MY" sz="3900" dirty="0">
              <a:solidFill>
                <a:srgbClr val="000000"/>
              </a:solidFill>
              <a:latin typeface="Arial"/>
              <a:ea typeface="+mn-ea"/>
              <a:cs typeface="+mn-cs"/>
            </a:rPr>
            <a:t>Onboarding</a:t>
          </a:r>
        </a:p>
      </dgm:t>
    </dgm:pt>
    <dgm:pt modelId="{86349B2C-1DA6-4B18-9F37-1D4AB38D3B3E}" type="parTrans" cxnId="{72BE6B5B-1687-431C-8AC4-319E2450E5CB}">
      <dgm:prSet/>
      <dgm:spPr/>
      <dgm:t>
        <a:bodyPr/>
        <a:lstStyle/>
        <a:p>
          <a:endParaRPr lang="en-US"/>
        </a:p>
      </dgm:t>
    </dgm:pt>
    <dgm:pt modelId="{38DF8DCC-AFD5-47C9-AE4C-BE9E9F2E77F3}" type="sibTrans" cxnId="{72BE6B5B-1687-431C-8AC4-319E2450E5CB}">
      <dgm:prSet/>
      <dgm:spPr/>
      <dgm:t>
        <a:bodyPr/>
        <a:lstStyle/>
        <a:p>
          <a:endParaRPr lang="en-US"/>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C500E30-F93E-47EA-B6F5-32864EEF4D91}" type="pres">
      <dgm:prSet presAssocID="{B471EB4E-14D3-4629-97A8-4B9CE37D1351}" presName="parentText" presStyleLbl="node1" presStyleIdx="0" presStyleCnt="8">
        <dgm:presLayoutVars>
          <dgm:chMax val="0"/>
          <dgm:bulletEnabled val="1"/>
        </dgm:presLayoutVars>
      </dgm:prSet>
      <dgm:spPr>
        <a:xfrm>
          <a:off x="0" y="712"/>
          <a:ext cx="5817839" cy="842119"/>
        </a:xfrm>
        <a:prstGeom prst="roundRect">
          <a:avLst/>
        </a:prstGeom>
      </dgm:spPr>
      <dgm:t>
        <a:bodyPr/>
        <a:lstStyle/>
        <a:p>
          <a:endParaRPr lang="en-US"/>
        </a:p>
      </dgm:t>
    </dgm:pt>
    <dgm:pt modelId="{B6395B5E-2790-4C57-8CE8-FF9FF6C98AF0}" type="pres">
      <dgm:prSet presAssocID="{E9B4C2F2-B202-4AD3-A37D-CE4321257F20}" presName="spacer" presStyleCnt="0"/>
      <dgm:spPr/>
    </dgm:pt>
    <dgm:pt modelId="{ECA2C48E-F743-4C45-B04A-3D046B3B5232}" type="pres">
      <dgm:prSet presAssocID="{E6CB1D23-BBD8-4875-97FB-76C6D1DF1786}" presName="parentText" presStyleLbl="node1" presStyleIdx="1" presStyleCnt="8" custLinFactY="3001" custLinFactNeighborY="100000">
        <dgm:presLayoutVars>
          <dgm:chMax val="0"/>
          <dgm:bulletEnabled val="1"/>
        </dgm:presLayoutVars>
      </dgm:prSet>
      <dgm:spPr>
        <a:xfrm>
          <a:off x="0" y="1706754"/>
          <a:ext cx="5817839" cy="842125"/>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2" presStyleCnt="8" custLinFactY="9173" custLinFactNeighborY="100000">
        <dgm:presLayoutVars>
          <dgm:chMax val="0"/>
          <dgm:bulletEnabled val="1"/>
        </dgm:presLayoutVars>
      </dgm:prSet>
      <dgm:spPr>
        <a:xfrm>
          <a:off x="0" y="1053359"/>
          <a:ext cx="8122096" cy="912600"/>
        </a:xfrm>
        <a:prstGeom prst="roundRect">
          <a:avLst/>
        </a:prstGeom>
      </dgm:spPr>
      <dgm:t>
        <a:bodyPr/>
        <a:lstStyle/>
        <a:p>
          <a:endParaRPr lang="en-US"/>
        </a:p>
      </dgm:t>
    </dgm:pt>
    <dgm:pt modelId="{9B5D1BE1-AF13-4794-AC5E-62754CD54A8E}" type="pres">
      <dgm:prSet presAssocID="{4B234F5B-63CB-40EB-8CF6-E8D6F48FDC56}" presName="spacer" presStyleCnt="0"/>
      <dgm:spPr/>
    </dgm:pt>
    <dgm:pt modelId="{A12C57D0-2EC5-4090-8A5D-968B927FC288}" type="pres">
      <dgm:prSet presAssocID="{9801479B-F93D-4195-8D77-CD164A187876}" presName="parentText" presStyleLbl="node1" presStyleIdx="3" presStyleCnt="8">
        <dgm:presLayoutVars>
          <dgm:chMax val="0"/>
          <dgm:bulletEnabled val="1"/>
        </dgm:presLayoutVars>
      </dgm:prSet>
      <dgm:spPr>
        <a:prstGeom prst="roundRect">
          <a:avLst/>
        </a:prstGeom>
      </dgm:spPr>
      <dgm:t>
        <a:bodyPr/>
        <a:lstStyle/>
        <a:p>
          <a:endParaRPr lang="en-US"/>
        </a:p>
      </dgm:t>
    </dgm:pt>
    <dgm:pt modelId="{531C8C3D-1C76-4F1E-B14B-1FBEDFCDF0F7}" type="pres">
      <dgm:prSet presAssocID="{59889DA4-1AD1-4B88-919E-6A94CC9271C9}" presName="spacer" presStyleCnt="0"/>
      <dgm:spPr/>
    </dgm:pt>
    <dgm:pt modelId="{772883FB-67FF-4DD5-9354-0CD05A6694F6}" type="pres">
      <dgm:prSet presAssocID="{A680C2E0-B41E-4241-AFB1-A832BD5C4ED5}" presName="parentText" presStyleLbl="node1" presStyleIdx="4" presStyleCnt="8" custLinFactY="5464" custLinFactNeighborY="100000">
        <dgm:presLayoutVars>
          <dgm:chMax val="0"/>
          <dgm:bulletEnabled val="1"/>
        </dgm:presLayoutVars>
      </dgm:prSet>
      <dgm:spPr>
        <a:prstGeom prst="roundRect">
          <a:avLst/>
        </a:prstGeom>
      </dgm:spPr>
      <dgm:t>
        <a:bodyPr/>
        <a:lstStyle/>
        <a:p>
          <a:endParaRPr lang="en-US"/>
        </a:p>
      </dgm:t>
    </dgm:pt>
    <dgm:pt modelId="{B21E298F-CE74-423B-8CCF-D6DB1B4B9564}" type="pres">
      <dgm:prSet presAssocID="{18EC8022-C125-40A6-B8F4-CFDFB8CD5625}" presName="spacer" presStyleCnt="0"/>
      <dgm:spPr/>
    </dgm:pt>
    <dgm:pt modelId="{70C47D4D-8169-4FA9-9EE1-F9821ED924C0}" type="pres">
      <dgm:prSet presAssocID="{EF5D6B53-756E-4E6A-A256-7F8E7858705D}" presName="parentText" presStyleLbl="node1" presStyleIdx="5" presStyleCnt="8" custLinFactY="46" custLinFactNeighborY="100000">
        <dgm:presLayoutVars>
          <dgm:chMax val="0"/>
          <dgm:bulletEnabled val="1"/>
        </dgm:presLayoutVars>
      </dgm:prSet>
      <dgm:spPr>
        <a:prstGeom prst="roundRect">
          <a:avLst/>
        </a:prstGeom>
      </dgm:spPr>
      <dgm:t>
        <a:bodyPr/>
        <a:lstStyle/>
        <a:p>
          <a:endParaRPr lang="en-US"/>
        </a:p>
      </dgm:t>
    </dgm:pt>
    <dgm:pt modelId="{58B6B5B7-B8E1-4F66-8419-FF3E9007E766}" type="pres">
      <dgm:prSet presAssocID="{60806BD1-8580-4EA2-98DF-AE0E88CE327C}" presName="spacer" presStyleCnt="0"/>
      <dgm:spPr/>
    </dgm:pt>
    <dgm:pt modelId="{D36F4CA5-AFA7-451D-8D1C-E75B1C8F2422}" type="pres">
      <dgm:prSet presAssocID="{0607C8E4-15C1-4A0A-A252-A4D20F527B13}" presName="parentText" presStyleLbl="node1" presStyleIdx="6" presStyleCnt="8">
        <dgm:presLayoutVars>
          <dgm:chMax val="0"/>
          <dgm:bulletEnabled val="1"/>
        </dgm:presLayoutVars>
      </dgm:prSet>
      <dgm:spPr>
        <a:prstGeom prst="roundRect">
          <a:avLst/>
        </a:prstGeom>
      </dgm:spPr>
      <dgm:t>
        <a:bodyPr/>
        <a:lstStyle/>
        <a:p>
          <a:endParaRPr lang="en-US"/>
        </a:p>
      </dgm:t>
    </dgm:pt>
    <dgm:pt modelId="{89B2F1DF-2BD7-4E16-8A5F-532C523191D9}" type="pres">
      <dgm:prSet presAssocID="{17D13A73-06E6-4576-B53B-D14ECCFE4300}" presName="spacer" presStyleCnt="0"/>
      <dgm:spPr/>
    </dgm:pt>
    <dgm:pt modelId="{C8786D28-9E39-4C70-8438-18D43BFE2B5F}" type="pres">
      <dgm:prSet presAssocID="{CDD21899-5CB7-48D3-A54C-4ECDAAE23C89}" presName="parentText" presStyleLbl="node1" presStyleIdx="7" presStyleCnt="8">
        <dgm:presLayoutVars>
          <dgm:chMax val="0"/>
          <dgm:bulletEnabled val="1"/>
        </dgm:presLayoutVars>
      </dgm:prSet>
      <dgm:spPr>
        <a:prstGeom prst="roundRect">
          <a:avLst/>
        </a:prstGeom>
      </dgm:spPr>
      <dgm:t>
        <a:bodyPr/>
        <a:lstStyle/>
        <a:p>
          <a:endParaRPr lang="en-US"/>
        </a:p>
      </dgm:t>
    </dgm:pt>
  </dgm:ptLst>
  <dgm:cxnLst>
    <dgm:cxn modelId="{6EE46842-E392-46CF-865C-4474EF9438C3}" srcId="{703D4D02-5513-427D-B6E9-B2E187EE0C3A}" destId="{42DA80EF-15E6-41D6-85F6-4F59594D0383}" srcOrd="2" destOrd="0" parTransId="{173CE497-2C0D-479E-8754-25C7B4AF6CFC}" sibTransId="{4B234F5B-63CB-40EB-8CF6-E8D6F48FDC56}"/>
    <dgm:cxn modelId="{AA45C962-4925-4CEC-95F9-164F7EFEA404}" type="presOf" srcId="{EF5D6B53-756E-4E6A-A256-7F8E7858705D}" destId="{70C47D4D-8169-4FA9-9EE1-F9821ED924C0}" srcOrd="0" destOrd="0" presId="urn:microsoft.com/office/officeart/2005/8/layout/vList2"/>
    <dgm:cxn modelId="{98736783-6D98-4ACE-BED7-F6D346F01B14}" type="presOf" srcId="{A680C2E0-B41E-4241-AFB1-A832BD5C4ED5}" destId="{772883FB-67FF-4DD5-9354-0CD05A6694F6}"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72BE6B5B-1687-431C-8AC4-319E2450E5CB}" srcId="{703D4D02-5513-427D-B6E9-B2E187EE0C3A}" destId="{CDD21899-5CB7-48D3-A54C-4ECDAAE23C89}" srcOrd="7" destOrd="0" parTransId="{86349B2C-1DA6-4B18-9F37-1D4AB38D3B3E}" sibTransId="{38DF8DCC-AFD5-47C9-AE4C-BE9E9F2E77F3}"/>
    <dgm:cxn modelId="{6EA543BA-25B9-4A9F-83BA-F779C7A032DE}" srcId="{703D4D02-5513-427D-B6E9-B2E187EE0C3A}" destId="{EF5D6B53-756E-4E6A-A256-7F8E7858705D}" srcOrd="5" destOrd="0" parTransId="{AD16F605-1AF7-4641-81AB-815B093F9819}" sibTransId="{60806BD1-8580-4EA2-98DF-AE0E88CE327C}"/>
    <dgm:cxn modelId="{4CAF0A62-B6CC-4BC6-8F32-86BD82BB4216}" srcId="{703D4D02-5513-427D-B6E9-B2E187EE0C3A}" destId="{A680C2E0-B41E-4241-AFB1-A832BD5C4ED5}" srcOrd="4" destOrd="0" parTransId="{C1C98258-025E-41C0-8EF8-42519D037782}" sibTransId="{18EC8022-C125-40A6-B8F4-CFDFB8CD5625}"/>
    <dgm:cxn modelId="{91A9F6BC-0147-4915-845C-AC8BFE382D34}" srcId="{703D4D02-5513-427D-B6E9-B2E187EE0C3A}" destId="{B471EB4E-14D3-4629-97A8-4B9CE37D1351}" srcOrd="0" destOrd="0" parTransId="{27585C71-6121-4BF9-A226-796B97C86FD8}" sibTransId="{E9B4C2F2-B202-4AD3-A37D-CE4321257F20}"/>
    <dgm:cxn modelId="{87A92DBF-812C-47C9-8DD6-6138E484BBFF}" type="presOf" srcId="{703D4D02-5513-427D-B6E9-B2E187EE0C3A}" destId="{CC8763B3-4621-4666-B669-3C5BA2A30DBE}" srcOrd="0" destOrd="0" presId="urn:microsoft.com/office/officeart/2005/8/layout/vList2"/>
    <dgm:cxn modelId="{0B84CE54-6EED-4F05-A045-90744CD22995}" type="presOf" srcId="{42DA80EF-15E6-41D6-85F6-4F59594D0383}" destId="{47F42535-DFC2-4D29-B920-1C40FFE6B1E7}" srcOrd="0" destOrd="0" presId="urn:microsoft.com/office/officeart/2005/8/layout/vList2"/>
    <dgm:cxn modelId="{8CD96B92-DB5C-4984-AF1A-B68A054F45C4}" type="presOf" srcId="{B471EB4E-14D3-4629-97A8-4B9CE37D1351}" destId="{4C500E30-F93E-47EA-B6F5-32864EEF4D91}" srcOrd="0" destOrd="0" presId="urn:microsoft.com/office/officeart/2005/8/layout/vList2"/>
    <dgm:cxn modelId="{1F211525-B7E4-4EEA-8A8E-3C90A39D30C3}" type="presOf" srcId="{CDD21899-5CB7-48D3-A54C-4ECDAAE23C89}" destId="{C8786D28-9E39-4C70-8438-18D43BFE2B5F}" srcOrd="0" destOrd="0" presId="urn:microsoft.com/office/officeart/2005/8/layout/vList2"/>
    <dgm:cxn modelId="{4904024E-8931-4EC9-8406-D5A4172EDE26}" srcId="{703D4D02-5513-427D-B6E9-B2E187EE0C3A}" destId="{0607C8E4-15C1-4A0A-A252-A4D20F527B13}" srcOrd="6" destOrd="0" parTransId="{F0AD68D6-75FF-476E-9A33-73F45FE6CE97}" sibTransId="{17D13A73-06E6-4576-B53B-D14ECCFE4300}"/>
    <dgm:cxn modelId="{27D54F6D-4181-4740-A064-D7D51E6863A4}" srcId="{703D4D02-5513-427D-B6E9-B2E187EE0C3A}" destId="{9801479B-F93D-4195-8D77-CD164A187876}" srcOrd="3" destOrd="0" parTransId="{0BC99699-B149-45B9-A831-87BCD7B72FEC}" sibTransId="{59889DA4-1AD1-4B88-919E-6A94CC9271C9}"/>
    <dgm:cxn modelId="{68F6C76B-C554-46C1-83CE-811DE96D2C0A}" type="presOf" srcId="{9801479B-F93D-4195-8D77-CD164A187876}" destId="{A12C57D0-2EC5-4090-8A5D-968B927FC288}" srcOrd="0" destOrd="0" presId="urn:microsoft.com/office/officeart/2005/8/layout/vList2"/>
    <dgm:cxn modelId="{0F62E768-EE34-4094-8242-85CB578956DD}" type="presOf" srcId="{0607C8E4-15C1-4A0A-A252-A4D20F527B13}" destId="{D36F4CA5-AFA7-451D-8D1C-E75B1C8F2422}" srcOrd="0" destOrd="0" presId="urn:microsoft.com/office/officeart/2005/8/layout/vList2"/>
    <dgm:cxn modelId="{8B0007A0-320C-4385-B268-C4ECC14E7279}" srcId="{703D4D02-5513-427D-B6E9-B2E187EE0C3A}" destId="{E6CB1D23-BBD8-4875-97FB-76C6D1DF1786}" srcOrd="1" destOrd="0" parTransId="{653C8E81-D774-450C-B764-B27052D2ADAF}" sibTransId="{CE641938-312E-4D0A-926C-683FC7775F83}"/>
    <dgm:cxn modelId="{A023A45D-D2A0-44B8-8456-1CA071B72741}" type="presParOf" srcId="{CC8763B3-4621-4666-B669-3C5BA2A30DBE}" destId="{4C500E30-F93E-47EA-B6F5-32864EEF4D91}" srcOrd="0" destOrd="0" presId="urn:microsoft.com/office/officeart/2005/8/layout/vList2"/>
    <dgm:cxn modelId="{2EF21496-4BFD-4058-8BEB-F6B5A8D89823}" type="presParOf" srcId="{CC8763B3-4621-4666-B669-3C5BA2A30DBE}" destId="{B6395B5E-2790-4C57-8CE8-FF9FF6C98AF0}" srcOrd="1" destOrd="0" presId="urn:microsoft.com/office/officeart/2005/8/layout/vList2"/>
    <dgm:cxn modelId="{7F708EDA-A6F0-4A82-A63E-849DE8AF9EDF}" type="presParOf" srcId="{CC8763B3-4621-4666-B669-3C5BA2A30DBE}" destId="{ECA2C48E-F743-4C45-B04A-3D046B3B5232}" srcOrd="2" destOrd="0" presId="urn:microsoft.com/office/officeart/2005/8/layout/vList2"/>
    <dgm:cxn modelId="{7EBE1955-491B-47A7-AFC5-8C8CF9CB8208}" type="presParOf" srcId="{CC8763B3-4621-4666-B669-3C5BA2A30DBE}" destId="{2E454826-67AD-4191-A11B-410BD9B8A386}" srcOrd="3" destOrd="0" presId="urn:microsoft.com/office/officeart/2005/8/layout/vList2"/>
    <dgm:cxn modelId="{45D7F0D6-6F49-44E4-87F8-5B97FCB6DBD5}" type="presParOf" srcId="{CC8763B3-4621-4666-B669-3C5BA2A30DBE}" destId="{47F42535-DFC2-4D29-B920-1C40FFE6B1E7}" srcOrd="4" destOrd="0" presId="urn:microsoft.com/office/officeart/2005/8/layout/vList2"/>
    <dgm:cxn modelId="{9964FB8D-FEAB-4926-B314-C866B46625B9}" type="presParOf" srcId="{CC8763B3-4621-4666-B669-3C5BA2A30DBE}" destId="{9B5D1BE1-AF13-4794-AC5E-62754CD54A8E}" srcOrd="5" destOrd="0" presId="urn:microsoft.com/office/officeart/2005/8/layout/vList2"/>
    <dgm:cxn modelId="{38325077-E35F-4330-9B0E-753D5716FC84}" type="presParOf" srcId="{CC8763B3-4621-4666-B669-3C5BA2A30DBE}" destId="{A12C57D0-2EC5-4090-8A5D-968B927FC288}" srcOrd="6" destOrd="0" presId="urn:microsoft.com/office/officeart/2005/8/layout/vList2"/>
    <dgm:cxn modelId="{F61D4759-A370-47BA-A6AD-85116138209D}" type="presParOf" srcId="{CC8763B3-4621-4666-B669-3C5BA2A30DBE}" destId="{531C8C3D-1C76-4F1E-B14B-1FBEDFCDF0F7}" srcOrd="7" destOrd="0" presId="urn:microsoft.com/office/officeart/2005/8/layout/vList2"/>
    <dgm:cxn modelId="{C28477F9-50EC-4163-B890-0D2287091559}" type="presParOf" srcId="{CC8763B3-4621-4666-B669-3C5BA2A30DBE}" destId="{772883FB-67FF-4DD5-9354-0CD05A6694F6}" srcOrd="8" destOrd="0" presId="urn:microsoft.com/office/officeart/2005/8/layout/vList2"/>
    <dgm:cxn modelId="{327FED6D-5FB9-4233-824F-A84AB2D59023}" type="presParOf" srcId="{CC8763B3-4621-4666-B669-3C5BA2A30DBE}" destId="{B21E298F-CE74-423B-8CCF-D6DB1B4B9564}" srcOrd="9" destOrd="0" presId="urn:microsoft.com/office/officeart/2005/8/layout/vList2"/>
    <dgm:cxn modelId="{51F0FCBA-B3E4-48D4-B083-4D0CE2F48025}" type="presParOf" srcId="{CC8763B3-4621-4666-B669-3C5BA2A30DBE}" destId="{70C47D4D-8169-4FA9-9EE1-F9821ED924C0}" srcOrd="10" destOrd="0" presId="urn:microsoft.com/office/officeart/2005/8/layout/vList2"/>
    <dgm:cxn modelId="{46AE7217-379F-44D5-9DEA-971D02FCF442}" type="presParOf" srcId="{CC8763B3-4621-4666-B669-3C5BA2A30DBE}" destId="{58B6B5B7-B8E1-4F66-8419-FF3E9007E766}" srcOrd="11" destOrd="0" presId="urn:microsoft.com/office/officeart/2005/8/layout/vList2"/>
    <dgm:cxn modelId="{F2AB116B-E4B6-4007-99B3-1BC93326B3B8}" type="presParOf" srcId="{CC8763B3-4621-4666-B669-3C5BA2A30DBE}" destId="{D36F4CA5-AFA7-451D-8D1C-E75B1C8F2422}" srcOrd="12" destOrd="0" presId="urn:microsoft.com/office/officeart/2005/8/layout/vList2"/>
    <dgm:cxn modelId="{DFD0FF57-07A9-49F9-9B15-3AA042D1D60A}" type="presParOf" srcId="{CC8763B3-4621-4666-B669-3C5BA2A30DBE}" destId="{89B2F1DF-2BD7-4E16-8A5F-532C523191D9}" srcOrd="13" destOrd="0" presId="urn:microsoft.com/office/officeart/2005/8/layout/vList2"/>
    <dgm:cxn modelId="{AB9D9496-9B45-416E-813B-7E806E603F54}" type="presParOf" srcId="{CC8763B3-4621-4666-B669-3C5BA2A30DBE}" destId="{C8786D28-9E39-4C70-8438-18D43BFE2B5F}" srcOrd="14"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noFill/>
          <a:prstDash val="solid"/>
          <a:miter lim="800000"/>
        </a:ln>
        <a:effectLst/>
      </dgm:spPr>
      <dgm:t>
        <a:bodyPr spcFirstLastPara="0" vert="horz" wrap="square" lIns="148590" tIns="148590" rIns="148590" bIns="148590" numCol="1" spcCol="1270" anchor="ctr" anchorCtr="0"/>
        <a:lstStyle/>
        <a:p>
          <a:pPr marL="0" lvl="0" indent="0" algn="l" defTabSz="1733550">
            <a:lnSpc>
              <a:spcPct val="150000"/>
            </a:lnSpc>
            <a:spcBef>
              <a:spcPct val="0"/>
            </a:spcBef>
            <a:spcAft>
              <a:spcPct val="35000"/>
            </a:spcAft>
            <a:buNone/>
          </a:pPr>
          <a:r>
            <a:rPr lang="en-MY" sz="3900" kern="1200" dirty="0" smtClean="0">
              <a:solidFill>
                <a:srgbClr val="000000"/>
              </a:solidFill>
              <a:latin typeface="Arial"/>
              <a:ea typeface="+mn-ea"/>
              <a:cs typeface="+mn-cs"/>
            </a:rPr>
            <a:t>Contingent </a:t>
          </a:r>
          <a:r>
            <a:rPr lang="en-MY" sz="3900" kern="1200" dirty="0">
              <a:solidFill>
                <a:srgbClr val="000000"/>
              </a:solidFill>
              <a:latin typeface="Arial"/>
              <a:ea typeface="+mn-ea"/>
              <a:cs typeface="+mn-cs"/>
            </a:rPr>
            <a:t>Staffing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chemeClr val="bg2">
            <a:lumMod val="50000"/>
          </a:scheme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150000"/>
            </a:lnSpc>
            <a:spcBef>
              <a:spcPct val="0"/>
            </a:spcBef>
            <a:spcAft>
              <a:spcPct val="35000"/>
            </a:spcAft>
            <a:buNone/>
          </a:pPr>
          <a:r>
            <a:rPr lang="en-MY" sz="3900" kern="1200" dirty="0">
              <a:solidFill>
                <a:schemeClr val="bg1"/>
              </a:solidFill>
              <a:latin typeface="Arial"/>
              <a:ea typeface="+mn-ea"/>
              <a:cs typeface="+mn-cs"/>
            </a:rPr>
            <a:t>Recruiting</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B471EB4E-14D3-4629-97A8-4B9CE37D1351}">
      <dgm:prSet phldrT="[Text]" custT="1"/>
      <dgm:spPr>
        <a:solidFill>
          <a:srgbClr val="FFFFFF"/>
        </a:solidFill>
        <a:ln w="12700" cap="flat" cmpd="sng" algn="ctr">
          <a:no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a:solidFill>
                <a:srgbClr val="000000"/>
              </a:solidFill>
              <a:latin typeface="Arial"/>
              <a:ea typeface="+mn-ea"/>
              <a:cs typeface="+mn-cs"/>
            </a:rPr>
            <a:t>Workforce Planning</a:t>
          </a:r>
          <a:endParaRPr lang="en-MY" sz="3900" kern="1200" dirty="0">
            <a:solidFill>
              <a:srgbClr val="000000"/>
            </a:solidFill>
            <a:latin typeface="Arial"/>
            <a:ea typeface="+mn-ea"/>
            <a:cs typeface="+mn-cs"/>
          </a:endParaRPr>
        </a:p>
      </dgm:t>
    </dgm:pt>
    <dgm:pt modelId="{27585C71-6121-4BF9-A226-796B97C86FD8}" type="parTrans" cxnId="{91A9F6BC-0147-4915-845C-AC8BFE382D34}">
      <dgm:prSet/>
      <dgm:spPr/>
      <dgm:t>
        <a:bodyPr/>
        <a:lstStyle/>
        <a:p>
          <a:endParaRPr lang="en-MY"/>
        </a:p>
      </dgm:t>
    </dgm:pt>
    <dgm:pt modelId="{E9B4C2F2-B202-4AD3-A37D-CE4321257F20}" type="sibTrans" cxnId="{91A9F6BC-0147-4915-845C-AC8BFE382D34}">
      <dgm:prSet/>
      <dgm:spPr/>
      <dgm:t>
        <a:bodyPr/>
        <a:lstStyle/>
        <a:p>
          <a:endParaRPr lang="en-MY"/>
        </a:p>
      </dgm:t>
    </dgm:pt>
    <dgm:pt modelId="{D171FBC0-F0E7-46CF-807F-E57D6BEC08E2}">
      <dgm:prSet phldrT="[Text]" custT="1"/>
      <dgm:spPr>
        <a:solidFill>
          <a:schemeClr val="bg1"/>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150000"/>
            </a:lnSpc>
            <a:spcBef>
              <a:spcPct val="0"/>
            </a:spcBef>
            <a:spcAft>
              <a:spcPct val="35000"/>
            </a:spcAft>
            <a:buNone/>
          </a:pPr>
          <a:r>
            <a:rPr lang="en-MY" sz="3900" kern="1200" smtClean="0">
              <a:solidFill>
                <a:schemeClr val="tx1"/>
              </a:solidFill>
              <a:latin typeface="Arial"/>
              <a:ea typeface="+mn-ea"/>
              <a:cs typeface="+mn-cs"/>
            </a:rPr>
            <a:t>Employer Branding</a:t>
          </a:r>
          <a:endParaRPr lang="en-MY" sz="3900" kern="1200" dirty="0">
            <a:solidFill>
              <a:schemeClr val="tx1"/>
            </a:solidFill>
            <a:latin typeface="Arial"/>
            <a:ea typeface="+mn-ea"/>
            <a:cs typeface="+mn-cs"/>
          </a:endParaRPr>
        </a:p>
      </dgm:t>
    </dgm:pt>
    <dgm:pt modelId="{B2638E5E-F676-442D-AC2B-F1097E519294}" type="parTrans" cxnId="{45018C53-F5EB-4BB1-A3C0-2263DD82B802}">
      <dgm:prSet/>
      <dgm:spPr/>
      <dgm:t>
        <a:bodyPr/>
        <a:lstStyle/>
        <a:p>
          <a:endParaRPr lang="en-US"/>
        </a:p>
      </dgm:t>
    </dgm:pt>
    <dgm:pt modelId="{129BF6A6-4E7C-461D-A328-63E8FE21D503}" type="sibTrans" cxnId="{45018C53-F5EB-4BB1-A3C0-2263DD82B802}">
      <dgm:prSet/>
      <dgm:spPr/>
      <dgm:t>
        <a:bodyPr/>
        <a:lstStyle/>
        <a:p>
          <a:endParaRPr lang="en-US"/>
        </a:p>
      </dgm:t>
    </dgm:pt>
    <dgm:pt modelId="{B232E33C-9C7B-4296-A024-58C89C377D9C}">
      <dgm:prSet phldrT="[Text]" custT="1"/>
      <dgm:spPr>
        <a:solidFill>
          <a:srgbClr val="FFFFFF"/>
        </a:solidFill>
        <a:ln w="12700" cap="flat" cmpd="sng" algn="ctr">
          <a:noFill/>
          <a:prstDash val="solid"/>
          <a:miter lim="800000"/>
        </a:ln>
        <a:effectLst/>
      </dgm:spPr>
      <dgm:t>
        <a:bodyPr spcFirstLastPara="0" vert="horz" wrap="square" lIns="148590" tIns="148590" rIns="148590" bIns="148590" numCol="1" spcCol="1270" anchor="ctr" anchorCtr="0"/>
        <a:lstStyle/>
        <a:p>
          <a:pPr>
            <a:lnSpc>
              <a:spcPct val="150000"/>
            </a:lnSpc>
          </a:pPr>
          <a:r>
            <a:rPr lang="en-MY" sz="3900" dirty="0">
              <a:solidFill>
                <a:srgbClr val="000000"/>
              </a:solidFill>
              <a:latin typeface="Arial"/>
              <a:ea typeface="+mn-ea"/>
              <a:cs typeface="+mn-cs"/>
            </a:rPr>
            <a:t>Selection Process</a:t>
          </a:r>
        </a:p>
      </dgm:t>
    </dgm:pt>
    <dgm:pt modelId="{D8623D8D-8F47-4D1C-B7C4-B477562B0728}" type="parTrans" cxnId="{2A779AC6-D905-4DAB-A929-27F4B7EB2ABE}">
      <dgm:prSet/>
      <dgm:spPr/>
      <dgm:t>
        <a:bodyPr/>
        <a:lstStyle/>
        <a:p>
          <a:endParaRPr lang="en-US"/>
        </a:p>
      </dgm:t>
    </dgm:pt>
    <dgm:pt modelId="{9E32E2E8-D8B0-4C4E-A946-96E929B33E4D}" type="sibTrans" cxnId="{2A779AC6-D905-4DAB-A929-27F4B7EB2ABE}">
      <dgm:prSet/>
      <dgm:spPr/>
      <dgm:t>
        <a:bodyPr/>
        <a:lstStyle/>
        <a:p>
          <a:endParaRPr lang="en-US"/>
        </a:p>
      </dgm:t>
    </dgm:pt>
    <dgm:pt modelId="{10980B15-09AA-4DC2-A9C8-3F908149FBF3}">
      <dgm:prSet phldrT="[Text]" custT="1"/>
      <dgm:spPr>
        <a:solidFill>
          <a:srgbClr val="FFFFFF"/>
        </a:solidFill>
        <a:ln w="12700" cap="flat" cmpd="sng" algn="ctr">
          <a:noFill/>
          <a:prstDash val="solid"/>
          <a:miter lim="800000"/>
        </a:ln>
        <a:effectLst/>
      </dgm:spPr>
      <dgm:t>
        <a:bodyPr spcFirstLastPara="0" vert="horz" wrap="square" lIns="148590" tIns="148590" rIns="148590" bIns="148590" numCol="1" spcCol="1270" anchor="ctr" anchorCtr="0"/>
        <a:lstStyle/>
        <a:p>
          <a:pPr>
            <a:lnSpc>
              <a:spcPct val="150000"/>
            </a:lnSpc>
          </a:pPr>
          <a:r>
            <a:rPr lang="en-MY" sz="3900" dirty="0">
              <a:solidFill>
                <a:srgbClr val="000000"/>
              </a:solidFill>
              <a:latin typeface="Arial"/>
              <a:ea typeface="+mn-ea"/>
              <a:cs typeface="+mn-cs"/>
            </a:rPr>
            <a:t>Validity and Reliability</a:t>
          </a:r>
        </a:p>
      </dgm:t>
    </dgm:pt>
    <dgm:pt modelId="{098C503E-47A3-4506-9D77-FDC6FC88878A}" type="parTrans" cxnId="{8CB40436-9D36-46EB-9F09-19228F842B50}">
      <dgm:prSet/>
      <dgm:spPr/>
      <dgm:t>
        <a:bodyPr/>
        <a:lstStyle/>
        <a:p>
          <a:endParaRPr lang="en-US"/>
        </a:p>
      </dgm:t>
    </dgm:pt>
    <dgm:pt modelId="{E209F963-5411-4F91-9639-D367BC4CC25A}" type="sibTrans" cxnId="{8CB40436-9D36-46EB-9F09-19228F842B50}">
      <dgm:prSet/>
      <dgm:spPr/>
      <dgm:t>
        <a:bodyPr/>
        <a:lstStyle/>
        <a:p>
          <a:endParaRPr lang="en-US"/>
        </a:p>
      </dgm:t>
    </dgm:pt>
    <dgm:pt modelId="{CB8F480C-FD2B-472F-81D3-4006B54200C2}">
      <dgm:prSet phldrT="[Text]" custT="1"/>
      <dgm:spPr>
        <a:solidFill>
          <a:srgbClr val="FFFFFF"/>
        </a:solidFill>
        <a:ln w="12700" cap="flat" cmpd="sng" algn="ctr">
          <a:noFill/>
          <a:prstDash val="solid"/>
          <a:miter lim="800000"/>
        </a:ln>
        <a:effectLst/>
      </dgm:spPr>
      <dgm:t>
        <a:bodyPr spcFirstLastPara="0" vert="horz" wrap="square" lIns="148590" tIns="148590" rIns="148590" bIns="148590" numCol="1" spcCol="1270" anchor="ctr" anchorCtr="0"/>
        <a:lstStyle/>
        <a:p>
          <a:pPr>
            <a:lnSpc>
              <a:spcPct val="150000"/>
            </a:lnSpc>
          </a:pPr>
          <a:r>
            <a:rPr lang="en-MY" sz="3900" dirty="0">
              <a:solidFill>
                <a:srgbClr val="000000"/>
              </a:solidFill>
              <a:latin typeface="Arial"/>
              <a:ea typeface="+mn-ea"/>
              <a:cs typeface="+mn-cs"/>
            </a:rPr>
            <a:t>Selection Tools</a:t>
          </a:r>
        </a:p>
      </dgm:t>
    </dgm:pt>
    <dgm:pt modelId="{798DCDFF-A381-4870-895C-A97732C2AE6D}" type="parTrans" cxnId="{0D24CF59-C18E-43DA-BF80-61611E70315F}">
      <dgm:prSet/>
      <dgm:spPr/>
      <dgm:t>
        <a:bodyPr/>
        <a:lstStyle/>
        <a:p>
          <a:endParaRPr lang="en-US"/>
        </a:p>
      </dgm:t>
    </dgm:pt>
    <dgm:pt modelId="{7E7793A4-8127-4345-B394-320E29D3351D}" type="sibTrans" cxnId="{0D24CF59-C18E-43DA-BF80-61611E70315F}">
      <dgm:prSet/>
      <dgm:spPr/>
      <dgm:t>
        <a:bodyPr/>
        <a:lstStyle/>
        <a:p>
          <a:endParaRPr lang="en-US"/>
        </a:p>
      </dgm:t>
    </dgm:pt>
    <dgm:pt modelId="{889A4C8A-5C3D-48DE-80C0-B4BADCF62407}">
      <dgm:prSet phldrT="[Text]" custT="1"/>
      <dgm:spPr>
        <a:solidFill>
          <a:srgbClr val="FFFFFF"/>
        </a:solidFill>
        <a:ln w="12700" cap="flat" cmpd="sng" algn="ctr">
          <a:noFill/>
          <a:prstDash val="solid"/>
          <a:miter lim="800000"/>
        </a:ln>
        <a:effectLst/>
      </dgm:spPr>
      <dgm:t>
        <a:bodyPr spcFirstLastPara="0" vert="horz" wrap="square" lIns="148590" tIns="148590" rIns="148590" bIns="148590" numCol="1" spcCol="1270" anchor="ctr" anchorCtr="0"/>
        <a:lstStyle/>
        <a:p>
          <a:pPr>
            <a:lnSpc>
              <a:spcPct val="150000"/>
            </a:lnSpc>
          </a:pPr>
          <a:r>
            <a:rPr lang="en-MY" sz="3900" dirty="0">
              <a:solidFill>
                <a:srgbClr val="000000"/>
              </a:solidFill>
              <a:latin typeface="Arial"/>
              <a:ea typeface="+mn-ea"/>
              <a:cs typeface="+mn-cs"/>
            </a:rPr>
            <a:t>Onboarding</a:t>
          </a:r>
        </a:p>
      </dgm:t>
    </dgm:pt>
    <dgm:pt modelId="{3E4D7F06-9356-4A84-9646-9E05684097C6}" type="parTrans" cxnId="{11100F93-AFFB-4E80-BBF7-E02C1D44C768}">
      <dgm:prSet/>
      <dgm:spPr/>
      <dgm:t>
        <a:bodyPr/>
        <a:lstStyle/>
        <a:p>
          <a:endParaRPr lang="en-US"/>
        </a:p>
      </dgm:t>
    </dgm:pt>
    <dgm:pt modelId="{1FBEB7B6-05C4-4C47-A811-FA16275B254D}" type="sibTrans" cxnId="{11100F93-AFFB-4E80-BBF7-E02C1D44C768}">
      <dgm:prSet/>
      <dgm:spPr/>
      <dgm:t>
        <a:bodyPr/>
        <a:lstStyle/>
        <a:p>
          <a:endParaRPr lang="en-US"/>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C500E30-F93E-47EA-B6F5-32864EEF4D91}" type="pres">
      <dgm:prSet presAssocID="{B471EB4E-14D3-4629-97A8-4B9CE37D1351}" presName="parentText" presStyleLbl="node1" presStyleIdx="0" presStyleCnt="8">
        <dgm:presLayoutVars>
          <dgm:chMax val="0"/>
          <dgm:bulletEnabled val="1"/>
        </dgm:presLayoutVars>
      </dgm:prSet>
      <dgm:spPr>
        <a:xfrm>
          <a:off x="0" y="712"/>
          <a:ext cx="5817839" cy="842119"/>
        </a:xfrm>
        <a:prstGeom prst="roundRect">
          <a:avLst/>
        </a:prstGeom>
      </dgm:spPr>
      <dgm:t>
        <a:bodyPr/>
        <a:lstStyle/>
        <a:p>
          <a:endParaRPr lang="en-US"/>
        </a:p>
      </dgm:t>
    </dgm:pt>
    <dgm:pt modelId="{B6395B5E-2790-4C57-8CE8-FF9FF6C98AF0}" type="pres">
      <dgm:prSet presAssocID="{E9B4C2F2-B202-4AD3-A37D-CE4321257F20}" presName="spacer" presStyleCnt="0"/>
      <dgm:spPr/>
    </dgm:pt>
    <dgm:pt modelId="{ECA2C48E-F743-4C45-B04A-3D046B3B5232}" type="pres">
      <dgm:prSet presAssocID="{E6CB1D23-BBD8-4875-97FB-76C6D1DF1786}" presName="parentText" presStyleLbl="node1" presStyleIdx="1" presStyleCnt="8" custLinFactNeighborY="-48095">
        <dgm:presLayoutVars>
          <dgm:chMax val="0"/>
          <dgm:bulletEnabled val="1"/>
        </dgm:presLayoutVars>
      </dgm:prSet>
      <dgm:spPr>
        <a:xfrm>
          <a:off x="0" y="1706762"/>
          <a:ext cx="5817839" cy="842400"/>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2" presStyleCnt="8" custLinFactY="9173" custLinFactNeighborY="100000">
        <dgm:presLayoutVars>
          <dgm:chMax val="0"/>
          <dgm:bulletEnabled val="1"/>
        </dgm:presLayoutVars>
      </dgm:prSet>
      <dgm:spPr>
        <a:xfrm>
          <a:off x="0" y="2570850"/>
          <a:ext cx="5817839" cy="842125"/>
        </a:xfrm>
        <a:prstGeom prst="roundRect">
          <a:avLst/>
        </a:prstGeom>
      </dgm:spPr>
      <dgm:t>
        <a:bodyPr/>
        <a:lstStyle/>
        <a:p>
          <a:endParaRPr lang="en-US"/>
        </a:p>
      </dgm:t>
    </dgm:pt>
    <dgm:pt modelId="{1F3E1FD7-C7F5-41A6-8B19-84A74CE807A8}" type="pres">
      <dgm:prSet presAssocID="{4B234F5B-63CB-40EB-8CF6-E8D6F48FDC56}" presName="spacer" presStyleCnt="0"/>
      <dgm:spPr/>
    </dgm:pt>
    <dgm:pt modelId="{20FB4DA8-2F93-406B-95E2-6CDFC4BCF765}" type="pres">
      <dgm:prSet presAssocID="{D171FBC0-F0E7-46CF-807F-E57D6BEC08E2}" presName="parentText" presStyleLbl="node1" presStyleIdx="3" presStyleCnt="8">
        <dgm:presLayoutVars>
          <dgm:chMax val="0"/>
          <dgm:bulletEnabled val="1"/>
        </dgm:presLayoutVars>
      </dgm:prSet>
      <dgm:spPr>
        <a:prstGeom prst="roundRect">
          <a:avLst/>
        </a:prstGeom>
      </dgm:spPr>
      <dgm:t>
        <a:bodyPr/>
        <a:lstStyle/>
        <a:p>
          <a:endParaRPr lang="en-US"/>
        </a:p>
      </dgm:t>
    </dgm:pt>
    <dgm:pt modelId="{07115B94-CAE1-4144-A98A-8F44F984E7CA}" type="pres">
      <dgm:prSet presAssocID="{129BF6A6-4E7C-461D-A328-63E8FE21D503}" presName="spacer" presStyleCnt="0"/>
      <dgm:spPr/>
    </dgm:pt>
    <dgm:pt modelId="{8347D44A-BC9B-4FA1-AA07-1074899D2DB5}" type="pres">
      <dgm:prSet presAssocID="{B232E33C-9C7B-4296-A024-58C89C377D9C}" presName="parentText" presStyleLbl="node1" presStyleIdx="4" presStyleCnt="8" custLinFactY="5464" custLinFactNeighborY="100000">
        <dgm:presLayoutVars>
          <dgm:chMax val="0"/>
          <dgm:bulletEnabled val="1"/>
        </dgm:presLayoutVars>
      </dgm:prSet>
      <dgm:spPr>
        <a:prstGeom prst="roundRect">
          <a:avLst/>
        </a:prstGeom>
      </dgm:spPr>
      <dgm:t>
        <a:bodyPr/>
        <a:lstStyle/>
        <a:p>
          <a:endParaRPr lang="en-US"/>
        </a:p>
      </dgm:t>
    </dgm:pt>
    <dgm:pt modelId="{177C1A1B-CD58-4558-AD74-6E0270031E00}" type="pres">
      <dgm:prSet presAssocID="{9E32E2E8-D8B0-4C4E-A946-96E929B33E4D}" presName="spacer" presStyleCnt="0"/>
      <dgm:spPr/>
    </dgm:pt>
    <dgm:pt modelId="{3DAC650E-2C5E-4416-A737-542042E70CD8}" type="pres">
      <dgm:prSet presAssocID="{10980B15-09AA-4DC2-A9C8-3F908149FBF3}" presName="parentText" presStyleLbl="node1" presStyleIdx="5" presStyleCnt="8" custLinFactY="46" custLinFactNeighborY="100000">
        <dgm:presLayoutVars>
          <dgm:chMax val="0"/>
          <dgm:bulletEnabled val="1"/>
        </dgm:presLayoutVars>
      </dgm:prSet>
      <dgm:spPr>
        <a:prstGeom prst="roundRect">
          <a:avLst/>
        </a:prstGeom>
      </dgm:spPr>
      <dgm:t>
        <a:bodyPr/>
        <a:lstStyle/>
        <a:p>
          <a:endParaRPr lang="en-US"/>
        </a:p>
      </dgm:t>
    </dgm:pt>
    <dgm:pt modelId="{CB51BADE-44F8-47D6-B2A8-0E12F8BAE38D}" type="pres">
      <dgm:prSet presAssocID="{E209F963-5411-4F91-9639-D367BC4CC25A}" presName="spacer" presStyleCnt="0"/>
      <dgm:spPr/>
    </dgm:pt>
    <dgm:pt modelId="{975E32FE-7625-4B31-938A-32B7C15E9400}" type="pres">
      <dgm:prSet presAssocID="{CB8F480C-FD2B-472F-81D3-4006B54200C2}" presName="parentText" presStyleLbl="node1" presStyleIdx="6" presStyleCnt="8">
        <dgm:presLayoutVars>
          <dgm:chMax val="0"/>
          <dgm:bulletEnabled val="1"/>
        </dgm:presLayoutVars>
      </dgm:prSet>
      <dgm:spPr>
        <a:prstGeom prst="roundRect">
          <a:avLst/>
        </a:prstGeom>
      </dgm:spPr>
      <dgm:t>
        <a:bodyPr/>
        <a:lstStyle/>
        <a:p>
          <a:endParaRPr lang="en-US"/>
        </a:p>
      </dgm:t>
    </dgm:pt>
    <dgm:pt modelId="{324B189F-9A58-463C-9DF2-222289D939CD}" type="pres">
      <dgm:prSet presAssocID="{7E7793A4-8127-4345-B394-320E29D3351D}" presName="spacer" presStyleCnt="0"/>
      <dgm:spPr/>
    </dgm:pt>
    <dgm:pt modelId="{8382B910-C454-4BB5-8B33-D4FEFAF116F4}" type="pres">
      <dgm:prSet presAssocID="{889A4C8A-5C3D-48DE-80C0-B4BADCF62407}" presName="parentText" presStyleLbl="node1" presStyleIdx="7" presStyleCnt="8">
        <dgm:presLayoutVars>
          <dgm:chMax val="0"/>
          <dgm:bulletEnabled val="1"/>
        </dgm:presLayoutVars>
      </dgm:prSet>
      <dgm:spPr>
        <a:prstGeom prst="roundRect">
          <a:avLst/>
        </a:prstGeom>
      </dgm:spPr>
      <dgm:t>
        <a:bodyPr/>
        <a:lstStyle/>
        <a:p>
          <a:endParaRPr lang="en-US"/>
        </a:p>
      </dgm:t>
    </dgm:pt>
  </dgm:ptLst>
  <dgm:cxnLst>
    <dgm:cxn modelId="{6EE46842-E392-46CF-865C-4474EF9438C3}" srcId="{703D4D02-5513-427D-B6E9-B2E187EE0C3A}" destId="{42DA80EF-15E6-41D6-85F6-4F59594D0383}" srcOrd="2" destOrd="0" parTransId="{173CE497-2C0D-479E-8754-25C7B4AF6CFC}" sibTransId="{4B234F5B-63CB-40EB-8CF6-E8D6F48FDC56}"/>
    <dgm:cxn modelId="{2A779AC6-D905-4DAB-A929-27F4B7EB2ABE}" srcId="{703D4D02-5513-427D-B6E9-B2E187EE0C3A}" destId="{B232E33C-9C7B-4296-A024-58C89C377D9C}" srcOrd="4" destOrd="0" parTransId="{D8623D8D-8F47-4D1C-B7C4-B477562B0728}" sibTransId="{9E32E2E8-D8B0-4C4E-A946-96E929B33E4D}"/>
    <dgm:cxn modelId="{2DF36011-D077-41B9-9A24-392F75D4AB2D}" type="presOf" srcId="{CB8F480C-FD2B-472F-81D3-4006B54200C2}" destId="{975E32FE-7625-4B31-938A-32B7C15E9400}"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AAF03E11-2B96-452F-A473-A9EF9E7E5E22}" type="presOf" srcId="{B232E33C-9C7B-4296-A024-58C89C377D9C}" destId="{8347D44A-BC9B-4FA1-AA07-1074899D2DB5}" srcOrd="0" destOrd="0" presId="urn:microsoft.com/office/officeart/2005/8/layout/vList2"/>
    <dgm:cxn modelId="{91A9F6BC-0147-4915-845C-AC8BFE382D34}" srcId="{703D4D02-5513-427D-B6E9-B2E187EE0C3A}" destId="{B471EB4E-14D3-4629-97A8-4B9CE37D1351}" srcOrd="0" destOrd="0" parTransId="{27585C71-6121-4BF9-A226-796B97C86FD8}" sibTransId="{E9B4C2F2-B202-4AD3-A37D-CE4321257F20}"/>
    <dgm:cxn modelId="{CFF33DFD-22C5-4447-AE21-3CCCB38F1D1F}" type="presOf" srcId="{10980B15-09AA-4DC2-A9C8-3F908149FBF3}" destId="{3DAC650E-2C5E-4416-A737-542042E70CD8}"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0B84CE54-6EED-4F05-A045-90744CD22995}" type="presOf" srcId="{42DA80EF-15E6-41D6-85F6-4F59594D0383}" destId="{47F42535-DFC2-4D29-B920-1C40FFE6B1E7}" srcOrd="0" destOrd="0" presId="urn:microsoft.com/office/officeart/2005/8/layout/vList2"/>
    <dgm:cxn modelId="{45018C53-F5EB-4BB1-A3C0-2263DD82B802}" srcId="{703D4D02-5513-427D-B6E9-B2E187EE0C3A}" destId="{D171FBC0-F0E7-46CF-807F-E57D6BEC08E2}" srcOrd="3" destOrd="0" parTransId="{B2638E5E-F676-442D-AC2B-F1097E519294}" sibTransId="{129BF6A6-4E7C-461D-A328-63E8FE21D503}"/>
    <dgm:cxn modelId="{0D24CF59-C18E-43DA-BF80-61611E70315F}" srcId="{703D4D02-5513-427D-B6E9-B2E187EE0C3A}" destId="{CB8F480C-FD2B-472F-81D3-4006B54200C2}" srcOrd="6" destOrd="0" parTransId="{798DCDFF-A381-4870-895C-A97732C2AE6D}" sibTransId="{7E7793A4-8127-4345-B394-320E29D3351D}"/>
    <dgm:cxn modelId="{8CD96B92-DB5C-4984-AF1A-B68A054F45C4}" type="presOf" srcId="{B471EB4E-14D3-4629-97A8-4B9CE37D1351}" destId="{4C500E30-F93E-47EA-B6F5-32864EEF4D91}" srcOrd="0" destOrd="0" presId="urn:microsoft.com/office/officeart/2005/8/layout/vList2"/>
    <dgm:cxn modelId="{2D817CFE-5053-4C95-BBB0-37B0BDDD0E1B}" type="presOf" srcId="{889A4C8A-5C3D-48DE-80C0-B4BADCF62407}" destId="{8382B910-C454-4BB5-8B33-D4FEFAF116F4}" srcOrd="0" destOrd="0" presId="urn:microsoft.com/office/officeart/2005/8/layout/vList2"/>
    <dgm:cxn modelId="{D8568396-16EB-4E63-ABBF-084B3C8A3ACA}" type="presOf" srcId="{D171FBC0-F0E7-46CF-807F-E57D6BEC08E2}" destId="{20FB4DA8-2F93-406B-95E2-6CDFC4BCF765}" srcOrd="0" destOrd="0" presId="urn:microsoft.com/office/officeart/2005/8/layout/vList2"/>
    <dgm:cxn modelId="{8B0007A0-320C-4385-B268-C4ECC14E7279}" srcId="{703D4D02-5513-427D-B6E9-B2E187EE0C3A}" destId="{E6CB1D23-BBD8-4875-97FB-76C6D1DF1786}" srcOrd="1" destOrd="0" parTransId="{653C8E81-D774-450C-B764-B27052D2ADAF}" sibTransId="{CE641938-312E-4D0A-926C-683FC7775F83}"/>
    <dgm:cxn modelId="{11100F93-AFFB-4E80-BBF7-E02C1D44C768}" srcId="{703D4D02-5513-427D-B6E9-B2E187EE0C3A}" destId="{889A4C8A-5C3D-48DE-80C0-B4BADCF62407}" srcOrd="7" destOrd="0" parTransId="{3E4D7F06-9356-4A84-9646-9E05684097C6}" sibTransId="{1FBEB7B6-05C4-4C47-A811-FA16275B254D}"/>
    <dgm:cxn modelId="{8CB40436-9D36-46EB-9F09-19228F842B50}" srcId="{703D4D02-5513-427D-B6E9-B2E187EE0C3A}" destId="{10980B15-09AA-4DC2-A9C8-3F908149FBF3}" srcOrd="5" destOrd="0" parTransId="{098C503E-47A3-4506-9D77-FDC6FC88878A}" sibTransId="{E209F963-5411-4F91-9639-D367BC4CC25A}"/>
    <dgm:cxn modelId="{A023A45D-D2A0-44B8-8456-1CA071B72741}" type="presParOf" srcId="{CC8763B3-4621-4666-B669-3C5BA2A30DBE}" destId="{4C500E30-F93E-47EA-B6F5-32864EEF4D91}" srcOrd="0" destOrd="0" presId="urn:microsoft.com/office/officeart/2005/8/layout/vList2"/>
    <dgm:cxn modelId="{2EF21496-4BFD-4058-8BEB-F6B5A8D89823}" type="presParOf" srcId="{CC8763B3-4621-4666-B669-3C5BA2A30DBE}" destId="{B6395B5E-2790-4C57-8CE8-FF9FF6C98AF0}" srcOrd="1" destOrd="0" presId="urn:microsoft.com/office/officeart/2005/8/layout/vList2"/>
    <dgm:cxn modelId="{7F708EDA-A6F0-4A82-A63E-849DE8AF9EDF}" type="presParOf" srcId="{CC8763B3-4621-4666-B669-3C5BA2A30DBE}" destId="{ECA2C48E-F743-4C45-B04A-3D046B3B5232}" srcOrd="2" destOrd="0" presId="urn:microsoft.com/office/officeart/2005/8/layout/vList2"/>
    <dgm:cxn modelId="{7EBE1955-491B-47A7-AFC5-8C8CF9CB8208}" type="presParOf" srcId="{CC8763B3-4621-4666-B669-3C5BA2A30DBE}" destId="{2E454826-67AD-4191-A11B-410BD9B8A386}" srcOrd="3" destOrd="0" presId="urn:microsoft.com/office/officeart/2005/8/layout/vList2"/>
    <dgm:cxn modelId="{45D7F0D6-6F49-44E4-87F8-5B97FCB6DBD5}" type="presParOf" srcId="{CC8763B3-4621-4666-B669-3C5BA2A30DBE}" destId="{47F42535-DFC2-4D29-B920-1C40FFE6B1E7}" srcOrd="4" destOrd="0" presId="urn:microsoft.com/office/officeart/2005/8/layout/vList2"/>
    <dgm:cxn modelId="{983411BC-47B4-4E1D-8A6A-79CAF05C6123}" type="presParOf" srcId="{CC8763B3-4621-4666-B669-3C5BA2A30DBE}" destId="{1F3E1FD7-C7F5-41A6-8B19-84A74CE807A8}" srcOrd="5" destOrd="0" presId="urn:microsoft.com/office/officeart/2005/8/layout/vList2"/>
    <dgm:cxn modelId="{98143F7C-5B87-4D18-95B7-F74DAFA99F8E}" type="presParOf" srcId="{CC8763B3-4621-4666-B669-3C5BA2A30DBE}" destId="{20FB4DA8-2F93-406B-95E2-6CDFC4BCF765}" srcOrd="6" destOrd="0" presId="urn:microsoft.com/office/officeart/2005/8/layout/vList2"/>
    <dgm:cxn modelId="{25B52A9A-1778-4025-9084-DC8A5B3E41B1}" type="presParOf" srcId="{CC8763B3-4621-4666-B669-3C5BA2A30DBE}" destId="{07115B94-CAE1-4144-A98A-8F44F984E7CA}" srcOrd="7" destOrd="0" presId="urn:microsoft.com/office/officeart/2005/8/layout/vList2"/>
    <dgm:cxn modelId="{544561B8-8210-4334-BFE1-ADAF5A16EE62}" type="presParOf" srcId="{CC8763B3-4621-4666-B669-3C5BA2A30DBE}" destId="{8347D44A-BC9B-4FA1-AA07-1074899D2DB5}" srcOrd="8" destOrd="0" presId="urn:microsoft.com/office/officeart/2005/8/layout/vList2"/>
    <dgm:cxn modelId="{4B12BEBD-07FD-4A62-9F88-F897A5F27BD1}" type="presParOf" srcId="{CC8763B3-4621-4666-B669-3C5BA2A30DBE}" destId="{177C1A1B-CD58-4558-AD74-6E0270031E00}" srcOrd="9" destOrd="0" presId="urn:microsoft.com/office/officeart/2005/8/layout/vList2"/>
    <dgm:cxn modelId="{60CECDB1-4043-42F5-9712-91EE0122F3B8}" type="presParOf" srcId="{CC8763B3-4621-4666-B669-3C5BA2A30DBE}" destId="{3DAC650E-2C5E-4416-A737-542042E70CD8}" srcOrd="10" destOrd="0" presId="urn:microsoft.com/office/officeart/2005/8/layout/vList2"/>
    <dgm:cxn modelId="{2D988492-6CDC-47B6-81CE-FA4E853E5C84}" type="presParOf" srcId="{CC8763B3-4621-4666-B669-3C5BA2A30DBE}" destId="{CB51BADE-44F8-47D6-B2A8-0E12F8BAE38D}" srcOrd="11" destOrd="0" presId="urn:microsoft.com/office/officeart/2005/8/layout/vList2"/>
    <dgm:cxn modelId="{68870062-F117-4E55-8482-39E116372823}" type="presParOf" srcId="{CC8763B3-4621-4666-B669-3C5BA2A30DBE}" destId="{975E32FE-7625-4B31-938A-32B7C15E9400}" srcOrd="12" destOrd="0" presId="urn:microsoft.com/office/officeart/2005/8/layout/vList2"/>
    <dgm:cxn modelId="{DC0EC3F9-4FD5-48F1-9763-6DAF07502FA7}" type="presParOf" srcId="{CC8763B3-4621-4666-B669-3C5BA2A30DBE}" destId="{324B189F-9A58-463C-9DF2-222289D939CD}" srcOrd="13" destOrd="0" presId="urn:microsoft.com/office/officeart/2005/8/layout/vList2"/>
    <dgm:cxn modelId="{7789B2E0-0F46-4EB8-8B6B-AD5B7D63539C}" type="presParOf" srcId="{CC8763B3-4621-4666-B669-3C5BA2A30DBE}" destId="{8382B910-C454-4BB5-8B33-D4FEFAF116F4}" srcOrd="14"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500E30-F93E-47EA-B6F5-32864EEF4D91}">
      <dsp:nvSpPr>
        <dsp:cNvPr id="0" name=""/>
        <dsp:cNvSpPr/>
      </dsp:nvSpPr>
      <dsp:spPr>
        <a:xfrm>
          <a:off x="0" y="8776"/>
          <a:ext cx="6537920" cy="95472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a:solidFill>
                <a:srgbClr val="FFFFEE"/>
              </a:solidFill>
              <a:latin typeface="Arial"/>
              <a:ea typeface="+mn-ea"/>
              <a:cs typeface="+mn-cs"/>
            </a:rPr>
            <a:t>Workforce Planning</a:t>
          </a:r>
          <a:endParaRPr lang="en-MY" sz="3900" kern="1200" dirty="0">
            <a:solidFill>
              <a:srgbClr val="FFFFEE"/>
            </a:solidFill>
            <a:latin typeface="Arial"/>
            <a:ea typeface="+mn-ea"/>
            <a:cs typeface="+mn-cs"/>
          </a:endParaRPr>
        </a:p>
      </dsp:txBody>
      <dsp:txXfrm>
        <a:off x="46606" y="55382"/>
        <a:ext cx="6444708" cy="861508"/>
      </dsp:txXfrm>
    </dsp:sp>
    <dsp:sp modelId="{A94F7CF8-458F-4C2D-A2D3-406EF69254C6}">
      <dsp:nvSpPr>
        <dsp:cNvPr id="0" name=""/>
        <dsp:cNvSpPr/>
      </dsp:nvSpPr>
      <dsp:spPr>
        <a:xfrm>
          <a:off x="0" y="1110376"/>
          <a:ext cx="6537920" cy="95472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HR Forecasting</a:t>
          </a:r>
        </a:p>
      </dsp:txBody>
      <dsp:txXfrm>
        <a:off x="46606" y="1156982"/>
        <a:ext cx="6444708" cy="861508"/>
      </dsp:txXfrm>
    </dsp:sp>
    <dsp:sp modelId="{ECA2C48E-F743-4C45-B04A-3D046B3B5232}">
      <dsp:nvSpPr>
        <dsp:cNvPr id="0" name=""/>
        <dsp:cNvSpPr/>
      </dsp:nvSpPr>
      <dsp:spPr>
        <a:xfrm>
          <a:off x="0" y="2311858"/>
          <a:ext cx="6537920" cy="95472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Contingent Staffing</a:t>
          </a:r>
        </a:p>
      </dsp:txBody>
      <dsp:txXfrm>
        <a:off x="46606" y="2358464"/>
        <a:ext cx="6444708" cy="861508"/>
      </dsp:txXfrm>
    </dsp:sp>
    <dsp:sp modelId="{47F42535-DFC2-4D29-B920-1C40FFE6B1E7}">
      <dsp:nvSpPr>
        <dsp:cNvPr id="0" name=""/>
        <dsp:cNvSpPr/>
      </dsp:nvSpPr>
      <dsp:spPr>
        <a:xfrm>
          <a:off x="0" y="3322352"/>
          <a:ext cx="6537920" cy="95472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Recruiting</a:t>
          </a:r>
        </a:p>
      </dsp:txBody>
      <dsp:txXfrm>
        <a:off x="46606" y="3368958"/>
        <a:ext cx="6444708" cy="86150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ED6B14-FA65-4459-B595-10CA5883D04E}">
      <dsp:nvSpPr>
        <dsp:cNvPr id="0" name=""/>
        <dsp:cNvSpPr/>
      </dsp:nvSpPr>
      <dsp:spPr>
        <a:xfrm>
          <a:off x="1620837" y="0"/>
          <a:ext cx="4530725" cy="4530725"/>
        </a:xfrm>
        <a:prstGeom prst="quadArrow">
          <a:avLst>
            <a:gd name="adj1" fmla="val 2000"/>
            <a:gd name="adj2" fmla="val 4000"/>
            <a:gd name="adj3" fmla="val 5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sp>
    <dsp:sp modelId="{4E1CC93D-E3D6-4820-8C36-A58E7B25D3DF}">
      <dsp:nvSpPr>
        <dsp:cNvPr id="0" name=""/>
        <dsp:cNvSpPr/>
      </dsp:nvSpPr>
      <dsp:spPr>
        <a:xfrm>
          <a:off x="1915334" y="294497"/>
          <a:ext cx="1812290" cy="1812290"/>
        </a:xfrm>
        <a:prstGeom prst="round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MY" sz="1900" kern="1200" dirty="0">
              <a:solidFill>
                <a:schemeClr val="bg1"/>
              </a:solidFill>
            </a:rPr>
            <a:t>Higher Availability </a:t>
          </a:r>
        </a:p>
        <a:p>
          <a:pPr marL="0" lvl="0" indent="0" algn="ctr" defTabSz="844550">
            <a:lnSpc>
              <a:spcPct val="90000"/>
            </a:lnSpc>
            <a:spcBef>
              <a:spcPct val="0"/>
            </a:spcBef>
            <a:spcAft>
              <a:spcPct val="35000"/>
            </a:spcAft>
            <a:buNone/>
          </a:pPr>
          <a:endParaRPr lang="en-MY" sz="1900" kern="1200" dirty="0">
            <a:solidFill>
              <a:schemeClr val="bg1"/>
            </a:solidFill>
          </a:endParaRPr>
        </a:p>
        <a:p>
          <a:pPr marL="0" lvl="0" indent="0" algn="ctr" defTabSz="844550">
            <a:lnSpc>
              <a:spcPct val="90000"/>
            </a:lnSpc>
            <a:spcBef>
              <a:spcPct val="0"/>
            </a:spcBef>
            <a:spcAft>
              <a:spcPct val="35000"/>
            </a:spcAft>
            <a:buNone/>
          </a:pPr>
          <a:r>
            <a:rPr lang="en-MY" sz="1900" kern="1200" dirty="0">
              <a:solidFill>
                <a:schemeClr val="bg1"/>
              </a:solidFill>
            </a:rPr>
            <a:t>Lower Criticality</a:t>
          </a:r>
        </a:p>
      </dsp:txBody>
      <dsp:txXfrm>
        <a:off x="2003803" y="382966"/>
        <a:ext cx="1635352" cy="1635352"/>
      </dsp:txXfrm>
    </dsp:sp>
    <dsp:sp modelId="{027ADCC8-FAF3-4C73-B1B4-C4082EB8E2A4}">
      <dsp:nvSpPr>
        <dsp:cNvPr id="0" name=""/>
        <dsp:cNvSpPr/>
      </dsp:nvSpPr>
      <dsp:spPr>
        <a:xfrm>
          <a:off x="4044775" y="294497"/>
          <a:ext cx="1812290" cy="1812290"/>
        </a:xfrm>
        <a:prstGeom prst="round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MY" sz="1900" kern="1200" dirty="0">
              <a:solidFill>
                <a:schemeClr val="bg1"/>
              </a:solidFill>
            </a:rPr>
            <a:t>Higher Availability </a:t>
          </a:r>
        </a:p>
        <a:p>
          <a:pPr marL="0" lvl="0" indent="0" algn="ctr" defTabSz="844550">
            <a:lnSpc>
              <a:spcPct val="90000"/>
            </a:lnSpc>
            <a:spcBef>
              <a:spcPct val="0"/>
            </a:spcBef>
            <a:spcAft>
              <a:spcPct val="35000"/>
            </a:spcAft>
            <a:buNone/>
          </a:pPr>
          <a:endParaRPr lang="en-MY" sz="1900" kern="1200" dirty="0">
            <a:solidFill>
              <a:schemeClr val="bg1"/>
            </a:solidFill>
          </a:endParaRPr>
        </a:p>
        <a:p>
          <a:pPr marL="0" lvl="0" indent="0" algn="ctr" defTabSz="844550">
            <a:lnSpc>
              <a:spcPct val="90000"/>
            </a:lnSpc>
            <a:spcBef>
              <a:spcPct val="0"/>
            </a:spcBef>
            <a:spcAft>
              <a:spcPct val="35000"/>
            </a:spcAft>
            <a:buNone/>
          </a:pPr>
          <a:r>
            <a:rPr lang="en-MY" sz="1900" kern="1200" dirty="0">
              <a:solidFill>
                <a:schemeClr val="bg1"/>
              </a:solidFill>
            </a:rPr>
            <a:t>Higher Criticality</a:t>
          </a:r>
        </a:p>
      </dsp:txBody>
      <dsp:txXfrm>
        <a:off x="4133244" y="382966"/>
        <a:ext cx="1635352" cy="1635352"/>
      </dsp:txXfrm>
    </dsp:sp>
    <dsp:sp modelId="{F8B6C992-A1B3-4D98-B8CB-70E6E07EA979}">
      <dsp:nvSpPr>
        <dsp:cNvPr id="0" name=""/>
        <dsp:cNvSpPr/>
      </dsp:nvSpPr>
      <dsp:spPr>
        <a:xfrm>
          <a:off x="1915334" y="2423937"/>
          <a:ext cx="1812290" cy="1812290"/>
        </a:xfrm>
        <a:prstGeom prst="round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MY" sz="1900" kern="1200" dirty="0">
              <a:solidFill>
                <a:schemeClr val="bg1"/>
              </a:solidFill>
            </a:rPr>
            <a:t>Lower Availability</a:t>
          </a:r>
        </a:p>
        <a:p>
          <a:pPr marL="0" lvl="0" indent="0" algn="ctr" defTabSz="844550">
            <a:lnSpc>
              <a:spcPct val="90000"/>
            </a:lnSpc>
            <a:spcBef>
              <a:spcPct val="0"/>
            </a:spcBef>
            <a:spcAft>
              <a:spcPct val="35000"/>
            </a:spcAft>
            <a:buNone/>
          </a:pPr>
          <a:endParaRPr lang="en-MY" sz="1900" kern="1200" dirty="0">
            <a:solidFill>
              <a:schemeClr val="bg1"/>
            </a:solidFill>
          </a:endParaRPr>
        </a:p>
        <a:p>
          <a:pPr marL="0" lvl="0" indent="0" algn="ctr" defTabSz="844550">
            <a:lnSpc>
              <a:spcPct val="90000"/>
            </a:lnSpc>
            <a:spcBef>
              <a:spcPct val="0"/>
            </a:spcBef>
            <a:spcAft>
              <a:spcPct val="35000"/>
            </a:spcAft>
            <a:buNone/>
          </a:pPr>
          <a:r>
            <a:rPr lang="en-MY" sz="1900" kern="1200" dirty="0">
              <a:solidFill>
                <a:schemeClr val="bg1"/>
              </a:solidFill>
            </a:rPr>
            <a:t>Lower Criticality</a:t>
          </a:r>
        </a:p>
      </dsp:txBody>
      <dsp:txXfrm>
        <a:off x="2003803" y="2512406"/>
        <a:ext cx="1635352" cy="1635352"/>
      </dsp:txXfrm>
    </dsp:sp>
    <dsp:sp modelId="{477B0E96-D5BA-4EE5-B991-E0E9A60BFA2B}">
      <dsp:nvSpPr>
        <dsp:cNvPr id="0" name=""/>
        <dsp:cNvSpPr/>
      </dsp:nvSpPr>
      <dsp:spPr>
        <a:xfrm>
          <a:off x="4044775" y="2423937"/>
          <a:ext cx="1812290" cy="1812290"/>
        </a:xfrm>
        <a:prstGeom prst="round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MY" sz="1900" kern="1200" dirty="0">
              <a:solidFill>
                <a:schemeClr val="bg1"/>
              </a:solidFill>
            </a:rPr>
            <a:t>Lower Availability</a:t>
          </a:r>
        </a:p>
        <a:p>
          <a:pPr marL="0" lvl="0" indent="0" algn="ctr" defTabSz="844550">
            <a:lnSpc>
              <a:spcPct val="90000"/>
            </a:lnSpc>
            <a:spcBef>
              <a:spcPct val="0"/>
            </a:spcBef>
            <a:spcAft>
              <a:spcPct val="35000"/>
            </a:spcAft>
            <a:buNone/>
          </a:pPr>
          <a:r>
            <a:rPr lang="en-MY" sz="1900" kern="1200">
              <a:solidFill>
                <a:schemeClr val="bg1"/>
              </a:solidFill>
            </a:rPr>
            <a:t>Higher </a:t>
          </a:r>
          <a:r>
            <a:rPr lang="en-MY" sz="1900" kern="1200" dirty="0">
              <a:solidFill>
                <a:schemeClr val="bg1"/>
              </a:solidFill>
            </a:rPr>
            <a:t>Criticality</a:t>
          </a:r>
        </a:p>
      </dsp:txBody>
      <dsp:txXfrm>
        <a:off x="4133244" y="2512406"/>
        <a:ext cx="1635352" cy="163535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500E30-F93E-47EA-B6F5-32864EEF4D91}">
      <dsp:nvSpPr>
        <dsp:cNvPr id="0" name=""/>
        <dsp:cNvSpPr/>
      </dsp:nvSpPr>
      <dsp:spPr>
        <a:xfrm>
          <a:off x="0" y="362"/>
          <a:ext cx="5817839" cy="84308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rgbClr val="000000"/>
              </a:solidFill>
              <a:latin typeface="Arial"/>
              <a:ea typeface="+mn-ea"/>
              <a:cs typeface="+mn-cs"/>
            </a:rPr>
            <a:t>Workforce Planning</a:t>
          </a:r>
          <a:endParaRPr lang="en-MY" sz="3900" kern="1200" dirty="0">
            <a:solidFill>
              <a:srgbClr val="000000"/>
            </a:solidFill>
            <a:latin typeface="Arial"/>
            <a:ea typeface="+mn-ea"/>
            <a:cs typeface="+mn-cs"/>
          </a:endParaRPr>
        </a:p>
      </dsp:txBody>
      <dsp:txXfrm>
        <a:off x="41156" y="41518"/>
        <a:ext cx="5735527" cy="760773"/>
      </dsp:txXfrm>
    </dsp:sp>
    <dsp:sp modelId="{A94F7CF8-458F-4C2D-A2D3-406EF69254C6}">
      <dsp:nvSpPr>
        <dsp:cNvPr id="0" name=""/>
        <dsp:cNvSpPr/>
      </dsp:nvSpPr>
      <dsp:spPr>
        <a:xfrm>
          <a:off x="0" y="856750"/>
          <a:ext cx="5817839" cy="84308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HR Forecasting</a:t>
          </a:r>
        </a:p>
      </dsp:txBody>
      <dsp:txXfrm>
        <a:off x="41156" y="897906"/>
        <a:ext cx="5735527" cy="760773"/>
      </dsp:txXfrm>
    </dsp:sp>
    <dsp:sp modelId="{ECA2C48E-F743-4C45-B04A-3D046B3B5232}">
      <dsp:nvSpPr>
        <dsp:cNvPr id="0" name=""/>
        <dsp:cNvSpPr/>
      </dsp:nvSpPr>
      <dsp:spPr>
        <a:xfrm>
          <a:off x="0" y="1706741"/>
          <a:ext cx="5817839" cy="843085"/>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Contingent Staffing</a:t>
          </a:r>
        </a:p>
      </dsp:txBody>
      <dsp:txXfrm>
        <a:off x="41156" y="1747897"/>
        <a:ext cx="5735527" cy="760773"/>
      </dsp:txXfrm>
    </dsp:sp>
    <dsp:sp modelId="{47F42535-DFC2-4D29-B920-1C40FFE6B1E7}">
      <dsp:nvSpPr>
        <dsp:cNvPr id="0" name=""/>
        <dsp:cNvSpPr/>
      </dsp:nvSpPr>
      <dsp:spPr>
        <a:xfrm>
          <a:off x="0" y="2569890"/>
          <a:ext cx="5817839" cy="84308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Recruiting</a:t>
          </a:r>
        </a:p>
      </dsp:txBody>
      <dsp:txXfrm>
        <a:off x="41156" y="2611046"/>
        <a:ext cx="5735527" cy="76077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500E30-F93E-47EA-B6F5-32864EEF4D91}">
      <dsp:nvSpPr>
        <dsp:cNvPr id="0" name=""/>
        <dsp:cNvSpPr/>
      </dsp:nvSpPr>
      <dsp:spPr>
        <a:xfrm>
          <a:off x="0" y="362"/>
          <a:ext cx="5817839" cy="84308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rgbClr val="000000"/>
              </a:solidFill>
              <a:latin typeface="Arial"/>
              <a:ea typeface="+mn-ea"/>
              <a:cs typeface="+mn-cs"/>
            </a:rPr>
            <a:t>Workforce Planning</a:t>
          </a:r>
          <a:endParaRPr lang="en-MY" sz="3900" kern="1200" dirty="0">
            <a:solidFill>
              <a:srgbClr val="000000"/>
            </a:solidFill>
            <a:latin typeface="Arial"/>
            <a:ea typeface="+mn-ea"/>
            <a:cs typeface="+mn-cs"/>
          </a:endParaRPr>
        </a:p>
      </dsp:txBody>
      <dsp:txXfrm>
        <a:off x="41156" y="41518"/>
        <a:ext cx="5735527" cy="760773"/>
      </dsp:txXfrm>
    </dsp:sp>
    <dsp:sp modelId="{A94F7CF8-458F-4C2D-A2D3-406EF69254C6}">
      <dsp:nvSpPr>
        <dsp:cNvPr id="0" name=""/>
        <dsp:cNvSpPr/>
      </dsp:nvSpPr>
      <dsp:spPr>
        <a:xfrm>
          <a:off x="0" y="856750"/>
          <a:ext cx="5817839" cy="84308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HR Forecasting</a:t>
          </a:r>
        </a:p>
      </dsp:txBody>
      <dsp:txXfrm>
        <a:off x="41156" y="897906"/>
        <a:ext cx="5735527" cy="760773"/>
      </dsp:txXfrm>
    </dsp:sp>
    <dsp:sp modelId="{ECA2C48E-F743-4C45-B04A-3D046B3B5232}">
      <dsp:nvSpPr>
        <dsp:cNvPr id="0" name=""/>
        <dsp:cNvSpPr/>
      </dsp:nvSpPr>
      <dsp:spPr>
        <a:xfrm>
          <a:off x="0" y="1706741"/>
          <a:ext cx="5817839" cy="84308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Contingent Staffing</a:t>
          </a:r>
        </a:p>
      </dsp:txBody>
      <dsp:txXfrm>
        <a:off x="41156" y="1747897"/>
        <a:ext cx="5735527" cy="760773"/>
      </dsp:txXfrm>
    </dsp:sp>
    <dsp:sp modelId="{47F42535-DFC2-4D29-B920-1C40FFE6B1E7}">
      <dsp:nvSpPr>
        <dsp:cNvPr id="0" name=""/>
        <dsp:cNvSpPr/>
      </dsp:nvSpPr>
      <dsp:spPr>
        <a:xfrm>
          <a:off x="0" y="2569890"/>
          <a:ext cx="5817839" cy="843085"/>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Recruiting</a:t>
          </a:r>
        </a:p>
      </dsp:txBody>
      <dsp:txXfrm>
        <a:off x="41156" y="2611046"/>
        <a:ext cx="5735527" cy="760773"/>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xmlns=""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xmlns=""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xmlns=""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xmlns=""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xmlns=""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xmlns=""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xmlns=""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xmlns=""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297989" name="Rectangle 5">
            <a:extLst>
              <a:ext uri="{FF2B5EF4-FFF2-40B4-BE49-F238E27FC236}">
                <a16:creationId xmlns:a16="http://schemas.microsoft.com/office/drawing/2014/main" xmlns=""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xmlns=""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xmlns=""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57" name="Picture 56" descr="New UpTop red Logo.png"/>
          <p:cNvPicPr>
            <a:picLocks noChangeAspect="1"/>
          </p:cNvPicPr>
          <p:nvPr userDrawn="1"/>
        </p:nvPicPr>
        <p:blipFill>
          <a:blip r:embed="rId2" cstate="print"/>
          <a:stretch>
            <a:fillRect/>
          </a:stretch>
        </p:blipFill>
        <p:spPr>
          <a:xfrm>
            <a:off x="7010400" y="5791200"/>
            <a:ext cx="1871477" cy="785221"/>
          </a:xfrm>
          <a:prstGeom prst="rect">
            <a:avLst/>
          </a:prstGeom>
        </p:spPr>
      </p:pic>
    </p:spTree>
    <p:extLst>
      <p:ext uri="{BB962C8B-B14F-4D97-AF65-F5344CB8AC3E}">
        <p14:creationId xmlns:p14="http://schemas.microsoft.com/office/powerpoint/2010/main" xmlns="" val="79886275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spTree>
    <p:extLst>
      <p:ext uri="{BB962C8B-B14F-4D97-AF65-F5344CB8AC3E}">
        <p14:creationId xmlns:p14="http://schemas.microsoft.com/office/powerpoint/2010/main" xmlns="" val="31124441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xmlns="" val="404456794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xmlns="" val="33979065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xmlns="" val="323897671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xmlns="" val="21468172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xmlns="" val="166737413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xmlns="" val="6203180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xmlns="" val="24771542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xmlns="" val="25246350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0" y="1981201"/>
            <a:ext cx="7200900" cy="3809999"/>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a:p>
        </p:txBody>
      </p:sp>
      <p:pic>
        <p:nvPicPr>
          <p:cNvPr id="59" name="Picture 58" descr="New UpTop red Logo.png"/>
          <p:cNvPicPr>
            <a:picLocks noChangeAspect="1"/>
          </p:cNvPicPr>
          <p:nvPr userDrawn="1"/>
        </p:nvPicPr>
        <p:blipFill>
          <a:blip r:embed="rId13" cstate="print"/>
          <a:stretch>
            <a:fillRect/>
          </a:stretch>
        </p:blipFill>
        <p:spPr>
          <a:xfrm>
            <a:off x="7543800" y="6248400"/>
            <a:ext cx="1089680" cy="457200"/>
          </a:xfrm>
          <a:prstGeom prst="rect">
            <a:avLst/>
          </a:prstGeom>
        </p:spPr>
      </p:pic>
    </p:spTree>
    <p:extLst>
      <p:ext uri="{BB962C8B-B14F-4D97-AF65-F5344CB8AC3E}">
        <p14:creationId xmlns:p14="http://schemas.microsoft.com/office/powerpoint/2010/main" xmlns=""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1174CD-402F-4B22-AC79-4EBBD3FFA854}"/>
              </a:ext>
            </a:extLst>
          </p:cNvPr>
          <p:cNvSpPr>
            <a:spLocks noGrp="1"/>
          </p:cNvSpPr>
          <p:nvPr>
            <p:ph type="ctrTitle"/>
          </p:nvPr>
        </p:nvSpPr>
        <p:spPr>
          <a:xfrm>
            <a:off x="762000" y="2133600"/>
            <a:ext cx="8001000" cy="2057400"/>
          </a:xfrm>
        </p:spPr>
        <p:txBody>
          <a:bodyPr>
            <a:normAutofit/>
          </a:bodyPr>
          <a:lstStyle/>
          <a:p>
            <a:r>
              <a:rPr lang="en-MY" sz="6000" dirty="0"/>
              <a:t>HR SERVICE DELIVERY - I</a:t>
            </a:r>
          </a:p>
        </p:txBody>
      </p:sp>
      <p:sp>
        <p:nvSpPr>
          <p:cNvPr id="3" name="Subtitle 2">
            <a:extLst>
              <a:ext uri="{FF2B5EF4-FFF2-40B4-BE49-F238E27FC236}">
                <a16:creationId xmlns:a16="http://schemas.microsoft.com/office/drawing/2014/main" xmlns=""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xmlns="" val="213334208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9BF0502-1778-4010-939A-0F3BA4753ADD}"/>
              </a:ext>
            </a:extLst>
          </p:cNvPr>
          <p:cNvSpPr>
            <a:spLocks noGrp="1"/>
          </p:cNvSpPr>
          <p:nvPr>
            <p:ph type="title"/>
          </p:nvPr>
        </p:nvSpPr>
        <p:spPr/>
        <p:txBody>
          <a:bodyPr/>
          <a:lstStyle/>
          <a:p>
            <a:r>
              <a:rPr lang="en-MY" dirty="0" err="1"/>
              <a:t>SPHRi</a:t>
            </a:r>
            <a:r>
              <a:rPr lang="en-MY" dirty="0"/>
              <a:t> Exam Content </a:t>
            </a:r>
          </a:p>
        </p:txBody>
      </p:sp>
      <p:pic>
        <p:nvPicPr>
          <p:cNvPr id="5" name="Picture 4">
            <a:extLst>
              <a:ext uri="{FF2B5EF4-FFF2-40B4-BE49-F238E27FC236}">
                <a16:creationId xmlns:a16="http://schemas.microsoft.com/office/drawing/2014/main" xmlns="" id="{56634ADF-6BA8-4069-A010-036E1C38AEE4}"/>
              </a:ext>
            </a:extLst>
          </p:cNvPr>
          <p:cNvPicPr>
            <a:picLocks noChangeAspect="1"/>
          </p:cNvPicPr>
          <p:nvPr/>
        </p:nvPicPr>
        <p:blipFill>
          <a:blip r:embed="rId2"/>
          <a:stretch>
            <a:fillRect/>
          </a:stretch>
        </p:blipFill>
        <p:spPr>
          <a:xfrm>
            <a:off x="1653703" y="2204864"/>
            <a:ext cx="6345298" cy="3528392"/>
          </a:xfrm>
          <a:prstGeom prst="rect">
            <a:avLst/>
          </a:prstGeom>
        </p:spPr>
      </p:pic>
    </p:spTree>
    <p:extLst>
      <p:ext uri="{BB962C8B-B14F-4D97-AF65-F5344CB8AC3E}">
        <p14:creationId xmlns:p14="http://schemas.microsoft.com/office/powerpoint/2010/main" xmlns="" val="3067598218"/>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4022433290"/>
              </p:ext>
            </p:extLst>
          </p:nvPr>
        </p:nvGraphicFramePr>
        <p:xfrm>
          <a:off x="457200" y="457200"/>
          <a:ext cx="6995120" cy="54200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927868744"/>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51A65A5-620C-455D-AB97-8B24AD6B92A0}"/>
              </a:ext>
            </a:extLst>
          </p:cNvPr>
          <p:cNvSpPr>
            <a:spLocks noGrp="1"/>
          </p:cNvSpPr>
          <p:nvPr>
            <p:ph type="title"/>
          </p:nvPr>
        </p:nvSpPr>
        <p:spPr/>
        <p:txBody>
          <a:bodyPr/>
          <a:lstStyle/>
          <a:p>
            <a:r>
              <a:rPr lang="en-MY" dirty="0"/>
              <a:t>Workforce Planning</a:t>
            </a:r>
          </a:p>
        </p:txBody>
      </p:sp>
      <p:sp>
        <p:nvSpPr>
          <p:cNvPr id="4" name="TextBox 3">
            <a:extLst>
              <a:ext uri="{FF2B5EF4-FFF2-40B4-BE49-F238E27FC236}">
                <a16:creationId xmlns:a16="http://schemas.microsoft.com/office/drawing/2014/main" xmlns="" id="{A1F00577-6435-4737-B538-3D4516DCA5AC}"/>
              </a:ext>
            </a:extLst>
          </p:cNvPr>
          <p:cNvSpPr txBox="1"/>
          <p:nvPr/>
        </p:nvSpPr>
        <p:spPr>
          <a:xfrm>
            <a:off x="914400" y="1988840"/>
            <a:ext cx="7474024" cy="3046988"/>
          </a:xfrm>
          <a:prstGeom prst="rect">
            <a:avLst/>
          </a:prstGeom>
          <a:noFill/>
        </p:spPr>
        <p:txBody>
          <a:bodyPr wrap="square" rtlCol="0">
            <a:spAutoFit/>
          </a:bodyPr>
          <a:lstStyle/>
          <a:p>
            <a:r>
              <a:rPr lang="en-MY" sz="2400" dirty="0"/>
              <a:t>Getting the right number of people with the right competencies in the right jobs at the right time.</a:t>
            </a:r>
          </a:p>
          <a:p>
            <a:endParaRPr lang="en-MY" sz="2400" dirty="0"/>
          </a:p>
          <a:p>
            <a:endParaRPr lang="en-MY" sz="2400" dirty="0"/>
          </a:p>
          <a:p>
            <a:r>
              <a:rPr lang="en-MY" sz="2400" dirty="0"/>
              <a:t>A process in which an organisation attempts to estimate the demand for labour and evaluate the size, nature and sources of supply which will be</a:t>
            </a:r>
          </a:p>
          <a:p>
            <a:r>
              <a:rPr lang="en-MY" sz="2400" dirty="0"/>
              <a:t>required to meet that demand.</a:t>
            </a:r>
          </a:p>
        </p:txBody>
      </p:sp>
    </p:spTree>
    <p:extLst>
      <p:ext uri="{BB962C8B-B14F-4D97-AF65-F5344CB8AC3E}">
        <p14:creationId xmlns:p14="http://schemas.microsoft.com/office/powerpoint/2010/main" xmlns="" val="2496056136"/>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C1CA33-A87A-4F4E-BCC4-F3DB977E526A}"/>
              </a:ext>
            </a:extLst>
          </p:cNvPr>
          <p:cNvSpPr>
            <a:spLocks noGrp="1"/>
          </p:cNvSpPr>
          <p:nvPr>
            <p:ph type="title"/>
          </p:nvPr>
        </p:nvSpPr>
        <p:spPr>
          <a:xfrm>
            <a:off x="990600" y="304800"/>
            <a:ext cx="7200900" cy="503239"/>
          </a:xfrm>
        </p:spPr>
        <p:txBody>
          <a:bodyPr>
            <a:normAutofit fontScale="90000"/>
          </a:bodyPr>
          <a:lstStyle/>
          <a:p>
            <a:r>
              <a:rPr lang="en-MY" dirty="0"/>
              <a:t>Workforce Planning</a:t>
            </a:r>
          </a:p>
        </p:txBody>
      </p:sp>
      <p:sp>
        <p:nvSpPr>
          <p:cNvPr id="4" name="TextBox 3">
            <a:extLst>
              <a:ext uri="{FF2B5EF4-FFF2-40B4-BE49-F238E27FC236}">
                <a16:creationId xmlns:a16="http://schemas.microsoft.com/office/drawing/2014/main" xmlns="" id="{B63649DB-A96A-451A-8E92-F427CDA986A7}"/>
              </a:ext>
            </a:extLst>
          </p:cNvPr>
          <p:cNvSpPr txBox="1"/>
          <p:nvPr/>
        </p:nvSpPr>
        <p:spPr>
          <a:xfrm>
            <a:off x="685800" y="838200"/>
            <a:ext cx="7643192" cy="5262979"/>
          </a:xfrm>
          <a:prstGeom prst="rect">
            <a:avLst/>
          </a:prstGeom>
          <a:noFill/>
        </p:spPr>
        <p:txBody>
          <a:bodyPr wrap="square" rtlCol="0">
            <a:spAutoFit/>
          </a:bodyPr>
          <a:lstStyle/>
          <a:p>
            <a:r>
              <a:rPr lang="en-MY" sz="2400" dirty="0"/>
              <a:t>Workforce planning is the process of identifying and analysing the organization’s need for human capital to allow for the achievement of the organization’s goals. This process includes the following actions:</a:t>
            </a:r>
          </a:p>
          <a:p>
            <a:endParaRPr lang="en-MY" sz="2400" dirty="0"/>
          </a:p>
          <a:p>
            <a:pPr marL="285750" indent="-285750">
              <a:buFont typeface="Wingdings" panose="05000000000000000000" pitchFamily="2" charset="2"/>
              <a:buChar char="§"/>
            </a:pPr>
            <a:r>
              <a:rPr lang="en-MY" sz="2400" dirty="0"/>
              <a:t>Forecasting the future composition of the workforce</a:t>
            </a:r>
          </a:p>
          <a:p>
            <a:endParaRPr lang="en-MY" sz="2400" dirty="0"/>
          </a:p>
          <a:p>
            <a:pPr marL="285750" indent="-285750">
              <a:buFont typeface="Wingdings" panose="05000000000000000000" pitchFamily="2" charset="2"/>
              <a:buChar char="§"/>
            </a:pPr>
            <a:r>
              <a:rPr lang="en-MY" sz="2400" dirty="0"/>
              <a:t>Identifying any gaps between the current and future staff</a:t>
            </a:r>
          </a:p>
          <a:p>
            <a:pPr marL="285750" indent="-285750">
              <a:buFont typeface="Wingdings" panose="05000000000000000000" pitchFamily="2" charset="2"/>
              <a:buChar char="§"/>
            </a:pPr>
            <a:endParaRPr lang="en-MY" sz="2400" dirty="0"/>
          </a:p>
          <a:p>
            <a:pPr marL="285750" indent="-285750">
              <a:buFont typeface="Wingdings" panose="05000000000000000000" pitchFamily="2" charset="2"/>
              <a:buChar char="§"/>
            </a:pPr>
            <a:r>
              <a:rPr lang="en-MY" sz="2400" dirty="0"/>
              <a:t>Deciding how to close those gaps</a:t>
            </a:r>
          </a:p>
          <a:p>
            <a:endParaRPr lang="en-MY" sz="2400" dirty="0"/>
          </a:p>
          <a:p>
            <a:pPr marL="285750" indent="-285750">
              <a:buFont typeface="Wingdings" panose="05000000000000000000" pitchFamily="2" charset="2"/>
              <a:buChar char="§"/>
            </a:pPr>
            <a:r>
              <a:rPr lang="en-MY" sz="2400" dirty="0"/>
              <a:t>Determining how to meet the staffing needs</a:t>
            </a:r>
          </a:p>
          <a:p>
            <a:endParaRPr lang="en-MY" sz="2400" dirty="0"/>
          </a:p>
        </p:txBody>
      </p:sp>
    </p:spTree>
    <p:extLst>
      <p:ext uri="{BB962C8B-B14F-4D97-AF65-F5344CB8AC3E}">
        <p14:creationId xmlns:p14="http://schemas.microsoft.com/office/powerpoint/2010/main" xmlns="" val="789100727"/>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41D4E33-1812-493F-972C-72F58D7B769E}"/>
              </a:ext>
            </a:extLst>
          </p:cNvPr>
          <p:cNvSpPr>
            <a:spLocks noGrp="1"/>
          </p:cNvSpPr>
          <p:nvPr>
            <p:ph type="title"/>
          </p:nvPr>
        </p:nvSpPr>
        <p:spPr/>
        <p:txBody>
          <a:bodyPr/>
          <a:lstStyle/>
          <a:p>
            <a:r>
              <a:rPr lang="en-MY" dirty="0"/>
              <a:t>Workforce Planning</a:t>
            </a:r>
          </a:p>
        </p:txBody>
      </p:sp>
      <p:cxnSp>
        <p:nvCxnSpPr>
          <p:cNvPr id="5" name="Straight Connector 4">
            <a:extLst>
              <a:ext uri="{FF2B5EF4-FFF2-40B4-BE49-F238E27FC236}">
                <a16:creationId xmlns:a16="http://schemas.microsoft.com/office/drawing/2014/main" xmlns="" id="{3D0AF1FE-8651-4A9C-BD88-22C1E24225C7}"/>
              </a:ext>
            </a:extLst>
          </p:cNvPr>
          <p:cNvCxnSpPr/>
          <p:nvPr/>
        </p:nvCxnSpPr>
        <p:spPr>
          <a:xfrm>
            <a:off x="2267744" y="2276872"/>
            <a:ext cx="0" cy="28083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xmlns="" id="{A8D6A23A-1C6F-4460-9EDA-955233935E33}"/>
              </a:ext>
            </a:extLst>
          </p:cNvPr>
          <p:cNvCxnSpPr/>
          <p:nvPr/>
        </p:nvCxnSpPr>
        <p:spPr>
          <a:xfrm>
            <a:off x="2267744" y="5085184"/>
            <a:ext cx="331236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xmlns="" id="{5EFCF359-1AE0-4DA4-B145-B81D3AB60933}"/>
              </a:ext>
            </a:extLst>
          </p:cNvPr>
          <p:cNvSpPr txBox="1"/>
          <p:nvPr/>
        </p:nvSpPr>
        <p:spPr>
          <a:xfrm>
            <a:off x="698162" y="1649611"/>
            <a:ext cx="2505686" cy="369332"/>
          </a:xfrm>
          <a:prstGeom prst="rect">
            <a:avLst/>
          </a:prstGeom>
          <a:noFill/>
        </p:spPr>
        <p:txBody>
          <a:bodyPr wrap="square" rtlCol="0">
            <a:spAutoFit/>
          </a:bodyPr>
          <a:lstStyle/>
          <a:p>
            <a:r>
              <a:rPr lang="en-MY" dirty="0"/>
              <a:t>Quantity Of Talent</a:t>
            </a:r>
          </a:p>
        </p:txBody>
      </p:sp>
      <p:sp>
        <p:nvSpPr>
          <p:cNvPr id="9" name="TextBox 8">
            <a:extLst>
              <a:ext uri="{FF2B5EF4-FFF2-40B4-BE49-F238E27FC236}">
                <a16:creationId xmlns:a16="http://schemas.microsoft.com/office/drawing/2014/main" xmlns="" id="{80839239-61B3-4F8B-941A-B4B88A6C3B6B}"/>
              </a:ext>
            </a:extLst>
          </p:cNvPr>
          <p:cNvSpPr txBox="1"/>
          <p:nvPr/>
        </p:nvSpPr>
        <p:spPr>
          <a:xfrm>
            <a:off x="5871483" y="5085184"/>
            <a:ext cx="1296144" cy="369332"/>
          </a:xfrm>
          <a:prstGeom prst="rect">
            <a:avLst/>
          </a:prstGeom>
          <a:noFill/>
        </p:spPr>
        <p:txBody>
          <a:bodyPr wrap="square" rtlCol="0">
            <a:spAutoFit/>
          </a:bodyPr>
          <a:lstStyle/>
          <a:p>
            <a:r>
              <a:rPr lang="en-MY" dirty="0"/>
              <a:t>Time</a:t>
            </a:r>
          </a:p>
        </p:txBody>
      </p:sp>
      <p:cxnSp>
        <p:nvCxnSpPr>
          <p:cNvPr id="11" name="Straight Connector 10">
            <a:extLst>
              <a:ext uri="{FF2B5EF4-FFF2-40B4-BE49-F238E27FC236}">
                <a16:creationId xmlns:a16="http://schemas.microsoft.com/office/drawing/2014/main" xmlns="" id="{5BA75FE2-704B-4B0E-84D8-77ABFD37F048}"/>
              </a:ext>
            </a:extLst>
          </p:cNvPr>
          <p:cNvCxnSpPr/>
          <p:nvPr/>
        </p:nvCxnSpPr>
        <p:spPr>
          <a:xfrm flipV="1">
            <a:off x="2411760" y="2276872"/>
            <a:ext cx="2160240" cy="129614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xmlns="" id="{624D54E8-EFEE-4A65-BB70-D739CAD06EE9}"/>
              </a:ext>
            </a:extLst>
          </p:cNvPr>
          <p:cNvCxnSpPr>
            <a:cxnSpLocks/>
          </p:cNvCxnSpPr>
          <p:nvPr/>
        </p:nvCxnSpPr>
        <p:spPr>
          <a:xfrm flipV="1">
            <a:off x="2411753" y="2731702"/>
            <a:ext cx="2388847" cy="14974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xmlns="" id="{CB9B89D1-A167-4676-BFAD-740733F2D788}"/>
              </a:ext>
            </a:extLst>
          </p:cNvPr>
          <p:cNvSpPr txBox="1"/>
          <p:nvPr/>
        </p:nvSpPr>
        <p:spPr>
          <a:xfrm>
            <a:off x="3851920" y="1852860"/>
            <a:ext cx="1440160" cy="369332"/>
          </a:xfrm>
          <a:prstGeom prst="rect">
            <a:avLst/>
          </a:prstGeom>
          <a:noFill/>
        </p:spPr>
        <p:txBody>
          <a:bodyPr wrap="square" rtlCol="0">
            <a:spAutoFit/>
          </a:bodyPr>
          <a:lstStyle/>
          <a:p>
            <a:r>
              <a:rPr lang="en-MY" dirty="0"/>
              <a:t>Demand</a:t>
            </a:r>
          </a:p>
        </p:txBody>
      </p:sp>
      <p:sp>
        <p:nvSpPr>
          <p:cNvPr id="16" name="TextBox 15">
            <a:extLst>
              <a:ext uri="{FF2B5EF4-FFF2-40B4-BE49-F238E27FC236}">
                <a16:creationId xmlns:a16="http://schemas.microsoft.com/office/drawing/2014/main" xmlns="" id="{52D61BB0-F992-4ADC-BB0B-5135B9F404E4}"/>
              </a:ext>
            </a:extLst>
          </p:cNvPr>
          <p:cNvSpPr txBox="1"/>
          <p:nvPr/>
        </p:nvSpPr>
        <p:spPr>
          <a:xfrm>
            <a:off x="3923928" y="3501008"/>
            <a:ext cx="1020680" cy="369332"/>
          </a:xfrm>
          <a:prstGeom prst="rect">
            <a:avLst/>
          </a:prstGeom>
          <a:noFill/>
        </p:spPr>
        <p:txBody>
          <a:bodyPr wrap="square" rtlCol="0">
            <a:spAutoFit/>
          </a:bodyPr>
          <a:lstStyle/>
          <a:p>
            <a:r>
              <a:rPr lang="en-MY" dirty="0"/>
              <a:t>Supply</a:t>
            </a:r>
          </a:p>
        </p:txBody>
      </p:sp>
      <p:sp>
        <p:nvSpPr>
          <p:cNvPr id="17" name="TextBox 16">
            <a:extLst>
              <a:ext uri="{FF2B5EF4-FFF2-40B4-BE49-F238E27FC236}">
                <a16:creationId xmlns:a16="http://schemas.microsoft.com/office/drawing/2014/main" xmlns="" id="{122587E5-8F81-4960-9381-FF2F632509B5}"/>
              </a:ext>
            </a:extLst>
          </p:cNvPr>
          <p:cNvSpPr txBox="1"/>
          <p:nvPr/>
        </p:nvSpPr>
        <p:spPr>
          <a:xfrm>
            <a:off x="1475663" y="4005064"/>
            <a:ext cx="792081" cy="369332"/>
          </a:xfrm>
          <a:prstGeom prst="rect">
            <a:avLst/>
          </a:prstGeom>
          <a:noFill/>
        </p:spPr>
        <p:txBody>
          <a:bodyPr wrap="square" rtlCol="0">
            <a:spAutoFit/>
          </a:bodyPr>
          <a:lstStyle/>
          <a:p>
            <a:r>
              <a:rPr lang="en-MY" dirty="0"/>
              <a:t>10 X</a:t>
            </a:r>
          </a:p>
        </p:txBody>
      </p:sp>
      <p:sp>
        <p:nvSpPr>
          <p:cNvPr id="18" name="TextBox 17">
            <a:extLst>
              <a:ext uri="{FF2B5EF4-FFF2-40B4-BE49-F238E27FC236}">
                <a16:creationId xmlns:a16="http://schemas.microsoft.com/office/drawing/2014/main" xmlns="" id="{9788D11B-32AA-4C39-981B-B198CD589183}"/>
              </a:ext>
            </a:extLst>
          </p:cNvPr>
          <p:cNvSpPr txBox="1"/>
          <p:nvPr/>
        </p:nvSpPr>
        <p:spPr>
          <a:xfrm>
            <a:off x="1484045" y="3429000"/>
            <a:ext cx="792081" cy="369332"/>
          </a:xfrm>
          <a:prstGeom prst="rect">
            <a:avLst/>
          </a:prstGeom>
          <a:noFill/>
        </p:spPr>
        <p:txBody>
          <a:bodyPr wrap="square" rtlCol="0">
            <a:spAutoFit/>
          </a:bodyPr>
          <a:lstStyle/>
          <a:p>
            <a:r>
              <a:rPr lang="en-MY" dirty="0"/>
              <a:t>12 X</a:t>
            </a:r>
          </a:p>
        </p:txBody>
      </p:sp>
      <p:sp>
        <p:nvSpPr>
          <p:cNvPr id="19" name="Right Brace 18">
            <a:extLst>
              <a:ext uri="{FF2B5EF4-FFF2-40B4-BE49-F238E27FC236}">
                <a16:creationId xmlns:a16="http://schemas.microsoft.com/office/drawing/2014/main" xmlns="" id="{A79C920D-35E8-4A5F-9E5D-0F26EAE2CD89}"/>
              </a:ext>
            </a:extLst>
          </p:cNvPr>
          <p:cNvSpPr/>
          <p:nvPr/>
        </p:nvSpPr>
        <p:spPr>
          <a:xfrm>
            <a:off x="4879820" y="2244181"/>
            <a:ext cx="216024" cy="424011"/>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MY"/>
          </a:p>
        </p:txBody>
      </p:sp>
      <p:sp>
        <p:nvSpPr>
          <p:cNvPr id="20" name="TextBox 19">
            <a:extLst>
              <a:ext uri="{FF2B5EF4-FFF2-40B4-BE49-F238E27FC236}">
                <a16:creationId xmlns:a16="http://schemas.microsoft.com/office/drawing/2014/main" xmlns="" id="{8158FE8F-D018-4AE3-BACD-A3EEC0A5482B}"/>
              </a:ext>
            </a:extLst>
          </p:cNvPr>
          <p:cNvSpPr txBox="1"/>
          <p:nvPr/>
        </p:nvSpPr>
        <p:spPr>
          <a:xfrm>
            <a:off x="5436096" y="2216531"/>
            <a:ext cx="864096" cy="369331"/>
          </a:xfrm>
          <a:prstGeom prst="rect">
            <a:avLst/>
          </a:prstGeom>
          <a:noFill/>
        </p:spPr>
        <p:txBody>
          <a:bodyPr wrap="square" rtlCol="0">
            <a:spAutoFit/>
          </a:bodyPr>
          <a:lstStyle/>
          <a:p>
            <a:r>
              <a:rPr lang="en-MY" dirty="0"/>
              <a:t>Gap</a:t>
            </a:r>
          </a:p>
        </p:txBody>
      </p:sp>
    </p:spTree>
    <p:extLst>
      <p:ext uri="{BB962C8B-B14F-4D97-AF65-F5344CB8AC3E}">
        <p14:creationId xmlns:p14="http://schemas.microsoft.com/office/powerpoint/2010/main" xmlns="" val="268817121"/>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E9A2080-6746-4E6E-8C1C-0E104D43B9F7}"/>
              </a:ext>
            </a:extLst>
          </p:cNvPr>
          <p:cNvSpPr>
            <a:spLocks noGrp="1"/>
          </p:cNvSpPr>
          <p:nvPr>
            <p:ph type="title"/>
          </p:nvPr>
        </p:nvSpPr>
        <p:spPr>
          <a:xfrm>
            <a:off x="990600" y="228600"/>
            <a:ext cx="7200900" cy="579439"/>
          </a:xfrm>
        </p:spPr>
        <p:txBody>
          <a:bodyPr/>
          <a:lstStyle/>
          <a:p>
            <a:r>
              <a:rPr lang="en-MY" dirty="0"/>
              <a:t>Workforce Planning</a:t>
            </a:r>
          </a:p>
        </p:txBody>
      </p:sp>
      <p:sp>
        <p:nvSpPr>
          <p:cNvPr id="3" name="Content Placeholder 2">
            <a:extLst>
              <a:ext uri="{FF2B5EF4-FFF2-40B4-BE49-F238E27FC236}">
                <a16:creationId xmlns:a16="http://schemas.microsoft.com/office/drawing/2014/main" xmlns="" id="{785F9606-B2D5-440B-9F61-AD942AE3D466}"/>
              </a:ext>
            </a:extLst>
          </p:cNvPr>
          <p:cNvSpPr>
            <a:spLocks noGrp="1"/>
          </p:cNvSpPr>
          <p:nvPr>
            <p:ph idx="1"/>
          </p:nvPr>
        </p:nvSpPr>
        <p:spPr>
          <a:xfrm>
            <a:off x="762000" y="990600"/>
            <a:ext cx="7696200" cy="5181600"/>
          </a:xfrm>
        </p:spPr>
        <p:txBody>
          <a:bodyPr>
            <a:normAutofit fontScale="62500" lnSpcReduction="20000"/>
          </a:bodyPr>
          <a:lstStyle/>
          <a:p>
            <a:pPr marL="0" indent="0">
              <a:buNone/>
            </a:pPr>
            <a:r>
              <a:rPr lang="en-MY" sz="3500" dirty="0"/>
              <a:t>How to fill the Gap</a:t>
            </a:r>
          </a:p>
          <a:p>
            <a:r>
              <a:rPr lang="en-MY" sz="3500" dirty="0"/>
              <a:t>Hire</a:t>
            </a:r>
          </a:p>
          <a:p>
            <a:r>
              <a:rPr lang="en-MY" sz="3500" dirty="0"/>
              <a:t>Develop</a:t>
            </a:r>
          </a:p>
          <a:p>
            <a:r>
              <a:rPr lang="en-MY" sz="3500" dirty="0"/>
              <a:t>Outsource</a:t>
            </a:r>
          </a:p>
          <a:p>
            <a:r>
              <a:rPr lang="en-MY" sz="3500" dirty="0"/>
              <a:t>Design</a:t>
            </a:r>
          </a:p>
          <a:p>
            <a:pPr marL="0" indent="0">
              <a:buNone/>
            </a:pPr>
            <a:endParaRPr lang="en-MY" sz="3500" dirty="0"/>
          </a:p>
          <a:p>
            <a:pPr marL="0" indent="0">
              <a:buNone/>
            </a:pPr>
            <a:r>
              <a:rPr lang="en-MY" sz="3500" dirty="0"/>
              <a:t>Organisation must have </a:t>
            </a:r>
          </a:p>
          <a:p>
            <a:r>
              <a:rPr lang="en-MY" sz="3500" dirty="0"/>
              <a:t>Capability to do the work</a:t>
            </a:r>
          </a:p>
          <a:p>
            <a:r>
              <a:rPr lang="en-MY" sz="3500" dirty="0"/>
              <a:t>Capacity – enough people</a:t>
            </a:r>
          </a:p>
          <a:p>
            <a:r>
              <a:rPr lang="en-MY" sz="3500" dirty="0"/>
              <a:t>Cost – within a budget</a:t>
            </a:r>
          </a:p>
          <a:p>
            <a:r>
              <a:rPr lang="en-MY" sz="3500" dirty="0"/>
              <a:t>Construct – internal vs external</a:t>
            </a:r>
          </a:p>
          <a:p>
            <a:endParaRPr lang="en-MY" sz="2400" dirty="0"/>
          </a:p>
        </p:txBody>
      </p:sp>
    </p:spTree>
    <p:extLst>
      <p:ext uri="{BB962C8B-B14F-4D97-AF65-F5344CB8AC3E}">
        <p14:creationId xmlns:p14="http://schemas.microsoft.com/office/powerpoint/2010/main" xmlns="" val="736753262"/>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EFF54E2-83E5-4859-8E7D-0DA10AA89A75}"/>
              </a:ext>
            </a:extLst>
          </p:cNvPr>
          <p:cNvSpPr>
            <a:spLocks noGrp="1"/>
          </p:cNvSpPr>
          <p:nvPr>
            <p:ph type="title"/>
          </p:nvPr>
        </p:nvSpPr>
        <p:spPr/>
        <p:txBody>
          <a:bodyPr/>
          <a:lstStyle/>
          <a:p>
            <a:r>
              <a:rPr lang="en-MY" dirty="0"/>
              <a:t>Importance of Implementing Strategic Workforce</a:t>
            </a:r>
          </a:p>
        </p:txBody>
      </p:sp>
      <p:sp>
        <p:nvSpPr>
          <p:cNvPr id="3" name="Content Placeholder 2">
            <a:extLst>
              <a:ext uri="{FF2B5EF4-FFF2-40B4-BE49-F238E27FC236}">
                <a16:creationId xmlns:a16="http://schemas.microsoft.com/office/drawing/2014/main" xmlns="" id="{052152BF-ADD7-45F5-B006-563001C18A1A}"/>
              </a:ext>
            </a:extLst>
          </p:cNvPr>
          <p:cNvSpPr>
            <a:spLocks noGrp="1"/>
          </p:cNvSpPr>
          <p:nvPr>
            <p:ph idx="1"/>
          </p:nvPr>
        </p:nvSpPr>
        <p:spPr>
          <a:xfrm>
            <a:off x="914400" y="1600200"/>
            <a:ext cx="7772400" cy="5069160"/>
          </a:xfrm>
        </p:spPr>
        <p:txBody>
          <a:bodyPr/>
          <a:lstStyle/>
          <a:p>
            <a:r>
              <a:rPr lang="en-MY" dirty="0"/>
              <a:t>Workforce Gap</a:t>
            </a:r>
          </a:p>
          <a:p>
            <a:pPr lvl="1"/>
            <a:r>
              <a:rPr lang="en-MY" dirty="0"/>
              <a:t>Regular staffing</a:t>
            </a:r>
          </a:p>
          <a:p>
            <a:pPr lvl="1"/>
            <a:r>
              <a:rPr lang="en-MY" dirty="0"/>
              <a:t>Contingent staffing</a:t>
            </a:r>
          </a:p>
          <a:p>
            <a:pPr lvl="1"/>
            <a:r>
              <a:rPr lang="en-MY" dirty="0"/>
              <a:t>Decruitment or RIF</a:t>
            </a:r>
          </a:p>
          <a:p>
            <a:pPr lvl="2"/>
            <a:r>
              <a:rPr lang="en-MY" dirty="0"/>
              <a:t>Firing</a:t>
            </a:r>
          </a:p>
          <a:p>
            <a:pPr lvl="2"/>
            <a:r>
              <a:rPr lang="en-MY" dirty="0"/>
              <a:t>Layoffs</a:t>
            </a:r>
          </a:p>
          <a:p>
            <a:pPr lvl="2"/>
            <a:r>
              <a:rPr lang="en-MY" dirty="0"/>
              <a:t>Attrition</a:t>
            </a:r>
          </a:p>
          <a:p>
            <a:pPr lvl="2"/>
            <a:r>
              <a:rPr lang="en-MY" dirty="0"/>
              <a:t>Transfers</a:t>
            </a:r>
          </a:p>
          <a:p>
            <a:pPr lvl="2"/>
            <a:r>
              <a:rPr lang="en-MY" dirty="0"/>
              <a:t>Reduced workweeks </a:t>
            </a:r>
          </a:p>
          <a:p>
            <a:pPr lvl="2"/>
            <a:r>
              <a:rPr lang="en-MY" dirty="0"/>
              <a:t>Early retirements </a:t>
            </a:r>
          </a:p>
          <a:p>
            <a:pPr lvl="2"/>
            <a:r>
              <a:rPr lang="en-MY" dirty="0"/>
              <a:t>Job sharing </a:t>
            </a:r>
          </a:p>
        </p:txBody>
      </p:sp>
    </p:spTree>
    <p:extLst>
      <p:ext uri="{BB962C8B-B14F-4D97-AF65-F5344CB8AC3E}">
        <p14:creationId xmlns:p14="http://schemas.microsoft.com/office/powerpoint/2010/main" xmlns="" val="184706076"/>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A4CC820-4EE6-4EF7-A493-7688F0205719}"/>
              </a:ext>
            </a:extLst>
          </p:cNvPr>
          <p:cNvSpPr>
            <a:spLocks noGrp="1"/>
          </p:cNvSpPr>
          <p:nvPr>
            <p:ph type="title"/>
          </p:nvPr>
        </p:nvSpPr>
        <p:spPr>
          <a:xfrm>
            <a:off x="914400" y="0"/>
            <a:ext cx="7200900" cy="1142385"/>
          </a:xfrm>
        </p:spPr>
        <p:txBody>
          <a:bodyPr/>
          <a:lstStyle/>
          <a:p>
            <a:r>
              <a:rPr lang="en-MY" dirty="0"/>
              <a:t>Importance of Implementing Strategic Workforce</a:t>
            </a:r>
          </a:p>
        </p:txBody>
      </p:sp>
      <p:sp>
        <p:nvSpPr>
          <p:cNvPr id="3" name="Content Placeholder 2">
            <a:extLst>
              <a:ext uri="{FF2B5EF4-FFF2-40B4-BE49-F238E27FC236}">
                <a16:creationId xmlns:a16="http://schemas.microsoft.com/office/drawing/2014/main" xmlns="" id="{E1970684-DF69-4E7B-8F83-3DFD1AE677E0}"/>
              </a:ext>
            </a:extLst>
          </p:cNvPr>
          <p:cNvSpPr>
            <a:spLocks noGrp="1"/>
          </p:cNvSpPr>
          <p:nvPr>
            <p:ph idx="1"/>
          </p:nvPr>
        </p:nvSpPr>
        <p:spPr>
          <a:xfrm>
            <a:off x="685800" y="1143000"/>
            <a:ext cx="8206680" cy="5184576"/>
          </a:xfrm>
        </p:spPr>
        <p:txBody>
          <a:bodyPr>
            <a:normAutofit lnSpcReduction="10000"/>
          </a:bodyPr>
          <a:lstStyle/>
          <a:p>
            <a:r>
              <a:rPr lang="en-MY" sz="2400" dirty="0"/>
              <a:t>Staffing Plan</a:t>
            </a:r>
          </a:p>
          <a:p>
            <a:pPr lvl="1"/>
            <a:r>
              <a:rPr lang="en-MY" sz="2400" dirty="0"/>
              <a:t>Staffing Quantity</a:t>
            </a:r>
          </a:p>
          <a:p>
            <a:pPr lvl="1"/>
            <a:r>
              <a:rPr lang="en-MY" sz="2400" dirty="0"/>
              <a:t>Staffing Quality</a:t>
            </a:r>
          </a:p>
          <a:p>
            <a:pPr lvl="1"/>
            <a:r>
              <a:rPr lang="en-MY" sz="2400" dirty="0"/>
              <a:t>Staffing Strategy</a:t>
            </a:r>
          </a:p>
          <a:p>
            <a:pPr lvl="1"/>
            <a:r>
              <a:rPr lang="en-MY" sz="2400" dirty="0"/>
              <a:t>Equating Workforce Demand to Supply</a:t>
            </a:r>
          </a:p>
          <a:p>
            <a:pPr lvl="2"/>
            <a:r>
              <a:rPr lang="en-MY" sz="2000" dirty="0"/>
              <a:t>Demand Equals Supply</a:t>
            </a:r>
          </a:p>
          <a:p>
            <a:pPr lvl="2"/>
            <a:r>
              <a:rPr lang="en-MY" sz="2000" dirty="0"/>
              <a:t>Demand Is Less Than Supply</a:t>
            </a:r>
          </a:p>
          <a:p>
            <a:pPr lvl="2"/>
            <a:r>
              <a:rPr lang="en-MY" sz="2000" dirty="0"/>
              <a:t>Demand Is Greater Than Supply</a:t>
            </a:r>
          </a:p>
          <a:p>
            <a:pPr lvl="1"/>
            <a:r>
              <a:rPr lang="en-MY" sz="2400" dirty="0"/>
              <a:t>Demand-side Strategies</a:t>
            </a:r>
          </a:p>
          <a:p>
            <a:pPr lvl="2"/>
            <a:r>
              <a:rPr lang="en-MY" sz="2000" dirty="0"/>
              <a:t>Retention</a:t>
            </a:r>
          </a:p>
          <a:p>
            <a:pPr lvl="2"/>
            <a:r>
              <a:rPr lang="en-MY" sz="2000" dirty="0"/>
              <a:t>Reorganization</a:t>
            </a:r>
          </a:p>
          <a:p>
            <a:pPr lvl="2"/>
            <a:r>
              <a:rPr lang="en-MY" sz="2000" dirty="0"/>
              <a:t>Work Process Redesign</a:t>
            </a:r>
          </a:p>
          <a:p>
            <a:pPr lvl="2"/>
            <a:r>
              <a:rPr lang="en-MY" sz="2000" dirty="0"/>
              <a:t>Employee Performance Management</a:t>
            </a:r>
          </a:p>
          <a:p>
            <a:pPr lvl="1"/>
            <a:endParaRPr lang="en-MY" sz="2400" dirty="0"/>
          </a:p>
        </p:txBody>
      </p:sp>
    </p:spTree>
    <p:extLst>
      <p:ext uri="{BB962C8B-B14F-4D97-AF65-F5344CB8AC3E}">
        <p14:creationId xmlns:p14="http://schemas.microsoft.com/office/powerpoint/2010/main" xmlns="" val="2921723915"/>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72745B9-4455-4EAD-9DA9-5357749F782F}"/>
              </a:ext>
            </a:extLst>
          </p:cNvPr>
          <p:cNvSpPr>
            <a:spLocks noGrp="1"/>
          </p:cNvSpPr>
          <p:nvPr>
            <p:ph type="title"/>
          </p:nvPr>
        </p:nvSpPr>
        <p:spPr/>
        <p:txBody>
          <a:bodyPr/>
          <a:lstStyle/>
          <a:p>
            <a:r>
              <a:rPr lang="en-MY" dirty="0"/>
              <a:t>Importance of Implementing Strategic Workforce</a:t>
            </a:r>
          </a:p>
        </p:txBody>
      </p:sp>
      <p:sp>
        <p:nvSpPr>
          <p:cNvPr id="3" name="Content Placeholder 2">
            <a:extLst>
              <a:ext uri="{FF2B5EF4-FFF2-40B4-BE49-F238E27FC236}">
                <a16:creationId xmlns:a16="http://schemas.microsoft.com/office/drawing/2014/main" xmlns="" id="{CA0C6DB8-E4D0-4D1C-84CF-33B35E285895}"/>
              </a:ext>
            </a:extLst>
          </p:cNvPr>
          <p:cNvSpPr>
            <a:spLocks noGrp="1"/>
          </p:cNvSpPr>
          <p:nvPr>
            <p:ph idx="1"/>
          </p:nvPr>
        </p:nvSpPr>
        <p:spPr/>
        <p:txBody>
          <a:bodyPr>
            <a:normAutofit/>
          </a:bodyPr>
          <a:lstStyle/>
          <a:p>
            <a:r>
              <a:rPr lang="en-MY" sz="2400" dirty="0"/>
              <a:t>Supply side strategies</a:t>
            </a:r>
          </a:p>
          <a:p>
            <a:pPr lvl="1"/>
            <a:r>
              <a:rPr lang="en-MY" sz="2400" dirty="0"/>
              <a:t>Recruitment</a:t>
            </a:r>
          </a:p>
          <a:p>
            <a:pPr lvl="1"/>
            <a:r>
              <a:rPr lang="en-MY" sz="2400" dirty="0"/>
              <a:t>Modified Qualifications</a:t>
            </a:r>
          </a:p>
          <a:p>
            <a:pPr lvl="1"/>
            <a:r>
              <a:rPr lang="en-MY" sz="2400" dirty="0"/>
              <a:t>Workforce Development</a:t>
            </a:r>
          </a:p>
          <a:p>
            <a:pPr lvl="1"/>
            <a:r>
              <a:rPr lang="en-MY" sz="2400" dirty="0"/>
              <a:t>Training and Development</a:t>
            </a:r>
          </a:p>
          <a:p>
            <a:pPr lvl="1"/>
            <a:r>
              <a:rPr lang="en-MY" sz="2400" dirty="0"/>
              <a:t>Succession Planning</a:t>
            </a:r>
          </a:p>
        </p:txBody>
      </p:sp>
    </p:spTree>
    <p:extLst>
      <p:ext uri="{BB962C8B-B14F-4D97-AF65-F5344CB8AC3E}">
        <p14:creationId xmlns:p14="http://schemas.microsoft.com/office/powerpoint/2010/main" xmlns="" val="703689306"/>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B5D623B-1450-487B-80D4-D0E02627F1D2}"/>
              </a:ext>
            </a:extLst>
          </p:cNvPr>
          <p:cNvSpPr>
            <a:spLocks noGrp="1"/>
          </p:cNvSpPr>
          <p:nvPr>
            <p:ph type="title"/>
          </p:nvPr>
        </p:nvSpPr>
        <p:spPr/>
        <p:txBody>
          <a:bodyPr/>
          <a:lstStyle/>
          <a:p>
            <a:r>
              <a:rPr lang="en-MY" dirty="0"/>
              <a:t>Talent Strategy</a:t>
            </a:r>
          </a:p>
        </p:txBody>
      </p:sp>
      <p:graphicFrame>
        <p:nvGraphicFramePr>
          <p:cNvPr id="4" name="Content Placeholder 3">
            <a:extLst>
              <a:ext uri="{FF2B5EF4-FFF2-40B4-BE49-F238E27FC236}">
                <a16:creationId xmlns:a16="http://schemas.microsoft.com/office/drawing/2014/main" xmlns="" id="{9A0E3091-EFD1-4A45-B3C3-7332A060F096}"/>
              </a:ext>
            </a:extLst>
          </p:cNvPr>
          <p:cNvGraphicFramePr>
            <a:graphicFrameLocks noGrp="1"/>
          </p:cNvGraphicFramePr>
          <p:nvPr>
            <p:ph idx="1"/>
            <p:extLst>
              <p:ext uri="{D42A27DB-BD31-4B8C-83A1-F6EECF244321}">
                <p14:modId xmlns:p14="http://schemas.microsoft.com/office/powerpoint/2010/main" xmlns="" val="3654573076"/>
              </p:ext>
            </p:extLst>
          </p:nvPr>
        </p:nvGraphicFramePr>
        <p:xfrm>
          <a:off x="971550" y="1981200"/>
          <a:ext cx="7200900" cy="381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796350817"/>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C1CA33-A87A-4F4E-BCC4-F3DB977E526A}"/>
              </a:ext>
            </a:extLst>
          </p:cNvPr>
          <p:cNvSpPr>
            <a:spLocks noGrp="1"/>
          </p:cNvSpPr>
          <p:nvPr>
            <p:ph type="title"/>
          </p:nvPr>
        </p:nvSpPr>
        <p:spPr>
          <a:xfrm>
            <a:off x="914400" y="304800"/>
            <a:ext cx="7200900" cy="655639"/>
          </a:xfrm>
        </p:spPr>
        <p:txBody>
          <a:bodyPr/>
          <a:lstStyle/>
          <a:p>
            <a:r>
              <a:rPr lang="en-MY" dirty="0"/>
              <a:t>Benefits of Workforce Planning</a:t>
            </a:r>
          </a:p>
        </p:txBody>
      </p:sp>
      <p:sp>
        <p:nvSpPr>
          <p:cNvPr id="4" name="TextBox 3">
            <a:extLst>
              <a:ext uri="{FF2B5EF4-FFF2-40B4-BE49-F238E27FC236}">
                <a16:creationId xmlns:a16="http://schemas.microsoft.com/office/drawing/2014/main" xmlns="" id="{A103A73A-18F3-4D99-9876-4E0EF238ADF3}"/>
              </a:ext>
            </a:extLst>
          </p:cNvPr>
          <p:cNvSpPr txBox="1"/>
          <p:nvPr/>
        </p:nvSpPr>
        <p:spPr>
          <a:xfrm>
            <a:off x="685800" y="1066800"/>
            <a:ext cx="8064896" cy="4832092"/>
          </a:xfrm>
          <a:prstGeom prst="rect">
            <a:avLst/>
          </a:prstGeom>
          <a:noFill/>
        </p:spPr>
        <p:txBody>
          <a:bodyPr wrap="square" rtlCol="0">
            <a:spAutoFit/>
          </a:bodyPr>
          <a:lstStyle/>
          <a:p>
            <a:r>
              <a:rPr lang="en-MY" sz="2200" dirty="0"/>
              <a:t>Organizations should conduct a regular and detailed workforce planning assessment. The goal is to create the best staffed and trained workforce that can respond to the needs of the organization.</a:t>
            </a:r>
          </a:p>
          <a:p>
            <a:endParaRPr lang="en-MY" sz="2200" dirty="0"/>
          </a:p>
          <a:p>
            <a:r>
              <a:rPr lang="en-MY" sz="2200" dirty="0"/>
              <a:t>Effective workforce planning offers the following benefits to an organization:</a:t>
            </a:r>
          </a:p>
          <a:p>
            <a:endParaRPr lang="en-MY" sz="2200" dirty="0"/>
          </a:p>
          <a:p>
            <a:pPr marL="285750" indent="-285750">
              <a:buFont typeface="Wingdings" panose="05000000000000000000" pitchFamily="2" charset="2"/>
              <a:buChar char="§"/>
            </a:pPr>
            <a:r>
              <a:rPr lang="en-MY" sz="2200" dirty="0"/>
              <a:t>Easily accessing employee data to locate talent anywhere in the organization</a:t>
            </a:r>
          </a:p>
          <a:p>
            <a:pPr marL="285750" indent="-285750">
              <a:buFont typeface="Wingdings" panose="05000000000000000000" pitchFamily="2" charset="2"/>
              <a:buChar char="§"/>
            </a:pPr>
            <a:endParaRPr lang="en-MY" sz="2200" dirty="0"/>
          </a:p>
          <a:p>
            <a:pPr marL="285750" indent="-285750">
              <a:buFont typeface="Wingdings" panose="05000000000000000000" pitchFamily="2" charset="2"/>
              <a:buChar char="§"/>
            </a:pPr>
            <a:r>
              <a:rPr lang="en-MY" sz="2200" dirty="0"/>
              <a:t>Finding the best use for each employee</a:t>
            </a:r>
          </a:p>
          <a:p>
            <a:pPr marL="285750" indent="-285750">
              <a:buFont typeface="Wingdings" panose="05000000000000000000" pitchFamily="2" charset="2"/>
              <a:buChar char="§"/>
            </a:pPr>
            <a:endParaRPr lang="en-MY" sz="2200" dirty="0"/>
          </a:p>
          <a:p>
            <a:pPr marL="285750" indent="-285750">
              <a:buFont typeface="Wingdings" panose="05000000000000000000" pitchFamily="2" charset="2"/>
              <a:buChar char="§"/>
            </a:pPr>
            <a:r>
              <a:rPr lang="en-MY" sz="2200" dirty="0"/>
              <a:t>Recruiting passive job candidates </a:t>
            </a:r>
          </a:p>
        </p:txBody>
      </p:sp>
    </p:spTree>
    <p:extLst>
      <p:ext uri="{BB962C8B-B14F-4D97-AF65-F5344CB8AC3E}">
        <p14:creationId xmlns:p14="http://schemas.microsoft.com/office/powerpoint/2010/main" xmlns="" val="293840474"/>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C1CA33-A87A-4F4E-BCC4-F3DB977E526A}"/>
              </a:ext>
            </a:extLst>
          </p:cNvPr>
          <p:cNvSpPr>
            <a:spLocks noGrp="1"/>
          </p:cNvSpPr>
          <p:nvPr>
            <p:ph type="title"/>
          </p:nvPr>
        </p:nvSpPr>
        <p:spPr>
          <a:xfrm>
            <a:off x="609600" y="304800"/>
            <a:ext cx="8153400" cy="609600"/>
          </a:xfrm>
        </p:spPr>
        <p:txBody>
          <a:bodyPr/>
          <a:lstStyle/>
          <a:p>
            <a:r>
              <a:rPr lang="en-MY" dirty="0"/>
              <a:t>Organizational Requirements for Staffing</a:t>
            </a:r>
          </a:p>
        </p:txBody>
      </p:sp>
      <p:sp>
        <p:nvSpPr>
          <p:cNvPr id="4" name="TextBox 3">
            <a:extLst>
              <a:ext uri="{FF2B5EF4-FFF2-40B4-BE49-F238E27FC236}">
                <a16:creationId xmlns:a16="http://schemas.microsoft.com/office/drawing/2014/main" xmlns="" id="{D9DEDF94-0543-48EE-A239-52E19F8BD5D8}"/>
              </a:ext>
            </a:extLst>
          </p:cNvPr>
          <p:cNvSpPr txBox="1"/>
          <p:nvPr/>
        </p:nvSpPr>
        <p:spPr>
          <a:xfrm>
            <a:off x="609600" y="1066800"/>
            <a:ext cx="8229600" cy="4801314"/>
          </a:xfrm>
          <a:prstGeom prst="rect">
            <a:avLst/>
          </a:prstGeom>
          <a:noFill/>
        </p:spPr>
        <p:txBody>
          <a:bodyPr wrap="square" rtlCol="0">
            <a:spAutoFit/>
          </a:bodyPr>
          <a:lstStyle/>
          <a:p>
            <a:r>
              <a:rPr lang="en-MY" dirty="0"/>
              <a:t>Flexibility is one key to defining staffing needs. The state of the economy can change rapidly and unpredictably. Organizations that respond quickly will have the most success with recruiting and hiring the best talent.</a:t>
            </a:r>
          </a:p>
          <a:p>
            <a:endParaRPr lang="en-MY" dirty="0"/>
          </a:p>
          <a:p>
            <a:r>
              <a:rPr lang="en-MY" dirty="0"/>
              <a:t>Another key trait is being proactive. Organizations must develop strategic workforce plans that allow them to avoid future surpluses or shortages in the workforce.</a:t>
            </a:r>
          </a:p>
          <a:p>
            <a:endParaRPr lang="en-MY" dirty="0"/>
          </a:p>
          <a:p>
            <a:r>
              <a:rPr lang="en-MY" dirty="0"/>
              <a:t>Organizations should take the following actions to define their staffing needs over the long term:</a:t>
            </a:r>
          </a:p>
          <a:p>
            <a:endParaRPr lang="en-MY" dirty="0"/>
          </a:p>
          <a:p>
            <a:pPr marL="285750" indent="-285750">
              <a:buFont typeface="Wingdings" panose="05000000000000000000" pitchFamily="2" charset="2"/>
              <a:buChar char="§"/>
            </a:pPr>
            <a:r>
              <a:rPr lang="en-MY" dirty="0"/>
              <a:t>Incorporate economic indicators into forecasts of talent supply and demand.</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Retain staff with a strong employee value proposition.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Consider hire-back deals, alumni networks and paid sabbaticals to rebuild a workforce</a:t>
            </a:r>
          </a:p>
        </p:txBody>
      </p:sp>
    </p:spTree>
    <p:extLst>
      <p:ext uri="{BB962C8B-B14F-4D97-AF65-F5344CB8AC3E}">
        <p14:creationId xmlns:p14="http://schemas.microsoft.com/office/powerpoint/2010/main" xmlns="" val="989353818"/>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C1CA33-A87A-4F4E-BCC4-F3DB977E526A}"/>
              </a:ext>
            </a:extLst>
          </p:cNvPr>
          <p:cNvSpPr>
            <a:spLocks noGrp="1"/>
          </p:cNvSpPr>
          <p:nvPr>
            <p:ph type="title"/>
          </p:nvPr>
        </p:nvSpPr>
        <p:spPr>
          <a:xfrm>
            <a:off x="990600" y="381000"/>
            <a:ext cx="7200900" cy="655639"/>
          </a:xfrm>
        </p:spPr>
        <p:txBody>
          <a:bodyPr/>
          <a:lstStyle/>
          <a:p>
            <a:r>
              <a:rPr lang="en-MY" dirty="0"/>
              <a:t>Anticipating Staffing Needs</a:t>
            </a:r>
          </a:p>
        </p:txBody>
      </p:sp>
      <p:sp>
        <p:nvSpPr>
          <p:cNvPr id="4" name="TextBox 3">
            <a:extLst>
              <a:ext uri="{FF2B5EF4-FFF2-40B4-BE49-F238E27FC236}">
                <a16:creationId xmlns:a16="http://schemas.microsoft.com/office/drawing/2014/main" xmlns="" id="{D0D1C5C6-BCC3-41DB-96F1-89045FBC5E80}"/>
              </a:ext>
            </a:extLst>
          </p:cNvPr>
          <p:cNvSpPr txBox="1"/>
          <p:nvPr/>
        </p:nvSpPr>
        <p:spPr>
          <a:xfrm>
            <a:off x="827584" y="1772816"/>
            <a:ext cx="7992888" cy="3693319"/>
          </a:xfrm>
          <a:prstGeom prst="rect">
            <a:avLst/>
          </a:prstGeom>
          <a:noFill/>
        </p:spPr>
        <p:txBody>
          <a:bodyPr wrap="square" rtlCol="0">
            <a:spAutoFit/>
          </a:bodyPr>
          <a:lstStyle/>
          <a:p>
            <a:r>
              <a:rPr lang="en-MY" dirty="0"/>
              <a:t>The HR professional has the responsibility of anticipating the staffing needs of the organization. This responsibility includes managing the communication of staffing issues and changes within the organization. As part of the staffing strategy, HR should consider the following factors:</a:t>
            </a:r>
          </a:p>
          <a:p>
            <a:endParaRPr lang="en-MY" dirty="0"/>
          </a:p>
          <a:p>
            <a:pPr marL="285750" indent="-285750">
              <a:buFont typeface="Wingdings" panose="05000000000000000000" pitchFamily="2" charset="2"/>
              <a:buChar char="§"/>
            </a:pPr>
            <a:r>
              <a:rPr lang="en-MY" dirty="0"/>
              <a:t>Estimates of increases or decreases in the organization’s growth, output and revenue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Estimates of corresponding changes in talent needs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Projections of future vacancies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Estimates of the internal and external availability of talent </a:t>
            </a:r>
          </a:p>
        </p:txBody>
      </p:sp>
    </p:spTree>
    <p:extLst>
      <p:ext uri="{BB962C8B-B14F-4D97-AF65-F5344CB8AC3E}">
        <p14:creationId xmlns:p14="http://schemas.microsoft.com/office/powerpoint/2010/main" xmlns="" val="4044185692"/>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C1CA33-A87A-4F4E-BCC4-F3DB977E526A}"/>
              </a:ext>
            </a:extLst>
          </p:cNvPr>
          <p:cNvSpPr>
            <a:spLocks noGrp="1"/>
          </p:cNvSpPr>
          <p:nvPr>
            <p:ph type="title"/>
          </p:nvPr>
        </p:nvSpPr>
        <p:spPr>
          <a:xfrm>
            <a:off x="914400" y="381000"/>
            <a:ext cx="7200900" cy="655639"/>
          </a:xfrm>
        </p:spPr>
        <p:txBody>
          <a:bodyPr/>
          <a:lstStyle/>
          <a:p>
            <a:r>
              <a:rPr lang="en-MY" dirty="0"/>
              <a:t>Issues that impact future staffing </a:t>
            </a:r>
          </a:p>
        </p:txBody>
      </p:sp>
      <p:sp>
        <p:nvSpPr>
          <p:cNvPr id="4" name="TextBox 3">
            <a:extLst>
              <a:ext uri="{FF2B5EF4-FFF2-40B4-BE49-F238E27FC236}">
                <a16:creationId xmlns:a16="http://schemas.microsoft.com/office/drawing/2014/main" xmlns="" id="{55748222-1C69-461E-9824-A5873A99986F}"/>
              </a:ext>
            </a:extLst>
          </p:cNvPr>
          <p:cNvSpPr txBox="1"/>
          <p:nvPr/>
        </p:nvSpPr>
        <p:spPr>
          <a:xfrm>
            <a:off x="768152" y="1772816"/>
            <a:ext cx="8064896" cy="3139321"/>
          </a:xfrm>
          <a:prstGeom prst="rect">
            <a:avLst/>
          </a:prstGeom>
          <a:noFill/>
        </p:spPr>
        <p:txBody>
          <a:bodyPr wrap="square" rtlCol="0">
            <a:spAutoFit/>
          </a:bodyPr>
          <a:lstStyle/>
          <a:p>
            <a:pPr marL="285750" indent="-285750">
              <a:buFont typeface="Wingdings" panose="05000000000000000000" pitchFamily="2" charset="2"/>
              <a:buChar char="§"/>
            </a:pPr>
            <a:r>
              <a:rPr lang="en-MY" dirty="0"/>
              <a:t>A persistent shortage of people is a shortage that is not linked to a specific event and that spans several years. </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 temporary reduction in staff can occur when an organization undergoes restructuring and must decrease the number of staff for a short time. </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 temporary reduction can also occur due to a sudden increase in available jobs..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 permanent reduction in staff requires thoughtful communication with all employees in the organization, particularly those involved in the reduction. </a:t>
            </a:r>
          </a:p>
        </p:txBody>
      </p:sp>
    </p:spTree>
    <p:extLst>
      <p:ext uri="{BB962C8B-B14F-4D97-AF65-F5344CB8AC3E}">
        <p14:creationId xmlns:p14="http://schemas.microsoft.com/office/powerpoint/2010/main" xmlns="" val="474315109"/>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C1CA33-A87A-4F4E-BCC4-F3DB977E526A}"/>
              </a:ext>
            </a:extLst>
          </p:cNvPr>
          <p:cNvSpPr>
            <a:spLocks noGrp="1"/>
          </p:cNvSpPr>
          <p:nvPr>
            <p:ph type="title"/>
          </p:nvPr>
        </p:nvSpPr>
        <p:spPr>
          <a:xfrm>
            <a:off x="1066800" y="0"/>
            <a:ext cx="7200900" cy="1142385"/>
          </a:xfrm>
        </p:spPr>
        <p:txBody>
          <a:bodyPr/>
          <a:lstStyle/>
          <a:p>
            <a:r>
              <a:rPr lang="en-MY" dirty="0"/>
              <a:t>Legal Considerations in Global Staffing</a:t>
            </a:r>
          </a:p>
        </p:txBody>
      </p:sp>
      <p:sp>
        <p:nvSpPr>
          <p:cNvPr id="4" name="TextBox 3">
            <a:extLst>
              <a:ext uri="{FF2B5EF4-FFF2-40B4-BE49-F238E27FC236}">
                <a16:creationId xmlns:a16="http://schemas.microsoft.com/office/drawing/2014/main" xmlns="" id="{C63672F7-F2A0-4251-9DC0-731E0C0394D1}"/>
              </a:ext>
            </a:extLst>
          </p:cNvPr>
          <p:cNvSpPr txBox="1"/>
          <p:nvPr/>
        </p:nvSpPr>
        <p:spPr>
          <a:xfrm>
            <a:off x="685800" y="1219200"/>
            <a:ext cx="7702624" cy="5170646"/>
          </a:xfrm>
          <a:prstGeom prst="rect">
            <a:avLst/>
          </a:prstGeom>
          <a:noFill/>
        </p:spPr>
        <p:txBody>
          <a:bodyPr wrap="square" rtlCol="0">
            <a:spAutoFit/>
          </a:bodyPr>
          <a:lstStyle/>
          <a:p>
            <a:r>
              <a:rPr lang="en-MY" sz="2400" dirty="0"/>
              <a:t>Many unique employment issues are raised by global and cross-border organizations. The HR professional must take the following actions:</a:t>
            </a:r>
          </a:p>
          <a:p>
            <a:endParaRPr lang="en-MY" sz="2400" dirty="0"/>
          </a:p>
          <a:p>
            <a:pPr marL="285750" indent="-285750">
              <a:buFont typeface="Wingdings" panose="05000000000000000000" pitchFamily="2" charset="2"/>
              <a:buChar char="§"/>
            </a:pPr>
            <a:r>
              <a:rPr lang="en-MY" sz="2400" dirty="0"/>
              <a:t>Identify what matters.</a:t>
            </a:r>
          </a:p>
          <a:p>
            <a:pPr marL="285750" indent="-285750">
              <a:buFont typeface="Wingdings" panose="05000000000000000000" pitchFamily="2" charset="2"/>
              <a:buChar char="§"/>
            </a:pPr>
            <a:r>
              <a:rPr lang="en-MY" sz="2400" dirty="0"/>
              <a:t>Understand the risks and obstacles of noncompliance.</a:t>
            </a:r>
          </a:p>
          <a:p>
            <a:pPr marL="285750" indent="-285750">
              <a:buFont typeface="Wingdings" panose="05000000000000000000" pitchFamily="2" charset="2"/>
              <a:buChar char="§"/>
            </a:pPr>
            <a:r>
              <a:rPr lang="en-MY" sz="2400" dirty="0"/>
              <a:t>Find solutions for compliance.</a:t>
            </a:r>
          </a:p>
          <a:p>
            <a:endParaRPr lang="en-MY" sz="2400" dirty="0"/>
          </a:p>
          <a:p>
            <a:r>
              <a:rPr lang="en-MY" sz="2400" dirty="0"/>
              <a:t>The HR professional should seek legal counsel regarding any uncertainties related to the content of any laws, regulations or practices (especially in countries with less developed legal systems).</a:t>
            </a:r>
          </a:p>
          <a:p>
            <a:endParaRPr lang="en-MY" dirty="0"/>
          </a:p>
        </p:txBody>
      </p:sp>
    </p:spTree>
    <p:extLst>
      <p:ext uri="{BB962C8B-B14F-4D97-AF65-F5344CB8AC3E}">
        <p14:creationId xmlns:p14="http://schemas.microsoft.com/office/powerpoint/2010/main" xmlns="" val="1952479341"/>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C1CA33-A87A-4F4E-BCC4-F3DB977E526A}"/>
              </a:ext>
            </a:extLst>
          </p:cNvPr>
          <p:cNvSpPr>
            <a:spLocks noGrp="1"/>
          </p:cNvSpPr>
          <p:nvPr>
            <p:ph type="title"/>
          </p:nvPr>
        </p:nvSpPr>
        <p:spPr/>
        <p:txBody>
          <a:bodyPr/>
          <a:lstStyle/>
          <a:p>
            <a:r>
              <a:rPr lang="en-MY" dirty="0"/>
              <a:t>The Role of the Staffing Plan</a:t>
            </a:r>
          </a:p>
        </p:txBody>
      </p:sp>
      <p:sp>
        <p:nvSpPr>
          <p:cNvPr id="4" name="TextBox 3">
            <a:extLst>
              <a:ext uri="{FF2B5EF4-FFF2-40B4-BE49-F238E27FC236}">
                <a16:creationId xmlns:a16="http://schemas.microsoft.com/office/drawing/2014/main" xmlns="" id="{D2F8ED2E-4112-4EEE-A2AC-AAFAEF461E21}"/>
              </a:ext>
            </a:extLst>
          </p:cNvPr>
          <p:cNvSpPr txBox="1"/>
          <p:nvPr/>
        </p:nvSpPr>
        <p:spPr>
          <a:xfrm>
            <a:off x="770384" y="1772816"/>
            <a:ext cx="8060432" cy="4524315"/>
          </a:xfrm>
          <a:prstGeom prst="rect">
            <a:avLst/>
          </a:prstGeom>
          <a:noFill/>
        </p:spPr>
        <p:txBody>
          <a:bodyPr wrap="square" rtlCol="0">
            <a:spAutoFit/>
          </a:bodyPr>
          <a:lstStyle/>
          <a:p>
            <a:r>
              <a:rPr lang="en-MY" dirty="0"/>
              <a:t>A staffing plan provides an organization with the following benefits:</a:t>
            </a:r>
          </a:p>
          <a:p>
            <a:endParaRPr lang="en-MY" dirty="0"/>
          </a:p>
          <a:p>
            <a:pPr marL="285750" indent="-285750">
              <a:buFont typeface="Wingdings" panose="05000000000000000000" pitchFamily="2" charset="2"/>
              <a:buChar char="§"/>
            </a:pPr>
            <a:r>
              <a:rPr lang="en-MY" dirty="0"/>
              <a:t>Provides a strategic basis for making HR decisions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Allows organizations to anticipate change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Provides strategic methods for addressing current and future workforce issues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Can lead to significant cost savings, improved efficiencies and increased productivity</a:t>
            </a:r>
          </a:p>
          <a:p>
            <a:endParaRPr lang="en-MY" dirty="0"/>
          </a:p>
          <a:p>
            <a:r>
              <a:rPr lang="en-MY" dirty="0"/>
              <a:t>The staffing plan creates a practical link between HR strategic plans and day-to- day staffing activities. The focus of the staffing plan is on short-term implementation.</a:t>
            </a:r>
          </a:p>
          <a:p>
            <a:endParaRPr lang="en-MY" dirty="0"/>
          </a:p>
        </p:txBody>
      </p:sp>
    </p:spTree>
    <p:extLst>
      <p:ext uri="{BB962C8B-B14F-4D97-AF65-F5344CB8AC3E}">
        <p14:creationId xmlns:p14="http://schemas.microsoft.com/office/powerpoint/2010/main" xmlns="" val="4095403522"/>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C1CA33-A87A-4F4E-BCC4-F3DB977E526A}"/>
              </a:ext>
            </a:extLst>
          </p:cNvPr>
          <p:cNvSpPr>
            <a:spLocks noGrp="1"/>
          </p:cNvSpPr>
          <p:nvPr>
            <p:ph type="title"/>
          </p:nvPr>
        </p:nvSpPr>
        <p:spPr>
          <a:xfrm>
            <a:off x="990600" y="228600"/>
            <a:ext cx="7200900" cy="655639"/>
          </a:xfrm>
        </p:spPr>
        <p:txBody>
          <a:bodyPr/>
          <a:lstStyle/>
          <a:p>
            <a:r>
              <a:rPr lang="en-MY" dirty="0"/>
              <a:t>Staffing Needs Analysis</a:t>
            </a:r>
          </a:p>
        </p:txBody>
      </p:sp>
      <p:sp>
        <p:nvSpPr>
          <p:cNvPr id="4" name="TextBox 3">
            <a:extLst>
              <a:ext uri="{FF2B5EF4-FFF2-40B4-BE49-F238E27FC236}">
                <a16:creationId xmlns:a16="http://schemas.microsoft.com/office/drawing/2014/main" xmlns="" id="{020AED33-2997-4752-9194-1A2461BDD990}"/>
              </a:ext>
            </a:extLst>
          </p:cNvPr>
          <p:cNvSpPr txBox="1"/>
          <p:nvPr/>
        </p:nvSpPr>
        <p:spPr>
          <a:xfrm>
            <a:off x="609600" y="1066800"/>
            <a:ext cx="7924800" cy="5293757"/>
          </a:xfrm>
          <a:prstGeom prst="rect">
            <a:avLst/>
          </a:prstGeom>
          <a:noFill/>
        </p:spPr>
        <p:txBody>
          <a:bodyPr wrap="square" rtlCol="0">
            <a:spAutoFit/>
          </a:bodyPr>
          <a:lstStyle/>
          <a:p>
            <a:r>
              <a:rPr lang="en-MY" sz="2000" dirty="0"/>
              <a:t>A staffing needs analysis provides a systematic approach to anticipate the demand for talent and the available supply. The outcome of the analysis is data that HR professionals can use to help ensure the organization is appropriately staffed. The needs analysis usually forecasts needs within a one-year to three-year time frame.</a:t>
            </a:r>
          </a:p>
          <a:p>
            <a:endParaRPr lang="en-MY" sz="2000" dirty="0"/>
          </a:p>
          <a:p>
            <a:pPr marL="285750" indent="-285750">
              <a:buFont typeface="Wingdings" panose="05000000000000000000" pitchFamily="2" charset="2"/>
              <a:buChar char="§"/>
            </a:pPr>
            <a:r>
              <a:rPr lang="en-MY" sz="2000" dirty="0"/>
              <a:t>Supply analysis identifies the supply of </a:t>
            </a:r>
            <a:r>
              <a:rPr lang="en-MY" sz="2000" dirty="0" err="1"/>
              <a:t>labor</a:t>
            </a:r>
            <a:r>
              <a:rPr lang="en-MY" sz="2000" dirty="0"/>
              <a:t> and skills essential to the organization.</a:t>
            </a:r>
          </a:p>
          <a:p>
            <a:pPr marL="285750" indent="-285750">
              <a:buFont typeface="Wingdings" panose="05000000000000000000" pitchFamily="2" charset="2"/>
              <a:buChar char="§"/>
            </a:pPr>
            <a:r>
              <a:rPr lang="en-MY" sz="2000" dirty="0"/>
              <a:t>Demand analysis forecasts the organization’s future workforce composition.</a:t>
            </a:r>
          </a:p>
          <a:p>
            <a:pPr marL="285750" indent="-285750">
              <a:buFont typeface="Wingdings" panose="05000000000000000000" pitchFamily="2" charset="2"/>
              <a:buChar char="§"/>
            </a:pPr>
            <a:r>
              <a:rPr lang="en-MY" sz="2000" dirty="0"/>
              <a:t>Gap analysis compares the supply with the demand to identify gaps between the composition of the current workforce and future workforce needs.</a:t>
            </a:r>
          </a:p>
          <a:p>
            <a:pPr marL="285750" indent="-285750">
              <a:buFont typeface="Wingdings" panose="05000000000000000000" pitchFamily="2" charset="2"/>
              <a:buChar char="§"/>
            </a:pPr>
            <a:r>
              <a:rPr lang="en-MY" sz="2000" dirty="0"/>
              <a:t>Solution analysis is the process of creating strategies to close the gaps identified during the gap analysis.</a:t>
            </a:r>
          </a:p>
          <a:p>
            <a:endParaRPr lang="en-MY" dirty="0"/>
          </a:p>
        </p:txBody>
      </p:sp>
    </p:spTree>
    <p:extLst>
      <p:ext uri="{BB962C8B-B14F-4D97-AF65-F5344CB8AC3E}">
        <p14:creationId xmlns:p14="http://schemas.microsoft.com/office/powerpoint/2010/main" xmlns="" val="3229159693"/>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C1CA33-A87A-4F4E-BCC4-F3DB977E526A}"/>
              </a:ext>
            </a:extLst>
          </p:cNvPr>
          <p:cNvSpPr>
            <a:spLocks noGrp="1"/>
          </p:cNvSpPr>
          <p:nvPr>
            <p:ph type="title"/>
          </p:nvPr>
        </p:nvSpPr>
        <p:spPr/>
        <p:txBody>
          <a:bodyPr/>
          <a:lstStyle/>
          <a:p>
            <a:r>
              <a:rPr lang="en-MY" dirty="0"/>
              <a:t>Staffing Need Analysis</a:t>
            </a:r>
          </a:p>
        </p:txBody>
      </p:sp>
      <p:pic>
        <p:nvPicPr>
          <p:cNvPr id="5" name="Picture 4">
            <a:extLst>
              <a:ext uri="{FF2B5EF4-FFF2-40B4-BE49-F238E27FC236}">
                <a16:creationId xmlns:a16="http://schemas.microsoft.com/office/drawing/2014/main" xmlns="" id="{11346D34-E27C-4209-929F-D74D055A2B6D}"/>
              </a:ext>
            </a:extLst>
          </p:cNvPr>
          <p:cNvPicPr>
            <a:picLocks noChangeAspect="1"/>
          </p:cNvPicPr>
          <p:nvPr/>
        </p:nvPicPr>
        <p:blipFill>
          <a:blip r:embed="rId2"/>
          <a:stretch>
            <a:fillRect/>
          </a:stretch>
        </p:blipFill>
        <p:spPr>
          <a:xfrm>
            <a:off x="764773" y="2348880"/>
            <a:ext cx="8248190" cy="1512168"/>
          </a:xfrm>
          <a:prstGeom prst="rect">
            <a:avLst/>
          </a:prstGeom>
        </p:spPr>
      </p:pic>
    </p:spTree>
    <p:extLst>
      <p:ext uri="{BB962C8B-B14F-4D97-AF65-F5344CB8AC3E}">
        <p14:creationId xmlns:p14="http://schemas.microsoft.com/office/powerpoint/2010/main" xmlns="" val="2551732035"/>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C1CA33-A87A-4F4E-BCC4-F3DB977E526A}"/>
              </a:ext>
            </a:extLst>
          </p:cNvPr>
          <p:cNvSpPr>
            <a:spLocks noGrp="1"/>
          </p:cNvSpPr>
          <p:nvPr>
            <p:ph type="title"/>
          </p:nvPr>
        </p:nvSpPr>
        <p:spPr>
          <a:xfrm>
            <a:off x="914400" y="228600"/>
            <a:ext cx="7200900" cy="655639"/>
          </a:xfrm>
        </p:spPr>
        <p:txBody>
          <a:bodyPr/>
          <a:lstStyle/>
          <a:p>
            <a:r>
              <a:rPr lang="en-MY" dirty="0"/>
              <a:t>Designing the Staffing Plan</a:t>
            </a:r>
          </a:p>
        </p:txBody>
      </p:sp>
      <p:sp>
        <p:nvSpPr>
          <p:cNvPr id="4" name="TextBox 3">
            <a:extLst>
              <a:ext uri="{FF2B5EF4-FFF2-40B4-BE49-F238E27FC236}">
                <a16:creationId xmlns:a16="http://schemas.microsoft.com/office/drawing/2014/main" xmlns="" id="{DB8CD2C4-945E-481D-A567-4350C8C7F94B}"/>
              </a:ext>
            </a:extLst>
          </p:cNvPr>
          <p:cNvSpPr txBox="1"/>
          <p:nvPr/>
        </p:nvSpPr>
        <p:spPr>
          <a:xfrm>
            <a:off x="609600" y="1066800"/>
            <a:ext cx="7696200" cy="3477875"/>
          </a:xfrm>
          <a:prstGeom prst="rect">
            <a:avLst/>
          </a:prstGeom>
          <a:noFill/>
        </p:spPr>
        <p:txBody>
          <a:bodyPr wrap="square" rtlCol="0">
            <a:spAutoFit/>
          </a:bodyPr>
          <a:lstStyle/>
          <a:p>
            <a:r>
              <a:rPr lang="en-MY" sz="2000" dirty="0"/>
              <a:t>The needs analysis and the tactical objectives are used to design the staffing plan. A staffing plan describes how the tactical objectives will be achieved through the delegation of tasks and the application of resources. The organization’s planning approach should have the following features:</a:t>
            </a:r>
          </a:p>
          <a:p>
            <a:endParaRPr lang="en-MY" sz="2000" dirty="0"/>
          </a:p>
          <a:p>
            <a:pPr marL="285750" indent="-285750">
              <a:buFont typeface="Wingdings" panose="05000000000000000000" pitchFamily="2" charset="2"/>
              <a:buChar char="§"/>
            </a:pPr>
            <a:r>
              <a:rPr lang="en-MY" sz="2000" dirty="0"/>
              <a:t>Be consistent with other HR planning initiatives</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Be collaborative and easily understood by all participants</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Be accepted by those responsible for implementing the plan </a:t>
            </a:r>
          </a:p>
        </p:txBody>
      </p:sp>
    </p:spTree>
    <p:extLst>
      <p:ext uri="{BB962C8B-B14F-4D97-AF65-F5344CB8AC3E}">
        <p14:creationId xmlns:p14="http://schemas.microsoft.com/office/powerpoint/2010/main" xmlns="" val="2842807439"/>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Workforce Planning</a:t>
            </a:r>
          </a:p>
        </p:txBody>
      </p:sp>
      <p:pic>
        <p:nvPicPr>
          <p:cNvPr id="5" name="Picture 4">
            <a:extLst>
              <a:ext uri="{FF2B5EF4-FFF2-40B4-BE49-F238E27FC236}">
                <a16:creationId xmlns:a16="http://schemas.microsoft.com/office/drawing/2014/main" xmlns="" id="{0E34B034-2C4B-40C1-8F1F-0E8171D3BDAC}"/>
              </a:ext>
            </a:extLst>
          </p:cNvPr>
          <p:cNvPicPr>
            <a:picLocks noChangeAspect="1"/>
          </p:cNvPicPr>
          <p:nvPr/>
        </p:nvPicPr>
        <p:blipFill>
          <a:blip r:embed="rId2"/>
          <a:stretch>
            <a:fillRect/>
          </a:stretch>
        </p:blipFill>
        <p:spPr>
          <a:xfrm>
            <a:off x="1698997" y="1988840"/>
            <a:ext cx="5746006" cy="4036822"/>
          </a:xfrm>
          <a:prstGeom prst="rect">
            <a:avLst/>
          </a:prstGeom>
        </p:spPr>
      </p:pic>
    </p:spTree>
    <p:extLst>
      <p:ext uri="{BB962C8B-B14F-4D97-AF65-F5344CB8AC3E}">
        <p14:creationId xmlns:p14="http://schemas.microsoft.com/office/powerpoint/2010/main" xmlns="" val="1949675762"/>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2489660971"/>
              </p:ext>
            </p:extLst>
          </p:nvPr>
        </p:nvGraphicFramePr>
        <p:xfrm>
          <a:off x="990600" y="762000"/>
          <a:ext cx="7086600" cy="495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348704770"/>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6AD2723-BADE-420A-ADB6-D0E46BCB5F23}"/>
              </a:ext>
            </a:extLst>
          </p:cNvPr>
          <p:cNvSpPr>
            <a:spLocks noGrp="1"/>
          </p:cNvSpPr>
          <p:nvPr>
            <p:ph type="title"/>
          </p:nvPr>
        </p:nvSpPr>
        <p:spPr/>
        <p:txBody>
          <a:bodyPr/>
          <a:lstStyle/>
          <a:p>
            <a:r>
              <a:rPr lang="en-MY" dirty="0"/>
              <a:t>Contingent Staffing</a:t>
            </a:r>
          </a:p>
        </p:txBody>
      </p:sp>
      <p:sp>
        <p:nvSpPr>
          <p:cNvPr id="3" name="Content Placeholder 2">
            <a:extLst>
              <a:ext uri="{FF2B5EF4-FFF2-40B4-BE49-F238E27FC236}">
                <a16:creationId xmlns:a16="http://schemas.microsoft.com/office/drawing/2014/main" xmlns="" id="{D83133C8-BB28-4079-B680-D789F9AF59DF}"/>
              </a:ext>
            </a:extLst>
          </p:cNvPr>
          <p:cNvSpPr>
            <a:spLocks noGrp="1"/>
          </p:cNvSpPr>
          <p:nvPr>
            <p:ph idx="1"/>
          </p:nvPr>
        </p:nvSpPr>
        <p:spPr/>
        <p:txBody>
          <a:bodyPr>
            <a:normAutofit/>
          </a:bodyPr>
          <a:lstStyle/>
          <a:p>
            <a:pPr marL="0" indent="0">
              <a:buNone/>
            </a:pPr>
            <a:r>
              <a:rPr lang="en-MY" sz="2400" dirty="0"/>
              <a:t>Contingent staffing also referred to as alternative staffing, also called flexible staffing, it uses alternative recruiting sources and workers who are not regular employees. Many staffing approaches are possible other than conventional full-time arrangements where the organization directly hires, supervises, and provides compensation and benefits to regular employees.</a:t>
            </a:r>
          </a:p>
        </p:txBody>
      </p:sp>
    </p:spTree>
    <p:extLst>
      <p:ext uri="{BB962C8B-B14F-4D97-AF65-F5344CB8AC3E}">
        <p14:creationId xmlns:p14="http://schemas.microsoft.com/office/powerpoint/2010/main" xmlns="" val="251291536"/>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FE12A17-0260-4E96-A295-00C65253DC44}"/>
              </a:ext>
            </a:extLst>
          </p:cNvPr>
          <p:cNvSpPr>
            <a:spLocks noGrp="1"/>
          </p:cNvSpPr>
          <p:nvPr>
            <p:ph type="title"/>
          </p:nvPr>
        </p:nvSpPr>
        <p:spPr>
          <a:xfrm>
            <a:off x="990600" y="228600"/>
            <a:ext cx="7200900" cy="655639"/>
          </a:xfrm>
        </p:spPr>
        <p:txBody>
          <a:bodyPr/>
          <a:lstStyle/>
          <a:p>
            <a:r>
              <a:rPr lang="en-MY" dirty="0"/>
              <a:t>Contingent Staffing</a:t>
            </a:r>
          </a:p>
        </p:txBody>
      </p:sp>
      <p:pic>
        <p:nvPicPr>
          <p:cNvPr id="5" name="Picture 4">
            <a:extLst>
              <a:ext uri="{FF2B5EF4-FFF2-40B4-BE49-F238E27FC236}">
                <a16:creationId xmlns:a16="http://schemas.microsoft.com/office/drawing/2014/main" xmlns="" id="{F8463CA9-D7CB-495C-AA14-BFE8D3264A60}"/>
              </a:ext>
            </a:extLst>
          </p:cNvPr>
          <p:cNvPicPr>
            <a:picLocks noChangeAspect="1"/>
          </p:cNvPicPr>
          <p:nvPr/>
        </p:nvPicPr>
        <p:blipFill>
          <a:blip r:embed="rId2"/>
          <a:stretch>
            <a:fillRect/>
          </a:stretch>
        </p:blipFill>
        <p:spPr>
          <a:xfrm>
            <a:off x="1828800" y="990600"/>
            <a:ext cx="5760640" cy="4659813"/>
          </a:xfrm>
          <a:prstGeom prst="rect">
            <a:avLst/>
          </a:prstGeom>
        </p:spPr>
      </p:pic>
    </p:spTree>
    <p:extLst>
      <p:ext uri="{BB962C8B-B14F-4D97-AF65-F5344CB8AC3E}">
        <p14:creationId xmlns:p14="http://schemas.microsoft.com/office/powerpoint/2010/main" xmlns="" val="4044651483"/>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6AD2723-BADE-420A-ADB6-D0E46BCB5F23}"/>
              </a:ext>
            </a:extLst>
          </p:cNvPr>
          <p:cNvSpPr>
            <a:spLocks noGrp="1"/>
          </p:cNvSpPr>
          <p:nvPr>
            <p:ph type="title"/>
          </p:nvPr>
        </p:nvSpPr>
        <p:spPr/>
        <p:txBody>
          <a:bodyPr/>
          <a:lstStyle/>
          <a:p>
            <a:r>
              <a:rPr lang="en-MY" dirty="0"/>
              <a:t>Professional employer organization (PEO)</a:t>
            </a:r>
          </a:p>
        </p:txBody>
      </p:sp>
      <p:sp>
        <p:nvSpPr>
          <p:cNvPr id="3" name="Content Placeholder 2">
            <a:extLst>
              <a:ext uri="{FF2B5EF4-FFF2-40B4-BE49-F238E27FC236}">
                <a16:creationId xmlns:a16="http://schemas.microsoft.com/office/drawing/2014/main" xmlns="" id="{D83133C8-BB28-4079-B680-D789F9AF59DF}"/>
              </a:ext>
            </a:extLst>
          </p:cNvPr>
          <p:cNvSpPr>
            <a:spLocks noGrp="1"/>
          </p:cNvSpPr>
          <p:nvPr>
            <p:ph idx="1"/>
          </p:nvPr>
        </p:nvSpPr>
        <p:spPr/>
        <p:txBody>
          <a:bodyPr>
            <a:normAutofit/>
          </a:bodyPr>
          <a:lstStyle/>
          <a:p>
            <a:r>
              <a:rPr lang="en-MY" sz="2400" dirty="0"/>
              <a:t>A  professional employer organization (PEO) is an organization that enters into a joint-employment relationship with an employer by leasing employees to the employer, thereby allowing the PEO to share and manage many employee-related responsibilities and liabilities. This allows employers to outsource their human resource functions, such as employee benefits, compensation and payroll administration, workers' compensation, and employment taxes.</a:t>
            </a:r>
          </a:p>
        </p:txBody>
      </p:sp>
    </p:spTree>
    <p:extLst>
      <p:ext uri="{BB962C8B-B14F-4D97-AF65-F5344CB8AC3E}">
        <p14:creationId xmlns:p14="http://schemas.microsoft.com/office/powerpoint/2010/main" xmlns="" val="4187098985"/>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4190822728"/>
              </p:ext>
            </p:extLst>
          </p:nvPr>
        </p:nvGraphicFramePr>
        <p:xfrm>
          <a:off x="609600" y="533400"/>
          <a:ext cx="6172200" cy="533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283167964"/>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C1CA33-A87A-4F4E-BCC4-F3DB977E526A}"/>
              </a:ext>
            </a:extLst>
          </p:cNvPr>
          <p:cNvSpPr>
            <a:spLocks noGrp="1"/>
          </p:cNvSpPr>
          <p:nvPr>
            <p:ph type="title"/>
          </p:nvPr>
        </p:nvSpPr>
        <p:spPr>
          <a:xfrm>
            <a:off x="838200" y="304800"/>
            <a:ext cx="7200900" cy="655639"/>
          </a:xfrm>
        </p:spPr>
        <p:txBody>
          <a:bodyPr/>
          <a:lstStyle/>
          <a:p>
            <a:r>
              <a:rPr lang="en-MY" dirty="0"/>
              <a:t>Recruitment</a:t>
            </a:r>
          </a:p>
        </p:txBody>
      </p:sp>
      <p:sp>
        <p:nvSpPr>
          <p:cNvPr id="4" name="TextBox 3">
            <a:extLst>
              <a:ext uri="{FF2B5EF4-FFF2-40B4-BE49-F238E27FC236}">
                <a16:creationId xmlns:a16="http://schemas.microsoft.com/office/drawing/2014/main" xmlns="" id="{B3B470B9-9D6F-4190-816A-0BF27BD3CDBD}"/>
              </a:ext>
            </a:extLst>
          </p:cNvPr>
          <p:cNvSpPr txBox="1"/>
          <p:nvPr/>
        </p:nvSpPr>
        <p:spPr>
          <a:xfrm>
            <a:off x="685800" y="1143000"/>
            <a:ext cx="8134672" cy="4370427"/>
          </a:xfrm>
          <a:prstGeom prst="rect">
            <a:avLst/>
          </a:prstGeom>
          <a:noFill/>
        </p:spPr>
        <p:txBody>
          <a:bodyPr wrap="square" rtlCol="0">
            <a:spAutoFit/>
          </a:bodyPr>
          <a:lstStyle/>
          <a:p>
            <a:r>
              <a:rPr lang="en-MY" sz="2000" dirty="0"/>
              <a:t>Recruitment is the process of attracting, screening and hiring qualified people for a job. The goal is to attract a pool of qualified candidates, some of whom will later be given job offers.</a:t>
            </a:r>
          </a:p>
          <a:p>
            <a:endParaRPr lang="en-MY" sz="2000" dirty="0"/>
          </a:p>
          <a:p>
            <a:r>
              <a:rPr lang="en-MY" sz="2000" dirty="0"/>
              <a:t>Recruitment consists of two crucial factors. One factor is attracting the appropriate quantity of applicants. The other factor is attracting quality applicants.</a:t>
            </a:r>
          </a:p>
          <a:p>
            <a:endParaRPr lang="en-MY" sz="2000" dirty="0"/>
          </a:p>
          <a:p>
            <a:r>
              <a:rPr lang="en-MY" sz="2000" dirty="0"/>
              <a:t>The starting place for determining who is qualified should be a carefully prepared job analysis, job description and job specification. These three documents are needed to establish selection criteria, evaluate applicants and screen out those who do not meet the minimum qualifications needed for the job.</a:t>
            </a:r>
          </a:p>
          <a:p>
            <a:endParaRPr lang="en-MY" dirty="0"/>
          </a:p>
        </p:txBody>
      </p:sp>
    </p:spTree>
    <p:extLst>
      <p:ext uri="{BB962C8B-B14F-4D97-AF65-F5344CB8AC3E}">
        <p14:creationId xmlns:p14="http://schemas.microsoft.com/office/powerpoint/2010/main" xmlns="" val="4265631919"/>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C1CA33-A87A-4F4E-BCC4-F3DB977E526A}"/>
              </a:ext>
            </a:extLst>
          </p:cNvPr>
          <p:cNvSpPr>
            <a:spLocks noGrp="1"/>
          </p:cNvSpPr>
          <p:nvPr>
            <p:ph type="title"/>
          </p:nvPr>
        </p:nvSpPr>
        <p:spPr>
          <a:xfrm>
            <a:off x="990600" y="304800"/>
            <a:ext cx="7200900" cy="655639"/>
          </a:xfrm>
        </p:spPr>
        <p:txBody>
          <a:bodyPr/>
          <a:lstStyle/>
          <a:p>
            <a:r>
              <a:rPr lang="en-MY" dirty="0"/>
              <a:t>Recruiting Process</a:t>
            </a:r>
          </a:p>
        </p:txBody>
      </p:sp>
      <p:sp>
        <p:nvSpPr>
          <p:cNvPr id="4" name="TextBox 3">
            <a:extLst>
              <a:ext uri="{FF2B5EF4-FFF2-40B4-BE49-F238E27FC236}">
                <a16:creationId xmlns:a16="http://schemas.microsoft.com/office/drawing/2014/main" xmlns="" id="{0A7568AF-54B0-41A3-922C-34E182B191EB}"/>
              </a:ext>
            </a:extLst>
          </p:cNvPr>
          <p:cNvSpPr txBox="1"/>
          <p:nvPr/>
        </p:nvSpPr>
        <p:spPr>
          <a:xfrm>
            <a:off x="533400" y="1143000"/>
            <a:ext cx="8064896" cy="4524315"/>
          </a:xfrm>
          <a:prstGeom prst="rect">
            <a:avLst/>
          </a:prstGeom>
          <a:noFill/>
        </p:spPr>
        <p:txBody>
          <a:bodyPr wrap="square" rtlCol="0">
            <a:spAutoFit/>
          </a:bodyPr>
          <a:lstStyle/>
          <a:p>
            <a:r>
              <a:rPr lang="en-MY" sz="1600" dirty="0"/>
              <a:t>The recruiting process starts with getting approvals for opening a job requisition.</a:t>
            </a:r>
          </a:p>
          <a:p>
            <a:endParaRPr lang="en-MY" sz="1600" dirty="0"/>
          </a:p>
          <a:p>
            <a:r>
              <a:rPr lang="en-MY" sz="1600" dirty="0"/>
              <a:t>The job requisition is a request to hire a person for an open position. Job requisitions usually include the following information for candidates:</a:t>
            </a:r>
          </a:p>
          <a:p>
            <a:pPr marL="285750" indent="-285750">
              <a:buFont typeface="Wingdings" panose="05000000000000000000" pitchFamily="2" charset="2"/>
              <a:buChar char="§"/>
            </a:pPr>
            <a:r>
              <a:rPr lang="en-MY" sz="1600" dirty="0"/>
              <a:t>Job description</a:t>
            </a:r>
          </a:p>
          <a:p>
            <a:pPr marL="285750" indent="-285750">
              <a:buFont typeface="Wingdings" panose="05000000000000000000" pitchFamily="2" charset="2"/>
              <a:buChar char="§"/>
            </a:pPr>
            <a:r>
              <a:rPr lang="en-MY" sz="1600" dirty="0"/>
              <a:t>Job level</a:t>
            </a:r>
          </a:p>
          <a:p>
            <a:pPr marL="285750" indent="-285750">
              <a:buFont typeface="Wingdings" panose="05000000000000000000" pitchFamily="2" charset="2"/>
              <a:buChar char="§"/>
            </a:pPr>
            <a:r>
              <a:rPr lang="en-MY" sz="1600" dirty="0"/>
              <a:t>Job location</a:t>
            </a:r>
          </a:p>
          <a:p>
            <a:endParaRPr lang="en-MY" sz="1600" dirty="0"/>
          </a:p>
          <a:p>
            <a:r>
              <a:rPr lang="en-MY" sz="1600" dirty="0"/>
              <a:t>The requisitions also include information required for HR professionals, such as cost estimates and headcount information. Headcount refers to the number of employees an organization has on its payroll.</a:t>
            </a:r>
          </a:p>
          <a:p>
            <a:endParaRPr lang="en-MY" sz="1600" dirty="0"/>
          </a:p>
          <a:p>
            <a:r>
              <a:rPr lang="en-MY" sz="1600" dirty="0"/>
              <a:t>Requisition forms are required for :</a:t>
            </a:r>
          </a:p>
          <a:p>
            <a:endParaRPr lang="en-MY" sz="1600" dirty="0"/>
          </a:p>
          <a:p>
            <a:pPr marL="285750" indent="-285750">
              <a:buFont typeface="Wingdings" panose="05000000000000000000" pitchFamily="2" charset="2"/>
              <a:buChar char="§"/>
            </a:pPr>
            <a:r>
              <a:rPr lang="en-MY" sz="1600" dirty="0"/>
              <a:t>Authorizing the recruitment of full-time, part-time, temporary and contract employees</a:t>
            </a:r>
          </a:p>
          <a:p>
            <a:pPr marL="285750" indent="-285750">
              <a:buFont typeface="Wingdings" panose="05000000000000000000" pitchFamily="2" charset="2"/>
              <a:buChar char="§"/>
            </a:pPr>
            <a:r>
              <a:rPr lang="en-MY" sz="1600" dirty="0"/>
              <a:t>Authorizing filling a position that has been vacated by the transfer or termination of a current employee</a:t>
            </a:r>
          </a:p>
          <a:p>
            <a:pPr marL="285750" indent="-285750">
              <a:buFont typeface="Wingdings" panose="05000000000000000000" pitchFamily="2" charset="2"/>
              <a:buChar char="§"/>
            </a:pPr>
            <a:r>
              <a:rPr lang="en-MY" sz="1600" dirty="0"/>
              <a:t>Authorizing creating a new position that is not currently filled by an employee</a:t>
            </a:r>
          </a:p>
        </p:txBody>
      </p:sp>
    </p:spTree>
    <p:extLst>
      <p:ext uri="{BB962C8B-B14F-4D97-AF65-F5344CB8AC3E}">
        <p14:creationId xmlns:p14="http://schemas.microsoft.com/office/powerpoint/2010/main" xmlns="" val="1495091250"/>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C1CA33-A87A-4F4E-BCC4-F3DB977E526A}"/>
              </a:ext>
            </a:extLst>
          </p:cNvPr>
          <p:cNvSpPr>
            <a:spLocks noGrp="1"/>
          </p:cNvSpPr>
          <p:nvPr>
            <p:ph type="title"/>
          </p:nvPr>
        </p:nvSpPr>
        <p:spPr>
          <a:xfrm>
            <a:off x="914400" y="381000"/>
            <a:ext cx="7200900" cy="655639"/>
          </a:xfrm>
        </p:spPr>
        <p:txBody>
          <a:bodyPr/>
          <a:lstStyle/>
          <a:p>
            <a:r>
              <a:rPr lang="en-MY" dirty="0"/>
              <a:t>Recruiting Strategies I</a:t>
            </a:r>
          </a:p>
        </p:txBody>
      </p:sp>
      <p:sp>
        <p:nvSpPr>
          <p:cNvPr id="4" name="TextBox 3">
            <a:extLst>
              <a:ext uri="{FF2B5EF4-FFF2-40B4-BE49-F238E27FC236}">
                <a16:creationId xmlns:a16="http://schemas.microsoft.com/office/drawing/2014/main" xmlns="" id="{45DF9A92-663D-47F0-8FBE-3E853C1C60D1}"/>
              </a:ext>
            </a:extLst>
          </p:cNvPr>
          <p:cNvSpPr txBox="1"/>
          <p:nvPr/>
        </p:nvSpPr>
        <p:spPr>
          <a:xfrm>
            <a:off x="762000" y="1295400"/>
            <a:ext cx="7859216" cy="4524315"/>
          </a:xfrm>
          <a:prstGeom prst="rect">
            <a:avLst/>
          </a:prstGeom>
          <a:noFill/>
        </p:spPr>
        <p:txBody>
          <a:bodyPr wrap="square" rtlCol="0">
            <a:spAutoFit/>
          </a:bodyPr>
          <a:lstStyle/>
          <a:p>
            <a:r>
              <a:rPr lang="en-MY" b="1" u="sng" dirty="0"/>
              <a:t>Build a Candidate Pipeline</a:t>
            </a:r>
          </a:p>
          <a:p>
            <a:endParaRPr lang="en-MY" dirty="0"/>
          </a:p>
          <a:p>
            <a:r>
              <a:rPr lang="en-MY" dirty="0"/>
              <a:t>Building a candidate pipeline means developing a pool of applicants that will be available when a job opening needs to be filled. A candidate pipeline has crucial value to an organization. However, organizations must first know what they are looking for ?</a:t>
            </a:r>
          </a:p>
          <a:p>
            <a:endParaRPr lang="en-MY" dirty="0"/>
          </a:p>
          <a:p>
            <a:r>
              <a:rPr lang="en-MY" dirty="0"/>
              <a:t>Consider the following strategies for starting and maintaining effective candidate pipelines:</a:t>
            </a:r>
          </a:p>
          <a:p>
            <a:endParaRPr lang="en-MY" dirty="0"/>
          </a:p>
          <a:p>
            <a:pPr marL="285750" indent="-285750">
              <a:buFont typeface="Wingdings" panose="05000000000000000000" pitchFamily="2" charset="2"/>
              <a:buChar char="§"/>
            </a:pPr>
            <a:r>
              <a:rPr lang="en-MY" dirty="0"/>
              <a:t>Let potential candidates know that your organization may be interested in hiring them if an appropriate job position becomes available.</a:t>
            </a:r>
          </a:p>
          <a:p>
            <a:pPr marL="285750" indent="-285750">
              <a:buFont typeface="Wingdings" panose="05000000000000000000" pitchFamily="2" charset="2"/>
              <a:buChar char="§"/>
            </a:pPr>
            <a:r>
              <a:rPr lang="en-MY" dirty="0"/>
              <a:t>Let management know when exceptional talent is available.</a:t>
            </a:r>
          </a:p>
          <a:p>
            <a:pPr marL="285750" indent="-285750">
              <a:buFont typeface="Wingdings" panose="05000000000000000000" pitchFamily="2" charset="2"/>
              <a:buChar char="§"/>
            </a:pPr>
            <a:r>
              <a:rPr lang="en-MY" dirty="0"/>
              <a:t>Consider creating a new position for a very strong candidate who may not match your organization’s current job openings.</a:t>
            </a:r>
          </a:p>
          <a:p>
            <a:pPr marL="285750" indent="-285750">
              <a:buFont typeface="Wingdings" panose="05000000000000000000" pitchFamily="2" charset="2"/>
              <a:buChar char="§"/>
            </a:pPr>
            <a:r>
              <a:rPr lang="en-MY" dirty="0"/>
              <a:t>Keep your pipeline to a manageable size</a:t>
            </a:r>
          </a:p>
        </p:txBody>
      </p:sp>
    </p:spTree>
    <p:extLst>
      <p:ext uri="{BB962C8B-B14F-4D97-AF65-F5344CB8AC3E}">
        <p14:creationId xmlns:p14="http://schemas.microsoft.com/office/powerpoint/2010/main" xmlns="" val="1913879266"/>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C1CA33-A87A-4F4E-BCC4-F3DB977E526A}"/>
              </a:ext>
            </a:extLst>
          </p:cNvPr>
          <p:cNvSpPr>
            <a:spLocks noGrp="1"/>
          </p:cNvSpPr>
          <p:nvPr>
            <p:ph type="title"/>
          </p:nvPr>
        </p:nvSpPr>
        <p:spPr>
          <a:xfrm>
            <a:off x="762000" y="304800"/>
            <a:ext cx="7200900" cy="579439"/>
          </a:xfrm>
        </p:spPr>
        <p:txBody>
          <a:bodyPr/>
          <a:lstStyle/>
          <a:p>
            <a:r>
              <a:rPr lang="en-MY" dirty="0"/>
              <a:t>Recruiting Strategies II</a:t>
            </a:r>
          </a:p>
        </p:txBody>
      </p:sp>
      <p:sp>
        <p:nvSpPr>
          <p:cNvPr id="4" name="TextBox 3">
            <a:extLst>
              <a:ext uri="{FF2B5EF4-FFF2-40B4-BE49-F238E27FC236}">
                <a16:creationId xmlns:a16="http://schemas.microsoft.com/office/drawing/2014/main" xmlns="" id="{CD7308FA-A484-4247-B9C6-CFB092304712}"/>
              </a:ext>
            </a:extLst>
          </p:cNvPr>
          <p:cNvSpPr txBox="1"/>
          <p:nvPr/>
        </p:nvSpPr>
        <p:spPr>
          <a:xfrm>
            <a:off x="609600" y="1066800"/>
            <a:ext cx="8064896" cy="5016758"/>
          </a:xfrm>
          <a:prstGeom prst="rect">
            <a:avLst/>
          </a:prstGeom>
          <a:noFill/>
        </p:spPr>
        <p:txBody>
          <a:bodyPr wrap="square" rtlCol="0">
            <a:spAutoFit/>
          </a:bodyPr>
          <a:lstStyle/>
          <a:p>
            <a:r>
              <a:rPr lang="en-MY" sz="1600" b="1" u="sng" dirty="0"/>
              <a:t>Consider Flexible Staffing Options</a:t>
            </a:r>
          </a:p>
          <a:p>
            <a:endParaRPr lang="en-MY" sz="1600" dirty="0"/>
          </a:p>
          <a:p>
            <a:r>
              <a:rPr lang="en-MY" sz="1600" dirty="0"/>
              <a:t>Also referred to as alternative staffing, flexible staffing uses alternative recruiting sources and workers who are not regular employees.</a:t>
            </a:r>
          </a:p>
          <a:p>
            <a:endParaRPr lang="en-MY" sz="1600" dirty="0"/>
          </a:p>
          <a:p>
            <a:r>
              <a:rPr lang="en-MY" sz="1600" dirty="0"/>
              <a:t>Flexible staffing can be based on either schedule flexibility or location flexibility. Schedule flexibility includes situations such as compressed workweeks and part- time options. Location flexibility includes working remotely from a location other than the main office or worksite.</a:t>
            </a:r>
          </a:p>
          <a:p>
            <a:endParaRPr lang="en-MY" sz="1600" dirty="0"/>
          </a:p>
          <a:p>
            <a:r>
              <a:rPr lang="en-MY" sz="1600" dirty="0"/>
              <a:t>Reasons to consider flexible staffing options for your organization include the following situations:</a:t>
            </a:r>
          </a:p>
          <a:p>
            <a:pPr marL="285750" indent="-285750">
              <a:buFont typeface="Wingdings" panose="05000000000000000000" pitchFamily="2" charset="2"/>
              <a:buChar char="§"/>
            </a:pPr>
            <a:r>
              <a:rPr lang="en-MY" sz="1600" dirty="0"/>
              <a:t>A shortage of available workers for open positions</a:t>
            </a:r>
          </a:p>
          <a:p>
            <a:pPr marL="285750" indent="-285750">
              <a:buFont typeface="Wingdings" panose="05000000000000000000" pitchFamily="2" charset="2"/>
              <a:buChar char="§"/>
            </a:pPr>
            <a:r>
              <a:rPr lang="en-MY" sz="1600" dirty="0"/>
              <a:t>Seasonal workload demands</a:t>
            </a:r>
          </a:p>
          <a:p>
            <a:pPr marL="285750" indent="-285750">
              <a:buFont typeface="Wingdings" panose="05000000000000000000" pitchFamily="2" charset="2"/>
              <a:buChar char="§"/>
            </a:pPr>
            <a:r>
              <a:rPr lang="en-MY" sz="1600" dirty="0"/>
              <a:t>Organizational upturns and downturns that make permanent headcounts impractical</a:t>
            </a:r>
          </a:p>
          <a:p>
            <a:pPr marL="285750" indent="-285750">
              <a:buFont typeface="Wingdings" panose="05000000000000000000" pitchFamily="2" charset="2"/>
              <a:buChar char="§"/>
            </a:pPr>
            <a:r>
              <a:rPr lang="en-MY" sz="1600" dirty="0"/>
              <a:t>Special projects that demand specific skills</a:t>
            </a:r>
          </a:p>
          <a:p>
            <a:endParaRPr lang="en-MY" sz="1600" dirty="0"/>
          </a:p>
          <a:p>
            <a:r>
              <a:rPr lang="en-MY" sz="1600" dirty="0"/>
              <a:t>Flexible staffing offers organizations the following benefits:</a:t>
            </a:r>
          </a:p>
          <a:p>
            <a:pPr marL="285750" indent="-285750">
              <a:buFont typeface="Wingdings" panose="05000000000000000000" pitchFamily="2" charset="2"/>
              <a:buChar char="§"/>
            </a:pPr>
            <a:r>
              <a:rPr lang="en-MY" sz="1600" dirty="0"/>
              <a:t>Improved job commitment over a one-year period</a:t>
            </a:r>
          </a:p>
          <a:p>
            <a:pPr marL="285750" indent="-285750">
              <a:buFont typeface="Wingdings" panose="05000000000000000000" pitchFamily="2" charset="2"/>
              <a:buChar char="§"/>
            </a:pPr>
            <a:r>
              <a:rPr lang="en-MY" sz="1600" dirty="0"/>
              <a:t>Decreased health problems or complications that impact the employee’s work</a:t>
            </a:r>
          </a:p>
        </p:txBody>
      </p:sp>
    </p:spTree>
    <p:extLst>
      <p:ext uri="{BB962C8B-B14F-4D97-AF65-F5344CB8AC3E}">
        <p14:creationId xmlns:p14="http://schemas.microsoft.com/office/powerpoint/2010/main" xmlns="" val="654195530"/>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C1CA33-A87A-4F4E-BCC4-F3DB977E526A}"/>
              </a:ext>
            </a:extLst>
          </p:cNvPr>
          <p:cNvSpPr>
            <a:spLocks noGrp="1"/>
          </p:cNvSpPr>
          <p:nvPr>
            <p:ph type="title"/>
          </p:nvPr>
        </p:nvSpPr>
        <p:spPr>
          <a:xfrm>
            <a:off x="838200" y="381000"/>
            <a:ext cx="7200900" cy="731839"/>
          </a:xfrm>
        </p:spPr>
        <p:txBody>
          <a:bodyPr/>
          <a:lstStyle/>
          <a:p>
            <a:r>
              <a:rPr lang="en-MY" dirty="0"/>
              <a:t>Recruiting Strategies III</a:t>
            </a:r>
          </a:p>
        </p:txBody>
      </p:sp>
      <p:sp>
        <p:nvSpPr>
          <p:cNvPr id="4" name="TextBox 3">
            <a:extLst>
              <a:ext uri="{FF2B5EF4-FFF2-40B4-BE49-F238E27FC236}">
                <a16:creationId xmlns:a16="http://schemas.microsoft.com/office/drawing/2014/main" xmlns="" id="{25950D13-8F91-4DAD-B20E-7F64D3301587}"/>
              </a:ext>
            </a:extLst>
          </p:cNvPr>
          <p:cNvSpPr txBox="1"/>
          <p:nvPr/>
        </p:nvSpPr>
        <p:spPr>
          <a:xfrm>
            <a:off x="685800" y="1295400"/>
            <a:ext cx="7772400" cy="4524315"/>
          </a:xfrm>
          <a:prstGeom prst="rect">
            <a:avLst/>
          </a:prstGeom>
          <a:noFill/>
        </p:spPr>
        <p:txBody>
          <a:bodyPr wrap="square" rtlCol="0">
            <a:spAutoFit/>
          </a:bodyPr>
          <a:lstStyle/>
          <a:p>
            <a:r>
              <a:rPr lang="en-MY" b="1" dirty="0"/>
              <a:t>Internal Recruitment Sources :</a:t>
            </a:r>
          </a:p>
          <a:p>
            <a:endParaRPr lang="en-MY" dirty="0"/>
          </a:p>
          <a:p>
            <a:r>
              <a:rPr lang="en-MY" dirty="0"/>
              <a:t>Organizations can fill open positions through internal promotions and transfers. This internal recruitment allows the organization to capitalize on its investment in recruiting, selecting and developing its current employees.</a:t>
            </a:r>
          </a:p>
          <a:p>
            <a:endParaRPr lang="en-MY" dirty="0"/>
          </a:p>
          <a:p>
            <a:r>
              <a:rPr lang="en-MY" dirty="0"/>
              <a:t>Effective methods of recruiting internally include the following:</a:t>
            </a:r>
          </a:p>
          <a:p>
            <a:endParaRPr lang="en-MY" dirty="0"/>
          </a:p>
          <a:p>
            <a:pPr marL="285750" indent="-285750">
              <a:buFont typeface="Wingdings" panose="05000000000000000000" pitchFamily="2" charset="2"/>
              <a:buChar char="§"/>
            </a:pPr>
            <a:r>
              <a:rPr lang="en-MY" dirty="0"/>
              <a:t>Job postings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Skills assessment tools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Employee databases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Employee referrals</a:t>
            </a:r>
          </a:p>
          <a:p>
            <a:endParaRPr lang="en-MY" dirty="0"/>
          </a:p>
        </p:txBody>
      </p:sp>
    </p:spTree>
    <p:extLst>
      <p:ext uri="{BB962C8B-B14F-4D97-AF65-F5344CB8AC3E}">
        <p14:creationId xmlns:p14="http://schemas.microsoft.com/office/powerpoint/2010/main" xmlns="" val="2684848542"/>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E77D7F7-9140-465B-BA3E-8033AC965CD8}"/>
              </a:ext>
            </a:extLst>
          </p:cNvPr>
          <p:cNvSpPr>
            <a:spLocks noGrp="1"/>
          </p:cNvSpPr>
          <p:nvPr>
            <p:ph type="title"/>
          </p:nvPr>
        </p:nvSpPr>
        <p:spPr>
          <a:xfrm>
            <a:off x="990600" y="0"/>
            <a:ext cx="7200900" cy="1142385"/>
          </a:xfrm>
        </p:spPr>
        <p:txBody>
          <a:bodyPr>
            <a:normAutofit/>
          </a:bodyPr>
          <a:lstStyle/>
          <a:p>
            <a:r>
              <a:rPr lang="en-MY" sz="2800" dirty="0"/>
              <a:t>Advantages and Disadvantages of Recruiting Internally</a:t>
            </a:r>
          </a:p>
        </p:txBody>
      </p:sp>
      <p:pic>
        <p:nvPicPr>
          <p:cNvPr id="5" name="Picture 4">
            <a:extLst>
              <a:ext uri="{FF2B5EF4-FFF2-40B4-BE49-F238E27FC236}">
                <a16:creationId xmlns:a16="http://schemas.microsoft.com/office/drawing/2014/main" xmlns="" id="{35214E08-428A-419A-AA49-51C9E08A7F89}"/>
              </a:ext>
            </a:extLst>
          </p:cNvPr>
          <p:cNvPicPr>
            <a:picLocks noChangeAspect="1"/>
          </p:cNvPicPr>
          <p:nvPr/>
        </p:nvPicPr>
        <p:blipFill>
          <a:blip r:embed="rId2"/>
          <a:stretch>
            <a:fillRect/>
          </a:stretch>
        </p:blipFill>
        <p:spPr>
          <a:xfrm>
            <a:off x="1905000" y="1219200"/>
            <a:ext cx="5112568" cy="4729125"/>
          </a:xfrm>
          <a:prstGeom prst="rect">
            <a:avLst/>
          </a:prstGeom>
        </p:spPr>
      </p:pic>
    </p:spTree>
    <p:extLst>
      <p:ext uri="{BB962C8B-B14F-4D97-AF65-F5344CB8AC3E}">
        <p14:creationId xmlns:p14="http://schemas.microsoft.com/office/powerpoint/2010/main" xmlns="" val="2116017010"/>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D827592-8F1B-47B8-8A86-76DB47A0230A}"/>
              </a:ext>
            </a:extLst>
          </p:cNvPr>
          <p:cNvSpPr>
            <a:spLocks noGrp="1"/>
          </p:cNvSpPr>
          <p:nvPr>
            <p:ph type="title"/>
          </p:nvPr>
        </p:nvSpPr>
        <p:spPr>
          <a:xfrm>
            <a:off x="914400" y="228600"/>
            <a:ext cx="7200900" cy="579439"/>
          </a:xfrm>
        </p:spPr>
        <p:txBody>
          <a:bodyPr/>
          <a:lstStyle/>
          <a:p>
            <a:r>
              <a:rPr lang="en-MY" dirty="0"/>
              <a:t>Job Postings</a:t>
            </a:r>
          </a:p>
        </p:txBody>
      </p:sp>
      <p:sp>
        <p:nvSpPr>
          <p:cNvPr id="4" name="TextBox 3">
            <a:extLst>
              <a:ext uri="{FF2B5EF4-FFF2-40B4-BE49-F238E27FC236}">
                <a16:creationId xmlns:a16="http://schemas.microsoft.com/office/drawing/2014/main" xmlns="" id="{008A8CCB-65A1-4278-9A5B-2A458F22C2DB}"/>
              </a:ext>
            </a:extLst>
          </p:cNvPr>
          <p:cNvSpPr txBox="1"/>
          <p:nvPr/>
        </p:nvSpPr>
        <p:spPr>
          <a:xfrm>
            <a:off x="457200" y="1219200"/>
            <a:ext cx="8136904" cy="4801314"/>
          </a:xfrm>
          <a:prstGeom prst="rect">
            <a:avLst/>
          </a:prstGeom>
          <a:noFill/>
        </p:spPr>
        <p:txBody>
          <a:bodyPr wrap="square" rtlCol="0">
            <a:spAutoFit/>
          </a:bodyPr>
          <a:lstStyle/>
          <a:p>
            <a:r>
              <a:rPr lang="en-MY" dirty="0"/>
              <a:t>A job posting is an internal system that allows employees to respond to a job opening for a specific position. A posting should provide a brief description of the job, including significant job duties and minimum qualifications, education and experience. Job postings can be communicated through bulletin board notices, newsletters, memos, electronic bulletins or the company Intranet.</a:t>
            </a:r>
          </a:p>
          <a:p>
            <a:r>
              <a:rPr lang="en-MY" dirty="0"/>
              <a:t> </a:t>
            </a:r>
          </a:p>
          <a:p>
            <a:r>
              <a:rPr lang="en-MY" dirty="0"/>
              <a:t>In some cases, jobs are not advertised externally until employees have an opportunity to respond to the posting. In other cases, jobs may be simultaneously advertised externally to speed up the hiring process.</a:t>
            </a:r>
          </a:p>
          <a:p>
            <a:endParaRPr lang="en-MY" dirty="0"/>
          </a:p>
          <a:p>
            <a:r>
              <a:rPr lang="en-MY" dirty="0"/>
              <a:t>Job postings have several advantages:</a:t>
            </a:r>
          </a:p>
          <a:p>
            <a:pPr marL="285750" indent="-285750">
              <a:buFont typeface="Wingdings" panose="05000000000000000000" pitchFamily="2" charset="2"/>
              <a:buChar char="§"/>
            </a:pPr>
            <a:r>
              <a:rPr lang="en-MY" dirty="0"/>
              <a:t>Allows all qualified employees to compete for positions</a:t>
            </a:r>
          </a:p>
          <a:p>
            <a:pPr marL="285750" indent="-285750">
              <a:buFont typeface="Wingdings" panose="05000000000000000000" pitchFamily="2" charset="2"/>
              <a:buChar char="§"/>
            </a:pPr>
            <a:r>
              <a:rPr lang="en-MY" dirty="0"/>
              <a:t>Alerts candidates to advancement opportunities in the department or the organization</a:t>
            </a:r>
          </a:p>
          <a:p>
            <a:pPr marL="285750" indent="-285750">
              <a:buFont typeface="Wingdings" panose="05000000000000000000" pitchFamily="2" charset="2"/>
              <a:buChar char="§"/>
            </a:pPr>
            <a:r>
              <a:rPr lang="en-MY" dirty="0"/>
              <a:t>Allows the organization to reduce the costs of recruiting</a:t>
            </a:r>
          </a:p>
          <a:p>
            <a:pPr marL="285750" indent="-285750">
              <a:buFont typeface="Wingdings" panose="05000000000000000000" pitchFamily="2" charset="2"/>
              <a:buChar char="§"/>
            </a:pPr>
            <a:r>
              <a:rPr lang="en-MY" dirty="0"/>
              <a:t>Accommodates seniority by establishing qualifications and other position requirements</a:t>
            </a:r>
          </a:p>
        </p:txBody>
      </p:sp>
    </p:spTree>
    <p:extLst>
      <p:ext uri="{BB962C8B-B14F-4D97-AF65-F5344CB8AC3E}">
        <p14:creationId xmlns:p14="http://schemas.microsoft.com/office/powerpoint/2010/main" xmlns="" val="2176516190"/>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363FC97-B059-49D1-A6A1-85A26AA66343}"/>
              </a:ext>
            </a:extLst>
          </p:cNvPr>
          <p:cNvSpPr>
            <a:spLocks noGrp="1"/>
          </p:cNvSpPr>
          <p:nvPr>
            <p:ph type="title"/>
          </p:nvPr>
        </p:nvSpPr>
        <p:spPr>
          <a:xfrm>
            <a:off x="838200" y="304800"/>
            <a:ext cx="7200900" cy="655639"/>
          </a:xfrm>
        </p:spPr>
        <p:txBody>
          <a:bodyPr/>
          <a:lstStyle/>
          <a:p>
            <a:r>
              <a:rPr lang="en-MY" dirty="0"/>
              <a:t>Skills Assessment Tools</a:t>
            </a:r>
          </a:p>
        </p:txBody>
      </p:sp>
      <p:sp>
        <p:nvSpPr>
          <p:cNvPr id="4" name="TextBox 3">
            <a:extLst>
              <a:ext uri="{FF2B5EF4-FFF2-40B4-BE49-F238E27FC236}">
                <a16:creationId xmlns:a16="http://schemas.microsoft.com/office/drawing/2014/main" xmlns="" id="{024DDDC5-26BC-4D62-86CD-C6CE2842F6B4}"/>
              </a:ext>
            </a:extLst>
          </p:cNvPr>
          <p:cNvSpPr txBox="1"/>
          <p:nvPr/>
        </p:nvSpPr>
        <p:spPr>
          <a:xfrm>
            <a:off x="685800" y="1143000"/>
            <a:ext cx="7848600" cy="4985980"/>
          </a:xfrm>
          <a:prstGeom prst="rect">
            <a:avLst/>
          </a:prstGeom>
          <a:noFill/>
        </p:spPr>
        <p:txBody>
          <a:bodyPr wrap="square" rtlCol="0">
            <a:spAutoFit/>
          </a:bodyPr>
          <a:lstStyle/>
          <a:p>
            <a:r>
              <a:rPr lang="en-MY" sz="2000" dirty="0"/>
              <a:t>The human resource information system (HRIS) is technology that supports human resources functions. HRIS can be used as a source for internal recruitment.</a:t>
            </a:r>
          </a:p>
          <a:p>
            <a:endParaRPr lang="en-MY" sz="2000" dirty="0"/>
          </a:p>
          <a:p>
            <a:r>
              <a:rPr lang="en-MY" sz="2000" dirty="0"/>
              <a:t>HRIS skill banks and skill tracking systems can generate computerized employee profiles and skill inventories. These inventories provide a list of candidates who have the needed knowledge, skills and abilities. Having a complete record of each employee’s qualifications provides the following benefits:</a:t>
            </a:r>
          </a:p>
          <a:p>
            <a:endParaRPr lang="en-MY" sz="2000" dirty="0"/>
          </a:p>
          <a:p>
            <a:pPr marL="285750" indent="-285750">
              <a:buFont typeface="Wingdings" panose="05000000000000000000" pitchFamily="2" charset="2"/>
              <a:buChar char="§"/>
            </a:pPr>
            <a:r>
              <a:rPr lang="en-MY" sz="2000" dirty="0"/>
              <a:t>Allows organizations to scan records quickly and to locate qualified candidates</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Increases the likelihood of a good match between the job and the employee</a:t>
            </a:r>
          </a:p>
          <a:p>
            <a:endParaRPr lang="en-MY" dirty="0"/>
          </a:p>
        </p:txBody>
      </p:sp>
    </p:spTree>
    <p:extLst>
      <p:ext uri="{BB962C8B-B14F-4D97-AF65-F5344CB8AC3E}">
        <p14:creationId xmlns:p14="http://schemas.microsoft.com/office/powerpoint/2010/main" xmlns="" val="3518114732"/>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EDB8401-55FA-443F-A1B9-53B6DDDB8F1C}"/>
              </a:ext>
            </a:extLst>
          </p:cNvPr>
          <p:cNvSpPr>
            <a:spLocks noGrp="1"/>
          </p:cNvSpPr>
          <p:nvPr>
            <p:ph type="title"/>
          </p:nvPr>
        </p:nvSpPr>
        <p:spPr/>
        <p:txBody>
          <a:bodyPr/>
          <a:lstStyle/>
          <a:p>
            <a:r>
              <a:rPr lang="en-MY" dirty="0"/>
              <a:t>Employee Referrals</a:t>
            </a:r>
          </a:p>
        </p:txBody>
      </p:sp>
      <p:sp>
        <p:nvSpPr>
          <p:cNvPr id="4" name="TextBox 3">
            <a:extLst>
              <a:ext uri="{FF2B5EF4-FFF2-40B4-BE49-F238E27FC236}">
                <a16:creationId xmlns:a16="http://schemas.microsoft.com/office/drawing/2014/main" xmlns="" id="{3D57623B-CC52-4E54-A9BF-52BC5B5EA9D4}"/>
              </a:ext>
            </a:extLst>
          </p:cNvPr>
          <p:cNvSpPr txBox="1"/>
          <p:nvPr/>
        </p:nvSpPr>
        <p:spPr>
          <a:xfrm>
            <a:off x="755576" y="1772816"/>
            <a:ext cx="7931224" cy="646331"/>
          </a:xfrm>
          <a:prstGeom prst="rect">
            <a:avLst/>
          </a:prstGeom>
          <a:noFill/>
        </p:spPr>
        <p:txBody>
          <a:bodyPr wrap="square" rtlCol="0">
            <a:spAutoFit/>
          </a:bodyPr>
          <a:lstStyle/>
          <a:p>
            <a:r>
              <a:rPr lang="en-MY" dirty="0"/>
              <a:t>An employee referral program is a recruiting strategy that rewards current employees for referring qualified candidates for open positions </a:t>
            </a:r>
          </a:p>
        </p:txBody>
      </p:sp>
      <p:pic>
        <p:nvPicPr>
          <p:cNvPr id="6" name="Picture 5">
            <a:extLst>
              <a:ext uri="{FF2B5EF4-FFF2-40B4-BE49-F238E27FC236}">
                <a16:creationId xmlns:a16="http://schemas.microsoft.com/office/drawing/2014/main" xmlns="" id="{C62C5ED7-A0EE-4849-8534-F65E93AA77A6}"/>
              </a:ext>
            </a:extLst>
          </p:cNvPr>
          <p:cNvPicPr>
            <a:picLocks noChangeAspect="1"/>
          </p:cNvPicPr>
          <p:nvPr/>
        </p:nvPicPr>
        <p:blipFill>
          <a:blip r:embed="rId2"/>
          <a:stretch>
            <a:fillRect/>
          </a:stretch>
        </p:blipFill>
        <p:spPr>
          <a:xfrm>
            <a:off x="825913" y="2924944"/>
            <a:ext cx="7625485" cy="2448034"/>
          </a:xfrm>
          <a:prstGeom prst="rect">
            <a:avLst/>
          </a:prstGeom>
        </p:spPr>
      </p:pic>
    </p:spTree>
    <p:extLst>
      <p:ext uri="{BB962C8B-B14F-4D97-AF65-F5344CB8AC3E}">
        <p14:creationId xmlns:p14="http://schemas.microsoft.com/office/powerpoint/2010/main" xmlns="" val="3932611629"/>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7790495-B1B7-4A17-9EF0-AEF97059E813}"/>
              </a:ext>
            </a:extLst>
          </p:cNvPr>
          <p:cNvSpPr>
            <a:spLocks noGrp="1"/>
          </p:cNvSpPr>
          <p:nvPr>
            <p:ph type="title"/>
          </p:nvPr>
        </p:nvSpPr>
        <p:spPr/>
        <p:txBody>
          <a:bodyPr/>
          <a:lstStyle/>
          <a:p>
            <a:r>
              <a:rPr lang="en-MY" dirty="0"/>
              <a:t>Internal Movement</a:t>
            </a:r>
          </a:p>
        </p:txBody>
      </p:sp>
      <p:sp>
        <p:nvSpPr>
          <p:cNvPr id="4" name="TextBox 3">
            <a:extLst>
              <a:ext uri="{FF2B5EF4-FFF2-40B4-BE49-F238E27FC236}">
                <a16:creationId xmlns:a16="http://schemas.microsoft.com/office/drawing/2014/main" xmlns="" id="{3C48900C-3DDF-4E99-93DB-01B8DA7C5F1B}"/>
              </a:ext>
            </a:extLst>
          </p:cNvPr>
          <p:cNvSpPr txBox="1"/>
          <p:nvPr/>
        </p:nvSpPr>
        <p:spPr>
          <a:xfrm>
            <a:off x="914400" y="1772816"/>
            <a:ext cx="7618040" cy="4247317"/>
          </a:xfrm>
          <a:prstGeom prst="rect">
            <a:avLst/>
          </a:prstGeom>
          <a:noFill/>
        </p:spPr>
        <p:txBody>
          <a:bodyPr wrap="square" rtlCol="0">
            <a:spAutoFit/>
          </a:bodyPr>
          <a:lstStyle/>
          <a:p>
            <a:r>
              <a:rPr lang="en-MY" dirty="0"/>
              <a:t>Internal movement refers to the movement of employees from one job to another within the organization.</a:t>
            </a:r>
          </a:p>
          <a:p>
            <a:endParaRPr lang="en-MY" dirty="0"/>
          </a:p>
          <a:p>
            <a:r>
              <a:rPr lang="en-MY" dirty="0"/>
              <a:t>We will look in more detail at the following forms of internal movement:</a:t>
            </a:r>
          </a:p>
          <a:p>
            <a:endParaRPr lang="en-MY" dirty="0"/>
          </a:p>
          <a:p>
            <a:pPr marL="285750" indent="-285750">
              <a:buFont typeface="Wingdings" panose="05000000000000000000" pitchFamily="2" charset="2"/>
              <a:buChar char="§"/>
            </a:pPr>
            <a:r>
              <a:rPr lang="en-MY" dirty="0"/>
              <a:t>Promotions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Demotions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Relocations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Transfers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International assignments</a:t>
            </a:r>
          </a:p>
          <a:p>
            <a:endParaRPr lang="en-MY" dirty="0"/>
          </a:p>
        </p:txBody>
      </p:sp>
    </p:spTree>
    <p:extLst>
      <p:ext uri="{BB962C8B-B14F-4D97-AF65-F5344CB8AC3E}">
        <p14:creationId xmlns:p14="http://schemas.microsoft.com/office/powerpoint/2010/main" xmlns="" val="2926473583"/>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25E1BB4-6C76-4220-9E02-95945CCD2082}"/>
              </a:ext>
            </a:extLst>
          </p:cNvPr>
          <p:cNvSpPr>
            <a:spLocks noGrp="1"/>
          </p:cNvSpPr>
          <p:nvPr>
            <p:ph type="title"/>
          </p:nvPr>
        </p:nvSpPr>
        <p:spPr>
          <a:xfrm>
            <a:off x="914400" y="304800"/>
            <a:ext cx="7200900" cy="655639"/>
          </a:xfrm>
        </p:spPr>
        <p:txBody>
          <a:bodyPr/>
          <a:lstStyle/>
          <a:p>
            <a:r>
              <a:rPr lang="en-MY" dirty="0"/>
              <a:t>Promotions</a:t>
            </a:r>
          </a:p>
        </p:txBody>
      </p:sp>
      <p:sp>
        <p:nvSpPr>
          <p:cNvPr id="4" name="TextBox 3">
            <a:extLst>
              <a:ext uri="{FF2B5EF4-FFF2-40B4-BE49-F238E27FC236}">
                <a16:creationId xmlns:a16="http://schemas.microsoft.com/office/drawing/2014/main" xmlns="" id="{342C8923-F37A-465A-9A3D-A69ADAA6D3F2}"/>
              </a:ext>
            </a:extLst>
          </p:cNvPr>
          <p:cNvSpPr txBox="1"/>
          <p:nvPr/>
        </p:nvSpPr>
        <p:spPr>
          <a:xfrm>
            <a:off x="609600" y="1066800"/>
            <a:ext cx="7848600" cy="4800600"/>
          </a:xfrm>
          <a:prstGeom prst="rect">
            <a:avLst/>
          </a:prstGeom>
          <a:noFill/>
        </p:spPr>
        <p:txBody>
          <a:bodyPr wrap="square" rtlCol="0">
            <a:spAutoFit/>
          </a:bodyPr>
          <a:lstStyle/>
          <a:p>
            <a:r>
              <a:rPr lang="en-MY" dirty="0"/>
              <a:t>In most organizations, a promotion is an advancement of an employee's rank, usually with greater responsibility and more money. Some reasons for promotion include the following:</a:t>
            </a:r>
          </a:p>
          <a:p>
            <a:endParaRPr lang="en-MY" dirty="0"/>
          </a:p>
          <a:p>
            <a:pPr marL="285750" indent="-285750">
              <a:buFont typeface="Wingdings" panose="05000000000000000000" pitchFamily="2" charset="2"/>
              <a:buChar char="§"/>
            </a:pPr>
            <a:r>
              <a:rPr lang="en-MY" dirty="0"/>
              <a:t>Assuming new and different duties of a different position at a higher level</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Assuming a position that involves increased responsibilities and the acquisition of additional knowledge, skills or abilities in the same line of work</a:t>
            </a:r>
          </a:p>
          <a:p>
            <a:endParaRPr lang="en-MY" dirty="0"/>
          </a:p>
          <a:p>
            <a:r>
              <a:rPr lang="en-MY" dirty="0"/>
              <a:t>HR, together with line management, should develop a natural progression of jobs whenever possible. This progression provides employees with a career path for future growth that can also be used as a basis for promotion from within. However, HR management should not create jobs simply to provide a path of upward mobility. Artificial career paths can lead to unrealistic expectations and unnecessary organizational structure and costs.</a:t>
            </a:r>
          </a:p>
        </p:txBody>
      </p:sp>
    </p:spTree>
    <p:extLst>
      <p:ext uri="{BB962C8B-B14F-4D97-AF65-F5344CB8AC3E}">
        <p14:creationId xmlns:p14="http://schemas.microsoft.com/office/powerpoint/2010/main" xmlns="" val="2214793285"/>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0ADFE91-AB18-460F-ADEE-4DA20A998867}"/>
              </a:ext>
            </a:extLst>
          </p:cNvPr>
          <p:cNvSpPr>
            <a:spLocks noGrp="1"/>
          </p:cNvSpPr>
          <p:nvPr>
            <p:ph type="title"/>
          </p:nvPr>
        </p:nvSpPr>
        <p:spPr/>
        <p:txBody>
          <a:bodyPr/>
          <a:lstStyle/>
          <a:p>
            <a:r>
              <a:rPr lang="en-MY" dirty="0"/>
              <a:t>Demotions</a:t>
            </a:r>
          </a:p>
        </p:txBody>
      </p:sp>
      <p:sp>
        <p:nvSpPr>
          <p:cNvPr id="4" name="TextBox 3">
            <a:extLst>
              <a:ext uri="{FF2B5EF4-FFF2-40B4-BE49-F238E27FC236}">
                <a16:creationId xmlns:a16="http://schemas.microsoft.com/office/drawing/2014/main" xmlns="" id="{A37E691A-C996-49B6-8C11-F5902A0F6E89}"/>
              </a:ext>
            </a:extLst>
          </p:cNvPr>
          <p:cNvSpPr txBox="1"/>
          <p:nvPr/>
        </p:nvSpPr>
        <p:spPr>
          <a:xfrm>
            <a:off x="914400" y="1916832"/>
            <a:ext cx="7258000" cy="3416320"/>
          </a:xfrm>
          <a:prstGeom prst="rect">
            <a:avLst/>
          </a:prstGeom>
          <a:noFill/>
        </p:spPr>
        <p:txBody>
          <a:bodyPr wrap="square" rtlCol="0">
            <a:spAutoFit/>
          </a:bodyPr>
          <a:lstStyle/>
          <a:p>
            <a:r>
              <a:rPr lang="en-MY" dirty="0"/>
              <a:t>A demotion is moving an employee back or laterally to a position that is better suited to his or her talents. Demotions can occur for several different reasons:</a:t>
            </a:r>
          </a:p>
          <a:p>
            <a:endParaRPr lang="en-MY" dirty="0"/>
          </a:p>
          <a:p>
            <a:pPr marL="285750" indent="-285750">
              <a:buFont typeface="Wingdings" panose="05000000000000000000" pitchFamily="2" charset="2"/>
              <a:buChar char="§"/>
            </a:pPr>
            <a:r>
              <a:rPr lang="en-MY" dirty="0"/>
              <a:t>Staff reductions, consolidations or reorganizations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An attempt to move an underqualified employee to a more suitable position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An employee’s request (For example, an employee may not want to continue as a supervisor or may request a part-time schedule.)</a:t>
            </a:r>
          </a:p>
          <a:p>
            <a:endParaRPr lang="en-MY" dirty="0"/>
          </a:p>
        </p:txBody>
      </p:sp>
    </p:spTree>
    <p:extLst>
      <p:ext uri="{BB962C8B-B14F-4D97-AF65-F5344CB8AC3E}">
        <p14:creationId xmlns:p14="http://schemas.microsoft.com/office/powerpoint/2010/main" xmlns="" val="481889145"/>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0ADFE91-AB18-460F-ADEE-4DA20A998867}"/>
              </a:ext>
            </a:extLst>
          </p:cNvPr>
          <p:cNvSpPr>
            <a:spLocks noGrp="1"/>
          </p:cNvSpPr>
          <p:nvPr>
            <p:ph type="title"/>
          </p:nvPr>
        </p:nvSpPr>
        <p:spPr/>
        <p:txBody>
          <a:bodyPr/>
          <a:lstStyle/>
          <a:p>
            <a:r>
              <a:rPr lang="en-MY" dirty="0"/>
              <a:t>Relocations</a:t>
            </a:r>
          </a:p>
        </p:txBody>
      </p:sp>
      <p:sp>
        <p:nvSpPr>
          <p:cNvPr id="4" name="TextBox 3">
            <a:extLst>
              <a:ext uri="{FF2B5EF4-FFF2-40B4-BE49-F238E27FC236}">
                <a16:creationId xmlns:a16="http://schemas.microsoft.com/office/drawing/2014/main" xmlns="" id="{4CF383E2-5BFE-432F-959E-6C6C934C6B9B}"/>
              </a:ext>
            </a:extLst>
          </p:cNvPr>
          <p:cNvSpPr txBox="1"/>
          <p:nvPr/>
        </p:nvSpPr>
        <p:spPr>
          <a:xfrm>
            <a:off x="755576" y="1772816"/>
            <a:ext cx="7931224" cy="4247317"/>
          </a:xfrm>
          <a:prstGeom prst="rect">
            <a:avLst/>
          </a:prstGeom>
          <a:noFill/>
        </p:spPr>
        <p:txBody>
          <a:bodyPr wrap="square" rtlCol="0">
            <a:spAutoFit/>
          </a:bodyPr>
          <a:lstStyle/>
          <a:p>
            <a:r>
              <a:rPr lang="en-MY" dirty="0"/>
              <a:t>Relocation means moving an employee to another location for work. This relocation can be within the country or to another country.</a:t>
            </a:r>
          </a:p>
          <a:p>
            <a:endParaRPr lang="en-MY" dirty="0"/>
          </a:p>
          <a:p>
            <a:r>
              <a:rPr lang="en-MY" dirty="0"/>
              <a:t>The organization should consider several factors related to relocations:</a:t>
            </a:r>
          </a:p>
          <a:p>
            <a:endParaRPr lang="en-MY" dirty="0"/>
          </a:p>
          <a:p>
            <a:pPr marL="285750" indent="-285750">
              <a:buFont typeface="Wingdings" panose="05000000000000000000" pitchFamily="2" charset="2"/>
              <a:buChar char="§"/>
            </a:pPr>
            <a:r>
              <a:rPr lang="en-MY" dirty="0"/>
              <a:t>The cost to the organization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employee’s willingness to accept the relocation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impact on the employee’s family (including employment opportunities for the spouse)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need for an orientation program to adjust employees and their families to the new location</a:t>
            </a:r>
          </a:p>
          <a:p>
            <a:endParaRPr lang="en-MY" dirty="0"/>
          </a:p>
        </p:txBody>
      </p:sp>
    </p:spTree>
    <p:extLst>
      <p:ext uri="{BB962C8B-B14F-4D97-AF65-F5344CB8AC3E}">
        <p14:creationId xmlns:p14="http://schemas.microsoft.com/office/powerpoint/2010/main" xmlns="" val="3240110935"/>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0ADFE91-AB18-460F-ADEE-4DA20A998867}"/>
              </a:ext>
            </a:extLst>
          </p:cNvPr>
          <p:cNvSpPr>
            <a:spLocks noGrp="1"/>
          </p:cNvSpPr>
          <p:nvPr>
            <p:ph type="title"/>
          </p:nvPr>
        </p:nvSpPr>
        <p:spPr/>
        <p:txBody>
          <a:bodyPr/>
          <a:lstStyle/>
          <a:p>
            <a:r>
              <a:rPr lang="en-MY" dirty="0"/>
              <a:t>Transfers</a:t>
            </a:r>
          </a:p>
        </p:txBody>
      </p:sp>
      <p:sp>
        <p:nvSpPr>
          <p:cNvPr id="4" name="TextBox 3">
            <a:extLst>
              <a:ext uri="{FF2B5EF4-FFF2-40B4-BE49-F238E27FC236}">
                <a16:creationId xmlns:a16="http://schemas.microsoft.com/office/drawing/2014/main" xmlns="" id="{AFF58AC2-36FB-45EE-8131-1019A454B1A5}"/>
              </a:ext>
            </a:extLst>
          </p:cNvPr>
          <p:cNvSpPr txBox="1"/>
          <p:nvPr/>
        </p:nvSpPr>
        <p:spPr>
          <a:xfrm>
            <a:off x="755576" y="1844824"/>
            <a:ext cx="8208912" cy="4247317"/>
          </a:xfrm>
          <a:prstGeom prst="rect">
            <a:avLst/>
          </a:prstGeom>
          <a:noFill/>
        </p:spPr>
        <p:txBody>
          <a:bodyPr wrap="square" rtlCol="0">
            <a:spAutoFit/>
          </a:bodyPr>
          <a:lstStyle/>
          <a:p>
            <a:r>
              <a:rPr lang="en-MY" dirty="0"/>
              <a:t>Often employees transfer to other divisions within an organization. Transfers are usually considered a lateral move with no salary adjustment. Transfers can be initiated by either the employee or management and may involve a move to a different geographic location, function or organizational line.</a:t>
            </a:r>
          </a:p>
          <a:p>
            <a:endParaRPr lang="en-MY" dirty="0"/>
          </a:p>
          <a:p>
            <a:r>
              <a:rPr lang="en-MY" dirty="0"/>
              <a:t>Reasons for transfers include the following:</a:t>
            </a:r>
          </a:p>
          <a:p>
            <a:endParaRPr lang="en-MY" dirty="0"/>
          </a:p>
          <a:p>
            <a:pPr marL="285750" indent="-285750">
              <a:buFont typeface="Wingdings" panose="05000000000000000000" pitchFamily="2" charset="2"/>
              <a:buChar char="§"/>
            </a:pPr>
            <a:r>
              <a:rPr lang="en-MY" dirty="0"/>
              <a:t>The employee desires change but does not want to leave the organization.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organization finds a better match between the employee’s abilities and the organization’s staffing needs.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transfer helps the organization balance staffing and reduces the need for terminations.</a:t>
            </a:r>
          </a:p>
          <a:p>
            <a:endParaRPr lang="en-MY" dirty="0"/>
          </a:p>
        </p:txBody>
      </p:sp>
    </p:spTree>
    <p:extLst>
      <p:ext uri="{BB962C8B-B14F-4D97-AF65-F5344CB8AC3E}">
        <p14:creationId xmlns:p14="http://schemas.microsoft.com/office/powerpoint/2010/main" xmlns="" val="2717509467"/>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0ADFE91-AB18-460F-ADEE-4DA20A998867}"/>
              </a:ext>
            </a:extLst>
          </p:cNvPr>
          <p:cNvSpPr>
            <a:spLocks noGrp="1"/>
          </p:cNvSpPr>
          <p:nvPr>
            <p:ph type="title"/>
          </p:nvPr>
        </p:nvSpPr>
        <p:spPr/>
        <p:txBody>
          <a:bodyPr/>
          <a:lstStyle/>
          <a:p>
            <a:r>
              <a:rPr lang="en-MY" dirty="0"/>
              <a:t>International Assignments</a:t>
            </a:r>
          </a:p>
        </p:txBody>
      </p:sp>
      <p:sp>
        <p:nvSpPr>
          <p:cNvPr id="4" name="TextBox 3">
            <a:extLst>
              <a:ext uri="{FF2B5EF4-FFF2-40B4-BE49-F238E27FC236}">
                <a16:creationId xmlns:a16="http://schemas.microsoft.com/office/drawing/2014/main" xmlns="" id="{41DD51A8-6F32-42EC-AA5B-3D2086151092}"/>
              </a:ext>
            </a:extLst>
          </p:cNvPr>
          <p:cNvSpPr txBox="1"/>
          <p:nvPr/>
        </p:nvSpPr>
        <p:spPr>
          <a:xfrm>
            <a:off x="914400" y="1844824"/>
            <a:ext cx="7546032" cy="3693319"/>
          </a:xfrm>
          <a:prstGeom prst="rect">
            <a:avLst/>
          </a:prstGeom>
          <a:noFill/>
        </p:spPr>
        <p:txBody>
          <a:bodyPr wrap="square" rtlCol="0">
            <a:spAutoFit/>
          </a:bodyPr>
          <a:lstStyle/>
          <a:p>
            <a:r>
              <a:rPr lang="en-MY" dirty="0"/>
              <a:t>An international assignee is a person who moves to a new country to work on an international assignment</a:t>
            </a:r>
          </a:p>
          <a:p>
            <a:endParaRPr lang="en-MY" dirty="0"/>
          </a:p>
          <a:p>
            <a:r>
              <a:rPr lang="en-MY" dirty="0"/>
              <a:t>Reasons for organizations to make an international assignment include the following:</a:t>
            </a:r>
          </a:p>
          <a:p>
            <a:endParaRPr lang="en-MY" dirty="0"/>
          </a:p>
          <a:p>
            <a:pPr marL="285750" indent="-285750">
              <a:buFont typeface="Wingdings" panose="05000000000000000000" pitchFamily="2" charset="2"/>
              <a:buChar char="§"/>
            </a:pPr>
            <a:r>
              <a:rPr lang="en-MY" dirty="0"/>
              <a:t>Filling an open position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Transferring technology or knowledge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Developing an employee’s career</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err="1"/>
              <a:t>Analyzing</a:t>
            </a:r>
            <a:r>
              <a:rPr lang="en-MY" dirty="0"/>
              <a:t> the market for the organization’s products or services </a:t>
            </a:r>
          </a:p>
        </p:txBody>
      </p:sp>
    </p:spTree>
    <p:extLst>
      <p:ext uri="{BB962C8B-B14F-4D97-AF65-F5344CB8AC3E}">
        <p14:creationId xmlns:p14="http://schemas.microsoft.com/office/powerpoint/2010/main" xmlns="" val="377337661"/>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0ADFE91-AB18-460F-ADEE-4DA20A998867}"/>
              </a:ext>
            </a:extLst>
          </p:cNvPr>
          <p:cNvSpPr>
            <a:spLocks noGrp="1"/>
          </p:cNvSpPr>
          <p:nvPr>
            <p:ph type="title"/>
          </p:nvPr>
        </p:nvSpPr>
        <p:spPr>
          <a:xfrm>
            <a:off x="990600" y="228600"/>
            <a:ext cx="7200900" cy="579439"/>
          </a:xfrm>
        </p:spPr>
        <p:txBody>
          <a:bodyPr/>
          <a:lstStyle/>
          <a:p>
            <a:r>
              <a:rPr lang="en-MY" dirty="0"/>
              <a:t>Recruiting Strategies IV</a:t>
            </a:r>
          </a:p>
        </p:txBody>
      </p:sp>
      <p:sp>
        <p:nvSpPr>
          <p:cNvPr id="4" name="TextBox 3">
            <a:extLst>
              <a:ext uri="{FF2B5EF4-FFF2-40B4-BE49-F238E27FC236}">
                <a16:creationId xmlns:a16="http://schemas.microsoft.com/office/drawing/2014/main" xmlns="" id="{3D551BA2-A207-467F-ACE8-F46D945F718F}"/>
              </a:ext>
            </a:extLst>
          </p:cNvPr>
          <p:cNvSpPr txBox="1"/>
          <p:nvPr/>
        </p:nvSpPr>
        <p:spPr>
          <a:xfrm>
            <a:off x="533400" y="1066800"/>
            <a:ext cx="8003232" cy="2031325"/>
          </a:xfrm>
          <a:prstGeom prst="rect">
            <a:avLst/>
          </a:prstGeom>
          <a:noFill/>
        </p:spPr>
        <p:txBody>
          <a:bodyPr wrap="square" rtlCol="0">
            <a:spAutoFit/>
          </a:bodyPr>
          <a:lstStyle/>
          <a:p>
            <a:r>
              <a:rPr lang="en-MY" b="1" u="sng" dirty="0"/>
              <a:t>External Recruitment Sources</a:t>
            </a:r>
          </a:p>
          <a:p>
            <a:endParaRPr lang="en-MY" dirty="0"/>
          </a:p>
          <a:p>
            <a:r>
              <a:rPr lang="en-MY" dirty="0"/>
              <a:t>During the external recruitment process, HR or the lead recruiter plays the liaison role between the hiring manager and the external recruitment source. As a liaison, the recruiter is the main contact point in the recruitment process and facilitates the communication between the organization and the external recruitment source.</a:t>
            </a:r>
          </a:p>
        </p:txBody>
      </p:sp>
      <p:pic>
        <p:nvPicPr>
          <p:cNvPr id="6" name="Picture 5">
            <a:extLst>
              <a:ext uri="{FF2B5EF4-FFF2-40B4-BE49-F238E27FC236}">
                <a16:creationId xmlns:a16="http://schemas.microsoft.com/office/drawing/2014/main" xmlns="" id="{10EE636C-13D5-4CFD-8479-BE45D0293473}"/>
              </a:ext>
            </a:extLst>
          </p:cNvPr>
          <p:cNvPicPr>
            <a:picLocks noChangeAspect="1"/>
          </p:cNvPicPr>
          <p:nvPr/>
        </p:nvPicPr>
        <p:blipFill>
          <a:blip r:embed="rId2"/>
          <a:stretch>
            <a:fillRect/>
          </a:stretch>
        </p:blipFill>
        <p:spPr>
          <a:xfrm>
            <a:off x="2438400" y="3352800"/>
            <a:ext cx="4810125" cy="2676525"/>
          </a:xfrm>
          <a:prstGeom prst="rect">
            <a:avLst/>
          </a:prstGeom>
        </p:spPr>
      </p:pic>
    </p:spTree>
    <p:extLst>
      <p:ext uri="{BB962C8B-B14F-4D97-AF65-F5344CB8AC3E}">
        <p14:creationId xmlns:p14="http://schemas.microsoft.com/office/powerpoint/2010/main" xmlns="" val="1198582364"/>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0ADFE91-AB18-460F-ADEE-4DA20A998867}"/>
              </a:ext>
            </a:extLst>
          </p:cNvPr>
          <p:cNvSpPr>
            <a:spLocks noGrp="1"/>
          </p:cNvSpPr>
          <p:nvPr>
            <p:ph type="title"/>
          </p:nvPr>
        </p:nvSpPr>
        <p:spPr>
          <a:xfrm>
            <a:off x="990600" y="152400"/>
            <a:ext cx="7200900" cy="655639"/>
          </a:xfrm>
        </p:spPr>
        <p:txBody>
          <a:bodyPr/>
          <a:lstStyle/>
          <a:p>
            <a:r>
              <a:rPr lang="en-MY" dirty="0"/>
              <a:t>External Recruiting Sources</a:t>
            </a:r>
          </a:p>
        </p:txBody>
      </p:sp>
      <p:pic>
        <p:nvPicPr>
          <p:cNvPr id="5" name="Picture 4">
            <a:extLst>
              <a:ext uri="{FF2B5EF4-FFF2-40B4-BE49-F238E27FC236}">
                <a16:creationId xmlns:a16="http://schemas.microsoft.com/office/drawing/2014/main" xmlns="" id="{F04A49FB-265E-4180-90D9-FB5BC166B163}"/>
              </a:ext>
            </a:extLst>
          </p:cNvPr>
          <p:cNvPicPr>
            <a:picLocks noChangeAspect="1"/>
          </p:cNvPicPr>
          <p:nvPr/>
        </p:nvPicPr>
        <p:blipFill>
          <a:blip r:embed="rId2"/>
          <a:stretch>
            <a:fillRect/>
          </a:stretch>
        </p:blipFill>
        <p:spPr>
          <a:xfrm>
            <a:off x="1524000" y="838200"/>
            <a:ext cx="6192688" cy="5191125"/>
          </a:xfrm>
          <a:prstGeom prst="rect">
            <a:avLst/>
          </a:prstGeom>
        </p:spPr>
      </p:pic>
    </p:spTree>
    <p:extLst>
      <p:ext uri="{BB962C8B-B14F-4D97-AF65-F5344CB8AC3E}">
        <p14:creationId xmlns:p14="http://schemas.microsoft.com/office/powerpoint/2010/main" xmlns="" val="1903294971"/>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0ADFE91-AB18-460F-ADEE-4DA20A998867}"/>
              </a:ext>
            </a:extLst>
          </p:cNvPr>
          <p:cNvSpPr>
            <a:spLocks noGrp="1"/>
          </p:cNvSpPr>
          <p:nvPr>
            <p:ph type="title"/>
          </p:nvPr>
        </p:nvSpPr>
        <p:spPr/>
        <p:txBody>
          <a:bodyPr/>
          <a:lstStyle/>
          <a:p>
            <a:r>
              <a:rPr lang="en-MY" dirty="0" smtClean="0"/>
              <a:t>Question </a:t>
            </a:r>
            <a:r>
              <a:rPr lang="en-MY" dirty="0"/>
              <a:t># 1</a:t>
            </a:r>
          </a:p>
        </p:txBody>
      </p:sp>
      <p:sp>
        <p:nvSpPr>
          <p:cNvPr id="4" name="TextBox 3">
            <a:extLst>
              <a:ext uri="{FF2B5EF4-FFF2-40B4-BE49-F238E27FC236}">
                <a16:creationId xmlns:a16="http://schemas.microsoft.com/office/drawing/2014/main" xmlns="" id="{95E28EC1-29A3-420B-BB32-4277B0177B59}"/>
              </a:ext>
            </a:extLst>
          </p:cNvPr>
          <p:cNvSpPr txBox="1"/>
          <p:nvPr/>
        </p:nvSpPr>
        <p:spPr>
          <a:xfrm>
            <a:off x="914400" y="1700808"/>
            <a:ext cx="7772400" cy="3139321"/>
          </a:xfrm>
          <a:prstGeom prst="rect">
            <a:avLst/>
          </a:prstGeom>
          <a:noFill/>
        </p:spPr>
        <p:txBody>
          <a:bodyPr wrap="square" rtlCol="0">
            <a:spAutoFit/>
          </a:bodyPr>
          <a:lstStyle/>
          <a:p>
            <a:r>
              <a:rPr lang="en-MY" dirty="0"/>
              <a:t>What form is best used to authorize creating a new position that is not currently filled by an employee?</a:t>
            </a:r>
          </a:p>
          <a:p>
            <a:endParaRPr lang="en-MY" dirty="0"/>
          </a:p>
          <a:p>
            <a:pPr marL="342900" indent="-342900">
              <a:buAutoNum type="alphaUcPeriod"/>
            </a:pPr>
            <a:r>
              <a:rPr lang="en-MY" dirty="0"/>
              <a:t>Requisition form</a:t>
            </a:r>
          </a:p>
          <a:p>
            <a:pPr marL="342900" indent="-342900">
              <a:buAutoNum type="alphaUcPeriod"/>
            </a:pPr>
            <a:endParaRPr lang="en-MY" dirty="0"/>
          </a:p>
          <a:p>
            <a:pPr marL="342900" indent="-342900">
              <a:buAutoNum type="alphaUcPeriod"/>
            </a:pPr>
            <a:r>
              <a:rPr lang="en-MY" dirty="0"/>
              <a:t>Requisition Replacement form</a:t>
            </a:r>
          </a:p>
          <a:p>
            <a:pPr marL="342900" indent="-342900">
              <a:buAutoNum type="alphaUcPeriod"/>
            </a:pPr>
            <a:endParaRPr lang="en-MY" dirty="0"/>
          </a:p>
          <a:p>
            <a:pPr marL="342900" indent="-342900">
              <a:buAutoNum type="alphaUcPeriod"/>
            </a:pPr>
            <a:r>
              <a:rPr lang="en-MY" dirty="0"/>
              <a:t>Add to Headcount form</a:t>
            </a:r>
          </a:p>
          <a:p>
            <a:pPr marL="342900" indent="-342900">
              <a:buAutoNum type="alphaUcPeriod"/>
            </a:pPr>
            <a:endParaRPr lang="en-MY" dirty="0"/>
          </a:p>
          <a:p>
            <a:pPr marL="342900" indent="-342900">
              <a:buAutoNum type="alphaUcPeriod"/>
            </a:pPr>
            <a:r>
              <a:rPr lang="en-MY" dirty="0"/>
              <a:t>Recruitment form</a:t>
            </a:r>
          </a:p>
          <a:p>
            <a:endParaRPr lang="en-MY" dirty="0"/>
          </a:p>
        </p:txBody>
      </p:sp>
    </p:spTree>
    <p:extLst>
      <p:ext uri="{BB962C8B-B14F-4D97-AF65-F5344CB8AC3E}">
        <p14:creationId xmlns:p14="http://schemas.microsoft.com/office/powerpoint/2010/main" xmlns="" val="671180831"/>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0ADFE91-AB18-460F-ADEE-4DA20A998867}"/>
              </a:ext>
            </a:extLst>
          </p:cNvPr>
          <p:cNvSpPr>
            <a:spLocks noGrp="1"/>
          </p:cNvSpPr>
          <p:nvPr>
            <p:ph type="title"/>
          </p:nvPr>
        </p:nvSpPr>
        <p:spPr/>
        <p:txBody>
          <a:bodyPr/>
          <a:lstStyle/>
          <a:p>
            <a:r>
              <a:rPr lang="en-MY" dirty="0"/>
              <a:t>Answer to </a:t>
            </a:r>
            <a:r>
              <a:rPr lang="en-MY" dirty="0" smtClean="0"/>
              <a:t>Question </a:t>
            </a:r>
            <a:r>
              <a:rPr lang="en-MY" dirty="0"/>
              <a:t># 1</a:t>
            </a:r>
          </a:p>
        </p:txBody>
      </p:sp>
      <p:sp>
        <p:nvSpPr>
          <p:cNvPr id="3" name="Content Placeholder 2">
            <a:extLst>
              <a:ext uri="{FF2B5EF4-FFF2-40B4-BE49-F238E27FC236}">
                <a16:creationId xmlns:a16="http://schemas.microsoft.com/office/drawing/2014/main" xmlns="" id="{ACAFFCE3-1A91-4B4E-A517-EE90C0DE52D1}"/>
              </a:ext>
            </a:extLst>
          </p:cNvPr>
          <p:cNvSpPr>
            <a:spLocks noGrp="1"/>
          </p:cNvSpPr>
          <p:nvPr>
            <p:ph idx="1"/>
          </p:nvPr>
        </p:nvSpPr>
        <p:spPr>
          <a:xfrm>
            <a:off x="1043608" y="2132856"/>
            <a:ext cx="4665712" cy="820688"/>
          </a:xfrm>
        </p:spPr>
        <p:txBody>
          <a:bodyPr/>
          <a:lstStyle/>
          <a:p>
            <a:pPr marL="0" indent="0">
              <a:buNone/>
            </a:pPr>
            <a:r>
              <a:rPr lang="en-MY" dirty="0"/>
              <a:t>A.	Requisition form</a:t>
            </a:r>
          </a:p>
        </p:txBody>
      </p:sp>
    </p:spTree>
    <p:extLst>
      <p:ext uri="{BB962C8B-B14F-4D97-AF65-F5344CB8AC3E}">
        <p14:creationId xmlns:p14="http://schemas.microsoft.com/office/powerpoint/2010/main" xmlns="" val="1188491707"/>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0ADFE91-AB18-460F-ADEE-4DA20A998867}"/>
              </a:ext>
            </a:extLst>
          </p:cNvPr>
          <p:cNvSpPr>
            <a:spLocks noGrp="1"/>
          </p:cNvSpPr>
          <p:nvPr>
            <p:ph type="title"/>
          </p:nvPr>
        </p:nvSpPr>
        <p:spPr/>
        <p:txBody>
          <a:bodyPr/>
          <a:lstStyle/>
          <a:p>
            <a:r>
              <a:rPr lang="en-MY" dirty="0" smtClean="0"/>
              <a:t>Question </a:t>
            </a:r>
            <a:r>
              <a:rPr lang="en-MY" dirty="0"/>
              <a:t># 2</a:t>
            </a:r>
          </a:p>
        </p:txBody>
      </p:sp>
      <p:sp>
        <p:nvSpPr>
          <p:cNvPr id="4" name="TextBox 3">
            <a:extLst>
              <a:ext uri="{FF2B5EF4-FFF2-40B4-BE49-F238E27FC236}">
                <a16:creationId xmlns:a16="http://schemas.microsoft.com/office/drawing/2014/main" xmlns="" id="{474EB9EB-9980-4566-8A73-2E91D6F2BADB}"/>
              </a:ext>
            </a:extLst>
          </p:cNvPr>
          <p:cNvSpPr txBox="1"/>
          <p:nvPr/>
        </p:nvSpPr>
        <p:spPr>
          <a:xfrm>
            <a:off x="914400" y="1700808"/>
            <a:ext cx="7772400" cy="3970318"/>
          </a:xfrm>
          <a:prstGeom prst="rect">
            <a:avLst/>
          </a:prstGeom>
          <a:noFill/>
        </p:spPr>
        <p:txBody>
          <a:bodyPr wrap="square" rtlCol="0">
            <a:spAutoFit/>
          </a:bodyPr>
          <a:lstStyle/>
          <a:p>
            <a:r>
              <a:rPr lang="en-MY" dirty="0"/>
              <a:t>Which of the following statements about effective recruiting is NOT true?</a:t>
            </a:r>
          </a:p>
          <a:p>
            <a:endParaRPr lang="en-MY" dirty="0"/>
          </a:p>
          <a:p>
            <a:pPr marL="342900" indent="-342900">
              <a:buAutoNum type="alphaUcPeriod"/>
            </a:pPr>
            <a:r>
              <a:rPr lang="en-MY" dirty="0"/>
              <a:t>What works for one organization will usually apply to another organization.</a:t>
            </a:r>
          </a:p>
          <a:p>
            <a:pPr marL="342900" indent="-342900">
              <a:buAutoNum type="alphaUcPeriod"/>
            </a:pPr>
            <a:endParaRPr lang="en-MY" dirty="0"/>
          </a:p>
          <a:p>
            <a:pPr marL="342900" indent="-342900">
              <a:buAutoNum type="alphaUcPeriod"/>
            </a:pPr>
            <a:r>
              <a:rPr lang="en-MY" dirty="0"/>
              <a:t>Job specifications should reflect the collective input of managers, supervisors, incumbents and others.</a:t>
            </a:r>
          </a:p>
          <a:p>
            <a:pPr marL="342900" indent="-342900">
              <a:buAutoNum type="alphaUcPeriod"/>
            </a:pPr>
            <a:endParaRPr lang="en-MY" dirty="0"/>
          </a:p>
          <a:p>
            <a:pPr marL="342900" indent="-342900">
              <a:buAutoNum type="alphaUcPeriod"/>
            </a:pPr>
            <a:r>
              <a:rPr lang="en-MY" dirty="0"/>
              <a:t>Recruiters should show genuine interest in job candidates and treat them like valued prospective employees.</a:t>
            </a:r>
          </a:p>
          <a:p>
            <a:pPr marL="342900" indent="-342900">
              <a:buAutoNum type="alphaUcPeriod"/>
            </a:pPr>
            <a:endParaRPr lang="en-MY" dirty="0"/>
          </a:p>
          <a:p>
            <a:pPr marL="342900" indent="-342900">
              <a:buAutoNum type="alphaUcPeriod"/>
            </a:pPr>
            <a:r>
              <a:rPr lang="en-MY" dirty="0"/>
              <a:t>Organizations should recruit continuously rather recruiting only to fill specific existing openings.</a:t>
            </a:r>
          </a:p>
          <a:p>
            <a:endParaRPr lang="en-MY" dirty="0"/>
          </a:p>
        </p:txBody>
      </p:sp>
    </p:spTree>
    <p:extLst>
      <p:ext uri="{BB962C8B-B14F-4D97-AF65-F5344CB8AC3E}">
        <p14:creationId xmlns:p14="http://schemas.microsoft.com/office/powerpoint/2010/main" xmlns="" val="2687048003"/>
      </p:ext>
    </p:extLst>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0ADFE91-AB18-460F-ADEE-4DA20A998867}"/>
              </a:ext>
            </a:extLst>
          </p:cNvPr>
          <p:cNvSpPr>
            <a:spLocks noGrp="1"/>
          </p:cNvSpPr>
          <p:nvPr>
            <p:ph type="title"/>
          </p:nvPr>
        </p:nvSpPr>
        <p:spPr/>
        <p:txBody>
          <a:bodyPr/>
          <a:lstStyle/>
          <a:p>
            <a:r>
              <a:rPr lang="en-MY" dirty="0"/>
              <a:t>Answer to </a:t>
            </a:r>
            <a:r>
              <a:rPr lang="en-MY" dirty="0" smtClean="0"/>
              <a:t>Question </a:t>
            </a:r>
            <a:r>
              <a:rPr lang="en-MY" dirty="0"/>
              <a:t># 2</a:t>
            </a:r>
          </a:p>
        </p:txBody>
      </p:sp>
      <p:sp>
        <p:nvSpPr>
          <p:cNvPr id="3" name="Content Placeholder 2">
            <a:extLst>
              <a:ext uri="{FF2B5EF4-FFF2-40B4-BE49-F238E27FC236}">
                <a16:creationId xmlns:a16="http://schemas.microsoft.com/office/drawing/2014/main" xmlns="" id="{ACAFFCE3-1A91-4B4E-A517-EE90C0DE52D1}"/>
              </a:ext>
            </a:extLst>
          </p:cNvPr>
          <p:cNvSpPr>
            <a:spLocks noGrp="1"/>
          </p:cNvSpPr>
          <p:nvPr>
            <p:ph idx="1"/>
          </p:nvPr>
        </p:nvSpPr>
        <p:spPr>
          <a:xfrm>
            <a:off x="905094" y="2224845"/>
            <a:ext cx="7041976" cy="1036712"/>
          </a:xfrm>
        </p:spPr>
        <p:txBody>
          <a:bodyPr/>
          <a:lstStyle/>
          <a:p>
            <a:pPr marL="0" indent="0">
              <a:buNone/>
            </a:pPr>
            <a:r>
              <a:rPr lang="en-MY" dirty="0"/>
              <a:t>A.	What works for one organization will usually apply to another organization.</a:t>
            </a:r>
          </a:p>
        </p:txBody>
      </p:sp>
    </p:spTree>
    <p:extLst>
      <p:ext uri="{BB962C8B-B14F-4D97-AF65-F5344CB8AC3E}">
        <p14:creationId xmlns:p14="http://schemas.microsoft.com/office/powerpoint/2010/main" xmlns="" val="3476687870"/>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0ADFE91-AB18-460F-ADEE-4DA20A998867}"/>
              </a:ext>
            </a:extLst>
          </p:cNvPr>
          <p:cNvSpPr>
            <a:spLocks noGrp="1"/>
          </p:cNvSpPr>
          <p:nvPr>
            <p:ph type="title"/>
          </p:nvPr>
        </p:nvSpPr>
        <p:spPr/>
        <p:txBody>
          <a:bodyPr/>
          <a:lstStyle/>
          <a:p>
            <a:r>
              <a:rPr lang="en-MY" dirty="0" smtClean="0"/>
              <a:t>Question </a:t>
            </a:r>
            <a:r>
              <a:rPr lang="en-MY" dirty="0"/>
              <a:t># 3</a:t>
            </a:r>
          </a:p>
        </p:txBody>
      </p:sp>
      <p:sp>
        <p:nvSpPr>
          <p:cNvPr id="4" name="TextBox 3">
            <a:extLst>
              <a:ext uri="{FF2B5EF4-FFF2-40B4-BE49-F238E27FC236}">
                <a16:creationId xmlns:a16="http://schemas.microsoft.com/office/drawing/2014/main" xmlns="" id="{7E91629D-B14B-464F-8A0A-6F99FF426A45}"/>
              </a:ext>
            </a:extLst>
          </p:cNvPr>
          <p:cNvSpPr txBox="1"/>
          <p:nvPr/>
        </p:nvSpPr>
        <p:spPr>
          <a:xfrm>
            <a:off x="914400" y="1772816"/>
            <a:ext cx="7772400" cy="3693319"/>
          </a:xfrm>
          <a:prstGeom prst="rect">
            <a:avLst/>
          </a:prstGeom>
          <a:noFill/>
        </p:spPr>
        <p:txBody>
          <a:bodyPr wrap="square" rtlCol="0">
            <a:spAutoFit/>
          </a:bodyPr>
          <a:lstStyle/>
          <a:p>
            <a:r>
              <a:rPr lang="en-MY" dirty="0"/>
              <a:t>What is meant by building a candidate pipeline?</a:t>
            </a:r>
          </a:p>
          <a:p>
            <a:endParaRPr lang="en-MY" dirty="0"/>
          </a:p>
          <a:p>
            <a:pPr marL="342900" indent="-342900">
              <a:buAutoNum type="alphaUcPeriod"/>
            </a:pPr>
            <a:r>
              <a:rPr lang="en-MY" dirty="0"/>
              <a:t>Using alternative recruiting sources and workers who are not regular employees</a:t>
            </a:r>
          </a:p>
          <a:p>
            <a:pPr marL="342900" indent="-342900">
              <a:buAutoNum type="alphaUcPeriod"/>
            </a:pPr>
            <a:endParaRPr lang="en-MY" dirty="0"/>
          </a:p>
          <a:p>
            <a:pPr marL="342900" indent="-342900">
              <a:buAutoNum type="alphaUcPeriod"/>
            </a:pPr>
            <a:r>
              <a:rPr lang="en-MY" dirty="0"/>
              <a:t>Developing a pool of applicants that will be available when a job opening needs to be filled</a:t>
            </a:r>
          </a:p>
          <a:p>
            <a:pPr marL="342900" indent="-342900">
              <a:buAutoNum type="alphaUcPeriod"/>
            </a:pPr>
            <a:endParaRPr lang="en-MY" dirty="0"/>
          </a:p>
          <a:p>
            <a:pPr marL="342900" indent="-342900">
              <a:buAutoNum type="alphaUcPeriod"/>
            </a:pPr>
            <a:r>
              <a:rPr lang="en-MY" dirty="0"/>
              <a:t>Establishing a specific plan of action for meeting your recruitment objectives</a:t>
            </a:r>
          </a:p>
          <a:p>
            <a:pPr marL="342900" indent="-342900">
              <a:buAutoNum type="alphaUcPeriod"/>
            </a:pPr>
            <a:endParaRPr lang="en-MY" dirty="0"/>
          </a:p>
          <a:p>
            <a:pPr marL="342900" indent="-342900">
              <a:buAutoNum type="alphaUcPeriod"/>
            </a:pPr>
            <a:r>
              <a:rPr lang="en-MY" dirty="0"/>
              <a:t>Encouraging the best potential candidates to apply</a:t>
            </a:r>
          </a:p>
          <a:p>
            <a:endParaRPr lang="en-MY" dirty="0"/>
          </a:p>
        </p:txBody>
      </p:sp>
    </p:spTree>
    <p:extLst>
      <p:ext uri="{BB962C8B-B14F-4D97-AF65-F5344CB8AC3E}">
        <p14:creationId xmlns:p14="http://schemas.microsoft.com/office/powerpoint/2010/main" xmlns="" val="3431121186"/>
      </p:ext>
    </p:extLst>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0ADFE91-AB18-460F-ADEE-4DA20A998867}"/>
              </a:ext>
            </a:extLst>
          </p:cNvPr>
          <p:cNvSpPr>
            <a:spLocks noGrp="1"/>
          </p:cNvSpPr>
          <p:nvPr>
            <p:ph type="title"/>
          </p:nvPr>
        </p:nvSpPr>
        <p:spPr/>
        <p:txBody>
          <a:bodyPr/>
          <a:lstStyle/>
          <a:p>
            <a:r>
              <a:rPr lang="en-MY" dirty="0"/>
              <a:t>Answer to Poll Question # 3</a:t>
            </a:r>
          </a:p>
        </p:txBody>
      </p:sp>
      <p:sp>
        <p:nvSpPr>
          <p:cNvPr id="3" name="Content Placeholder 2">
            <a:extLst>
              <a:ext uri="{FF2B5EF4-FFF2-40B4-BE49-F238E27FC236}">
                <a16:creationId xmlns:a16="http://schemas.microsoft.com/office/drawing/2014/main" xmlns="" id="{ACAFFCE3-1A91-4B4E-A517-EE90C0DE52D1}"/>
              </a:ext>
            </a:extLst>
          </p:cNvPr>
          <p:cNvSpPr>
            <a:spLocks noGrp="1"/>
          </p:cNvSpPr>
          <p:nvPr>
            <p:ph idx="1"/>
          </p:nvPr>
        </p:nvSpPr>
        <p:spPr>
          <a:xfrm>
            <a:off x="1012765" y="2348880"/>
            <a:ext cx="7906072" cy="1324744"/>
          </a:xfrm>
        </p:spPr>
        <p:txBody>
          <a:bodyPr/>
          <a:lstStyle/>
          <a:p>
            <a:pPr marL="0" indent="0">
              <a:buNone/>
            </a:pPr>
            <a:r>
              <a:rPr lang="en-MY" dirty="0"/>
              <a:t>B.	Developing a pool of applicants that will be available when a job opening needs to be filled</a:t>
            </a:r>
          </a:p>
        </p:txBody>
      </p:sp>
    </p:spTree>
    <p:extLst>
      <p:ext uri="{BB962C8B-B14F-4D97-AF65-F5344CB8AC3E}">
        <p14:creationId xmlns:p14="http://schemas.microsoft.com/office/powerpoint/2010/main" xmlns="" val="2726292136"/>
      </p:ext>
    </p:extLst>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0ADFE91-AB18-460F-ADEE-4DA20A998867}"/>
              </a:ext>
            </a:extLst>
          </p:cNvPr>
          <p:cNvSpPr>
            <a:spLocks noGrp="1"/>
          </p:cNvSpPr>
          <p:nvPr>
            <p:ph type="title"/>
          </p:nvPr>
        </p:nvSpPr>
        <p:spPr/>
        <p:txBody>
          <a:bodyPr/>
          <a:lstStyle/>
          <a:p>
            <a:r>
              <a:rPr lang="en-MY" dirty="0" smtClean="0"/>
              <a:t>Question </a:t>
            </a:r>
            <a:r>
              <a:rPr lang="en-MY" dirty="0"/>
              <a:t># 4</a:t>
            </a:r>
          </a:p>
        </p:txBody>
      </p:sp>
      <p:sp>
        <p:nvSpPr>
          <p:cNvPr id="4" name="TextBox 3">
            <a:extLst>
              <a:ext uri="{FF2B5EF4-FFF2-40B4-BE49-F238E27FC236}">
                <a16:creationId xmlns:a16="http://schemas.microsoft.com/office/drawing/2014/main" xmlns="" id="{B91EC9D5-E18B-489E-8095-8CDD7E39AD1F}"/>
              </a:ext>
            </a:extLst>
          </p:cNvPr>
          <p:cNvSpPr txBox="1"/>
          <p:nvPr/>
        </p:nvSpPr>
        <p:spPr>
          <a:xfrm>
            <a:off x="755576" y="1916832"/>
            <a:ext cx="7931224" cy="2862322"/>
          </a:xfrm>
          <a:prstGeom prst="rect">
            <a:avLst/>
          </a:prstGeom>
          <a:noFill/>
        </p:spPr>
        <p:txBody>
          <a:bodyPr wrap="square" rtlCol="0">
            <a:spAutoFit/>
          </a:bodyPr>
          <a:lstStyle/>
          <a:p>
            <a:r>
              <a:rPr lang="en-MY" dirty="0"/>
              <a:t>Which of the following is an advantage of internal recruiting?</a:t>
            </a:r>
          </a:p>
          <a:p>
            <a:endParaRPr lang="en-MY" dirty="0"/>
          </a:p>
          <a:p>
            <a:pPr marL="342900" indent="-342900">
              <a:buAutoNum type="alphaUcPeriod"/>
            </a:pPr>
            <a:r>
              <a:rPr lang="en-MY" dirty="0"/>
              <a:t>Brings new ideas into the organization</a:t>
            </a:r>
          </a:p>
          <a:p>
            <a:pPr marL="342900" indent="-342900">
              <a:buAutoNum type="alphaUcPeriod"/>
            </a:pPr>
            <a:endParaRPr lang="en-MY" dirty="0"/>
          </a:p>
          <a:p>
            <a:pPr marL="342900" indent="-342900">
              <a:buAutoNum type="alphaUcPeriod"/>
            </a:pPr>
            <a:r>
              <a:rPr lang="en-MY" dirty="0"/>
              <a:t>Provides cross-industry insights</a:t>
            </a:r>
          </a:p>
          <a:p>
            <a:pPr marL="342900" indent="-342900">
              <a:buAutoNum type="alphaUcPeriod"/>
            </a:pPr>
            <a:endParaRPr lang="en-MY" dirty="0"/>
          </a:p>
          <a:p>
            <a:pPr marL="342900" indent="-342900">
              <a:buAutoNum type="alphaUcPeriod"/>
            </a:pPr>
            <a:r>
              <a:rPr lang="en-MY" dirty="0"/>
              <a:t>May reduce training costs</a:t>
            </a:r>
          </a:p>
          <a:p>
            <a:pPr marL="342900" indent="-342900">
              <a:buAutoNum type="alphaUcPeriod"/>
            </a:pPr>
            <a:endParaRPr lang="en-MY" dirty="0"/>
          </a:p>
          <a:p>
            <a:pPr marL="342900" indent="-342900">
              <a:buAutoNum type="alphaUcPeriod"/>
            </a:pPr>
            <a:r>
              <a:rPr lang="en-MY" dirty="0"/>
              <a:t>Can improve employee morale</a:t>
            </a:r>
          </a:p>
          <a:p>
            <a:endParaRPr lang="en-MY" dirty="0"/>
          </a:p>
        </p:txBody>
      </p:sp>
    </p:spTree>
    <p:extLst>
      <p:ext uri="{BB962C8B-B14F-4D97-AF65-F5344CB8AC3E}">
        <p14:creationId xmlns:p14="http://schemas.microsoft.com/office/powerpoint/2010/main" xmlns="" val="1708882249"/>
      </p:ext>
    </p:extLst>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0ADFE91-AB18-460F-ADEE-4DA20A998867}"/>
              </a:ext>
            </a:extLst>
          </p:cNvPr>
          <p:cNvSpPr>
            <a:spLocks noGrp="1"/>
          </p:cNvSpPr>
          <p:nvPr>
            <p:ph type="title"/>
          </p:nvPr>
        </p:nvSpPr>
        <p:spPr/>
        <p:txBody>
          <a:bodyPr/>
          <a:lstStyle/>
          <a:p>
            <a:r>
              <a:rPr lang="en-MY" dirty="0"/>
              <a:t>Answer to Question # 4</a:t>
            </a:r>
          </a:p>
        </p:txBody>
      </p:sp>
      <p:sp>
        <p:nvSpPr>
          <p:cNvPr id="3" name="Content Placeholder 2">
            <a:extLst>
              <a:ext uri="{FF2B5EF4-FFF2-40B4-BE49-F238E27FC236}">
                <a16:creationId xmlns:a16="http://schemas.microsoft.com/office/drawing/2014/main" xmlns="" id="{ACAFFCE3-1A91-4B4E-A517-EE90C0DE52D1}"/>
              </a:ext>
            </a:extLst>
          </p:cNvPr>
          <p:cNvSpPr>
            <a:spLocks noGrp="1"/>
          </p:cNvSpPr>
          <p:nvPr>
            <p:ph idx="1"/>
          </p:nvPr>
        </p:nvSpPr>
        <p:spPr>
          <a:xfrm>
            <a:off x="1187624" y="2531582"/>
            <a:ext cx="6465912" cy="892696"/>
          </a:xfrm>
        </p:spPr>
        <p:txBody>
          <a:bodyPr/>
          <a:lstStyle/>
          <a:p>
            <a:pPr marL="0" indent="0">
              <a:buNone/>
            </a:pPr>
            <a:r>
              <a:rPr lang="en-MY" dirty="0"/>
              <a:t>D.	Can improve employee morale</a:t>
            </a:r>
          </a:p>
        </p:txBody>
      </p:sp>
    </p:spTree>
    <p:extLst>
      <p:ext uri="{BB962C8B-B14F-4D97-AF65-F5344CB8AC3E}">
        <p14:creationId xmlns:p14="http://schemas.microsoft.com/office/powerpoint/2010/main" xmlns="" val="3064210595"/>
      </p:ext>
    </p:extLst>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ACAFFCE3-1A91-4B4E-A517-EE90C0DE52D1}"/>
              </a:ext>
            </a:extLst>
          </p:cNvPr>
          <p:cNvSpPr>
            <a:spLocks noGrp="1"/>
          </p:cNvSpPr>
          <p:nvPr>
            <p:ph idx="1"/>
          </p:nvPr>
        </p:nvSpPr>
        <p:spPr/>
        <p:txBody>
          <a:bodyPr>
            <a:normAutofit/>
          </a:bodyPr>
          <a:lstStyle/>
          <a:p>
            <a:pPr marL="0" indent="0">
              <a:buNone/>
            </a:pPr>
            <a:r>
              <a:rPr lang="en-MY" sz="4400" dirty="0"/>
              <a:t>Questions</a:t>
            </a:r>
          </a:p>
        </p:txBody>
      </p:sp>
    </p:spTree>
    <p:extLst>
      <p:ext uri="{BB962C8B-B14F-4D97-AF65-F5344CB8AC3E}">
        <p14:creationId xmlns:p14="http://schemas.microsoft.com/office/powerpoint/2010/main" xmlns="" val="2644029371"/>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2201</TotalTime>
  <Words>2751</Words>
  <Application>Microsoft Office PowerPoint</Application>
  <PresentationFormat>On-screen Show (4:3)</PresentationFormat>
  <Paragraphs>392</Paragraphs>
  <Slides>52</Slides>
  <Notes>0</Notes>
  <HiddenSlides>0</HiddenSlides>
  <MMClips>0</MMClips>
  <ScaleCrop>false</ScaleCrop>
  <HeadingPairs>
    <vt:vector size="4" baseType="variant">
      <vt:variant>
        <vt:lpstr>Theme</vt:lpstr>
      </vt:variant>
      <vt:variant>
        <vt:i4>1</vt:i4>
      </vt:variant>
      <vt:variant>
        <vt:lpstr>Slide Titles</vt:lpstr>
      </vt:variant>
      <vt:variant>
        <vt:i4>52</vt:i4>
      </vt:variant>
    </vt:vector>
  </HeadingPairs>
  <TitlesOfParts>
    <vt:vector size="53" baseType="lpstr">
      <vt:lpstr>Diamond Grid 16x9</vt:lpstr>
      <vt:lpstr>HR SERVICE DELIVERY - I</vt:lpstr>
      <vt:lpstr>SPHRi Exam Content </vt:lpstr>
      <vt:lpstr>Slide 3</vt:lpstr>
      <vt:lpstr>Workforce Planning</vt:lpstr>
      <vt:lpstr>Workforce Planning</vt:lpstr>
      <vt:lpstr>Workforce Planning</vt:lpstr>
      <vt:lpstr>Workforce Planning</vt:lpstr>
      <vt:lpstr>Importance of Implementing Strategic Workforce</vt:lpstr>
      <vt:lpstr>Importance of Implementing Strategic Workforce</vt:lpstr>
      <vt:lpstr>Importance of Implementing Strategic Workforce</vt:lpstr>
      <vt:lpstr>Talent Strategy</vt:lpstr>
      <vt:lpstr>Benefits of Workforce Planning</vt:lpstr>
      <vt:lpstr>Organizational Requirements for Staffing</vt:lpstr>
      <vt:lpstr>Anticipating Staffing Needs</vt:lpstr>
      <vt:lpstr>Issues that impact future staffing </vt:lpstr>
      <vt:lpstr>Legal Considerations in Global Staffing</vt:lpstr>
      <vt:lpstr>The Role of the Staffing Plan</vt:lpstr>
      <vt:lpstr>Staffing Needs Analysis</vt:lpstr>
      <vt:lpstr>Staffing Need Analysis</vt:lpstr>
      <vt:lpstr>Designing the Staffing Plan</vt:lpstr>
      <vt:lpstr>Workforce Planning</vt:lpstr>
      <vt:lpstr>Slide 22</vt:lpstr>
      <vt:lpstr>Contingent Staffing</vt:lpstr>
      <vt:lpstr>Contingent Staffing</vt:lpstr>
      <vt:lpstr>Professional employer organization (PEO)</vt:lpstr>
      <vt:lpstr>Slide 26</vt:lpstr>
      <vt:lpstr>Recruitment</vt:lpstr>
      <vt:lpstr>Recruiting Process</vt:lpstr>
      <vt:lpstr>Recruiting Strategies I</vt:lpstr>
      <vt:lpstr>Recruiting Strategies II</vt:lpstr>
      <vt:lpstr>Recruiting Strategies III</vt:lpstr>
      <vt:lpstr>Advantages and Disadvantages of Recruiting Internally</vt:lpstr>
      <vt:lpstr>Job Postings</vt:lpstr>
      <vt:lpstr>Skills Assessment Tools</vt:lpstr>
      <vt:lpstr>Employee Referrals</vt:lpstr>
      <vt:lpstr>Internal Movement</vt:lpstr>
      <vt:lpstr>Promotions</vt:lpstr>
      <vt:lpstr>Demotions</vt:lpstr>
      <vt:lpstr>Relocations</vt:lpstr>
      <vt:lpstr>Transfers</vt:lpstr>
      <vt:lpstr>International Assignments</vt:lpstr>
      <vt:lpstr>Recruiting Strategies IV</vt:lpstr>
      <vt:lpstr>External Recruiting Sources</vt:lpstr>
      <vt:lpstr>Question # 1</vt:lpstr>
      <vt:lpstr>Answer to Question # 1</vt:lpstr>
      <vt:lpstr>Question # 2</vt:lpstr>
      <vt:lpstr>Answer to Question # 2</vt:lpstr>
      <vt:lpstr>Question # 3</vt:lpstr>
      <vt:lpstr>Answer to Poll Question # 3</vt:lpstr>
      <vt:lpstr>Question # 4</vt:lpstr>
      <vt:lpstr>Answer to Question # 4</vt:lpstr>
      <vt:lpstr>Slide 52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75</cp:revision>
  <cp:lastPrinted>1601-01-01T00:00:00Z</cp:lastPrinted>
  <dcterms:created xsi:type="dcterms:W3CDTF">2020-07-09T15:12:46Z</dcterms:created>
  <dcterms:modified xsi:type="dcterms:W3CDTF">2023-08-19T16:12:50Z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