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330"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57" r:id="rId21"/>
    <p:sldId id="275" r:id="rId22"/>
    <p:sldId id="276" r:id="rId23"/>
    <p:sldId id="277" r:id="rId24"/>
    <p:sldId id="278" r:id="rId25"/>
    <p:sldId id="279" r:id="rId26"/>
    <p:sldId id="280" r:id="rId27"/>
    <p:sldId id="281" r:id="rId28"/>
    <p:sldId id="282"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7"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2031325"/>
          </a:xfrm>
          <a:prstGeom prst="rect">
            <a:avLst/>
          </a:prstGeom>
          <a:noFill/>
        </p:spPr>
        <p:txBody>
          <a:bodyPr wrap="square" rtlCol="0">
            <a:spAutoFit/>
          </a:bodyPr>
          <a:lstStyle/>
          <a:p>
            <a:r>
              <a:rPr lang="en-MY" i="1" dirty="0"/>
              <a:t>Getting the right number of people with the right competencies in the</a:t>
            </a:r>
          </a:p>
          <a:p>
            <a:r>
              <a:rPr lang="en-MY" i="1" dirty="0"/>
              <a:t>right jobs at the right time.</a:t>
            </a:r>
          </a:p>
          <a:p>
            <a:endParaRPr lang="en-MY" i="1" dirty="0"/>
          </a:p>
          <a:p>
            <a:endParaRPr lang="en-MY" i="1" dirty="0"/>
          </a:p>
          <a:p>
            <a:r>
              <a:rPr lang="en-MY" i="1" dirty="0"/>
              <a:t>A process in which an organisation attempts to estimate the demand for</a:t>
            </a:r>
          </a:p>
          <a:p>
            <a:r>
              <a:rPr lang="en-MY" i="1" dirty="0"/>
              <a:t>labour and evaluate the size, nature and sources of supply which will be</a:t>
            </a:r>
          </a:p>
          <a:p>
            <a:r>
              <a:rPr lang="en-MY" i="1"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1043608" y="1844824"/>
            <a:ext cx="7643192" cy="3416320"/>
          </a:xfrm>
          <a:prstGeom prst="rect">
            <a:avLst/>
          </a:prstGeom>
          <a:noFill/>
        </p:spPr>
        <p:txBody>
          <a:bodyPr wrap="square" rtlCol="0">
            <a:spAutoFit/>
          </a:bodyPr>
          <a:lstStyle/>
          <a:p>
            <a:r>
              <a:rPr lang="en-MY" dirty="0"/>
              <a:t>Workforce planning is the process of identifying and analysing the organization’s need for human capital to allow for the achievement of the organization’s goals. This process includes the following actions:</a:t>
            </a:r>
          </a:p>
          <a:p>
            <a:endParaRPr lang="en-MY" dirty="0"/>
          </a:p>
          <a:p>
            <a:pPr marL="285750" indent="-285750">
              <a:buFont typeface="Wingdings" panose="05000000000000000000" pitchFamily="2" charset="2"/>
              <a:buChar char="§"/>
            </a:pPr>
            <a:r>
              <a:rPr lang="en-MY" dirty="0"/>
              <a:t>Forecasting the future composition of the workforce</a:t>
            </a:r>
          </a:p>
          <a:p>
            <a:endParaRPr lang="en-MY" dirty="0"/>
          </a:p>
          <a:p>
            <a:pPr marL="285750" indent="-285750">
              <a:buFont typeface="Wingdings" panose="05000000000000000000" pitchFamily="2" charset="2"/>
              <a:buChar char="§"/>
            </a:pPr>
            <a:r>
              <a:rPr lang="en-MY" dirty="0"/>
              <a:t>Identifying any gaps between the current and future staff</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Deciding how to close those gaps</a:t>
            </a:r>
          </a:p>
          <a:p>
            <a:endParaRPr lang="en-MY" dirty="0"/>
          </a:p>
          <a:p>
            <a:pPr marL="285750" indent="-285750">
              <a:buFont typeface="Wingdings" panose="05000000000000000000" pitchFamily="2" charset="2"/>
              <a:buChar char="§"/>
            </a:pPr>
            <a:r>
              <a:rPr lang="en-MY" dirty="0"/>
              <a:t>Determining how to meet the staffing needs</a:t>
            </a:r>
          </a:p>
          <a:p>
            <a:endParaRPr lang="en-MY" dirty="0"/>
          </a:p>
        </p:txBody>
      </p:sp>
    </p:spTree>
    <p:extLst>
      <p:ext uri="{BB962C8B-B14F-4D97-AF65-F5344CB8AC3E}">
        <p14:creationId xmlns:p14="http://schemas.microsoft.com/office/powerpoint/2010/main" val="789100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1331640" y="1973103"/>
            <a:ext cx="7355160" cy="3693319"/>
          </a:xfrm>
          <a:prstGeom prst="rect">
            <a:avLst/>
          </a:prstGeom>
          <a:noFill/>
        </p:spPr>
        <p:txBody>
          <a:bodyPr wrap="square" rtlCol="0">
            <a:spAutoFit/>
          </a:bodyPr>
          <a:lstStyle/>
          <a:p>
            <a:r>
              <a:rPr lang="en-MY" dirty="0"/>
              <a:t>Organizations should conduct a regular and detailed workforce planning assessment. The goal is to create the best staffed and trained workforce that can respond to the needs of the organization.</a:t>
            </a:r>
          </a:p>
          <a:p>
            <a:endParaRPr lang="en-MY" dirty="0"/>
          </a:p>
          <a:p>
            <a:r>
              <a:rPr lang="en-MY" dirty="0"/>
              <a:t>Effective workforce planning offers the following benefits to an organization:</a:t>
            </a:r>
          </a:p>
          <a:p>
            <a:endParaRPr lang="en-MY" dirty="0"/>
          </a:p>
          <a:p>
            <a:pPr marL="285750" indent="-285750">
              <a:buFont typeface="Wingdings" panose="05000000000000000000" pitchFamily="2" charset="2"/>
              <a:buChar char="§"/>
            </a:pPr>
            <a:r>
              <a:rPr lang="en-MY" dirty="0"/>
              <a:t>Easily accessing employee data to locate talent anywhere in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Finding the best use for each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1477328"/>
          </a:xfrm>
          <a:prstGeom prst="rect">
            <a:avLst/>
          </a:prstGeom>
          <a:noFill/>
        </p:spPr>
        <p:txBody>
          <a:bodyPr wrap="square" rtlCol="0">
            <a:spAutoFit/>
          </a:bodyPr>
          <a:lstStyle/>
          <a:p>
            <a:r>
              <a:rPr lang="en-MY" dirty="0"/>
              <a:t>An organization’s workforce planning process should include a consideration of how the organization is perceived by potential applicants and why applicants would want to work for the organization. </a:t>
            </a:r>
            <a:r>
              <a:rPr lang="en-MY" b="1" dirty="0"/>
              <a:t>Employment brands </a:t>
            </a:r>
            <a:r>
              <a:rPr lang="en-MY" dirty="0"/>
              <a:t>and </a:t>
            </a:r>
            <a:r>
              <a:rPr lang="en-MY" b="1" dirty="0"/>
              <a:t>employee value propositions </a:t>
            </a:r>
            <a:r>
              <a:rPr lang="en-MY"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844824"/>
            <a:ext cx="7859216" cy="4524315"/>
          </a:xfrm>
          <a:prstGeom prst="rect">
            <a:avLst/>
          </a:prstGeom>
          <a:noFill/>
        </p:spPr>
        <p:txBody>
          <a:bodyPr wrap="square" rtlCol="0">
            <a:spAutoFit/>
          </a:bodyPr>
          <a:lstStyle/>
          <a:p>
            <a:r>
              <a:rPr lang="en-MY" dirty="0"/>
              <a:t>Employment branding is the process of positioning an organization as a desired employer in the </a:t>
            </a:r>
            <a:r>
              <a:rPr lang="en-MY" dirty="0" err="1"/>
              <a:t>labor</a:t>
            </a:r>
            <a:r>
              <a:rPr lang="en-MY" dirty="0"/>
              <a:t> market. This process is a key part of an organization’s efforts to attract and retain the best talent. An employment brand creates an image that makes people want to work for and stay working for the organization.</a:t>
            </a:r>
          </a:p>
          <a:p>
            <a:endParaRPr lang="en-MY" dirty="0"/>
          </a:p>
          <a:p>
            <a:r>
              <a:rPr lang="en-MY" dirty="0"/>
              <a:t>Building an effective employment brand is based on the following four strategies:</a:t>
            </a:r>
          </a:p>
          <a:p>
            <a:endParaRPr lang="en-MY" dirty="0"/>
          </a:p>
          <a:p>
            <a:pPr marL="285750" indent="-285750">
              <a:buFont typeface="Wingdings" panose="05000000000000000000" pitchFamily="2" charset="2"/>
              <a:buChar char="§"/>
            </a:pPr>
            <a:r>
              <a:rPr lang="en-MY" dirty="0"/>
              <a:t>Making sure that all key stakeholders work toward the same objective</a:t>
            </a:r>
          </a:p>
          <a:p>
            <a:pPr marL="285750" indent="-285750">
              <a:buFont typeface="Wingdings" panose="05000000000000000000" pitchFamily="2" charset="2"/>
              <a:buChar char="§"/>
            </a:pPr>
            <a:r>
              <a:rPr lang="en-MY" dirty="0"/>
              <a:t>Involving senior management to show the organization’s commitment to the employment brand</a:t>
            </a:r>
          </a:p>
          <a:p>
            <a:pPr marL="285750" indent="-285750">
              <a:buFont typeface="Wingdings" panose="05000000000000000000" pitchFamily="2" charset="2"/>
              <a:buChar char="§"/>
            </a:pPr>
            <a:r>
              <a:rPr lang="en-MY" dirty="0"/>
              <a:t>Ensuring that the employment brand reflects the organization’s culture</a:t>
            </a:r>
          </a:p>
          <a:p>
            <a:pPr marL="285750" indent="-285750">
              <a:buFont typeface="Wingdings" panose="05000000000000000000" pitchFamily="2" charset="2"/>
              <a:buChar char="§"/>
            </a:pPr>
            <a:r>
              <a:rPr lang="en-MY" dirty="0"/>
              <a:t>Selecting appropriate metrics to measure the impact of employment branding </a:t>
            </a:r>
          </a:p>
          <a:p>
            <a:endParaRPr lang="en-MY" dirty="0"/>
          </a:p>
        </p:txBody>
      </p:sp>
    </p:spTree>
    <p:extLst>
      <p:ext uri="{BB962C8B-B14F-4D97-AF65-F5344CB8AC3E}">
        <p14:creationId xmlns:p14="http://schemas.microsoft.com/office/powerpoint/2010/main" val="305085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Key Legislation Affecting Global Staffing </a:t>
            </a:r>
          </a:p>
        </p:txBody>
      </p:sp>
      <p:pic>
        <p:nvPicPr>
          <p:cNvPr id="7" name="Picture 6">
            <a:extLst>
              <a:ext uri="{FF2B5EF4-FFF2-40B4-BE49-F238E27FC236}">
                <a16:creationId xmlns:a16="http://schemas.microsoft.com/office/drawing/2014/main" id="{3823DD8C-AD17-40CB-AA31-4E9941B5DC11}"/>
              </a:ext>
            </a:extLst>
          </p:cNvPr>
          <p:cNvPicPr>
            <a:picLocks noChangeAspect="1"/>
          </p:cNvPicPr>
          <p:nvPr/>
        </p:nvPicPr>
        <p:blipFill>
          <a:blip r:embed="rId2"/>
          <a:stretch>
            <a:fillRect/>
          </a:stretch>
        </p:blipFill>
        <p:spPr>
          <a:xfrm>
            <a:off x="2627784" y="1628800"/>
            <a:ext cx="4827612" cy="5043944"/>
          </a:xfrm>
          <a:prstGeom prst="rect">
            <a:avLst/>
          </a:prstGeom>
        </p:spPr>
      </p:pic>
    </p:spTree>
    <p:extLst>
      <p:ext uri="{BB962C8B-B14F-4D97-AF65-F5344CB8AC3E}">
        <p14:creationId xmlns:p14="http://schemas.microsoft.com/office/powerpoint/2010/main" val="3380753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1763688" y="2492896"/>
            <a:ext cx="5184576" cy="461665"/>
          </a:xfrm>
          <a:prstGeom prst="rect">
            <a:avLst/>
          </a:prstGeom>
          <a:noFill/>
        </p:spPr>
        <p:txBody>
          <a:bodyPr wrap="square" rtlCol="0">
            <a:spAutoFit/>
          </a:bodyPr>
          <a:lstStyle/>
          <a:p>
            <a:r>
              <a:rPr lang="en-MY" sz="2400" dirty="0">
                <a:latin typeface="+mn-lt"/>
              </a:rPr>
              <a:t>C	 Being flexible 	</a:t>
            </a:r>
          </a:p>
        </p:txBody>
      </p:sp>
    </p:spTree>
    <p:extLst>
      <p:ext uri="{BB962C8B-B14F-4D97-AF65-F5344CB8AC3E}">
        <p14:creationId xmlns:p14="http://schemas.microsoft.com/office/powerpoint/2010/main" val="1841639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a:t>
            </a:r>
          </a:p>
        </p:txBody>
      </p:sp>
      <p:sp>
        <p:nvSpPr>
          <p:cNvPr id="4" name="TextBox 3">
            <a:extLst>
              <a:ext uri="{FF2B5EF4-FFF2-40B4-BE49-F238E27FC236}">
                <a16:creationId xmlns:a16="http://schemas.microsoft.com/office/drawing/2014/main" id="{F1502925-120C-4A5D-876A-438ACB1D688A}"/>
              </a:ext>
            </a:extLst>
          </p:cNvPr>
          <p:cNvSpPr txBox="1"/>
          <p:nvPr/>
        </p:nvSpPr>
        <p:spPr>
          <a:xfrm>
            <a:off x="762980" y="1844824"/>
            <a:ext cx="7618040" cy="2585323"/>
          </a:xfrm>
          <a:prstGeom prst="rect">
            <a:avLst/>
          </a:prstGeom>
          <a:noFill/>
        </p:spPr>
        <p:txBody>
          <a:bodyPr wrap="square" rtlCol="0">
            <a:spAutoFit/>
          </a:bodyPr>
          <a:lstStyle/>
          <a:p>
            <a:r>
              <a:rPr lang="en-MY" dirty="0"/>
              <a:t>The success of any organization depends on each employee’s performance on the job. To make the recruitment and selection process effective, both employees and employers must have a clear concept of what a given job is and a clear language to communicate about the job.</a:t>
            </a:r>
          </a:p>
          <a:p>
            <a:endParaRPr lang="en-MY" dirty="0"/>
          </a:p>
          <a:p>
            <a:r>
              <a:rPr lang="en-MY" dirty="0"/>
              <a:t>A job analysis is a study of the major tasks and responsibilities of jobs in an organization. Job analysis is the foundation of many HR functions and activities. Effective HR practices depend on a thorough understanding of how jobs are performed</a:t>
            </a:r>
          </a:p>
        </p:txBody>
      </p:sp>
    </p:spTree>
    <p:extLst>
      <p:ext uri="{BB962C8B-B14F-4D97-AF65-F5344CB8AC3E}">
        <p14:creationId xmlns:p14="http://schemas.microsoft.com/office/powerpoint/2010/main" val="1512429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Roles of Job Analysis in HR</a:t>
            </a:r>
          </a:p>
        </p:txBody>
      </p:sp>
      <p:pic>
        <p:nvPicPr>
          <p:cNvPr id="5" name="Picture 4">
            <a:extLst>
              <a:ext uri="{FF2B5EF4-FFF2-40B4-BE49-F238E27FC236}">
                <a16:creationId xmlns:a16="http://schemas.microsoft.com/office/drawing/2014/main" id="{38B562A1-D2FC-4771-952A-4BC89A666CA1}"/>
              </a:ext>
            </a:extLst>
          </p:cNvPr>
          <p:cNvPicPr>
            <a:picLocks noChangeAspect="1"/>
          </p:cNvPicPr>
          <p:nvPr/>
        </p:nvPicPr>
        <p:blipFill>
          <a:blip r:embed="rId2"/>
          <a:stretch>
            <a:fillRect/>
          </a:stretch>
        </p:blipFill>
        <p:spPr>
          <a:xfrm>
            <a:off x="1691680" y="1700808"/>
            <a:ext cx="4762500" cy="4457700"/>
          </a:xfrm>
          <a:prstGeom prst="rect">
            <a:avLst/>
          </a:prstGeom>
        </p:spPr>
      </p:pic>
    </p:spTree>
    <p:extLst>
      <p:ext uri="{BB962C8B-B14F-4D97-AF65-F5344CB8AC3E}">
        <p14:creationId xmlns:p14="http://schemas.microsoft.com/office/powerpoint/2010/main" val="2392130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Importance of Job Analysis</a:t>
            </a:r>
          </a:p>
        </p:txBody>
      </p:sp>
      <p:sp>
        <p:nvSpPr>
          <p:cNvPr id="4" name="TextBox 3">
            <a:extLst>
              <a:ext uri="{FF2B5EF4-FFF2-40B4-BE49-F238E27FC236}">
                <a16:creationId xmlns:a16="http://schemas.microsoft.com/office/drawing/2014/main" id="{1C8A444B-2D93-440B-A6F5-F6D3240E860F}"/>
              </a:ext>
            </a:extLst>
          </p:cNvPr>
          <p:cNvSpPr txBox="1"/>
          <p:nvPr/>
        </p:nvSpPr>
        <p:spPr>
          <a:xfrm>
            <a:off x="685800" y="1685070"/>
            <a:ext cx="7772400" cy="4801314"/>
          </a:xfrm>
          <a:prstGeom prst="rect">
            <a:avLst/>
          </a:prstGeom>
          <a:noFill/>
        </p:spPr>
        <p:txBody>
          <a:bodyPr wrap="square" rtlCol="0">
            <a:spAutoFit/>
          </a:bodyPr>
          <a:lstStyle/>
          <a:p>
            <a:r>
              <a:rPr lang="en-MY" dirty="0"/>
              <a:t>A job analysis measures the job, not the person doing the job.</a:t>
            </a:r>
          </a:p>
          <a:p>
            <a:endParaRPr lang="en-MY" dirty="0"/>
          </a:p>
          <a:p>
            <a:r>
              <a:rPr lang="en-MY" dirty="0"/>
              <a:t>A job analysis helps to determine the following information:</a:t>
            </a:r>
          </a:p>
          <a:p>
            <a:endParaRPr lang="en-MY" dirty="0"/>
          </a:p>
          <a:p>
            <a:pPr marL="285750" indent="-285750">
              <a:buFont typeface="Wingdings" panose="05000000000000000000" pitchFamily="2" charset="2"/>
              <a:buChar char="§"/>
            </a:pPr>
            <a:r>
              <a:rPr lang="en-MY" dirty="0"/>
              <a:t>The importance of each task and responsibility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How the job relates to other jobs in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performance qualifications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conditions under which the work is performed</a:t>
            </a:r>
          </a:p>
          <a:p>
            <a:endParaRPr lang="en-MY" dirty="0"/>
          </a:p>
          <a:p>
            <a:r>
              <a:rPr lang="en-MY" dirty="0"/>
              <a:t>The general purpose of the job analysis is to understand the requirements of a job and to develop a pay structure. All jobs must be interrelated to accomplish the organization’s vision, mission, goals and objectives. Job analysis is the first step toward that end.</a:t>
            </a:r>
          </a:p>
          <a:p>
            <a:endParaRPr lang="en-MY" dirty="0"/>
          </a:p>
        </p:txBody>
      </p:sp>
    </p:spTree>
    <p:extLst>
      <p:ext uri="{BB962C8B-B14F-4D97-AF65-F5344CB8AC3E}">
        <p14:creationId xmlns:p14="http://schemas.microsoft.com/office/powerpoint/2010/main" val="262029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 Data</a:t>
            </a:r>
          </a:p>
        </p:txBody>
      </p:sp>
      <p:sp>
        <p:nvSpPr>
          <p:cNvPr id="4" name="TextBox 3">
            <a:extLst>
              <a:ext uri="{FF2B5EF4-FFF2-40B4-BE49-F238E27FC236}">
                <a16:creationId xmlns:a16="http://schemas.microsoft.com/office/drawing/2014/main" id="{3A749D1F-68C1-4E72-B8BE-F7D32A6B1670}"/>
              </a:ext>
            </a:extLst>
          </p:cNvPr>
          <p:cNvSpPr txBox="1"/>
          <p:nvPr/>
        </p:nvSpPr>
        <p:spPr>
          <a:xfrm>
            <a:off x="914400" y="1916832"/>
            <a:ext cx="7474024"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Essential and nonessential tasks, duties and responsibilities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Knowledge, skills, and abilities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Mental and physical attributes required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Level of responsibility in the job (supervision received and given)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Work environment (including equipment used, hazards and general physical conditions that may affect the work)</a:t>
            </a:r>
          </a:p>
          <a:p>
            <a:endParaRPr lang="en-MY" dirty="0"/>
          </a:p>
        </p:txBody>
      </p:sp>
    </p:spTree>
    <p:extLst>
      <p:ext uri="{BB962C8B-B14F-4D97-AF65-F5344CB8AC3E}">
        <p14:creationId xmlns:p14="http://schemas.microsoft.com/office/powerpoint/2010/main" val="746602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Outcomes of the Job Analysis</a:t>
            </a:r>
          </a:p>
        </p:txBody>
      </p:sp>
      <p:pic>
        <p:nvPicPr>
          <p:cNvPr id="5" name="Picture 4">
            <a:extLst>
              <a:ext uri="{FF2B5EF4-FFF2-40B4-BE49-F238E27FC236}">
                <a16:creationId xmlns:a16="http://schemas.microsoft.com/office/drawing/2014/main" id="{870A3D8B-5987-46D1-B342-0959FB674723}"/>
              </a:ext>
            </a:extLst>
          </p:cNvPr>
          <p:cNvPicPr>
            <a:picLocks noChangeAspect="1"/>
          </p:cNvPicPr>
          <p:nvPr/>
        </p:nvPicPr>
        <p:blipFill>
          <a:blip r:embed="rId2"/>
          <a:stretch>
            <a:fillRect/>
          </a:stretch>
        </p:blipFill>
        <p:spPr>
          <a:xfrm>
            <a:off x="914400" y="1772816"/>
            <a:ext cx="5759152" cy="4996911"/>
          </a:xfrm>
          <a:prstGeom prst="rect">
            <a:avLst/>
          </a:prstGeom>
        </p:spPr>
      </p:pic>
    </p:spTree>
    <p:extLst>
      <p:ext uri="{BB962C8B-B14F-4D97-AF65-F5344CB8AC3E}">
        <p14:creationId xmlns:p14="http://schemas.microsoft.com/office/powerpoint/2010/main" val="2209699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Description</a:t>
            </a:r>
          </a:p>
        </p:txBody>
      </p:sp>
      <p:sp>
        <p:nvSpPr>
          <p:cNvPr id="4" name="TextBox 3">
            <a:extLst>
              <a:ext uri="{FF2B5EF4-FFF2-40B4-BE49-F238E27FC236}">
                <a16:creationId xmlns:a16="http://schemas.microsoft.com/office/drawing/2014/main" id="{A50E4772-27A5-4084-A40C-862992A3FA75}"/>
              </a:ext>
            </a:extLst>
          </p:cNvPr>
          <p:cNvSpPr txBox="1"/>
          <p:nvPr/>
        </p:nvSpPr>
        <p:spPr>
          <a:xfrm>
            <a:off x="886018" y="1700808"/>
            <a:ext cx="7546032" cy="646331"/>
          </a:xfrm>
          <a:prstGeom prst="rect">
            <a:avLst/>
          </a:prstGeom>
          <a:noFill/>
        </p:spPr>
        <p:txBody>
          <a:bodyPr wrap="square" rtlCol="0">
            <a:spAutoFit/>
          </a:bodyPr>
          <a:lstStyle/>
          <a:p>
            <a:r>
              <a:rPr lang="en-MY" dirty="0"/>
              <a:t>A job description is a written document describing an employee’s work activities.</a:t>
            </a:r>
          </a:p>
        </p:txBody>
      </p:sp>
      <p:pic>
        <p:nvPicPr>
          <p:cNvPr id="6" name="Picture 5">
            <a:extLst>
              <a:ext uri="{FF2B5EF4-FFF2-40B4-BE49-F238E27FC236}">
                <a16:creationId xmlns:a16="http://schemas.microsoft.com/office/drawing/2014/main" id="{1A04A29C-CD0C-43FA-92F6-748CBF7FC24D}"/>
              </a:ext>
            </a:extLst>
          </p:cNvPr>
          <p:cNvPicPr>
            <a:picLocks noChangeAspect="1"/>
          </p:cNvPicPr>
          <p:nvPr/>
        </p:nvPicPr>
        <p:blipFill>
          <a:blip r:embed="rId2"/>
          <a:stretch>
            <a:fillRect/>
          </a:stretch>
        </p:blipFill>
        <p:spPr>
          <a:xfrm>
            <a:off x="1547664" y="2627133"/>
            <a:ext cx="5862654" cy="3953053"/>
          </a:xfrm>
          <a:prstGeom prst="rect">
            <a:avLst/>
          </a:prstGeom>
        </p:spPr>
      </p:pic>
    </p:spTree>
    <p:extLst>
      <p:ext uri="{BB962C8B-B14F-4D97-AF65-F5344CB8AC3E}">
        <p14:creationId xmlns:p14="http://schemas.microsoft.com/office/powerpoint/2010/main" val="514743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Specifications</a:t>
            </a:r>
          </a:p>
        </p:txBody>
      </p:sp>
      <p:sp>
        <p:nvSpPr>
          <p:cNvPr id="4" name="TextBox 3">
            <a:extLst>
              <a:ext uri="{FF2B5EF4-FFF2-40B4-BE49-F238E27FC236}">
                <a16:creationId xmlns:a16="http://schemas.microsoft.com/office/drawing/2014/main" id="{BFEFB249-2409-4E24-A2C4-4A1E6057DBAA}"/>
              </a:ext>
            </a:extLst>
          </p:cNvPr>
          <p:cNvSpPr txBox="1"/>
          <p:nvPr/>
        </p:nvSpPr>
        <p:spPr>
          <a:xfrm>
            <a:off x="685800" y="1772816"/>
            <a:ext cx="8134672" cy="4524315"/>
          </a:xfrm>
          <a:prstGeom prst="rect">
            <a:avLst/>
          </a:prstGeom>
          <a:noFill/>
        </p:spPr>
        <p:txBody>
          <a:bodyPr wrap="square" rtlCol="0">
            <a:spAutoFit/>
          </a:bodyPr>
          <a:lstStyle/>
          <a:p>
            <a:r>
              <a:rPr lang="en-MY" dirty="0"/>
              <a:t>A job specification is a written description of the minimum qualifications required to perform a specific job. A job specification should reflect what is necessary for satisfactory performance, not what the ideal candidate should have.</a:t>
            </a:r>
          </a:p>
          <a:p>
            <a:endParaRPr lang="en-MY" dirty="0"/>
          </a:p>
          <a:p>
            <a:r>
              <a:rPr lang="en-MY" dirty="0"/>
              <a:t>Job specifications can be generated during the preparation of the job description. These specifications are often included as part of the job description document.</a:t>
            </a:r>
          </a:p>
          <a:p>
            <a:endParaRPr lang="en-MY" dirty="0"/>
          </a:p>
          <a:p>
            <a:r>
              <a:rPr lang="en-MY" dirty="0"/>
              <a:t>Examples of job specifications include the following:</a:t>
            </a:r>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p:txBody>
      </p:sp>
    </p:spTree>
    <p:extLst>
      <p:ext uri="{BB962C8B-B14F-4D97-AF65-F5344CB8AC3E}">
        <p14:creationId xmlns:p14="http://schemas.microsoft.com/office/powerpoint/2010/main" val="2790108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Competencies</a:t>
            </a:r>
          </a:p>
        </p:txBody>
      </p:sp>
      <p:sp>
        <p:nvSpPr>
          <p:cNvPr id="4" name="TextBox 3">
            <a:extLst>
              <a:ext uri="{FF2B5EF4-FFF2-40B4-BE49-F238E27FC236}">
                <a16:creationId xmlns:a16="http://schemas.microsoft.com/office/drawing/2014/main" id="{6B14A765-1D81-4784-9CB5-1D91670C42B6}"/>
              </a:ext>
            </a:extLst>
          </p:cNvPr>
          <p:cNvSpPr txBox="1"/>
          <p:nvPr/>
        </p:nvSpPr>
        <p:spPr>
          <a:xfrm>
            <a:off x="827584" y="1844824"/>
            <a:ext cx="7859216" cy="3693319"/>
          </a:xfrm>
          <a:prstGeom prst="rect">
            <a:avLst/>
          </a:prstGeom>
          <a:noFill/>
        </p:spPr>
        <p:txBody>
          <a:bodyPr wrap="square" rtlCol="0">
            <a:spAutoFit/>
          </a:bodyPr>
          <a:lstStyle/>
          <a:p>
            <a:r>
              <a:rPr lang="en-MY" dirty="0"/>
              <a:t>Job competencies are the observable and measurable skills, </a:t>
            </a:r>
            <a:r>
              <a:rPr lang="en-MY" dirty="0" err="1"/>
              <a:t>behaviors</a:t>
            </a:r>
            <a:r>
              <a:rPr lang="en-MY" dirty="0"/>
              <a:t> and knowledge that are needed to succeed in a specific job. Some organizations use the term ―competencies interchangeably with the knowledge, skills and abilities needed to perform a job successfully. However, competencies are more than basic KSAs. An employee usually develops competency at a job over a period of time. Therefore, job competencies represent the accumulation of multiple abilities and traits and knowledge required for success.</a:t>
            </a:r>
          </a:p>
          <a:p>
            <a:endParaRPr lang="en-MY" dirty="0"/>
          </a:p>
          <a:p>
            <a:r>
              <a:rPr lang="en-MY" dirty="0"/>
              <a:t>A competency-based job analysis describes a job in terms of competencies instead of job duties. The focus is on what the employee or team must be competent to do in order to perform the job.</a:t>
            </a:r>
          </a:p>
          <a:p>
            <a:endParaRPr lang="en-MY" dirty="0"/>
          </a:p>
        </p:txBody>
      </p:sp>
    </p:spTree>
    <p:extLst>
      <p:ext uri="{BB962C8B-B14F-4D97-AF65-F5344CB8AC3E}">
        <p14:creationId xmlns:p14="http://schemas.microsoft.com/office/powerpoint/2010/main" val="3438790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0468C40-6AE6-419B-9351-DD3C292EB0C5}"/>
              </a:ext>
            </a:extLst>
          </p:cNvPr>
          <p:cNvSpPr txBox="1"/>
          <p:nvPr/>
        </p:nvSpPr>
        <p:spPr>
          <a:xfrm>
            <a:off x="914400" y="1916832"/>
            <a:ext cx="8050088" cy="3139321"/>
          </a:xfrm>
          <a:prstGeom prst="rect">
            <a:avLst/>
          </a:prstGeom>
          <a:noFill/>
        </p:spPr>
        <p:txBody>
          <a:bodyPr wrap="square" rtlCol="0">
            <a:spAutoFit/>
          </a:bodyPr>
          <a:lstStyle/>
          <a:p>
            <a:r>
              <a:rPr lang="en-MY" dirty="0"/>
              <a:t>What term is used to describe a study of the major tasks and responsibilities of jobs in an organization?</a:t>
            </a:r>
          </a:p>
          <a:p>
            <a:endParaRPr lang="en-MY" dirty="0"/>
          </a:p>
          <a:p>
            <a:pPr marL="342900" indent="-342900">
              <a:buAutoNum type="alphaUcPeriod"/>
            </a:pPr>
            <a:r>
              <a:rPr lang="en-MY" dirty="0"/>
              <a:t>Job analysis</a:t>
            </a:r>
          </a:p>
          <a:p>
            <a:pPr marL="342900" indent="-342900">
              <a:buAutoNum type="alphaUcPeriod"/>
            </a:pPr>
            <a:endParaRPr lang="en-MY" dirty="0"/>
          </a:p>
          <a:p>
            <a:pPr marL="342900" indent="-342900">
              <a:buAutoNum type="alphaUcPeriod"/>
            </a:pPr>
            <a:r>
              <a:rPr lang="en-MY" dirty="0"/>
              <a:t>Job description</a:t>
            </a:r>
          </a:p>
          <a:p>
            <a:pPr marL="342900" indent="-342900">
              <a:buAutoNum type="alphaUcPeriod"/>
            </a:pPr>
            <a:endParaRPr lang="en-MY" dirty="0"/>
          </a:p>
          <a:p>
            <a:pPr marL="342900" indent="-342900">
              <a:buAutoNum type="alphaUcPeriod"/>
            </a:pPr>
            <a:r>
              <a:rPr lang="en-MY" dirty="0"/>
              <a:t>Job specification</a:t>
            </a:r>
          </a:p>
          <a:p>
            <a:pPr marL="342900" indent="-342900">
              <a:buAutoNum type="alphaUcPeriod"/>
            </a:pPr>
            <a:endParaRPr lang="en-MY" dirty="0"/>
          </a:p>
          <a:p>
            <a:pPr marL="342900" indent="-342900">
              <a:buAutoNum type="alphaUcPeriod"/>
            </a:pPr>
            <a:r>
              <a:rPr lang="en-MY" dirty="0"/>
              <a:t>Job competency</a:t>
            </a:r>
          </a:p>
          <a:p>
            <a:endParaRPr lang="en-MY" dirty="0"/>
          </a:p>
        </p:txBody>
      </p:sp>
    </p:spTree>
    <p:extLst>
      <p:ext uri="{BB962C8B-B14F-4D97-AF65-F5344CB8AC3E}">
        <p14:creationId xmlns:p14="http://schemas.microsoft.com/office/powerpoint/2010/main" val="2341775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107062"/>
            <a:ext cx="3657600" cy="692409"/>
          </a:xfrm>
        </p:spPr>
        <p:txBody>
          <a:bodyPr/>
          <a:lstStyle/>
          <a:p>
            <a:pPr marL="0" indent="0">
              <a:buNone/>
            </a:pPr>
            <a:r>
              <a:rPr lang="en-MY" dirty="0"/>
              <a:t>A.	Job analysis</a:t>
            </a:r>
          </a:p>
        </p:txBody>
      </p:sp>
    </p:spTree>
    <p:extLst>
      <p:ext uri="{BB962C8B-B14F-4D97-AF65-F5344CB8AC3E}">
        <p14:creationId xmlns:p14="http://schemas.microsoft.com/office/powerpoint/2010/main" val="3213428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7529260-28ED-4378-B8F6-78DC0B4BE558}"/>
              </a:ext>
            </a:extLst>
          </p:cNvPr>
          <p:cNvSpPr txBox="1"/>
          <p:nvPr/>
        </p:nvSpPr>
        <p:spPr>
          <a:xfrm>
            <a:off x="914400" y="1916832"/>
            <a:ext cx="7772400" cy="2862322"/>
          </a:xfrm>
          <a:prstGeom prst="rect">
            <a:avLst/>
          </a:prstGeom>
          <a:noFill/>
        </p:spPr>
        <p:txBody>
          <a:bodyPr wrap="square" rtlCol="0">
            <a:spAutoFit/>
          </a:bodyPr>
          <a:lstStyle/>
          <a:p>
            <a:r>
              <a:rPr lang="en-MY" dirty="0"/>
              <a:t>Which of the following information is NOT collected during a job analysis?</a:t>
            </a:r>
          </a:p>
          <a:p>
            <a:endParaRPr lang="en-MY" dirty="0"/>
          </a:p>
          <a:p>
            <a:pPr marL="342900" indent="-342900">
              <a:buAutoNum type="alphaUcPeriod"/>
            </a:pPr>
            <a:r>
              <a:rPr lang="en-MY" dirty="0"/>
              <a:t>Job context</a:t>
            </a:r>
          </a:p>
          <a:p>
            <a:pPr marL="342900" indent="-342900">
              <a:buAutoNum type="alphaUcPeriod"/>
            </a:pPr>
            <a:endParaRPr lang="en-MY" dirty="0"/>
          </a:p>
          <a:p>
            <a:pPr marL="342900" indent="-342900">
              <a:buAutoNum type="alphaUcPeriod"/>
            </a:pPr>
            <a:r>
              <a:rPr lang="en-MY" dirty="0"/>
              <a:t>Job content</a:t>
            </a:r>
          </a:p>
          <a:p>
            <a:pPr marL="342900" indent="-342900">
              <a:buAutoNum type="alphaUcPeriod"/>
            </a:pPr>
            <a:endParaRPr lang="en-MY" dirty="0"/>
          </a:p>
          <a:p>
            <a:pPr marL="342900" indent="-342900">
              <a:buAutoNum type="alphaUcPeriod"/>
            </a:pPr>
            <a:r>
              <a:rPr lang="en-MY" dirty="0"/>
              <a:t>Internal strengths and weaknesses</a:t>
            </a:r>
          </a:p>
          <a:p>
            <a:pPr marL="342900" indent="-342900">
              <a:buAutoNum type="alphaUcPeriod"/>
            </a:pPr>
            <a:endParaRPr lang="en-MY" dirty="0"/>
          </a:p>
          <a:p>
            <a:pPr marL="342900" indent="-342900">
              <a:buAutoNum type="alphaUcPeriod"/>
            </a:pPr>
            <a:r>
              <a:rPr lang="en-MY" dirty="0"/>
              <a:t>Performance criteria</a:t>
            </a:r>
          </a:p>
          <a:p>
            <a:endParaRPr lang="en-MY" dirty="0"/>
          </a:p>
        </p:txBody>
      </p:sp>
    </p:spTree>
    <p:extLst>
      <p:ext uri="{BB962C8B-B14F-4D97-AF65-F5344CB8AC3E}">
        <p14:creationId xmlns:p14="http://schemas.microsoft.com/office/powerpoint/2010/main" val="17827513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043608" y="2260849"/>
            <a:ext cx="6825952" cy="964704"/>
          </a:xfrm>
        </p:spPr>
        <p:txBody>
          <a:bodyPr/>
          <a:lstStyle/>
          <a:p>
            <a:pPr marL="0" indent="0">
              <a:buNone/>
            </a:pPr>
            <a:r>
              <a:rPr lang="en-MY" dirty="0"/>
              <a:t>C.	Internal strengths and weaknesses</a:t>
            </a:r>
          </a:p>
        </p:txBody>
      </p:sp>
    </p:spTree>
    <p:extLst>
      <p:ext uri="{BB962C8B-B14F-4D97-AF65-F5344CB8AC3E}">
        <p14:creationId xmlns:p14="http://schemas.microsoft.com/office/powerpoint/2010/main" val="3737674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69AD99E-7CE9-4D71-A630-371DD7EAEE1B}"/>
              </a:ext>
            </a:extLst>
          </p:cNvPr>
          <p:cNvSpPr txBox="1"/>
          <p:nvPr/>
        </p:nvSpPr>
        <p:spPr>
          <a:xfrm>
            <a:off x="827584" y="1844824"/>
            <a:ext cx="7772400" cy="3139321"/>
          </a:xfrm>
          <a:prstGeom prst="rect">
            <a:avLst/>
          </a:prstGeom>
          <a:noFill/>
        </p:spPr>
        <p:txBody>
          <a:bodyPr wrap="square" rtlCol="0">
            <a:spAutoFit/>
          </a:bodyPr>
          <a:lstStyle/>
          <a:p>
            <a:r>
              <a:rPr lang="en-MY" dirty="0"/>
              <a:t>When you collect data for a job analysis, which of the following can be considered a primary source?</a:t>
            </a:r>
          </a:p>
          <a:p>
            <a:endParaRPr lang="en-MY" dirty="0"/>
          </a:p>
          <a:p>
            <a:pPr marL="342900" indent="-342900">
              <a:buAutoNum type="alphaUcPeriod"/>
            </a:pPr>
            <a:r>
              <a:rPr lang="en-MY" dirty="0"/>
              <a:t>Job applicants</a:t>
            </a:r>
          </a:p>
          <a:p>
            <a:pPr marL="342900" indent="-342900">
              <a:buAutoNum type="alphaUcPeriod"/>
            </a:pPr>
            <a:endParaRPr lang="en-MY" dirty="0"/>
          </a:p>
          <a:p>
            <a:pPr marL="342900" indent="-342900">
              <a:buAutoNum type="alphaUcPeriod"/>
            </a:pPr>
            <a:r>
              <a:rPr lang="en-MY" dirty="0"/>
              <a:t>Employees who are currently performing the job</a:t>
            </a:r>
          </a:p>
          <a:p>
            <a:pPr marL="342900" indent="-342900">
              <a:buAutoNum type="alphaUcPeriod"/>
            </a:pPr>
            <a:endParaRPr lang="en-MY" dirty="0"/>
          </a:p>
          <a:p>
            <a:pPr marL="342900" indent="-342900">
              <a:buAutoNum type="alphaUcPeriod"/>
            </a:pPr>
            <a:r>
              <a:rPr lang="en-MY" dirty="0"/>
              <a:t>Employees throughout the organization</a:t>
            </a:r>
          </a:p>
          <a:p>
            <a:pPr marL="342900" indent="-342900">
              <a:buAutoNum type="alphaUcPeriod"/>
            </a:pPr>
            <a:endParaRPr lang="en-MY" dirty="0"/>
          </a:p>
          <a:p>
            <a:pPr marL="342900" indent="-342900">
              <a:buAutoNum type="alphaUcPeriod"/>
            </a:pPr>
            <a:r>
              <a:rPr lang="en-MY" dirty="0"/>
              <a:t>Employees who perform similar jobs at other organizations</a:t>
            </a:r>
          </a:p>
          <a:p>
            <a:endParaRPr lang="en-MY" dirty="0"/>
          </a:p>
        </p:txBody>
      </p:sp>
    </p:spTree>
    <p:extLst>
      <p:ext uri="{BB962C8B-B14F-4D97-AF65-F5344CB8AC3E}">
        <p14:creationId xmlns:p14="http://schemas.microsoft.com/office/powerpoint/2010/main" val="3044472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685800" y="2392288"/>
            <a:ext cx="7772400" cy="1036712"/>
          </a:xfrm>
        </p:spPr>
        <p:txBody>
          <a:bodyPr/>
          <a:lstStyle/>
          <a:p>
            <a:pPr marL="0" indent="0">
              <a:buNone/>
            </a:pPr>
            <a:r>
              <a:rPr lang="en-MY" dirty="0"/>
              <a:t>B.	Employees who are currently performing the job</a:t>
            </a:r>
          </a:p>
        </p:txBody>
      </p:sp>
    </p:spTree>
    <p:extLst>
      <p:ext uri="{BB962C8B-B14F-4D97-AF65-F5344CB8AC3E}">
        <p14:creationId xmlns:p14="http://schemas.microsoft.com/office/powerpoint/2010/main" val="1746340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5F8D4E3D-2AC3-4D79-84C0-09FF5ED7D659}"/>
              </a:ext>
            </a:extLst>
          </p:cNvPr>
          <p:cNvSpPr txBox="1"/>
          <p:nvPr/>
        </p:nvSpPr>
        <p:spPr>
          <a:xfrm>
            <a:off x="914400" y="1772816"/>
            <a:ext cx="7315200" cy="3139321"/>
          </a:xfrm>
          <a:prstGeom prst="rect">
            <a:avLst/>
          </a:prstGeom>
          <a:noFill/>
        </p:spPr>
        <p:txBody>
          <a:bodyPr wrap="square" rtlCol="0">
            <a:spAutoFit/>
          </a:bodyPr>
          <a:lstStyle/>
          <a:p>
            <a:r>
              <a:rPr lang="en-MY" dirty="0"/>
              <a:t>Which method of collecting primary source data provides a realistic view of the daily tasks and activities performed in a job?</a:t>
            </a:r>
          </a:p>
          <a:p>
            <a:endParaRPr lang="en-MY" dirty="0"/>
          </a:p>
          <a:p>
            <a:pPr marL="342900" indent="-342900">
              <a:buAutoNum type="alphaUcPeriod"/>
            </a:pPr>
            <a:r>
              <a:rPr lang="en-MY" dirty="0"/>
              <a:t>Interviews</a:t>
            </a:r>
          </a:p>
          <a:p>
            <a:pPr marL="342900" indent="-342900">
              <a:buAutoNum type="alphaUcPeriod"/>
            </a:pPr>
            <a:endParaRPr lang="en-MY" dirty="0"/>
          </a:p>
          <a:p>
            <a:pPr marL="342900" indent="-342900">
              <a:buAutoNum type="alphaUcPeriod"/>
            </a:pPr>
            <a:r>
              <a:rPr lang="en-MY" dirty="0"/>
              <a:t>Observation</a:t>
            </a:r>
          </a:p>
          <a:p>
            <a:pPr marL="342900" indent="-342900">
              <a:buAutoNum type="alphaUcPeriod"/>
            </a:pPr>
            <a:endParaRPr lang="en-MY" dirty="0"/>
          </a:p>
          <a:p>
            <a:pPr marL="342900" indent="-342900">
              <a:buAutoNum type="alphaUcPeriod"/>
            </a:pPr>
            <a:r>
              <a:rPr lang="en-MY" dirty="0"/>
              <a:t>Questionnaire</a:t>
            </a:r>
          </a:p>
          <a:p>
            <a:pPr marL="342900" indent="-342900">
              <a:buAutoNum type="alphaUcPeriod"/>
            </a:pPr>
            <a:endParaRPr lang="en-MY" dirty="0"/>
          </a:p>
          <a:p>
            <a:pPr marL="342900" indent="-342900">
              <a:buAutoNum type="alphaUcPeriod"/>
            </a:pPr>
            <a:r>
              <a:rPr lang="en-MY" dirty="0"/>
              <a:t>Work log</a:t>
            </a:r>
          </a:p>
          <a:p>
            <a:endParaRPr lang="en-MY" dirty="0"/>
          </a:p>
        </p:txBody>
      </p:sp>
    </p:spTree>
    <p:extLst>
      <p:ext uri="{BB962C8B-B14F-4D97-AF65-F5344CB8AC3E}">
        <p14:creationId xmlns:p14="http://schemas.microsoft.com/office/powerpoint/2010/main" val="1097060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204864"/>
            <a:ext cx="3873624" cy="676672"/>
          </a:xfrm>
        </p:spPr>
        <p:txBody>
          <a:bodyPr/>
          <a:lstStyle/>
          <a:p>
            <a:pPr marL="0" indent="0">
              <a:buNone/>
            </a:pPr>
            <a:r>
              <a:rPr lang="en-MY" dirty="0"/>
              <a:t>B.	Observation</a:t>
            </a:r>
          </a:p>
        </p:txBody>
      </p:sp>
    </p:spTree>
    <p:extLst>
      <p:ext uri="{BB962C8B-B14F-4D97-AF65-F5344CB8AC3E}">
        <p14:creationId xmlns:p14="http://schemas.microsoft.com/office/powerpoint/2010/main" val="36807762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884</TotalTime>
  <Words>3679</Words>
  <Application>Microsoft Office PowerPoint</Application>
  <PresentationFormat>On-screen Show (4:3)</PresentationFormat>
  <Paragraphs>477</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HR Service Delivery - I</vt:lpstr>
      <vt:lpstr>Workforce Planning</vt:lpstr>
      <vt:lpstr>Workforce Planning</vt:lpstr>
      <vt:lpstr>Benefits of Workforce Planning</vt:lpstr>
      <vt:lpstr>Organizational Requirements for Staffing</vt:lpstr>
      <vt:lpstr>Anticipating Staffing Needs</vt:lpstr>
      <vt:lpstr>Issues that impact future staffing </vt:lpstr>
      <vt:lpstr>Promoting the Organization</vt:lpstr>
      <vt:lpstr>1. Employment Branding</vt:lpstr>
      <vt:lpstr>2. Employee Value Proposition</vt:lpstr>
      <vt:lpstr>The Employment Value Proposition</vt:lpstr>
      <vt:lpstr>Benefits of EVP</vt:lpstr>
      <vt:lpstr>Diversity and Inclusion Considerations</vt:lpstr>
      <vt:lpstr>Legal Considerations in Global Staffing</vt:lpstr>
      <vt:lpstr>Key Legislation Affecting Global Staffing </vt:lpstr>
      <vt:lpstr>The Role of the Staffing Plan</vt:lpstr>
      <vt:lpstr>Staffing Needs Analysis</vt:lpstr>
      <vt:lpstr>Staffing Need Analysis</vt:lpstr>
      <vt:lpstr>Designing the Staffing Plan</vt:lpstr>
      <vt:lpstr>Workforce Planning</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Job Analysis</vt:lpstr>
      <vt:lpstr>Roles of Job Analysis in HR</vt:lpstr>
      <vt:lpstr>Importance of Job Analysis</vt:lpstr>
      <vt:lpstr>Job Analysis Data</vt:lpstr>
      <vt:lpstr>Outcomes of the Job Analysis</vt:lpstr>
      <vt:lpstr>Job Description</vt:lpstr>
      <vt:lpstr>Job Specifications</vt:lpstr>
      <vt:lpstr>Job Competencies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cp:revision>
  <cp:lastPrinted>1601-01-01T00:00:00Z</cp:lastPrinted>
  <dcterms:created xsi:type="dcterms:W3CDTF">2020-07-09T15:12:46Z</dcterms:created>
  <dcterms:modified xsi:type="dcterms:W3CDTF">2020-09-19T17:17:26Z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