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107"/>
  </p:notesMasterIdLst>
  <p:handoutMasterIdLst>
    <p:handoutMasterId r:id="rId108"/>
  </p:handoutMasterIdLst>
  <p:sldIdLst>
    <p:sldId id="256" r:id="rId2"/>
    <p:sldId id="294" r:id="rId3"/>
    <p:sldId id="506" r:id="rId4"/>
    <p:sldId id="330" r:id="rId5"/>
    <p:sldId id="340" r:id="rId6"/>
    <p:sldId id="341" r:id="rId7"/>
    <p:sldId id="342" r:id="rId8"/>
    <p:sldId id="343" r:id="rId9"/>
    <p:sldId id="258" r:id="rId10"/>
    <p:sldId id="334" r:id="rId11"/>
    <p:sldId id="335" r:id="rId12"/>
    <p:sldId id="337" r:id="rId13"/>
    <p:sldId id="259" r:id="rId14"/>
    <p:sldId id="260" r:id="rId15"/>
    <p:sldId id="261" r:id="rId16"/>
    <p:sldId id="262" r:id="rId17"/>
    <p:sldId id="509" r:id="rId18"/>
    <p:sldId id="355" r:id="rId19"/>
    <p:sldId id="356" r:id="rId20"/>
    <p:sldId id="357" r:id="rId21"/>
    <p:sldId id="358" r:id="rId22"/>
    <p:sldId id="269" r:id="rId23"/>
    <p:sldId id="271" r:id="rId24"/>
    <p:sldId id="272" r:id="rId25"/>
    <p:sldId id="273" r:id="rId26"/>
    <p:sldId id="274" r:id="rId27"/>
    <p:sldId id="257" r:id="rId28"/>
    <p:sldId id="510" r:id="rId29"/>
    <p:sldId id="368" r:id="rId30"/>
    <p:sldId id="369" r:id="rId31"/>
    <p:sldId id="370" r:id="rId32"/>
    <p:sldId id="511" r:id="rId33"/>
    <p:sldId id="301" r:id="rId34"/>
    <p:sldId id="302" r:id="rId35"/>
    <p:sldId id="303" r:id="rId36"/>
    <p:sldId id="304" r:id="rId37"/>
    <p:sldId id="305" r:id="rId38"/>
    <p:sldId id="306" r:id="rId39"/>
    <p:sldId id="307" r:id="rId40"/>
    <p:sldId id="308" r:id="rId41"/>
    <p:sldId id="309" r:id="rId42"/>
    <p:sldId id="310" r:id="rId43"/>
    <p:sldId id="311" r:id="rId44"/>
    <p:sldId id="312" r:id="rId45"/>
    <p:sldId id="313" r:id="rId46"/>
    <p:sldId id="314" r:id="rId47"/>
    <p:sldId id="315" r:id="rId48"/>
    <p:sldId id="316" r:id="rId49"/>
    <p:sldId id="317" r:id="rId50"/>
    <p:sldId id="318" r:id="rId51"/>
    <p:sldId id="319" r:id="rId52"/>
    <p:sldId id="320" r:id="rId53"/>
    <p:sldId id="321" r:id="rId54"/>
    <p:sldId id="322" r:id="rId55"/>
    <p:sldId id="323" r:id="rId56"/>
    <p:sldId id="324" r:id="rId57"/>
    <p:sldId id="325" r:id="rId58"/>
    <p:sldId id="505" r:id="rId59"/>
    <p:sldId id="263" r:id="rId60"/>
    <p:sldId id="264" r:id="rId61"/>
    <p:sldId id="265" r:id="rId62"/>
    <p:sldId id="504" r:id="rId63"/>
    <p:sldId id="266" r:id="rId64"/>
    <p:sldId id="267" r:id="rId65"/>
    <p:sldId id="507" r:id="rId66"/>
    <p:sldId id="268" r:id="rId67"/>
    <p:sldId id="275" r:id="rId68"/>
    <p:sldId id="276" r:id="rId69"/>
    <p:sldId id="277" r:id="rId70"/>
    <p:sldId id="278" r:id="rId71"/>
    <p:sldId id="279" r:id="rId72"/>
    <p:sldId id="280" r:id="rId73"/>
    <p:sldId id="281" r:id="rId74"/>
    <p:sldId id="282" r:id="rId75"/>
    <p:sldId id="508" r:id="rId76"/>
    <p:sldId id="512" r:id="rId77"/>
    <p:sldId id="513" r:id="rId78"/>
    <p:sldId id="514" r:id="rId79"/>
    <p:sldId id="515" r:id="rId80"/>
    <p:sldId id="516" r:id="rId81"/>
    <p:sldId id="347" r:id="rId82"/>
    <p:sldId id="348" r:id="rId83"/>
    <p:sldId id="517" r:id="rId84"/>
    <p:sldId id="518" r:id="rId85"/>
    <p:sldId id="336" r:id="rId86"/>
    <p:sldId id="519" r:id="rId87"/>
    <p:sldId id="338" r:id="rId88"/>
    <p:sldId id="339" r:id="rId89"/>
    <p:sldId id="520" r:id="rId90"/>
    <p:sldId id="521" r:id="rId91"/>
    <p:sldId id="349" r:id="rId92"/>
    <p:sldId id="350" r:id="rId93"/>
    <p:sldId id="522" r:id="rId94"/>
    <p:sldId id="523" r:id="rId95"/>
    <p:sldId id="524" r:id="rId96"/>
    <p:sldId id="371" r:id="rId97"/>
    <p:sldId id="525" r:id="rId98"/>
    <p:sldId id="375" r:id="rId99"/>
    <p:sldId id="377" r:id="rId100"/>
    <p:sldId id="379" r:id="rId101"/>
    <p:sldId id="387" r:id="rId102"/>
    <p:sldId id="388" r:id="rId103"/>
    <p:sldId id="389" r:id="rId104"/>
    <p:sldId id="390" r:id="rId105"/>
    <p:sldId id="327" r:id="rId106"/>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notesMaster" Target="notesMasters/notesMaster1.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presProps" Target="presProp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Contingent Staffing</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Recruiting</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B471EB4E-14D3-4629-97A8-4B9CE37D135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a:solidFill>
                <a:srgbClr val="FFFFEE"/>
              </a:solidFill>
              <a:latin typeface="Arial"/>
              <a:ea typeface="+mn-ea"/>
              <a:cs typeface="+mn-cs"/>
            </a:rPr>
            <a:t>Workforce Planning</a:t>
          </a:r>
          <a:endParaRPr lang="en-MY" sz="3900" kern="1200" dirty="0">
            <a:solidFill>
              <a:srgbClr val="FFFFEE"/>
            </a:solidFill>
            <a:latin typeface="Arial"/>
            <a:ea typeface="+mn-ea"/>
            <a:cs typeface="+mn-cs"/>
          </a:endParaRPr>
        </a:p>
      </dgm:t>
    </dgm:pt>
    <dgm:pt modelId="{27585C71-6121-4BF9-A226-796B97C86FD8}" type="parTrans" cxnId="{91A9F6BC-0147-4915-845C-AC8BFE382D34}">
      <dgm:prSet/>
      <dgm:spPr/>
      <dgm:t>
        <a:bodyPr/>
        <a:lstStyle/>
        <a:p>
          <a:endParaRPr lang="en-MY"/>
        </a:p>
      </dgm:t>
    </dgm:pt>
    <dgm:pt modelId="{E9B4C2F2-B202-4AD3-A37D-CE4321257F20}" type="sibTrans" cxnId="{91A9F6BC-0147-4915-845C-AC8BFE382D34}">
      <dgm:prSet/>
      <dgm:spPr/>
      <dgm:t>
        <a:bodyPr/>
        <a:lstStyle/>
        <a:p>
          <a:endParaRPr lang="en-MY"/>
        </a:p>
      </dgm:t>
    </dgm:pt>
    <dgm:pt modelId="{10489541-95E3-414C-9201-537F7306B1F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HR Forecasting</a:t>
          </a:r>
        </a:p>
      </dgm:t>
    </dgm:pt>
    <dgm:pt modelId="{B13973AC-1EB8-42F3-BE53-DF1F7468DCAC}" type="parTrans" cxnId="{53764E65-A76F-420D-B58E-C969432BFDC4}">
      <dgm:prSet/>
      <dgm:spPr/>
      <dgm:t>
        <a:bodyPr/>
        <a:lstStyle/>
        <a:p>
          <a:endParaRPr lang="en-MY"/>
        </a:p>
      </dgm:t>
    </dgm:pt>
    <dgm:pt modelId="{84F781DC-5DDB-453C-B553-6A11B4014E57}" type="sibTrans" cxnId="{53764E65-A76F-420D-B58E-C969432BFDC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C500E30-F93E-47EA-B6F5-32864EEF4D91}" type="pres">
      <dgm:prSet presAssocID="{B471EB4E-14D3-4629-97A8-4B9CE37D1351}" presName="parentText" presStyleLbl="node1" presStyleIdx="0" presStyleCnt="4">
        <dgm:presLayoutVars>
          <dgm:chMax val="0"/>
          <dgm:bulletEnabled val="1"/>
        </dgm:presLayoutVars>
      </dgm:prSet>
      <dgm:spPr>
        <a:xfrm>
          <a:off x="0" y="888"/>
          <a:ext cx="6897960" cy="784722"/>
        </a:xfrm>
        <a:prstGeom prst="roundRect">
          <a:avLst/>
        </a:prstGeom>
      </dgm:spPr>
    </dgm:pt>
    <dgm:pt modelId="{B6395B5E-2790-4C57-8CE8-FF9FF6C98AF0}" type="pres">
      <dgm:prSet presAssocID="{E9B4C2F2-B202-4AD3-A37D-CE4321257F20}" presName="spacer" presStyleCnt="0"/>
      <dgm:spPr/>
    </dgm:pt>
    <dgm:pt modelId="{A94F7CF8-458F-4C2D-A2D3-406EF69254C6}" type="pres">
      <dgm:prSet presAssocID="{10489541-95E3-414C-9201-537F7306B1F6}" presName="parentText" presStyleLbl="node1" presStyleIdx="1" presStyleCnt="4">
        <dgm:presLayoutVars>
          <dgm:chMax val="0"/>
          <dgm:bulletEnabled val="1"/>
        </dgm:presLayoutVars>
      </dgm:prSet>
      <dgm:spPr/>
    </dgm:pt>
    <dgm:pt modelId="{770E7342-1C01-454A-B41F-C55022067FBB}" type="pres">
      <dgm:prSet presAssocID="{84F781DC-5DDB-453C-B553-6A11B4014E57}" presName="spacer" presStyleCnt="0"/>
      <dgm:spPr/>
    </dgm:pt>
    <dgm:pt modelId="{ECA2C48E-F743-4C45-B04A-3D046B3B5232}" type="pres">
      <dgm:prSet presAssocID="{E6CB1D23-BBD8-4875-97FB-76C6D1DF1786}" presName="parentText" presStyleLbl="node1" presStyleIdx="2" presStyleCnt="4" custLinFactNeighborY="68003">
        <dgm:presLayoutVars>
          <dgm:chMax val="0"/>
          <dgm:bulletEnabled val="1"/>
        </dgm:presLayoutVars>
      </dgm:prSet>
      <dgm:spPr>
        <a:xfrm>
          <a:off x="0" y="822540"/>
          <a:ext cx="6897960" cy="784666"/>
        </a:xfrm>
        <a:prstGeom prst="roundRect">
          <a:avLst/>
        </a:prstGeom>
      </dgm:spPr>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3" presStyleCnt="4" custLinFactY="9173" custLinFactNeighborY="100000">
        <dgm:presLayoutVars>
          <dgm:chMax val="0"/>
          <dgm:bulletEnabled val="1"/>
        </dgm:presLayoutVars>
      </dgm:prSet>
      <dgm:spPr>
        <a:xfrm>
          <a:off x="0" y="1053359"/>
          <a:ext cx="8122096" cy="912600"/>
        </a:xfrm>
        <a:prstGeom prst="roundRect">
          <a:avLst/>
        </a:prstGeom>
      </dgm:spPr>
    </dgm:pt>
  </dgm:ptLst>
  <dgm:cxnLst>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3" destOrd="0" parTransId="{173CE497-2C0D-479E-8754-25C7B4AF6CFC}" sibTransId="{4B234F5B-63CB-40EB-8CF6-E8D6F48FDC56}"/>
    <dgm:cxn modelId="{53764E65-A76F-420D-B58E-C969432BFDC4}" srcId="{703D4D02-5513-427D-B6E9-B2E187EE0C3A}" destId="{10489541-95E3-414C-9201-537F7306B1F6}" srcOrd="1" destOrd="0" parTransId="{B13973AC-1EB8-42F3-BE53-DF1F7468DCAC}" sibTransId="{84F781DC-5DDB-453C-B553-6A11B4014E57}"/>
    <dgm:cxn modelId="{0B84CE54-6EED-4F05-A045-90744CD22995}" type="presOf" srcId="{42DA80EF-15E6-41D6-85F6-4F59594D0383}" destId="{47F42535-DFC2-4D29-B920-1C40FFE6B1E7}" srcOrd="0" destOrd="0" presId="urn:microsoft.com/office/officeart/2005/8/layout/vList2"/>
    <dgm:cxn modelId="{8CD96B92-DB5C-4984-AF1A-B68A054F45C4}" type="presOf" srcId="{B471EB4E-14D3-4629-97A8-4B9CE37D1351}" destId="{4C500E30-F93E-47EA-B6F5-32864EEF4D91}" srcOrd="0" destOrd="0" presId="urn:microsoft.com/office/officeart/2005/8/layout/vList2"/>
    <dgm:cxn modelId="{8B0007A0-320C-4385-B268-C4ECC14E7279}" srcId="{703D4D02-5513-427D-B6E9-B2E187EE0C3A}" destId="{E6CB1D23-BBD8-4875-97FB-76C6D1DF1786}" srcOrd="2" destOrd="0" parTransId="{653C8E81-D774-450C-B764-B27052D2ADAF}" sibTransId="{CE641938-312E-4D0A-926C-683FC7775F83}"/>
    <dgm:cxn modelId="{91A9F6BC-0147-4915-845C-AC8BFE382D34}" srcId="{703D4D02-5513-427D-B6E9-B2E187EE0C3A}" destId="{B471EB4E-14D3-4629-97A8-4B9CE37D1351}" srcOrd="0" destOrd="0" parTransId="{27585C71-6121-4BF9-A226-796B97C86FD8}" sibTransId="{E9B4C2F2-B202-4AD3-A37D-CE4321257F20}"/>
    <dgm:cxn modelId="{87A92DBF-812C-47C9-8DD6-6138E484BBFF}" type="presOf" srcId="{703D4D02-5513-427D-B6E9-B2E187EE0C3A}" destId="{CC8763B3-4621-4666-B669-3C5BA2A30DBE}" srcOrd="0" destOrd="0" presId="urn:microsoft.com/office/officeart/2005/8/layout/vList2"/>
    <dgm:cxn modelId="{DDA67CDF-9BB7-4A78-B942-BE7D487A3707}" type="presOf" srcId="{10489541-95E3-414C-9201-537F7306B1F6}" destId="{A94F7CF8-458F-4C2D-A2D3-406EF69254C6}" srcOrd="0" destOrd="0" presId="urn:microsoft.com/office/officeart/2005/8/layout/vList2"/>
    <dgm:cxn modelId="{A023A45D-D2A0-44B8-8456-1CA071B72741}" type="presParOf" srcId="{CC8763B3-4621-4666-B669-3C5BA2A30DBE}" destId="{4C500E30-F93E-47EA-B6F5-32864EEF4D91}" srcOrd="0" destOrd="0" presId="urn:microsoft.com/office/officeart/2005/8/layout/vList2"/>
    <dgm:cxn modelId="{2EF21496-4BFD-4058-8BEB-F6B5A8D89823}" type="presParOf" srcId="{CC8763B3-4621-4666-B669-3C5BA2A30DBE}" destId="{B6395B5E-2790-4C57-8CE8-FF9FF6C98AF0}" srcOrd="1" destOrd="0" presId="urn:microsoft.com/office/officeart/2005/8/layout/vList2"/>
    <dgm:cxn modelId="{4AAF96E6-9F79-4E69-B9A1-BDAF45328CD5}" type="presParOf" srcId="{CC8763B3-4621-4666-B669-3C5BA2A30DBE}" destId="{A94F7CF8-458F-4C2D-A2D3-406EF69254C6}" srcOrd="2" destOrd="0" presId="urn:microsoft.com/office/officeart/2005/8/layout/vList2"/>
    <dgm:cxn modelId="{FA07B5BA-CC5E-4627-ABC3-47C79C062CC8}" type="presParOf" srcId="{CC8763B3-4621-4666-B669-3C5BA2A30DBE}" destId="{770E7342-1C01-454A-B41F-C55022067FBB}" srcOrd="3" destOrd="0" presId="urn:microsoft.com/office/officeart/2005/8/layout/vList2"/>
    <dgm:cxn modelId="{7F708EDA-A6F0-4A82-A63E-849DE8AF9EDF}" type="presParOf" srcId="{CC8763B3-4621-4666-B669-3C5BA2A30DBE}" destId="{ECA2C48E-F743-4C45-B04A-3D046B3B5232}" srcOrd="4" destOrd="0" presId="urn:microsoft.com/office/officeart/2005/8/layout/vList2"/>
    <dgm:cxn modelId="{7EBE1955-491B-47A7-AFC5-8C8CF9CB8208}" type="presParOf" srcId="{CC8763B3-4621-4666-B669-3C5BA2A30DBE}" destId="{2E454826-67AD-4191-A11B-410BD9B8A386}" srcOrd="5" destOrd="0" presId="urn:microsoft.com/office/officeart/2005/8/layout/vList2"/>
    <dgm:cxn modelId="{45D7F0D6-6F49-44E4-87F8-5B97FCB6DBD5}" type="presParOf" srcId="{CC8763B3-4621-4666-B669-3C5BA2A30DBE}" destId="{47F42535-DFC2-4D29-B920-1C40FFE6B1E7}"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Contingent Staffing</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Recruiting</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B471EB4E-14D3-4629-97A8-4B9CE37D135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a:solidFill>
                <a:srgbClr val="000000"/>
              </a:solidFill>
              <a:latin typeface="Arial"/>
              <a:ea typeface="+mn-ea"/>
              <a:cs typeface="+mn-cs"/>
            </a:rPr>
            <a:t>Workforce Planning</a:t>
          </a:r>
          <a:endParaRPr lang="en-MY" sz="3900" kern="1200" dirty="0">
            <a:solidFill>
              <a:srgbClr val="000000"/>
            </a:solidFill>
            <a:latin typeface="Arial"/>
            <a:ea typeface="+mn-ea"/>
            <a:cs typeface="+mn-cs"/>
          </a:endParaRPr>
        </a:p>
      </dgm:t>
    </dgm:pt>
    <dgm:pt modelId="{27585C71-6121-4BF9-A226-796B97C86FD8}" type="parTrans" cxnId="{91A9F6BC-0147-4915-845C-AC8BFE382D34}">
      <dgm:prSet/>
      <dgm:spPr/>
      <dgm:t>
        <a:bodyPr/>
        <a:lstStyle/>
        <a:p>
          <a:endParaRPr lang="en-MY"/>
        </a:p>
      </dgm:t>
    </dgm:pt>
    <dgm:pt modelId="{E9B4C2F2-B202-4AD3-A37D-CE4321257F20}" type="sibTrans" cxnId="{91A9F6BC-0147-4915-845C-AC8BFE382D34}">
      <dgm:prSet/>
      <dgm:spPr/>
      <dgm:t>
        <a:bodyPr/>
        <a:lstStyle/>
        <a:p>
          <a:endParaRPr lang="en-MY"/>
        </a:p>
      </dgm:t>
    </dgm:pt>
    <dgm:pt modelId="{10489541-95E3-414C-9201-537F7306B1F6}">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HR Forecasting</a:t>
          </a:r>
        </a:p>
      </dgm:t>
    </dgm:pt>
    <dgm:pt modelId="{B13973AC-1EB8-42F3-BE53-DF1F7468DCAC}" type="parTrans" cxnId="{53764E65-A76F-420D-B58E-C969432BFDC4}">
      <dgm:prSet/>
      <dgm:spPr/>
      <dgm:t>
        <a:bodyPr/>
        <a:lstStyle/>
        <a:p>
          <a:endParaRPr lang="en-MY"/>
        </a:p>
      </dgm:t>
    </dgm:pt>
    <dgm:pt modelId="{84F781DC-5DDB-453C-B553-6A11B4014E57}" type="sibTrans" cxnId="{53764E65-A76F-420D-B58E-C969432BFDC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C500E30-F93E-47EA-B6F5-32864EEF4D91}" type="pres">
      <dgm:prSet presAssocID="{B471EB4E-14D3-4629-97A8-4B9CE37D1351}" presName="parentText" presStyleLbl="node1" presStyleIdx="0" presStyleCnt="4">
        <dgm:presLayoutVars>
          <dgm:chMax val="0"/>
          <dgm:bulletEnabled val="1"/>
        </dgm:presLayoutVars>
      </dgm:prSet>
      <dgm:spPr>
        <a:xfrm>
          <a:off x="0" y="712"/>
          <a:ext cx="5817839" cy="842119"/>
        </a:xfrm>
        <a:prstGeom prst="roundRect">
          <a:avLst/>
        </a:prstGeom>
      </dgm:spPr>
    </dgm:pt>
    <dgm:pt modelId="{B6395B5E-2790-4C57-8CE8-FF9FF6C98AF0}" type="pres">
      <dgm:prSet presAssocID="{E9B4C2F2-B202-4AD3-A37D-CE4321257F20}" presName="spacer" presStyleCnt="0"/>
      <dgm:spPr/>
    </dgm:pt>
    <dgm:pt modelId="{A94F7CF8-458F-4C2D-A2D3-406EF69254C6}" type="pres">
      <dgm:prSet presAssocID="{10489541-95E3-414C-9201-537F7306B1F6}" presName="parentText" presStyleLbl="node1" presStyleIdx="1" presStyleCnt="4">
        <dgm:presLayoutVars>
          <dgm:chMax val="0"/>
          <dgm:bulletEnabled val="1"/>
        </dgm:presLayoutVars>
      </dgm:prSet>
      <dgm:spPr>
        <a:xfrm>
          <a:off x="0" y="857189"/>
          <a:ext cx="5817839" cy="842119"/>
        </a:xfrm>
        <a:prstGeom prst="roundRect">
          <a:avLst/>
        </a:prstGeom>
      </dgm:spPr>
    </dgm:pt>
    <dgm:pt modelId="{770E7342-1C01-454A-B41F-C55022067FBB}" type="pres">
      <dgm:prSet presAssocID="{84F781DC-5DDB-453C-B553-6A11B4014E57}" presName="spacer" presStyleCnt="0"/>
      <dgm:spPr/>
    </dgm:pt>
    <dgm:pt modelId="{ECA2C48E-F743-4C45-B04A-3D046B3B5232}" type="pres">
      <dgm:prSet presAssocID="{E6CB1D23-BBD8-4875-97FB-76C6D1DF1786}" presName="parentText" presStyleLbl="node1" presStyleIdx="2" presStyleCnt="4" custLinFactNeighborY="-48095">
        <dgm:presLayoutVars>
          <dgm:chMax val="0"/>
          <dgm:bulletEnabled val="1"/>
        </dgm:presLayoutVars>
      </dgm:prSet>
      <dgm:spPr>
        <a:xfrm>
          <a:off x="0" y="822540"/>
          <a:ext cx="6897960" cy="784666"/>
        </a:xfrm>
        <a:prstGeom prst="roundRect">
          <a:avLst/>
        </a:prstGeom>
      </dgm:spPr>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3" presStyleCnt="4" custLinFactY="9173" custLinFactNeighborY="100000">
        <dgm:presLayoutVars>
          <dgm:chMax val="0"/>
          <dgm:bulletEnabled val="1"/>
        </dgm:presLayoutVars>
      </dgm:prSet>
      <dgm:spPr>
        <a:xfrm>
          <a:off x="0" y="1053359"/>
          <a:ext cx="8122096" cy="912600"/>
        </a:xfrm>
        <a:prstGeom prst="roundRect">
          <a:avLst/>
        </a:prstGeom>
      </dgm:spPr>
    </dgm:pt>
  </dgm:ptLst>
  <dgm:cxnLst>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3" destOrd="0" parTransId="{173CE497-2C0D-479E-8754-25C7B4AF6CFC}" sibTransId="{4B234F5B-63CB-40EB-8CF6-E8D6F48FDC56}"/>
    <dgm:cxn modelId="{53764E65-A76F-420D-B58E-C969432BFDC4}" srcId="{703D4D02-5513-427D-B6E9-B2E187EE0C3A}" destId="{10489541-95E3-414C-9201-537F7306B1F6}" srcOrd="1" destOrd="0" parTransId="{B13973AC-1EB8-42F3-BE53-DF1F7468DCAC}" sibTransId="{84F781DC-5DDB-453C-B553-6A11B4014E57}"/>
    <dgm:cxn modelId="{0B84CE54-6EED-4F05-A045-90744CD22995}" type="presOf" srcId="{42DA80EF-15E6-41D6-85F6-4F59594D0383}" destId="{47F42535-DFC2-4D29-B920-1C40FFE6B1E7}" srcOrd="0" destOrd="0" presId="urn:microsoft.com/office/officeart/2005/8/layout/vList2"/>
    <dgm:cxn modelId="{8CD96B92-DB5C-4984-AF1A-B68A054F45C4}" type="presOf" srcId="{B471EB4E-14D3-4629-97A8-4B9CE37D1351}" destId="{4C500E30-F93E-47EA-B6F5-32864EEF4D91}" srcOrd="0" destOrd="0" presId="urn:microsoft.com/office/officeart/2005/8/layout/vList2"/>
    <dgm:cxn modelId="{8B0007A0-320C-4385-B268-C4ECC14E7279}" srcId="{703D4D02-5513-427D-B6E9-B2E187EE0C3A}" destId="{E6CB1D23-BBD8-4875-97FB-76C6D1DF1786}" srcOrd="2" destOrd="0" parTransId="{653C8E81-D774-450C-B764-B27052D2ADAF}" sibTransId="{CE641938-312E-4D0A-926C-683FC7775F83}"/>
    <dgm:cxn modelId="{91A9F6BC-0147-4915-845C-AC8BFE382D34}" srcId="{703D4D02-5513-427D-B6E9-B2E187EE0C3A}" destId="{B471EB4E-14D3-4629-97A8-4B9CE37D1351}" srcOrd="0" destOrd="0" parTransId="{27585C71-6121-4BF9-A226-796B97C86FD8}" sibTransId="{E9B4C2F2-B202-4AD3-A37D-CE4321257F20}"/>
    <dgm:cxn modelId="{87A92DBF-812C-47C9-8DD6-6138E484BBFF}" type="presOf" srcId="{703D4D02-5513-427D-B6E9-B2E187EE0C3A}" destId="{CC8763B3-4621-4666-B669-3C5BA2A30DBE}" srcOrd="0" destOrd="0" presId="urn:microsoft.com/office/officeart/2005/8/layout/vList2"/>
    <dgm:cxn modelId="{DDA67CDF-9BB7-4A78-B942-BE7D487A3707}" type="presOf" srcId="{10489541-95E3-414C-9201-537F7306B1F6}" destId="{A94F7CF8-458F-4C2D-A2D3-406EF69254C6}" srcOrd="0" destOrd="0" presId="urn:microsoft.com/office/officeart/2005/8/layout/vList2"/>
    <dgm:cxn modelId="{A023A45D-D2A0-44B8-8456-1CA071B72741}" type="presParOf" srcId="{CC8763B3-4621-4666-B669-3C5BA2A30DBE}" destId="{4C500E30-F93E-47EA-B6F5-32864EEF4D91}" srcOrd="0" destOrd="0" presId="urn:microsoft.com/office/officeart/2005/8/layout/vList2"/>
    <dgm:cxn modelId="{2EF21496-4BFD-4058-8BEB-F6B5A8D89823}" type="presParOf" srcId="{CC8763B3-4621-4666-B669-3C5BA2A30DBE}" destId="{B6395B5E-2790-4C57-8CE8-FF9FF6C98AF0}" srcOrd="1" destOrd="0" presId="urn:microsoft.com/office/officeart/2005/8/layout/vList2"/>
    <dgm:cxn modelId="{4AAF96E6-9F79-4E69-B9A1-BDAF45328CD5}" type="presParOf" srcId="{CC8763B3-4621-4666-B669-3C5BA2A30DBE}" destId="{A94F7CF8-458F-4C2D-A2D3-406EF69254C6}" srcOrd="2" destOrd="0" presId="urn:microsoft.com/office/officeart/2005/8/layout/vList2"/>
    <dgm:cxn modelId="{FA07B5BA-CC5E-4627-ABC3-47C79C062CC8}" type="presParOf" srcId="{CC8763B3-4621-4666-B669-3C5BA2A30DBE}" destId="{770E7342-1C01-454A-B41F-C55022067FBB}" srcOrd="3" destOrd="0" presId="urn:microsoft.com/office/officeart/2005/8/layout/vList2"/>
    <dgm:cxn modelId="{7F708EDA-A6F0-4A82-A63E-849DE8AF9EDF}" type="presParOf" srcId="{CC8763B3-4621-4666-B669-3C5BA2A30DBE}" destId="{ECA2C48E-F743-4C45-B04A-3D046B3B5232}" srcOrd="4" destOrd="0" presId="urn:microsoft.com/office/officeart/2005/8/layout/vList2"/>
    <dgm:cxn modelId="{7EBE1955-491B-47A7-AFC5-8C8CF9CB8208}" type="presParOf" srcId="{CC8763B3-4621-4666-B669-3C5BA2A30DBE}" destId="{2E454826-67AD-4191-A11B-410BD9B8A386}" srcOrd="5" destOrd="0" presId="urn:microsoft.com/office/officeart/2005/8/layout/vList2"/>
    <dgm:cxn modelId="{45D7F0D6-6F49-44E4-87F8-5B97FCB6DBD5}" type="presParOf" srcId="{CC8763B3-4621-4666-B669-3C5BA2A30DBE}" destId="{47F42535-DFC2-4D29-B920-1C40FFE6B1E7}"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Contingent Staffing</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Recruiting</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B471EB4E-14D3-4629-97A8-4B9CE37D135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a:solidFill>
                <a:srgbClr val="000000"/>
              </a:solidFill>
              <a:latin typeface="Arial"/>
              <a:ea typeface="+mn-ea"/>
              <a:cs typeface="+mn-cs"/>
            </a:rPr>
            <a:t>Workforce Planning</a:t>
          </a:r>
          <a:endParaRPr lang="en-MY" sz="3900" kern="1200" dirty="0">
            <a:solidFill>
              <a:srgbClr val="000000"/>
            </a:solidFill>
            <a:latin typeface="Arial"/>
            <a:ea typeface="+mn-ea"/>
            <a:cs typeface="+mn-cs"/>
          </a:endParaRPr>
        </a:p>
      </dgm:t>
    </dgm:pt>
    <dgm:pt modelId="{27585C71-6121-4BF9-A226-796B97C86FD8}" type="parTrans" cxnId="{91A9F6BC-0147-4915-845C-AC8BFE382D34}">
      <dgm:prSet/>
      <dgm:spPr/>
      <dgm:t>
        <a:bodyPr/>
        <a:lstStyle/>
        <a:p>
          <a:endParaRPr lang="en-MY"/>
        </a:p>
      </dgm:t>
    </dgm:pt>
    <dgm:pt modelId="{E9B4C2F2-B202-4AD3-A37D-CE4321257F20}" type="sibTrans" cxnId="{91A9F6BC-0147-4915-845C-AC8BFE382D34}">
      <dgm:prSet/>
      <dgm:spPr/>
      <dgm:t>
        <a:bodyPr/>
        <a:lstStyle/>
        <a:p>
          <a:endParaRPr lang="en-MY"/>
        </a:p>
      </dgm:t>
    </dgm:pt>
    <dgm:pt modelId="{10489541-95E3-414C-9201-537F7306B1F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HR Forecasting</a:t>
          </a:r>
        </a:p>
      </dgm:t>
    </dgm:pt>
    <dgm:pt modelId="{B13973AC-1EB8-42F3-BE53-DF1F7468DCAC}" type="parTrans" cxnId="{53764E65-A76F-420D-B58E-C969432BFDC4}">
      <dgm:prSet/>
      <dgm:spPr/>
      <dgm:t>
        <a:bodyPr/>
        <a:lstStyle/>
        <a:p>
          <a:endParaRPr lang="en-MY"/>
        </a:p>
      </dgm:t>
    </dgm:pt>
    <dgm:pt modelId="{84F781DC-5DDB-453C-B553-6A11B4014E57}" type="sibTrans" cxnId="{53764E65-A76F-420D-B58E-C969432BFDC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C500E30-F93E-47EA-B6F5-32864EEF4D91}" type="pres">
      <dgm:prSet presAssocID="{B471EB4E-14D3-4629-97A8-4B9CE37D1351}" presName="parentText" presStyleLbl="node1" presStyleIdx="0" presStyleCnt="4">
        <dgm:presLayoutVars>
          <dgm:chMax val="0"/>
          <dgm:bulletEnabled val="1"/>
        </dgm:presLayoutVars>
      </dgm:prSet>
      <dgm:spPr>
        <a:xfrm>
          <a:off x="0" y="712"/>
          <a:ext cx="5817839" cy="842119"/>
        </a:xfrm>
        <a:prstGeom prst="roundRect">
          <a:avLst/>
        </a:prstGeom>
      </dgm:spPr>
    </dgm:pt>
    <dgm:pt modelId="{B6395B5E-2790-4C57-8CE8-FF9FF6C98AF0}" type="pres">
      <dgm:prSet presAssocID="{E9B4C2F2-B202-4AD3-A37D-CE4321257F20}" presName="spacer" presStyleCnt="0"/>
      <dgm:spPr/>
    </dgm:pt>
    <dgm:pt modelId="{A94F7CF8-458F-4C2D-A2D3-406EF69254C6}" type="pres">
      <dgm:prSet presAssocID="{10489541-95E3-414C-9201-537F7306B1F6}" presName="parentText" presStyleLbl="node1" presStyleIdx="1" presStyleCnt="4">
        <dgm:presLayoutVars>
          <dgm:chMax val="0"/>
          <dgm:bulletEnabled val="1"/>
        </dgm:presLayoutVars>
      </dgm:prSet>
      <dgm:spPr>
        <a:xfrm>
          <a:off x="0" y="856887"/>
          <a:ext cx="5817839" cy="842400"/>
        </a:xfrm>
        <a:prstGeom prst="roundRect">
          <a:avLst/>
        </a:prstGeom>
      </dgm:spPr>
    </dgm:pt>
    <dgm:pt modelId="{770E7342-1C01-454A-B41F-C55022067FBB}" type="pres">
      <dgm:prSet presAssocID="{84F781DC-5DDB-453C-B553-6A11B4014E57}" presName="spacer" presStyleCnt="0"/>
      <dgm:spPr/>
    </dgm:pt>
    <dgm:pt modelId="{ECA2C48E-F743-4C45-B04A-3D046B3B5232}" type="pres">
      <dgm:prSet presAssocID="{E6CB1D23-BBD8-4875-97FB-76C6D1DF1786}" presName="parentText" presStyleLbl="node1" presStyleIdx="2" presStyleCnt="4" custLinFactNeighborY="-48095">
        <dgm:presLayoutVars>
          <dgm:chMax val="0"/>
          <dgm:bulletEnabled val="1"/>
        </dgm:presLayoutVars>
      </dgm:prSet>
      <dgm:spPr>
        <a:xfrm>
          <a:off x="0" y="1706754"/>
          <a:ext cx="5817839" cy="842125"/>
        </a:xfrm>
        <a:prstGeom prst="roundRect">
          <a:avLst/>
        </a:prstGeom>
      </dgm:spPr>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3" presStyleCnt="4" custLinFactY="9173" custLinFactNeighborY="100000">
        <dgm:presLayoutVars>
          <dgm:chMax val="0"/>
          <dgm:bulletEnabled val="1"/>
        </dgm:presLayoutVars>
      </dgm:prSet>
      <dgm:spPr>
        <a:xfrm>
          <a:off x="0" y="1053359"/>
          <a:ext cx="8122096" cy="912600"/>
        </a:xfrm>
        <a:prstGeom prst="roundRect">
          <a:avLst/>
        </a:prstGeom>
      </dgm:spPr>
    </dgm:pt>
  </dgm:ptLst>
  <dgm:cxnLst>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3" destOrd="0" parTransId="{173CE497-2C0D-479E-8754-25C7B4AF6CFC}" sibTransId="{4B234F5B-63CB-40EB-8CF6-E8D6F48FDC56}"/>
    <dgm:cxn modelId="{53764E65-A76F-420D-B58E-C969432BFDC4}" srcId="{703D4D02-5513-427D-B6E9-B2E187EE0C3A}" destId="{10489541-95E3-414C-9201-537F7306B1F6}" srcOrd="1" destOrd="0" parTransId="{B13973AC-1EB8-42F3-BE53-DF1F7468DCAC}" sibTransId="{84F781DC-5DDB-453C-B553-6A11B4014E57}"/>
    <dgm:cxn modelId="{0B84CE54-6EED-4F05-A045-90744CD22995}" type="presOf" srcId="{42DA80EF-15E6-41D6-85F6-4F59594D0383}" destId="{47F42535-DFC2-4D29-B920-1C40FFE6B1E7}" srcOrd="0" destOrd="0" presId="urn:microsoft.com/office/officeart/2005/8/layout/vList2"/>
    <dgm:cxn modelId="{8CD96B92-DB5C-4984-AF1A-B68A054F45C4}" type="presOf" srcId="{B471EB4E-14D3-4629-97A8-4B9CE37D1351}" destId="{4C500E30-F93E-47EA-B6F5-32864EEF4D91}" srcOrd="0" destOrd="0" presId="urn:microsoft.com/office/officeart/2005/8/layout/vList2"/>
    <dgm:cxn modelId="{8B0007A0-320C-4385-B268-C4ECC14E7279}" srcId="{703D4D02-5513-427D-B6E9-B2E187EE0C3A}" destId="{E6CB1D23-BBD8-4875-97FB-76C6D1DF1786}" srcOrd="2" destOrd="0" parTransId="{653C8E81-D774-450C-B764-B27052D2ADAF}" sibTransId="{CE641938-312E-4D0A-926C-683FC7775F83}"/>
    <dgm:cxn modelId="{91A9F6BC-0147-4915-845C-AC8BFE382D34}" srcId="{703D4D02-5513-427D-B6E9-B2E187EE0C3A}" destId="{B471EB4E-14D3-4629-97A8-4B9CE37D1351}" srcOrd="0" destOrd="0" parTransId="{27585C71-6121-4BF9-A226-796B97C86FD8}" sibTransId="{E9B4C2F2-B202-4AD3-A37D-CE4321257F20}"/>
    <dgm:cxn modelId="{87A92DBF-812C-47C9-8DD6-6138E484BBFF}" type="presOf" srcId="{703D4D02-5513-427D-B6E9-B2E187EE0C3A}" destId="{CC8763B3-4621-4666-B669-3C5BA2A30DBE}" srcOrd="0" destOrd="0" presId="urn:microsoft.com/office/officeart/2005/8/layout/vList2"/>
    <dgm:cxn modelId="{DDA67CDF-9BB7-4A78-B942-BE7D487A3707}" type="presOf" srcId="{10489541-95E3-414C-9201-537F7306B1F6}" destId="{A94F7CF8-458F-4C2D-A2D3-406EF69254C6}" srcOrd="0" destOrd="0" presId="urn:microsoft.com/office/officeart/2005/8/layout/vList2"/>
    <dgm:cxn modelId="{A023A45D-D2A0-44B8-8456-1CA071B72741}" type="presParOf" srcId="{CC8763B3-4621-4666-B669-3C5BA2A30DBE}" destId="{4C500E30-F93E-47EA-B6F5-32864EEF4D91}" srcOrd="0" destOrd="0" presId="urn:microsoft.com/office/officeart/2005/8/layout/vList2"/>
    <dgm:cxn modelId="{2EF21496-4BFD-4058-8BEB-F6B5A8D89823}" type="presParOf" srcId="{CC8763B3-4621-4666-B669-3C5BA2A30DBE}" destId="{B6395B5E-2790-4C57-8CE8-FF9FF6C98AF0}" srcOrd="1" destOrd="0" presId="urn:microsoft.com/office/officeart/2005/8/layout/vList2"/>
    <dgm:cxn modelId="{4AAF96E6-9F79-4E69-B9A1-BDAF45328CD5}" type="presParOf" srcId="{CC8763B3-4621-4666-B669-3C5BA2A30DBE}" destId="{A94F7CF8-458F-4C2D-A2D3-406EF69254C6}" srcOrd="2" destOrd="0" presId="urn:microsoft.com/office/officeart/2005/8/layout/vList2"/>
    <dgm:cxn modelId="{FA07B5BA-CC5E-4627-ABC3-47C79C062CC8}" type="presParOf" srcId="{CC8763B3-4621-4666-B669-3C5BA2A30DBE}" destId="{770E7342-1C01-454A-B41F-C55022067FBB}" srcOrd="3" destOrd="0" presId="urn:microsoft.com/office/officeart/2005/8/layout/vList2"/>
    <dgm:cxn modelId="{7F708EDA-A6F0-4A82-A63E-849DE8AF9EDF}" type="presParOf" srcId="{CC8763B3-4621-4666-B669-3C5BA2A30DBE}" destId="{ECA2C48E-F743-4C45-B04A-3D046B3B5232}" srcOrd="4" destOrd="0" presId="urn:microsoft.com/office/officeart/2005/8/layout/vList2"/>
    <dgm:cxn modelId="{7EBE1955-491B-47A7-AFC5-8C8CF9CB8208}" type="presParOf" srcId="{CC8763B3-4621-4666-B669-3C5BA2A30DBE}" destId="{2E454826-67AD-4191-A11B-410BD9B8A386}" srcOrd="5" destOrd="0" presId="urn:microsoft.com/office/officeart/2005/8/layout/vList2"/>
    <dgm:cxn modelId="{45D7F0D6-6F49-44E4-87F8-5B97FCB6DBD5}" type="presParOf" srcId="{CC8763B3-4621-4666-B669-3C5BA2A30DBE}" destId="{47F42535-DFC2-4D29-B920-1C40FFE6B1E7}"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Contingent Staffing</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Recruiting</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B471EB4E-14D3-4629-97A8-4B9CE37D135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a:solidFill>
                <a:srgbClr val="000000"/>
              </a:solidFill>
              <a:latin typeface="Arial"/>
              <a:ea typeface="+mn-ea"/>
              <a:cs typeface="+mn-cs"/>
            </a:rPr>
            <a:t>Workforce Planning</a:t>
          </a:r>
          <a:endParaRPr lang="en-MY" sz="3900" kern="1200" dirty="0">
            <a:solidFill>
              <a:srgbClr val="000000"/>
            </a:solidFill>
            <a:latin typeface="Arial"/>
            <a:ea typeface="+mn-ea"/>
            <a:cs typeface="+mn-cs"/>
          </a:endParaRPr>
        </a:p>
      </dgm:t>
    </dgm:pt>
    <dgm:pt modelId="{27585C71-6121-4BF9-A226-796B97C86FD8}" type="parTrans" cxnId="{91A9F6BC-0147-4915-845C-AC8BFE382D34}">
      <dgm:prSet/>
      <dgm:spPr/>
      <dgm:t>
        <a:bodyPr/>
        <a:lstStyle/>
        <a:p>
          <a:endParaRPr lang="en-MY"/>
        </a:p>
      </dgm:t>
    </dgm:pt>
    <dgm:pt modelId="{E9B4C2F2-B202-4AD3-A37D-CE4321257F20}" type="sibTrans" cxnId="{91A9F6BC-0147-4915-845C-AC8BFE382D34}">
      <dgm:prSet/>
      <dgm:spPr/>
      <dgm:t>
        <a:bodyPr/>
        <a:lstStyle/>
        <a:p>
          <a:endParaRPr lang="en-MY"/>
        </a:p>
      </dgm:t>
    </dgm:pt>
    <dgm:pt modelId="{10489541-95E3-414C-9201-537F7306B1F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HR Forecasting</a:t>
          </a:r>
        </a:p>
      </dgm:t>
    </dgm:pt>
    <dgm:pt modelId="{B13973AC-1EB8-42F3-BE53-DF1F7468DCAC}" type="parTrans" cxnId="{53764E65-A76F-420D-B58E-C969432BFDC4}">
      <dgm:prSet/>
      <dgm:spPr/>
      <dgm:t>
        <a:bodyPr/>
        <a:lstStyle/>
        <a:p>
          <a:endParaRPr lang="en-MY"/>
        </a:p>
      </dgm:t>
    </dgm:pt>
    <dgm:pt modelId="{84F781DC-5DDB-453C-B553-6A11B4014E57}" type="sibTrans" cxnId="{53764E65-A76F-420D-B58E-C969432BFDC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C500E30-F93E-47EA-B6F5-32864EEF4D91}" type="pres">
      <dgm:prSet presAssocID="{B471EB4E-14D3-4629-97A8-4B9CE37D1351}" presName="parentText" presStyleLbl="node1" presStyleIdx="0" presStyleCnt="4">
        <dgm:presLayoutVars>
          <dgm:chMax val="0"/>
          <dgm:bulletEnabled val="1"/>
        </dgm:presLayoutVars>
      </dgm:prSet>
      <dgm:spPr>
        <a:xfrm>
          <a:off x="0" y="712"/>
          <a:ext cx="5817839" cy="842119"/>
        </a:xfrm>
        <a:prstGeom prst="roundRect">
          <a:avLst/>
        </a:prstGeom>
      </dgm:spPr>
    </dgm:pt>
    <dgm:pt modelId="{B6395B5E-2790-4C57-8CE8-FF9FF6C98AF0}" type="pres">
      <dgm:prSet presAssocID="{E9B4C2F2-B202-4AD3-A37D-CE4321257F20}" presName="spacer" presStyleCnt="0"/>
      <dgm:spPr/>
    </dgm:pt>
    <dgm:pt modelId="{A94F7CF8-458F-4C2D-A2D3-406EF69254C6}" type="pres">
      <dgm:prSet presAssocID="{10489541-95E3-414C-9201-537F7306B1F6}" presName="parentText" presStyleLbl="node1" presStyleIdx="1" presStyleCnt="4">
        <dgm:presLayoutVars>
          <dgm:chMax val="0"/>
          <dgm:bulletEnabled val="1"/>
        </dgm:presLayoutVars>
      </dgm:prSet>
      <dgm:spPr>
        <a:xfrm>
          <a:off x="0" y="856887"/>
          <a:ext cx="5817839" cy="842400"/>
        </a:xfrm>
        <a:prstGeom prst="roundRect">
          <a:avLst/>
        </a:prstGeom>
      </dgm:spPr>
    </dgm:pt>
    <dgm:pt modelId="{770E7342-1C01-454A-B41F-C55022067FBB}" type="pres">
      <dgm:prSet presAssocID="{84F781DC-5DDB-453C-B553-6A11B4014E57}" presName="spacer" presStyleCnt="0"/>
      <dgm:spPr/>
    </dgm:pt>
    <dgm:pt modelId="{ECA2C48E-F743-4C45-B04A-3D046B3B5232}" type="pres">
      <dgm:prSet presAssocID="{E6CB1D23-BBD8-4875-97FB-76C6D1DF1786}" presName="parentText" presStyleLbl="node1" presStyleIdx="2" presStyleCnt="4" custLinFactNeighborY="-48095">
        <dgm:presLayoutVars>
          <dgm:chMax val="0"/>
          <dgm:bulletEnabled val="1"/>
        </dgm:presLayoutVars>
      </dgm:prSet>
      <dgm:spPr>
        <a:xfrm>
          <a:off x="0" y="1706762"/>
          <a:ext cx="5817839" cy="842400"/>
        </a:xfrm>
        <a:prstGeom prst="roundRect">
          <a:avLst/>
        </a:prstGeom>
      </dgm:spPr>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3" presStyleCnt="4" custLinFactY="9173" custLinFactNeighborY="100000">
        <dgm:presLayoutVars>
          <dgm:chMax val="0"/>
          <dgm:bulletEnabled val="1"/>
        </dgm:presLayoutVars>
      </dgm:prSet>
      <dgm:spPr>
        <a:xfrm>
          <a:off x="0" y="2570850"/>
          <a:ext cx="5817839" cy="842125"/>
        </a:xfrm>
        <a:prstGeom prst="roundRect">
          <a:avLst/>
        </a:prstGeom>
      </dgm:spPr>
    </dgm:pt>
  </dgm:ptLst>
  <dgm:cxnLst>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3" destOrd="0" parTransId="{173CE497-2C0D-479E-8754-25C7B4AF6CFC}" sibTransId="{4B234F5B-63CB-40EB-8CF6-E8D6F48FDC56}"/>
    <dgm:cxn modelId="{53764E65-A76F-420D-B58E-C969432BFDC4}" srcId="{703D4D02-5513-427D-B6E9-B2E187EE0C3A}" destId="{10489541-95E3-414C-9201-537F7306B1F6}" srcOrd="1" destOrd="0" parTransId="{B13973AC-1EB8-42F3-BE53-DF1F7468DCAC}" sibTransId="{84F781DC-5DDB-453C-B553-6A11B4014E57}"/>
    <dgm:cxn modelId="{0B84CE54-6EED-4F05-A045-90744CD22995}" type="presOf" srcId="{42DA80EF-15E6-41D6-85F6-4F59594D0383}" destId="{47F42535-DFC2-4D29-B920-1C40FFE6B1E7}" srcOrd="0" destOrd="0" presId="urn:microsoft.com/office/officeart/2005/8/layout/vList2"/>
    <dgm:cxn modelId="{8CD96B92-DB5C-4984-AF1A-B68A054F45C4}" type="presOf" srcId="{B471EB4E-14D3-4629-97A8-4B9CE37D1351}" destId="{4C500E30-F93E-47EA-B6F5-32864EEF4D91}" srcOrd="0" destOrd="0" presId="urn:microsoft.com/office/officeart/2005/8/layout/vList2"/>
    <dgm:cxn modelId="{8B0007A0-320C-4385-B268-C4ECC14E7279}" srcId="{703D4D02-5513-427D-B6E9-B2E187EE0C3A}" destId="{E6CB1D23-BBD8-4875-97FB-76C6D1DF1786}" srcOrd="2" destOrd="0" parTransId="{653C8E81-D774-450C-B764-B27052D2ADAF}" sibTransId="{CE641938-312E-4D0A-926C-683FC7775F83}"/>
    <dgm:cxn modelId="{91A9F6BC-0147-4915-845C-AC8BFE382D34}" srcId="{703D4D02-5513-427D-B6E9-B2E187EE0C3A}" destId="{B471EB4E-14D3-4629-97A8-4B9CE37D1351}" srcOrd="0" destOrd="0" parTransId="{27585C71-6121-4BF9-A226-796B97C86FD8}" sibTransId="{E9B4C2F2-B202-4AD3-A37D-CE4321257F20}"/>
    <dgm:cxn modelId="{87A92DBF-812C-47C9-8DD6-6138E484BBFF}" type="presOf" srcId="{703D4D02-5513-427D-B6E9-B2E187EE0C3A}" destId="{CC8763B3-4621-4666-B669-3C5BA2A30DBE}" srcOrd="0" destOrd="0" presId="urn:microsoft.com/office/officeart/2005/8/layout/vList2"/>
    <dgm:cxn modelId="{DDA67CDF-9BB7-4A78-B942-BE7D487A3707}" type="presOf" srcId="{10489541-95E3-414C-9201-537F7306B1F6}" destId="{A94F7CF8-458F-4C2D-A2D3-406EF69254C6}" srcOrd="0" destOrd="0" presId="urn:microsoft.com/office/officeart/2005/8/layout/vList2"/>
    <dgm:cxn modelId="{A023A45D-D2A0-44B8-8456-1CA071B72741}" type="presParOf" srcId="{CC8763B3-4621-4666-B669-3C5BA2A30DBE}" destId="{4C500E30-F93E-47EA-B6F5-32864EEF4D91}" srcOrd="0" destOrd="0" presId="urn:microsoft.com/office/officeart/2005/8/layout/vList2"/>
    <dgm:cxn modelId="{2EF21496-4BFD-4058-8BEB-F6B5A8D89823}" type="presParOf" srcId="{CC8763B3-4621-4666-B669-3C5BA2A30DBE}" destId="{B6395B5E-2790-4C57-8CE8-FF9FF6C98AF0}" srcOrd="1" destOrd="0" presId="urn:microsoft.com/office/officeart/2005/8/layout/vList2"/>
    <dgm:cxn modelId="{4AAF96E6-9F79-4E69-B9A1-BDAF45328CD5}" type="presParOf" srcId="{CC8763B3-4621-4666-B669-3C5BA2A30DBE}" destId="{A94F7CF8-458F-4C2D-A2D3-406EF69254C6}" srcOrd="2" destOrd="0" presId="urn:microsoft.com/office/officeart/2005/8/layout/vList2"/>
    <dgm:cxn modelId="{FA07B5BA-CC5E-4627-ABC3-47C79C062CC8}" type="presParOf" srcId="{CC8763B3-4621-4666-B669-3C5BA2A30DBE}" destId="{770E7342-1C01-454A-B41F-C55022067FBB}" srcOrd="3" destOrd="0" presId="urn:microsoft.com/office/officeart/2005/8/layout/vList2"/>
    <dgm:cxn modelId="{7F708EDA-A6F0-4A82-A63E-849DE8AF9EDF}" type="presParOf" srcId="{CC8763B3-4621-4666-B669-3C5BA2A30DBE}" destId="{ECA2C48E-F743-4C45-B04A-3D046B3B5232}" srcOrd="4" destOrd="0" presId="urn:microsoft.com/office/officeart/2005/8/layout/vList2"/>
    <dgm:cxn modelId="{7EBE1955-491B-47A7-AFC5-8C8CF9CB8208}" type="presParOf" srcId="{CC8763B3-4621-4666-B669-3C5BA2A30DBE}" destId="{2E454826-67AD-4191-A11B-410BD9B8A386}" srcOrd="5" destOrd="0" presId="urn:microsoft.com/office/officeart/2005/8/layout/vList2"/>
    <dgm:cxn modelId="{45D7F0D6-6F49-44E4-87F8-5B97FCB6DBD5}" type="presParOf" srcId="{CC8763B3-4621-4666-B669-3C5BA2A30DBE}" destId="{47F42535-DFC2-4D29-B920-1C40FFE6B1E7}"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Employer Branding</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Process</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Validity and Reliability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Tools</a:t>
          </a: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Onboarding</a:t>
          </a: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ECA2C48E-F743-4C45-B04A-3D046B3B5232}" type="pres">
      <dgm:prSet presAssocID="{E6CB1D23-BBD8-4875-97FB-76C6D1DF1786}" presName="parentText" presStyleLbl="node1" presStyleIdx="0" presStyleCnt="5">
        <dgm:presLayoutVars>
          <dgm:chMax val="0"/>
          <dgm:bulletEnabled val="1"/>
        </dgm:presLayoutVars>
      </dgm:prSet>
      <dgm:spPr>
        <a:xfrm>
          <a:off x="0" y="28439"/>
          <a:ext cx="8122096" cy="912600"/>
        </a:xfrm>
        <a:prstGeom prst="roundRect">
          <a:avLst/>
        </a:prstGeom>
      </dgm:spPr>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custLinFactY="5464" custLinFactNeighborY="100000">
        <dgm:presLayoutVars>
          <dgm:chMax val="0"/>
          <dgm:bulletEnabled val="1"/>
        </dgm:presLayoutVars>
      </dgm:prSet>
      <dgm:spPr>
        <a:xfrm>
          <a:off x="0" y="1053359"/>
          <a:ext cx="8122096" cy="912600"/>
        </a:xfrm>
        <a:prstGeom prst="roundRect">
          <a:avLst/>
        </a:prstGeom>
      </dgm:spPr>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Y="46" custLinFactNeighborY="100000">
        <dgm:presLayoutVars>
          <dgm:chMax val="0"/>
          <dgm:bulletEnabled val="1"/>
        </dgm:presLayoutVars>
      </dgm:prSet>
      <dgm:spPr>
        <a:xfrm>
          <a:off x="0" y="2044823"/>
          <a:ext cx="8122096" cy="921155"/>
        </a:xfrm>
        <a:prstGeom prst="roundRect">
          <a:avLst/>
        </a:prstGeom>
      </dgm:spPr>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a:xfrm>
          <a:off x="0" y="2313744"/>
          <a:ext cx="6249888" cy="758638"/>
        </a:xfrm>
        <a:prstGeom prst="roundRect">
          <a:avLst/>
        </a:prstGeom>
      </dgm:spPr>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a:xfrm>
          <a:off x="0" y="3084296"/>
          <a:ext cx="6249888" cy="758638"/>
        </a:xfrm>
        <a:prstGeom prst="roundRect">
          <a:avLst/>
        </a:prstGeom>
      </dgm:spPr>
    </dgm:pt>
  </dgm:ptLst>
  <dgm:cxnLst>
    <dgm:cxn modelId="{72861A04-6584-41B8-A50C-27EC84A7B743}" type="presOf" srcId="{A6F3EE18-EFC8-4188-A792-2A0060986D91}" destId="{E0E1F7FC-C1DE-4EA7-994D-37AD03907CC6}" srcOrd="0" destOrd="0" presId="urn:microsoft.com/office/officeart/2005/8/layout/vList2"/>
    <dgm:cxn modelId="{F59DC423-240A-470E-B6C4-198BD81CFBBD}" type="presOf" srcId="{0431BE58-52DD-4257-A5DA-C0A4B849590E}" destId="{F7B2C6EC-1BD4-4AE5-AB5A-E687F0A0AC0C}" srcOrd="0" destOrd="0" presId="urn:microsoft.com/office/officeart/2005/8/layout/vList2"/>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0B84CE54-6EED-4F05-A045-90744CD22995}" type="presOf" srcId="{42DA80EF-15E6-41D6-85F6-4F59594D0383}" destId="{47F42535-DFC2-4D29-B920-1C40FFE6B1E7}" srcOrd="0" destOrd="0" presId="urn:microsoft.com/office/officeart/2005/8/layout/vList2"/>
    <dgm:cxn modelId="{06B1ED8B-9EAF-4729-965E-283053AC9F75}" srcId="{703D4D02-5513-427D-B6E9-B2E187EE0C3A}" destId="{0431BE58-52DD-4257-A5DA-C0A4B849590E}" srcOrd="4" destOrd="0" parTransId="{0D97E5EC-1F87-469F-88F0-086966C0C8DE}" sibTransId="{2703C885-3B80-4502-887A-F2521210026A}"/>
    <dgm:cxn modelId="{8B0007A0-320C-4385-B268-C4ECC14E7279}" srcId="{703D4D02-5513-427D-B6E9-B2E187EE0C3A}" destId="{E6CB1D23-BBD8-4875-97FB-76C6D1DF1786}" srcOrd="0" destOrd="0" parTransId="{653C8E81-D774-450C-B764-B27052D2ADAF}" sibTransId="{CE641938-312E-4D0A-926C-683FC7775F83}"/>
    <dgm:cxn modelId="{195A81A5-2F10-4F57-9648-9B19839EC472}" type="presOf" srcId="{62D3FBED-765B-4C71-8C39-5546B46FF944}" destId="{5DC88683-B470-4890-B11A-2192BBAE432B}"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AE480FC2-6AB0-4C23-9A9C-B34C4B3F677C}" srcId="{703D4D02-5513-427D-B6E9-B2E187EE0C3A}" destId="{62D3FBED-765B-4C71-8C39-5546B46FF944}" srcOrd="3" destOrd="0" parTransId="{AE936468-A526-43C2-ABF2-ECC609C95CDE}" sibTransId="{AED23493-115A-4424-B34D-DB9B612CB3C8}"/>
    <dgm:cxn modelId="{78541BCF-978D-4440-8D40-805D7129DE9B}" srcId="{703D4D02-5513-427D-B6E9-B2E187EE0C3A}" destId="{A6F3EE18-EFC8-4188-A792-2A0060986D91}" srcOrd="2" destOrd="0" parTransId="{747156B1-ABD3-4CEE-88BC-D3EC9B0A3E5C}" sibTransId="{C153DD56-4AAD-4C03-A4A0-0172E311CF27}"/>
    <dgm:cxn modelId="{7F708EDA-A6F0-4A82-A63E-849DE8AF9EDF}" type="presParOf" srcId="{CC8763B3-4621-4666-B669-3C5BA2A30DBE}" destId="{ECA2C48E-F743-4C45-B04A-3D046B3B5232}" srcOrd="0" destOrd="0" presId="urn:microsoft.com/office/officeart/2005/8/layout/vList2"/>
    <dgm:cxn modelId="{7EBE1955-491B-47A7-AFC5-8C8CF9CB8208}" type="presParOf" srcId="{CC8763B3-4621-4666-B669-3C5BA2A30DBE}" destId="{2E454826-67AD-4191-A11B-410BD9B8A386}" srcOrd="1" destOrd="0" presId="urn:microsoft.com/office/officeart/2005/8/layout/vList2"/>
    <dgm:cxn modelId="{45D7F0D6-6F49-44E4-87F8-5B97FCB6DBD5}" type="presParOf" srcId="{CC8763B3-4621-4666-B669-3C5BA2A30DBE}" destId="{47F42535-DFC2-4D29-B920-1C40FFE6B1E7}" srcOrd="2" destOrd="0" presId="urn:microsoft.com/office/officeart/2005/8/layout/vList2"/>
    <dgm:cxn modelId="{99A2DF9A-3873-48E4-B4E4-9D864AAAD016}" type="presParOf" srcId="{CC8763B3-4621-4666-B669-3C5BA2A30DBE}" destId="{35FB7A5C-EE80-4418-B452-E9BF5B7C52B3}" srcOrd="3" destOrd="0" presId="urn:microsoft.com/office/officeart/2005/8/layout/vList2"/>
    <dgm:cxn modelId="{846477E2-2B5B-44D6-9EEC-D9A5EB1A8CF1}" type="presParOf" srcId="{CC8763B3-4621-4666-B669-3C5BA2A30DBE}" destId="{E0E1F7FC-C1DE-4EA7-994D-37AD03907CC6}" srcOrd="4" destOrd="0" presId="urn:microsoft.com/office/officeart/2005/8/layout/vList2"/>
    <dgm:cxn modelId="{F26D191D-9F42-43D7-B40D-10665D63EED9}" type="presParOf" srcId="{CC8763B3-4621-4666-B669-3C5BA2A30DBE}" destId="{05D370FE-9ED9-48C5-A0DA-9A88A5DF21BD}" srcOrd="5" destOrd="0" presId="urn:microsoft.com/office/officeart/2005/8/layout/vList2"/>
    <dgm:cxn modelId="{9F4496BC-EB61-49CC-ABB5-9A7447355C65}" type="presParOf" srcId="{CC8763B3-4621-4666-B669-3C5BA2A30DBE}" destId="{5DC88683-B470-4890-B11A-2192BBAE432B}" srcOrd="6" destOrd="0" presId="urn:microsoft.com/office/officeart/2005/8/layout/vList2"/>
    <dgm:cxn modelId="{CFD8847D-9621-4C64-B50A-9B622B77BE58}" type="presParOf" srcId="{CC8763B3-4621-4666-B669-3C5BA2A30DBE}" destId="{AF26FF60-9E6B-4277-8CC1-FCFCD740DD42}" srcOrd="7" destOrd="0" presId="urn:microsoft.com/office/officeart/2005/8/layout/vList2"/>
    <dgm:cxn modelId="{9C241951-1B70-45FF-A532-6626D630E728}" type="presParOf" srcId="{CC8763B3-4621-4666-B669-3C5BA2A30DBE}" destId="{F7B2C6EC-1BD4-4AE5-AB5A-E687F0A0AC0C}"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Employer Branding</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Selection Process</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Validity and Reliability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Tools</a:t>
          </a: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Onboarding</a:t>
          </a: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ECA2C48E-F743-4C45-B04A-3D046B3B5232}" type="pres">
      <dgm:prSet presAssocID="{E6CB1D23-BBD8-4875-97FB-76C6D1DF1786}" presName="parentText" presStyleLbl="node1" presStyleIdx="0" presStyleCnt="5">
        <dgm:presLayoutVars>
          <dgm:chMax val="0"/>
          <dgm:bulletEnabled val="1"/>
        </dgm:presLayoutVars>
      </dgm:prSet>
      <dgm:spPr>
        <a:xfrm>
          <a:off x="0" y="32073"/>
          <a:ext cx="6897960" cy="899620"/>
        </a:xfrm>
        <a:prstGeom prst="roundRect">
          <a:avLst/>
        </a:prstGeom>
      </dgm:spPr>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custLinFactY="5464" custLinFactNeighborY="100000">
        <dgm:presLayoutVars>
          <dgm:chMax val="0"/>
          <dgm:bulletEnabled val="1"/>
        </dgm:presLayoutVars>
      </dgm:prSet>
      <dgm:spPr>
        <a:xfrm>
          <a:off x="0" y="1090288"/>
          <a:ext cx="6897960" cy="899620"/>
        </a:xfrm>
        <a:prstGeom prst="roundRect">
          <a:avLst/>
        </a:prstGeom>
      </dgm:spPr>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Y="46" custLinFactNeighborY="100000">
        <dgm:presLayoutVars>
          <dgm:chMax val="0"/>
          <dgm:bulletEnabled val="1"/>
        </dgm:presLayoutVars>
      </dgm:prSet>
      <dgm:spPr>
        <a:xfrm>
          <a:off x="0" y="2044823"/>
          <a:ext cx="8122096" cy="921155"/>
        </a:xfrm>
        <a:prstGeom prst="roundRect">
          <a:avLst/>
        </a:prstGeom>
      </dgm:spPr>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a:xfrm>
          <a:off x="0" y="2313744"/>
          <a:ext cx="6249888" cy="758638"/>
        </a:xfrm>
        <a:prstGeom prst="roundRect">
          <a:avLst/>
        </a:prstGeom>
      </dgm:spPr>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a:xfrm>
          <a:off x="0" y="3084296"/>
          <a:ext cx="6249888" cy="758638"/>
        </a:xfrm>
        <a:prstGeom prst="roundRect">
          <a:avLst/>
        </a:prstGeom>
      </dgm:spPr>
    </dgm:pt>
  </dgm:ptLst>
  <dgm:cxnLst>
    <dgm:cxn modelId="{72861A04-6584-41B8-A50C-27EC84A7B743}" type="presOf" srcId="{A6F3EE18-EFC8-4188-A792-2A0060986D91}" destId="{E0E1F7FC-C1DE-4EA7-994D-37AD03907CC6}" srcOrd="0" destOrd="0" presId="urn:microsoft.com/office/officeart/2005/8/layout/vList2"/>
    <dgm:cxn modelId="{F59DC423-240A-470E-B6C4-198BD81CFBBD}" type="presOf" srcId="{0431BE58-52DD-4257-A5DA-C0A4B849590E}" destId="{F7B2C6EC-1BD4-4AE5-AB5A-E687F0A0AC0C}" srcOrd="0" destOrd="0" presId="urn:microsoft.com/office/officeart/2005/8/layout/vList2"/>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0B84CE54-6EED-4F05-A045-90744CD22995}" type="presOf" srcId="{42DA80EF-15E6-41D6-85F6-4F59594D0383}" destId="{47F42535-DFC2-4D29-B920-1C40FFE6B1E7}" srcOrd="0" destOrd="0" presId="urn:microsoft.com/office/officeart/2005/8/layout/vList2"/>
    <dgm:cxn modelId="{06B1ED8B-9EAF-4729-965E-283053AC9F75}" srcId="{703D4D02-5513-427D-B6E9-B2E187EE0C3A}" destId="{0431BE58-52DD-4257-A5DA-C0A4B849590E}" srcOrd="4" destOrd="0" parTransId="{0D97E5EC-1F87-469F-88F0-086966C0C8DE}" sibTransId="{2703C885-3B80-4502-887A-F2521210026A}"/>
    <dgm:cxn modelId="{8B0007A0-320C-4385-B268-C4ECC14E7279}" srcId="{703D4D02-5513-427D-B6E9-B2E187EE0C3A}" destId="{E6CB1D23-BBD8-4875-97FB-76C6D1DF1786}" srcOrd="0" destOrd="0" parTransId="{653C8E81-D774-450C-B764-B27052D2ADAF}" sibTransId="{CE641938-312E-4D0A-926C-683FC7775F83}"/>
    <dgm:cxn modelId="{195A81A5-2F10-4F57-9648-9B19839EC472}" type="presOf" srcId="{62D3FBED-765B-4C71-8C39-5546B46FF944}" destId="{5DC88683-B470-4890-B11A-2192BBAE432B}"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AE480FC2-6AB0-4C23-9A9C-B34C4B3F677C}" srcId="{703D4D02-5513-427D-B6E9-B2E187EE0C3A}" destId="{62D3FBED-765B-4C71-8C39-5546B46FF944}" srcOrd="3" destOrd="0" parTransId="{AE936468-A526-43C2-ABF2-ECC609C95CDE}" sibTransId="{AED23493-115A-4424-B34D-DB9B612CB3C8}"/>
    <dgm:cxn modelId="{78541BCF-978D-4440-8D40-805D7129DE9B}" srcId="{703D4D02-5513-427D-B6E9-B2E187EE0C3A}" destId="{A6F3EE18-EFC8-4188-A792-2A0060986D91}" srcOrd="2" destOrd="0" parTransId="{747156B1-ABD3-4CEE-88BC-D3EC9B0A3E5C}" sibTransId="{C153DD56-4AAD-4C03-A4A0-0172E311CF27}"/>
    <dgm:cxn modelId="{7F708EDA-A6F0-4A82-A63E-849DE8AF9EDF}" type="presParOf" srcId="{CC8763B3-4621-4666-B669-3C5BA2A30DBE}" destId="{ECA2C48E-F743-4C45-B04A-3D046B3B5232}" srcOrd="0" destOrd="0" presId="urn:microsoft.com/office/officeart/2005/8/layout/vList2"/>
    <dgm:cxn modelId="{7EBE1955-491B-47A7-AFC5-8C8CF9CB8208}" type="presParOf" srcId="{CC8763B3-4621-4666-B669-3C5BA2A30DBE}" destId="{2E454826-67AD-4191-A11B-410BD9B8A386}" srcOrd="1" destOrd="0" presId="urn:microsoft.com/office/officeart/2005/8/layout/vList2"/>
    <dgm:cxn modelId="{45D7F0D6-6F49-44E4-87F8-5B97FCB6DBD5}" type="presParOf" srcId="{CC8763B3-4621-4666-B669-3C5BA2A30DBE}" destId="{47F42535-DFC2-4D29-B920-1C40FFE6B1E7}" srcOrd="2" destOrd="0" presId="urn:microsoft.com/office/officeart/2005/8/layout/vList2"/>
    <dgm:cxn modelId="{99A2DF9A-3873-48E4-B4E4-9D864AAAD016}" type="presParOf" srcId="{CC8763B3-4621-4666-B669-3C5BA2A30DBE}" destId="{35FB7A5C-EE80-4418-B452-E9BF5B7C52B3}" srcOrd="3" destOrd="0" presId="urn:microsoft.com/office/officeart/2005/8/layout/vList2"/>
    <dgm:cxn modelId="{846477E2-2B5B-44D6-9EEC-D9A5EB1A8CF1}" type="presParOf" srcId="{CC8763B3-4621-4666-B669-3C5BA2A30DBE}" destId="{E0E1F7FC-C1DE-4EA7-994D-37AD03907CC6}" srcOrd="4" destOrd="0" presId="urn:microsoft.com/office/officeart/2005/8/layout/vList2"/>
    <dgm:cxn modelId="{F26D191D-9F42-43D7-B40D-10665D63EED9}" type="presParOf" srcId="{CC8763B3-4621-4666-B669-3C5BA2A30DBE}" destId="{05D370FE-9ED9-48C5-A0DA-9A88A5DF21BD}" srcOrd="5" destOrd="0" presId="urn:microsoft.com/office/officeart/2005/8/layout/vList2"/>
    <dgm:cxn modelId="{9F4496BC-EB61-49CC-ABB5-9A7447355C65}" type="presParOf" srcId="{CC8763B3-4621-4666-B669-3C5BA2A30DBE}" destId="{5DC88683-B470-4890-B11A-2192BBAE432B}" srcOrd="6" destOrd="0" presId="urn:microsoft.com/office/officeart/2005/8/layout/vList2"/>
    <dgm:cxn modelId="{CFD8847D-9621-4C64-B50A-9B622B77BE58}" type="presParOf" srcId="{CC8763B3-4621-4666-B669-3C5BA2A30DBE}" destId="{AF26FF60-9E6B-4277-8CC1-FCFCD740DD42}" srcOrd="7" destOrd="0" presId="urn:microsoft.com/office/officeart/2005/8/layout/vList2"/>
    <dgm:cxn modelId="{9C241951-1B70-45FF-A532-6626D630E728}" type="presParOf" srcId="{CC8763B3-4621-4666-B669-3C5BA2A30DBE}" destId="{F7B2C6EC-1BD4-4AE5-AB5A-E687F0A0AC0C}"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Employer Branding</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Process</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Validity and Reliability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Tools</a:t>
          </a: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Onboarding</a:t>
          </a: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ECA2C48E-F743-4C45-B04A-3D046B3B5232}" type="pres">
      <dgm:prSet presAssocID="{E6CB1D23-BBD8-4875-97FB-76C6D1DF1786}" presName="parentText" presStyleLbl="node1" presStyleIdx="0" presStyleCnt="5" custLinFactNeighborY="47608">
        <dgm:presLayoutVars>
          <dgm:chMax val="0"/>
          <dgm:bulletEnabled val="1"/>
        </dgm:presLayoutVars>
      </dgm:prSet>
      <dgm:spPr>
        <a:xfrm>
          <a:off x="0" y="32073"/>
          <a:ext cx="6897960" cy="899620"/>
        </a:xfrm>
        <a:prstGeom prst="roundRect">
          <a:avLst/>
        </a:prstGeom>
      </dgm:spPr>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custLinFactY="5464" custLinFactNeighborY="100000">
        <dgm:presLayoutVars>
          <dgm:chMax val="0"/>
          <dgm:bulletEnabled val="1"/>
        </dgm:presLayoutVars>
      </dgm:prSet>
      <dgm:spPr>
        <a:xfrm>
          <a:off x="0" y="1073219"/>
          <a:ext cx="6897960" cy="911430"/>
        </a:xfrm>
        <a:prstGeom prst="roundRect">
          <a:avLst/>
        </a:prstGeom>
      </dgm:spPr>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Y="46" custLinFactNeighborY="100000">
        <dgm:presLayoutVars>
          <dgm:chMax val="0"/>
          <dgm:bulletEnabled val="1"/>
        </dgm:presLayoutVars>
      </dgm:prSet>
      <dgm:spPr>
        <a:xfrm>
          <a:off x="0" y="1989988"/>
          <a:ext cx="6897960" cy="911430"/>
        </a:xfrm>
        <a:prstGeom prst="roundRect">
          <a:avLst/>
        </a:prstGeom>
      </dgm:spPr>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a:xfrm>
          <a:off x="0" y="2313744"/>
          <a:ext cx="6249888" cy="758638"/>
        </a:xfrm>
        <a:prstGeom prst="roundRect">
          <a:avLst/>
        </a:prstGeom>
      </dgm:spPr>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a:xfrm>
          <a:off x="0" y="3084296"/>
          <a:ext cx="6249888" cy="758638"/>
        </a:xfrm>
        <a:prstGeom prst="roundRect">
          <a:avLst/>
        </a:prstGeom>
      </dgm:spPr>
    </dgm:pt>
  </dgm:ptLst>
  <dgm:cxnLst>
    <dgm:cxn modelId="{72861A04-6584-41B8-A50C-27EC84A7B743}" type="presOf" srcId="{A6F3EE18-EFC8-4188-A792-2A0060986D91}" destId="{E0E1F7FC-C1DE-4EA7-994D-37AD03907CC6}" srcOrd="0" destOrd="0" presId="urn:microsoft.com/office/officeart/2005/8/layout/vList2"/>
    <dgm:cxn modelId="{F59DC423-240A-470E-B6C4-198BD81CFBBD}" type="presOf" srcId="{0431BE58-52DD-4257-A5DA-C0A4B849590E}" destId="{F7B2C6EC-1BD4-4AE5-AB5A-E687F0A0AC0C}" srcOrd="0" destOrd="0" presId="urn:microsoft.com/office/officeart/2005/8/layout/vList2"/>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0B84CE54-6EED-4F05-A045-90744CD22995}" type="presOf" srcId="{42DA80EF-15E6-41D6-85F6-4F59594D0383}" destId="{47F42535-DFC2-4D29-B920-1C40FFE6B1E7}" srcOrd="0" destOrd="0" presId="urn:microsoft.com/office/officeart/2005/8/layout/vList2"/>
    <dgm:cxn modelId="{06B1ED8B-9EAF-4729-965E-283053AC9F75}" srcId="{703D4D02-5513-427D-B6E9-B2E187EE0C3A}" destId="{0431BE58-52DD-4257-A5DA-C0A4B849590E}" srcOrd="4" destOrd="0" parTransId="{0D97E5EC-1F87-469F-88F0-086966C0C8DE}" sibTransId="{2703C885-3B80-4502-887A-F2521210026A}"/>
    <dgm:cxn modelId="{8B0007A0-320C-4385-B268-C4ECC14E7279}" srcId="{703D4D02-5513-427D-B6E9-B2E187EE0C3A}" destId="{E6CB1D23-BBD8-4875-97FB-76C6D1DF1786}" srcOrd="0" destOrd="0" parTransId="{653C8E81-D774-450C-B764-B27052D2ADAF}" sibTransId="{CE641938-312E-4D0A-926C-683FC7775F83}"/>
    <dgm:cxn modelId="{195A81A5-2F10-4F57-9648-9B19839EC472}" type="presOf" srcId="{62D3FBED-765B-4C71-8C39-5546B46FF944}" destId="{5DC88683-B470-4890-B11A-2192BBAE432B}"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AE480FC2-6AB0-4C23-9A9C-B34C4B3F677C}" srcId="{703D4D02-5513-427D-B6E9-B2E187EE0C3A}" destId="{62D3FBED-765B-4C71-8C39-5546B46FF944}" srcOrd="3" destOrd="0" parTransId="{AE936468-A526-43C2-ABF2-ECC609C95CDE}" sibTransId="{AED23493-115A-4424-B34D-DB9B612CB3C8}"/>
    <dgm:cxn modelId="{78541BCF-978D-4440-8D40-805D7129DE9B}" srcId="{703D4D02-5513-427D-B6E9-B2E187EE0C3A}" destId="{A6F3EE18-EFC8-4188-A792-2A0060986D91}" srcOrd="2" destOrd="0" parTransId="{747156B1-ABD3-4CEE-88BC-D3EC9B0A3E5C}" sibTransId="{C153DD56-4AAD-4C03-A4A0-0172E311CF27}"/>
    <dgm:cxn modelId="{7F708EDA-A6F0-4A82-A63E-849DE8AF9EDF}" type="presParOf" srcId="{CC8763B3-4621-4666-B669-3C5BA2A30DBE}" destId="{ECA2C48E-F743-4C45-B04A-3D046B3B5232}" srcOrd="0" destOrd="0" presId="urn:microsoft.com/office/officeart/2005/8/layout/vList2"/>
    <dgm:cxn modelId="{7EBE1955-491B-47A7-AFC5-8C8CF9CB8208}" type="presParOf" srcId="{CC8763B3-4621-4666-B669-3C5BA2A30DBE}" destId="{2E454826-67AD-4191-A11B-410BD9B8A386}" srcOrd="1" destOrd="0" presId="urn:microsoft.com/office/officeart/2005/8/layout/vList2"/>
    <dgm:cxn modelId="{45D7F0D6-6F49-44E4-87F8-5B97FCB6DBD5}" type="presParOf" srcId="{CC8763B3-4621-4666-B669-3C5BA2A30DBE}" destId="{47F42535-DFC2-4D29-B920-1C40FFE6B1E7}" srcOrd="2" destOrd="0" presId="urn:microsoft.com/office/officeart/2005/8/layout/vList2"/>
    <dgm:cxn modelId="{99A2DF9A-3873-48E4-B4E4-9D864AAAD016}" type="presParOf" srcId="{CC8763B3-4621-4666-B669-3C5BA2A30DBE}" destId="{35FB7A5C-EE80-4418-B452-E9BF5B7C52B3}" srcOrd="3" destOrd="0" presId="urn:microsoft.com/office/officeart/2005/8/layout/vList2"/>
    <dgm:cxn modelId="{846477E2-2B5B-44D6-9EEC-D9A5EB1A8CF1}" type="presParOf" srcId="{CC8763B3-4621-4666-B669-3C5BA2A30DBE}" destId="{E0E1F7FC-C1DE-4EA7-994D-37AD03907CC6}" srcOrd="4" destOrd="0" presId="urn:microsoft.com/office/officeart/2005/8/layout/vList2"/>
    <dgm:cxn modelId="{F26D191D-9F42-43D7-B40D-10665D63EED9}" type="presParOf" srcId="{CC8763B3-4621-4666-B669-3C5BA2A30DBE}" destId="{05D370FE-9ED9-48C5-A0DA-9A88A5DF21BD}" srcOrd="5" destOrd="0" presId="urn:microsoft.com/office/officeart/2005/8/layout/vList2"/>
    <dgm:cxn modelId="{9F4496BC-EB61-49CC-ABB5-9A7447355C65}" type="presParOf" srcId="{CC8763B3-4621-4666-B669-3C5BA2A30DBE}" destId="{5DC88683-B470-4890-B11A-2192BBAE432B}" srcOrd="6" destOrd="0" presId="urn:microsoft.com/office/officeart/2005/8/layout/vList2"/>
    <dgm:cxn modelId="{CFD8847D-9621-4C64-B50A-9B622B77BE58}" type="presParOf" srcId="{CC8763B3-4621-4666-B669-3C5BA2A30DBE}" destId="{AF26FF60-9E6B-4277-8CC1-FCFCD740DD42}" srcOrd="7" destOrd="0" presId="urn:microsoft.com/office/officeart/2005/8/layout/vList2"/>
    <dgm:cxn modelId="{9C241951-1B70-45FF-A532-6626D630E728}" type="presParOf" srcId="{CC8763B3-4621-4666-B669-3C5BA2A30DBE}" destId="{F7B2C6EC-1BD4-4AE5-AB5A-E687F0A0AC0C}"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Employer Branding</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Process</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Validity and Reliability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Selection Tools</a:t>
          </a: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Onboarding</a:t>
          </a: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ECA2C48E-F743-4C45-B04A-3D046B3B5232}" type="pres">
      <dgm:prSet presAssocID="{E6CB1D23-BBD8-4875-97FB-76C6D1DF1786}" presName="parentText" presStyleLbl="node1" presStyleIdx="0" presStyleCnt="5" custLinFactNeighborY="47608">
        <dgm:presLayoutVars>
          <dgm:chMax val="0"/>
          <dgm:bulletEnabled val="1"/>
        </dgm:presLayoutVars>
      </dgm:prSet>
      <dgm:spPr>
        <a:xfrm>
          <a:off x="0" y="32073"/>
          <a:ext cx="6897960" cy="899620"/>
        </a:xfrm>
        <a:prstGeom prst="roundRect">
          <a:avLst/>
        </a:prstGeom>
      </dgm:spPr>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custLinFactY="4166" custLinFactNeighborY="100000">
        <dgm:presLayoutVars>
          <dgm:chMax val="0"/>
          <dgm:bulletEnabled val="1"/>
        </dgm:presLayoutVars>
      </dgm:prSet>
      <dgm:spPr>
        <a:xfrm>
          <a:off x="0" y="1073219"/>
          <a:ext cx="6897960" cy="911430"/>
        </a:xfrm>
        <a:prstGeom prst="roundRect">
          <a:avLst/>
        </a:prstGeom>
      </dgm:spPr>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Y="46" custLinFactNeighborY="100000">
        <dgm:presLayoutVars>
          <dgm:chMax val="0"/>
          <dgm:bulletEnabled val="1"/>
        </dgm:presLayoutVars>
      </dgm:prSet>
      <dgm:spPr>
        <a:xfrm>
          <a:off x="0" y="1989988"/>
          <a:ext cx="6897960" cy="911430"/>
        </a:xfrm>
        <a:prstGeom prst="roundRect">
          <a:avLst/>
        </a:prstGeom>
      </dgm:spPr>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a:xfrm>
          <a:off x="0" y="2900999"/>
          <a:ext cx="6897960" cy="911430"/>
        </a:xfrm>
        <a:prstGeom prst="roundRect">
          <a:avLst/>
        </a:prstGeom>
      </dgm:spPr>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a:xfrm>
          <a:off x="0" y="3084296"/>
          <a:ext cx="6249888" cy="758638"/>
        </a:xfrm>
        <a:prstGeom prst="roundRect">
          <a:avLst/>
        </a:prstGeom>
      </dgm:spPr>
    </dgm:pt>
  </dgm:ptLst>
  <dgm:cxnLst>
    <dgm:cxn modelId="{72861A04-6584-41B8-A50C-27EC84A7B743}" type="presOf" srcId="{A6F3EE18-EFC8-4188-A792-2A0060986D91}" destId="{E0E1F7FC-C1DE-4EA7-994D-37AD03907CC6}" srcOrd="0" destOrd="0" presId="urn:microsoft.com/office/officeart/2005/8/layout/vList2"/>
    <dgm:cxn modelId="{F59DC423-240A-470E-B6C4-198BD81CFBBD}" type="presOf" srcId="{0431BE58-52DD-4257-A5DA-C0A4B849590E}" destId="{F7B2C6EC-1BD4-4AE5-AB5A-E687F0A0AC0C}" srcOrd="0" destOrd="0" presId="urn:microsoft.com/office/officeart/2005/8/layout/vList2"/>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0B84CE54-6EED-4F05-A045-90744CD22995}" type="presOf" srcId="{42DA80EF-15E6-41D6-85F6-4F59594D0383}" destId="{47F42535-DFC2-4D29-B920-1C40FFE6B1E7}" srcOrd="0" destOrd="0" presId="urn:microsoft.com/office/officeart/2005/8/layout/vList2"/>
    <dgm:cxn modelId="{06B1ED8B-9EAF-4729-965E-283053AC9F75}" srcId="{703D4D02-5513-427D-B6E9-B2E187EE0C3A}" destId="{0431BE58-52DD-4257-A5DA-C0A4B849590E}" srcOrd="4" destOrd="0" parTransId="{0D97E5EC-1F87-469F-88F0-086966C0C8DE}" sibTransId="{2703C885-3B80-4502-887A-F2521210026A}"/>
    <dgm:cxn modelId="{8B0007A0-320C-4385-B268-C4ECC14E7279}" srcId="{703D4D02-5513-427D-B6E9-B2E187EE0C3A}" destId="{E6CB1D23-BBD8-4875-97FB-76C6D1DF1786}" srcOrd="0" destOrd="0" parTransId="{653C8E81-D774-450C-B764-B27052D2ADAF}" sibTransId="{CE641938-312E-4D0A-926C-683FC7775F83}"/>
    <dgm:cxn modelId="{195A81A5-2F10-4F57-9648-9B19839EC472}" type="presOf" srcId="{62D3FBED-765B-4C71-8C39-5546B46FF944}" destId="{5DC88683-B470-4890-B11A-2192BBAE432B}"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AE480FC2-6AB0-4C23-9A9C-B34C4B3F677C}" srcId="{703D4D02-5513-427D-B6E9-B2E187EE0C3A}" destId="{62D3FBED-765B-4C71-8C39-5546B46FF944}" srcOrd="3" destOrd="0" parTransId="{AE936468-A526-43C2-ABF2-ECC609C95CDE}" sibTransId="{AED23493-115A-4424-B34D-DB9B612CB3C8}"/>
    <dgm:cxn modelId="{78541BCF-978D-4440-8D40-805D7129DE9B}" srcId="{703D4D02-5513-427D-B6E9-B2E187EE0C3A}" destId="{A6F3EE18-EFC8-4188-A792-2A0060986D91}" srcOrd="2" destOrd="0" parTransId="{747156B1-ABD3-4CEE-88BC-D3EC9B0A3E5C}" sibTransId="{C153DD56-4AAD-4C03-A4A0-0172E311CF27}"/>
    <dgm:cxn modelId="{7F708EDA-A6F0-4A82-A63E-849DE8AF9EDF}" type="presParOf" srcId="{CC8763B3-4621-4666-B669-3C5BA2A30DBE}" destId="{ECA2C48E-F743-4C45-B04A-3D046B3B5232}" srcOrd="0" destOrd="0" presId="urn:microsoft.com/office/officeart/2005/8/layout/vList2"/>
    <dgm:cxn modelId="{7EBE1955-491B-47A7-AFC5-8C8CF9CB8208}" type="presParOf" srcId="{CC8763B3-4621-4666-B669-3C5BA2A30DBE}" destId="{2E454826-67AD-4191-A11B-410BD9B8A386}" srcOrd="1" destOrd="0" presId="urn:microsoft.com/office/officeart/2005/8/layout/vList2"/>
    <dgm:cxn modelId="{45D7F0D6-6F49-44E4-87F8-5B97FCB6DBD5}" type="presParOf" srcId="{CC8763B3-4621-4666-B669-3C5BA2A30DBE}" destId="{47F42535-DFC2-4D29-B920-1C40FFE6B1E7}" srcOrd="2" destOrd="0" presId="urn:microsoft.com/office/officeart/2005/8/layout/vList2"/>
    <dgm:cxn modelId="{99A2DF9A-3873-48E4-B4E4-9D864AAAD016}" type="presParOf" srcId="{CC8763B3-4621-4666-B669-3C5BA2A30DBE}" destId="{35FB7A5C-EE80-4418-B452-E9BF5B7C52B3}" srcOrd="3" destOrd="0" presId="urn:microsoft.com/office/officeart/2005/8/layout/vList2"/>
    <dgm:cxn modelId="{846477E2-2B5B-44D6-9EEC-D9A5EB1A8CF1}" type="presParOf" srcId="{CC8763B3-4621-4666-B669-3C5BA2A30DBE}" destId="{E0E1F7FC-C1DE-4EA7-994D-37AD03907CC6}" srcOrd="4" destOrd="0" presId="urn:microsoft.com/office/officeart/2005/8/layout/vList2"/>
    <dgm:cxn modelId="{F26D191D-9F42-43D7-B40D-10665D63EED9}" type="presParOf" srcId="{CC8763B3-4621-4666-B669-3C5BA2A30DBE}" destId="{05D370FE-9ED9-48C5-A0DA-9A88A5DF21BD}" srcOrd="5" destOrd="0" presId="urn:microsoft.com/office/officeart/2005/8/layout/vList2"/>
    <dgm:cxn modelId="{9F4496BC-EB61-49CC-ABB5-9A7447355C65}" type="presParOf" srcId="{CC8763B3-4621-4666-B669-3C5BA2A30DBE}" destId="{5DC88683-B470-4890-B11A-2192BBAE432B}" srcOrd="6" destOrd="0" presId="urn:microsoft.com/office/officeart/2005/8/layout/vList2"/>
    <dgm:cxn modelId="{CFD8847D-9621-4C64-B50A-9B622B77BE58}" type="presParOf" srcId="{CC8763B3-4621-4666-B669-3C5BA2A30DBE}" destId="{AF26FF60-9E6B-4277-8CC1-FCFCD740DD42}" srcOrd="7" destOrd="0" presId="urn:microsoft.com/office/officeart/2005/8/layout/vList2"/>
    <dgm:cxn modelId="{9C241951-1B70-45FF-A532-6626D630E728}" type="presParOf" srcId="{CC8763B3-4621-4666-B669-3C5BA2A30DBE}" destId="{F7B2C6EC-1BD4-4AE5-AB5A-E687F0A0AC0C}"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Employer Branding</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Process</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Validity and Reliability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Tools</a:t>
          </a: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Onboarding</a:t>
          </a: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ECA2C48E-F743-4C45-B04A-3D046B3B5232}" type="pres">
      <dgm:prSet presAssocID="{E6CB1D23-BBD8-4875-97FB-76C6D1DF1786}" presName="parentText" presStyleLbl="node1" presStyleIdx="0" presStyleCnt="5" custLinFactNeighborY="47608">
        <dgm:presLayoutVars>
          <dgm:chMax val="0"/>
          <dgm:bulletEnabled val="1"/>
        </dgm:presLayoutVars>
      </dgm:prSet>
      <dgm:spPr>
        <a:xfrm>
          <a:off x="0" y="32073"/>
          <a:ext cx="6897960" cy="899620"/>
        </a:xfrm>
        <a:prstGeom prst="roundRect">
          <a:avLst/>
        </a:prstGeom>
      </dgm:spPr>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custLinFactY="4166" custLinFactNeighborY="100000">
        <dgm:presLayoutVars>
          <dgm:chMax val="0"/>
          <dgm:bulletEnabled val="1"/>
        </dgm:presLayoutVars>
      </dgm:prSet>
      <dgm:spPr>
        <a:xfrm>
          <a:off x="0" y="1073219"/>
          <a:ext cx="6897960" cy="911430"/>
        </a:xfrm>
        <a:prstGeom prst="roundRect">
          <a:avLst/>
        </a:prstGeom>
      </dgm:spPr>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NeighborY="69385">
        <dgm:presLayoutVars>
          <dgm:chMax val="0"/>
          <dgm:bulletEnabled val="1"/>
        </dgm:presLayoutVars>
      </dgm:prSet>
      <dgm:spPr>
        <a:xfrm>
          <a:off x="0" y="1989988"/>
          <a:ext cx="6897960" cy="911430"/>
        </a:xfrm>
        <a:prstGeom prst="roundRect">
          <a:avLst/>
        </a:prstGeom>
      </dgm:spPr>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a:xfrm>
          <a:off x="0" y="2900999"/>
          <a:ext cx="6897960" cy="911430"/>
        </a:xfrm>
        <a:prstGeom prst="roundRect">
          <a:avLst/>
        </a:prstGeom>
      </dgm:spPr>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a:xfrm>
          <a:off x="0" y="3867149"/>
          <a:ext cx="6897960" cy="911430"/>
        </a:xfrm>
        <a:prstGeom prst="roundRect">
          <a:avLst/>
        </a:prstGeom>
      </dgm:spPr>
    </dgm:pt>
  </dgm:ptLst>
  <dgm:cxnLst>
    <dgm:cxn modelId="{72861A04-6584-41B8-A50C-27EC84A7B743}" type="presOf" srcId="{A6F3EE18-EFC8-4188-A792-2A0060986D91}" destId="{E0E1F7FC-C1DE-4EA7-994D-37AD03907CC6}" srcOrd="0" destOrd="0" presId="urn:microsoft.com/office/officeart/2005/8/layout/vList2"/>
    <dgm:cxn modelId="{F59DC423-240A-470E-B6C4-198BD81CFBBD}" type="presOf" srcId="{0431BE58-52DD-4257-A5DA-C0A4B849590E}" destId="{F7B2C6EC-1BD4-4AE5-AB5A-E687F0A0AC0C}" srcOrd="0" destOrd="0" presId="urn:microsoft.com/office/officeart/2005/8/layout/vList2"/>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0B84CE54-6EED-4F05-A045-90744CD22995}" type="presOf" srcId="{42DA80EF-15E6-41D6-85F6-4F59594D0383}" destId="{47F42535-DFC2-4D29-B920-1C40FFE6B1E7}" srcOrd="0" destOrd="0" presId="urn:microsoft.com/office/officeart/2005/8/layout/vList2"/>
    <dgm:cxn modelId="{06B1ED8B-9EAF-4729-965E-283053AC9F75}" srcId="{703D4D02-5513-427D-B6E9-B2E187EE0C3A}" destId="{0431BE58-52DD-4257-A5DA-C0A4B849590E}" srcOrd="4" destOrd="0" parTransId="{0D97E5EC-1F87-469F-88F0-086966C0C8DE}" sibTransId="{2703C885-3B80-4502-887A-F2521210026A}"/>
    <dgm:cxn modelId="{8B0007A0-320C-4385-B268-C4ECC14E7279}" srcId="{703D4D02-5513-427D-B6E9-B2E187EE0C3A}" destId="{E6CB1D23-BBD8-4875-97FB-76C6D1DF1786}" srcOrd="0" destOrd="0" parTransId="{653C8E81-D774-450C-B764-B27052D2ADAF}" sibTransId="{CE641938-312E-4D0A-926C-683FC7775F83}"/>
    <dgm:cxn modelId="{195A81A5-2F10-4F57-9648-9B19839EC472}" type="presOf" srcId="{62D3FBED-765B-4C71-8C39-5546B46FF944}" destId="{5DC88683-B470-4890-B11A-2192BBAE432B}"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AE480FC2-6AB0-4C23-9A9C-B34C4B3F677C}" srcId="{703D4D02-5513-427D-B6E9-B2E187EE0C3A}" destId="{62D3FBED-765B-4C71-8C39-5546B46FF944}" srcOrd="3" destOrd="0" parTransId="{AE936468-A526-43C2-ABF2-ECC609C95CDE}" sibTransId="{AED23493-115A-4424-B34D-DB9B612CB3C8}"/>
    <dgm:cxn modelId="{78541BCF-978D-4440-8D40-805D7129DE9B}" srcId="{703D4D02-5513-427D-B6E9-B2E187EE0C3A}" destId="{A6F3EE18-EFC8-4188-A792-2A0060986D91}" srcOrd="2" destOrd="0" parTransId="{747156B1-ABD3-4CEE-88BC-D3EC9B0A3E5C}" sibTransId="{C153DD56-4AAD-4C03-A4A0-0172E311CF27}"/>
    <dgm:cxn modelId="{7F708EDA-A6F0-4A82-A63E-849DE8AF9EDF}" type="presParOf" srcId="{CC8763B3-4621-4666-B669-3C5BA2A30DBE}" destId="{ECA2C48E-F743-4C45-B04A-3D046B3B5232}" srcOrd="0" destOrd="0" presId="urn:microsoft.com/office/officeart/2005/8/layout/vList2"/>
    <dgm:cxn modelId="{7EBE1955-491B-47A7-AFC5-8C8CF9CB8208}" type="presParOf" srcId="{CC8763B3-4621-4666-B669-3C5BA2A30DBE}" destId="{2E454826-67AD-4191-A11B-410BD9B8A386}" srcOrd="1" destOrd="0" presId="urn:microsoft.com/office/officeart/2005/8/layout/vList2"/>
    <dgm:cxn modelId="{45D7F0D6-6F49-44E4-87F8-5B97FCB6DBD5}" type="presParOf" srcId="{CC8763B3-4621-4666-B669-3C5BA2A30DBE}" destId="{47F42535-DFC2-4D29-B920-1C40FFE6B1E7}" srcOrd="2" destOrd="0" presId="urn:microsoft.com/office/officeart/2005/8/layout/vList2"/>
    <dgm:cxn modelId="{99A2DF9A-3873-48E4-B4E4-9D864AAAD016}" type="presParOf" srcId="{CC8763B3-4621-4666-B669-3C5BA2A30DBE}" destId="{35FB7A5C-EE80-4418-B452-E9BF5B7C52B3}" srcOrd="3" destOrd="0" presId="urn:microsoft.com/office/officeart/2005/8/layout/vList2"/>
    <dgm:cxn modelId="{846477E2-2B5B-44D6-9EEC-D9A5EB1A8CF1}" type="presParOf" srcId="{CC8763B3-4621-4666-B669-3C5BA2A30DBE}" destId="{E0E1F7FC-C1DE-4EA7-994D-37AD03907CC6}" srcOrd="4" destOrd="0" presId="urn:microsoft.com/office/officeart/2005/8/layout/vList2"/>
    <dgm:cxn modelId="{F26D191D-9F42-43D7-B40D-10665D63EED9}" type="presParOf" srcId="{CC8763B3-4621-4666-B669-3C5BA2A30DBE}" destId="{05D370FE-9ED9-48C5-A0DA-9A88A5DF21BD}" srcOrd="5" destOrd="0" presId="urn:microsoft.com/office/officeart/2005/8/layout/vList2"/>
    <dgm:cxn modelId="{9F4496BC-EB61-49CC-ABB5-9A7447355C65}" type="presParOf" srcId="{CC8763B3-4621-4666-B669-3C5BA2A30DBE}" destId="{5DC88683-B470-4890-B11A-2192BBAE432B}" srcOrd="6" destOrd="0" presId="urn:microsoft.com/office/officeart/2005/8/layout/vList2"/>
    <dgm:cxn modelId="{CFD8847D-9621-4C64-B50A-9B622B77BE58}" type="presParOf" srcId="{CC8763B3-4621-4666-B669-3C5BA2A30DBE}" destId="{AF26FF60-9E6B-4277-8CC1-FCFCD740DD42}" srcOrd="7" destOrd="0" presId="urn:microsoft.com/office/officeart/2005/8/layout/vList2"/>
    <dgm:cxn modelId="{9C241951-1B70-45FF-A532-6626D630E728}" type="presParOf" srcId="{CC8763B3-4621-4666-B669-3C5BA2A30DBE}" destId="{F7B2C6EC-1BD4-4AE5-AB5A-E687F0A0AC0C}"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500E30-F93E-47EA-B6F5-32864EEF4D91}">
      <dsp:nvSpPr>
        <dsp:cNvPr id="0" name=""/>
        <dsp:cNvSpPr/>
      </dsp:nvSpPr>
      <dsp:spPr>
        <a:xfrm>
          <a:off x="0" y="8776"/>
          <a:ext cx="6537920" cy="95472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a:solidFill>
                <a:srgbClr val="FFFFEE"/>
              </a:solidFill>
              <a:latin typeface="Arial"/>
              <a:ea typeface="+mn-ea"/>
              <a:cs typeface="+mn-cs"/>
            </a:rPr>
            <a:t>Workforce Planning</a:t>
          </a:r>
          <a:endParaRPr lang="en-MY" sz="3900" kern="1200" dirty="0">
            <a:solidFill>
              <a:srgbClr val="FFFFEE"/>
            </a:solidFill>
            <a:latin typeface="Arial"/>
            <a:ea typeface="+mn-ea"/>
            <a:cs typeface="+mn-cs"/>
          </a:endParaRPr>
        </a:p>
      </dsp:txBody>
      <dsp:txXfrm>
        <a:off x="46606" y="55382"/>
        <a:ext cx="6444708" cy="861508"/>
      </dsp:txXfrm>
    </dsp:sp>
    <dsp:sp modelId="{A94F7CF8-458F-4C2D-A2D3-406EF69254C6}">
      <dsp:nvSpPr>
        <dsp:cNvPr id="0" name=""/>
        <dsp:cNvSpPr/>
      </dsp:nvSpPr>
      <dsp:spPr>
        <a:xfrm>
          <a:off x="0" y="1110376"/>
          <a:ext cx="6537920" cy="95472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HR Forecasting</a:t>
          </a:r>
        </a:p>
      </dsp:txBody>
      <dsp:txXfrm>
        <a:off x="46606" y="1156982"/>
        <a:ext cx="6444708" cy="861508"/>
      </dsp:txXfrm>
    </dsp:sp>
    <dsp:sp modelId="{ECA2C48E-F743-4C45-B04A-3D046B3B5232}">
      <dsp:nvSpPr>
        <dsp:cNvPr id="0" name=""/>
        <dsp:cNvSpPr/>
      </dsp:nvSpPr>
      <dsp:spPr>
        <a:xfrm>
          <a:off x="0" y="2311858"/>
          <a:ext cx="6537920" cy="95472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Contingent Staffing</a:t>
          </a:r>
        </a:p>
      </dsp:txBody>
      <dsp:txXfrm>
        <a:off x="46606" y="2358464"/>
        <a:ext cx="6444708" cy="861508"/>
      </dsp:txXfrm>
    </dsp:sp>
    <dsp:sp modelId="{47F42535-DFC2-4D29-B920-1C40FFE6B1E7}">
      <dsp:nvSpPr>
        <dsp:cNvPr id="0" name=""/>
        <dsp:cNvSpPr/>
      </dsp:nvSpPr>
      <dsp:spPr>
        <a:xfrm>
          <a:off x="0" y="3322352"/>
          <a:ext cx="6537920" cy="95472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Recruiting</a:t>
          </a:r>
        </a:p>
      </dsp:txBody>
      <dsp:txXfrm>
        <a:off x="46606" y="3368958"/>
        <a:ext cx="6444708" cy="86150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500E30-F93E-47EA-B6F5-32864EEF4D91}">
      <dsp:nvSpPr>
        <dsp:cNvPr id="0" name=""/>
        <dsp:cNvSpPr/>
      </dsp:nvSpPr>
      <dsp:spPr>
        <a:xfrm>
          <a:off x="0" y="362"/>
          <a:ext cx="5817839" cy="84308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a:solidFill>
                <a:srgbClr val="000000"/>
              </a:solidFill>
              <a:latin typeface="Arial"/>
              <a:ea typeface="+mn-ea"/>
              <a:cs typeface="+mn-cs"/>
            </a:rPr>
            <a:t>Workforce Planning</a:t>
          </a:r>
          <a:endParaRPr lang="en-MY" sz="3900" kern="1200" dirty="0">
            <a:solidFill>
              <a:srgbClr val="000000"/>
            </a:solidFill>
            <a:latin typeface="Arial"/>
            <a:ea typeface="+mn-ea"/>
            <a:cs typeface="+mn-cs"/>
          </a:endParaRPr>
        </a:p>
      </dsp:txBody>
      <dsp:txXfrm>
        <a:off x="41156" y="41518"/>
        <a:ext cx="5735527" cy="760773"/>
      </dsp:txXfrm>
    </dsp:sp>
    <dsp:sp modelId="{A94F7CF8-458F-4C2D-A2D3-406EF69254C6}">
      <dsp:nvSpPr>
        <dsp:cNvPr id="0" name=""/>
        <dsp:cNvSpPr/>
      </dsp:nvSpPr>
      <dsp:spPr>
        <a:xfrm>
          <a:off x="0" y="856750"/>
          <a:ext cx="5817839" cy="843085"/>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HR Forecasting</a:t>
          </a:r>
        </a:p>
      </dsp:txBody>
      <dsp:txXfrm>
        <a:off x="41156" y="897906"/>
        <a:ext cx="5735527" cy="760773"/>
      </dsp:txXfrm>
    </dsp:sp>
    <dsp:sp modelId="{ECA2C48E-F743-4C45-B04A-3D046B3B5232}">
      <dsp:nvSpPr>
        <dsp:cNvPr id="0" name=""/>
        <dsp:cNvSpPr/>
      </dsp:nvSpPr>
      <dsp:spPr>
        <a:xfrm>
          <a:off x="0" y="1706741"/>
          <a:ext cx="5817839" cy="84308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Contingent Staffing</a:t>
          </a:r>
        </a:p>
      </dsp:txBody>
      <dsp:txXfrm>
        <a:off x="41156" y="1747897"/>
        <a:ext cx="5735527" cy="760773"/>
      </dsp:txXfrm>
    </dsp:sp>
    <dsp:sp modelId="{47F42535-DFC2-4D29-B920-1C40FFE6B1E7}">
      <dsp:nvSpPr>
        <dsp:cNvPr id="0" name=""/>
        <dsp:cNvSpPr/>
      </dsp:nvSpPr>
      <dsp:spPr>
        <a:xfrm>
          <a:off x="0" y="2569890"/>
          <a:ext cx="5817839" cy="84308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Recruiting</a:t>
          </a:r>
        </a:p>
      </dsp:txBody>
      <dsp:txXfrm>
        <a:off x="41156" y="2611046"/>
        <a:ext cx="5735527" cy="76077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500E30-F93E-47EA-B6F5-32864EEF4D91}">
      <dsp:nvSpPr>
        <dsp:cNvPr id="0" name=""/>
        <dsp:cNvSpPr/>
      </dsp:nvSpPr>
      <dsp:spPr>
        <a:xfrm>
          <a:off x="0" y="362"/>
          <a:ext cx="5817839" cy="84308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a:solidFill>
                <a:srgbClr val="000000"/>
              </a:solidFill>
              <a:latin typeface="Arial"/>
              <a:ea typeface="+mn-ea"/>
              <a:cs typeface="+mn-cs"/>
            </a:rPr>
            <a:t>Workforce Planning</a:t>
          </a:r>
          <a:endParaRPr lang="en-MY" sz="3900" kern="1200" dirty="0">
            <a:solidFill>
              <a:srgbClr val="000000"/>
            </a:solidFill>
            <a:latin typeface="Arial"/>
            <a:ea typeface="+mn-ea"/>
            <a:cs typeface="+mn-cs"/>
          </a:endParaRPr>
        </a:p>
      </dsp:txBody>
      <dsp:txXfrm>
        <a:off x="41156" y="41518"/>
        <a:ext cx="5735527" cy="760773"/>
      </dsp:txXfrm>
    </dsp:sp>
    <dsp:sp modelId="{A94F7CF8-458F-4C2D-A2D3-406EF69254C6}">
      <dsp:nvSpPr>
        <dsp:cNvPr id="0" name=""/>
        <dsp:cNvSpPr/>
      </dsp:nvSpPr>
      <dsp:spPr>
        <a:xfrm>
          <a:off x="0" y="856750"/>
          <a:ext cx="5817839" cy="84308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HR Forecasting</a:t>
          </a:r>
        </a:p>
      </dsp:txBody>
      <dsp:txXfrm>
        <a:off x="41156" y="897906"/>
        <a:ext cx="5735527" cy="760773"/>
      </dsp:txXfrm>
    </dsp:sp>
    <dsp:sp modelId="{ECA2C48E-F743-4C45-B04A-3D046B3B5232}">
      <dsp:nvSpPr>
        <dsp:cNvPr id="0" name=""/>
        <dsp:cNvSpPr/>
      </dsp:nvSpPr>
      <dsp:spPr>
        <a:xfrm>
          <a:off x="0" y="1706741"/>
          <a:ext cx="5817839" cy="843085"/>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Contingent Staffing</a:t>
          </a:r>
        </a:p>
      </dsp:txBody>
      <dsp:txXfrm>
        <a:off x="41156" y="1747897"/>
        <a:ext cx="5735527" cy="760773"/>
      </dsp:txXfrm>
    </dsp:sp>
    <dsp:sp modelId="{47F42535-DFC2-4D29-B920-1C40FFE6B1E7}">
      <dsp:nvSpPr>
        <dsp:cNvPr id="0" name=""/>
        <dsp:cNvSpPr/>
      </dsp:nvSpPr>
      <dsp:spPr>
        <a:xfrm>
          <a:off x="0" y="2569890"/>
          <a:ext cx="5817839" cy="84308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Recruiting</a:t>
          </a:r>
        </a:p>
      </dsp:txBody>
      <dsp:txXfrm>
        <a:off x="41156" y="2611046"/>
        <a:ext cx="5735527" cy="76077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500E30-F93E-47EA-B6F5-32864EEF4D91}">
      <dsp:nvSpPr>
        <dsp:cNvPr id="0" name=""/>
        <dsp:cNvSpPr/>
      </dsp:nvSpPr>
      <dsp:spPr>
        <a:xfrm>
          <a:off x="0" y="362"/>
          <a:ext cx="5817839" cy="84308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a:solidFill>
                <a:srgbClr val="000000"/>
              </a:solidFill>
              <a:latin typeface="Arial"/>
              <a:ea typeface="+mn-ea"/>
              <a:cs typeface="+mn-cs"/>
            </a:rPr>
            <a:t>Workforce Planning</a:t>
          </a:r>
          <a:endParaRPr lang="en-MY" sz="3900" kern="1200" dirty="0">
            <a:solidFill>
              <a:srgbClr val="000000"/>
            </a:solidFill>
            <a:latin typeface="Arial"/>
            <a:ea typeface="+mn-ea"/>
            <a:cs typeface="+mn-cs"/>
          </a:endParaRPr>
        </a:p>
      </dsp:txBody>
      <dsp:txXfrm>
        <a:off x="41156" y="41518"/>
        <a:ext cx="5735527" cy="760773"/>
      </dsp:txXfrm>
    </dsp:sp>
    <dsp:sp modelId="{A94F7CF8-458F-4C2D-A2D3-406EF69254C6}">
      <dsp:nvSpPr>
        <dsp:cNvPr id="0" name=""/>
        <dsp:cNvSpPr/>
      </dsp:nvSpPr>
      <dsp:spPr>
        <a:xfrm>
          <a:off x="0" y="856750"/>
          <a:ext cx="5817839" cy="84308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HR Forecasting</a:t>
          </a:r>
        </a:p>
      </dsp:txBody>
      <dsp:txXfrm>
        <a:off x="41156" y="897906"/>
        <a:ext cx="5735527" cy="760773"/>
      </dsp:txXfrm>
    </dsp:sp>
    <dsp:sp modelId="{ECA2C48E-F743-4C45-B04A-3D046B3B5232}">
      <dsp:nvSpPr>
        <dsp:cNvPr id="0" name=""/>
        <dsp:cNvSpPr/>
      </dsp:nvSpPr>
      <dsp:spPr>
        <a:xfrm>
          <a:off x="0" y="1706741"/>
          <a:ext cx="5817839" cy="84308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Contingent Staffing</a:t>
          </a:r>
        </a:p>
      </dsp:txBody>
      <dsp:txXfrm>
        <a:off x="41156" y="1747897"/>
        <a:ext cx="5735527" cy="760773"/>
      </dsp:txXfrm>
    </dsp:sp>
    <dsp:sp modelId="{47F42535-DFC2-4D29-B920-1C40FFE6B1E7}">
      <dsp:nvSpPr>
        <dsp:cNvPr id="0" name=""/>
        <dsp:cNvSpPr/>
      </dsp:nvSpPr>
      <dsp:spPr>
        <a:xfrm>
          <a:off x="0" y="2569890"/>
          <a:ext cx="5817839" cy="843085"/>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Recruiting</a:t>
          </a:r>
        </a:p>
      </dsp:txBody>
      <dsp:txXfrm>
        <a:off x="41156" y="2611046"/>
        <a:ext cx="5735527" cy="76077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A2C48E-F743-4C45-B04A-3D046B3B5232}">
      <dsp:nvSpPr>
        <dsp:cNvPr id="0" name=""/>
        <dsp:cNvSpPr/>
      </dsp:nvSpPr>
      <dsp:spPr>
        <a:xfrm>
          <a:off x="0" y="32073"/>
          <a:ext cx="6897960" cy="89962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Employer Branding</a:t>
          </a:r>
        </a:p>
      </dsp:txBody>
      <dsp:txXfrm>
        <a:off x="43916" y="75989"/>
        <a:ext cx="6810128" cy="811788"/>
      </dsp:txXfrm>
    </dsp:sp>
    <dsp:sp modelId="{47F42535-DFC2-4D29-B920-1C40FFE6B1E7}">
      <dsp:nvSpPr>
        <dsp:cNvPr id="0" name=""/>
        <dsp:cNvSpPr/>
      </dsp:nvSpPr>
      <dsp:spPr>
        <a:xfrm>
          <a:off x="0" y="1090288"/>
          <a:ext cx="6897960" cy="89962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Process</a:t>
          </a:r>
        </a:p>
      </dsp:txBody>
      <dsp:txXfrm>
        <a:off x="43916" y="1134204"/>
        <a:ext cx="6810128" cy="811788"/>
      </dsp:txXfrm>
    </dsp:sp>
    <dsp:sp modelId="{E0E1F7FC-C1DE-4EA7-994D-37AD03907CC6}">
      <dsp:nvSpPr>
        <dsp:cNvPr id="0" name=""/>
        <dsp:cNvSpPr/>
      </dsp:nvSpPr>
      <dsp:spPr>
        <a:xfrm>
          <a:off x="0" y="1995887"/>
          <a:ext cx="6897960" cy="89962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Validity and Reliability</a:t>
          </a:r>
        </a:p>
      </dsp:txBody>
      <dsp:txXfrm>
        <a:off x="43916" y="2039803"/>
        <a:ext cx="6810128" cy="811788"/>
      </dsp:txXfrm>
    </dsp:sp>
    <dsp:sp modelId="{5DC88683-B470-4890-B11A-2192BBAE432B}">
      <dsp:nvSpPr>
        <dsp:cNvPr id="0" name=""/>
        <dsp:cNvSpPr/>
      </dsp:nvSpPr>
      <dsp:spPr>
        <a:xfrm>
          <a:off x="0" y="2895094"/>
          <a:ext cx="6897960" cy="89962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Tools</a:t>
          </a:r>
        </a:p>
      </dsp:txBody>
      <dsp:txXfrm>
        <a:off x="43916" y="2939010"/>
        <a:ext cx="6810128" cy="811788"/>
      </dsp:txXfrm>
    </dsp:sp>
    <dsp:sp modelId="{F7B2C6EC-1BD4-4AE5-AB5A-E687F0A0AC0C}">
      <dsp:nvSpPr>
        <dsp:cNvPr id="0" name=""/>
        <dsp:cNvSpPr/>
      </dsp:nvSpPr>
      <dsp:spPr>
        <a:xfrm>
          <a:off x="0" y="3849434"/>
          <a:ext cx="6897960" cy="89962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Onboarding</a:t>
          </a:r>
        </a:p>
      </dsp:txBody>
      <dsp:txXfrm>
        <a:off x="43916" y="3893350"/>
        <a:ext cx="6810128" cy="81178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A2C48E-F743-4C45-B04A-3D046B3B5232}">
      <dsp:nvSpPr>
        <dsp:cNvPr id="0" name=""/>
        <dsp:cNvSpPr/>
      </dsp:nvSpPr>
      <dsp:spPr>
        <a:xfrm>
          <a:off x="0" y="2549"/>
          <a:ext cx="6897960" cy="9114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Employer Branding</a:t>
          </a:r>
        </a:p>
      </dsp:txBody>
      <dsp:txXfrm>
        <a:off x="44492" y="47041"/>
        <a:ext cx="6808976" cy="822446"/>
      </dsp:txXfrm>
    </dsp:sp>
    <dsp:sp modelId="{47F42535-DFC2-4D29-B920-1C40FFE6B1E7}">
      <dsp:nvSpPr>
        <dsp:cNvPr id="0" name=""/>
        <dsp:cNvSpPr/>
      </dsp:nvSpPr>
      <dsp:spPr>
        <a:xfrm>
          <a:off x="0" y="1073219"/>
          <a:ext cx="6897960" cy="91143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Selection Process</a:t>
          </a:r>
        </a:p>
      </dsp:txBody>
      <dsp:txXfrm>
        <a:off x="44492" y="1117711"/>
        <a:ext cx="6808976" cy="822446"/>
      </dsp:txXfrm>
    </dsp:sp>
    <dsp:sp modelId="{E0E1F7FC-C1DE-4EA7-994D-37AD03907CC6}">
      <dsp:nvSpPr>
        <dsp:cNvPr id="0" name=""/>
        <dsp:cNvSpPr/>
      </dsp:nvSpPr>
      <dsp:spPr>
        <a:xfrm>
          <a:off x="0" y="1989988"/>
          <a:ext cx="6897960" cy="9114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Validity and Reliability</a:t>
          </a:r>
        </a:p>
      </dsp:txBody>
      <dsp:txXfrm>
        <a:off x="44492" y="2034480"/>
        <a:ext cx="6808976" cy="822446"/>
      </dsp:txXfrm>
    </dsp:sp>
    <dsp:sp modelId="{5DC88683-B470-4890-B11A-2192BBAE432B}">
      <dsp:nvSpPr>
        <dsp:cNvPr id="0" name=""/>
        <dsp:cNvSpPr/>
      </dsp:nvSpPr>
      <dsp:spPr>
        <a:xfrm>
          <a:off x="0" y="2900999"/>
          <a:ext cx="6897960" cy="9114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Tools</a:t>
          </a:r>
        </a:p>
      </dsp:txBody>
      <dsp:txXfrm>
        <a:off x="44492" y="2945491"/>
        <a:ext cx="6808976" cy="822446"/>
      </dsp:txXfrm>
    </dsp:sp>
    <dsp:sp modelId="{F7B2C6EC-1BD4-4AE5-AB5A-E687F0A0AC0C}">
      <dsp:nvSpPr>
        <dsp:cNvPr id="0" name=""/>
        <dsp:cNvSpPr/>
      </dsp:nvSpPr>
      <dsp:spPr>
        <a:xfrm>
          <a:off x="0" y="3867149"/>
          <a:ext cx="6897960" cy="9114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Onboarding</a:t>
          </a:r>
        </a:p>
      </dsp:txBody>
      <dsp:txXfrm>
        <a:off x="44492" y="3911641"/>
        <a:ext cx="6808976" cy="82244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A2C48E-F743-4C45-B04A-3D046B3B5232}">
      <dsp:nvSpPr>
        <dsp:cNvPr id="0" name=""/>
        <dsp:cNvSpPr/>
      </dsp:nvSpPr>
      <dsp:spPr>
        <a:xfrm>
          <a:off x="0" y="28600"/>
          <a:ext cx="6897960" cy="9114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Employer Branding</a:t>
          </a:r>
        </a:p>
      </dsp:txBody>
      <dsp:txXfrm>
        <a:off x="44492" y="73092"/>
        <a:ext cx="6808976" cy="822446"/>
      </dsp:txXfrm>
    </dsp:sp>
    <dsp:sp modelId="{47F42535-DFC2-4D29-B920-1C40FFE6B1E7}">
      <dsp:nvSpPr>
        <dsp:cNvPr id="0" name=""/>
        <dsp:cNvSpPr/>
      </dsp:nvSpPr>
      <dsp:spPr>
        <a:xfrm>
          <a:off x="0" y="1073219"/>
          <a:ext cx="6897960" cy="9114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Process</a:t>
          </a:r>
        </a:p>
      </dsp:txBody>
      <dsp:txXfrm>
        <a:off x="44492" y="1117711"/>
        <a:ext cx="6808976" cy="822446"/>
      </dsp:txXfrm>
    </dsp:sp>
    <dsp:sp modelId="{E0E1F7FC-C1DE-4EA7-994D-37AD03907CC6}">
      <dsp:nvSpPr>
        <dsp:cNvPr id="0" name=""/>
        <dsp:cNvSpPr/>
      </dsp:nvSpPr>
      <dsp:spPr>
        <a:xfrm>
          <a:off x="0" y="1989988"/>
          <a:ext cx="6897960" cy="91143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Validity and Reliability</a:t>
          </a:r>
        </a:p>
      </dsp:txBody>
      <dsp:txXfrm>
        <a:off x="44492" y="2034480"/>
        <a:ext cx="6808976" cy="822446"/>
      </dsp:txXfrm>
    </dsp:sp>
    <dsp:sp modelId="{5DC88683-B470-4890-B11A-2192BBAE432B}">
      <dsp:nvSpPr>
        <dsp:cNvPr id="0" name=""/>
        <dsp:cNvSpPr/>
      </dsp:nvSpPr>
      <dsp:spPr>
        <a:xfrm>
          <a:off x="0" y="2900999"/>
          <a:ext cx="6897960" cy="9114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Tools</a:t>
          </a:r>
        </a:p>
      </dsp:txBody>
      <dsp:txXfrm>
        <a:off x="44492" y="2945491"/>
        <a:ext cx="6808976" cy="822446"/>
      </dsp:txXfrm>
    </dsp:sp>
    <dsp:sp modelId="{F7B2C6EC-1BD4-4AE5-AB5A-E687F0A0AC0C}">
      <dsp:nvSpPr>
        <dsp:cNvPr id="0" name=""/>
        <dsp:cNvSpPr/>
      </dsp:nvSpPr>
      <dsp:spPr>
        <a:xfrm>
          <a:off x="0" y="3867149"/>
          <a:ext cx="6897960" cy="9114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Onboarding</a:t>
          </a:r>
        </a:p>
      </dsp:txBody>
      <dsp:txXfrm>
        <a:off x="44492" y="3911641"/>
        <a:ext cx="6808976" cy="82244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A2C48E-F743-4C45-B04A-3D046B3B5232}">
      <dsp:nvSpPr>
        <dsp:cNvPr id="0" name=""/>
        <dsp:cNvSpPr/>
      </dsp:nvSpPr>
      <dsp:spPr>
        <a:xfrm>
          <a:off x="0" y="28600"/>
          <a:ext cx="6897960" cy="9114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Employer Branding</a:t>
          </a:r>
        </a:p>
      </dsp:txBody>
      <dsp:txXfrm>
        <a:off x="44492" y="73092"/>
        <a:ext cx="6808976" cy="822446"/>
      </dsp:txXfrm>
    </dsp:sp>
    <dsp:sp modelId="{47F42535-DFC2-4D29-B920-1C40FFE6B1E7}">
      <dsp:nvSpPr>
        <dsp:cNvPr id="0" name=""/>
        <dsp:cNvSpPr/>
      </dsp:nvSpPr>
      <dsp:spPr>
        <a:xfrm>
          <a:off x="0" y="1061389"/>
          <a:ext cx="6897960" cy="9114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Process</a:t>
          </a:r>
        </a:p>
      </dsp:txBody>
      <dsp:txXfrm>
        <a:off x="44492" y="1105881"/>
        <a:ext cx="6808976" cy="822446"/>
      </dsp:txXfrm>
    </dsp:sp>
    <dsp:sp modelId="{E0E1F7FC-C1DE-4EA7-994D-37AD03907CC6}">
      <dsp:nvSpPr>
        <dsp:cNvPr id="0" name=""/>
        <dsp:cNvSpPr/>
      </dsp:nvSpPr>
      <dsp:spPr>
        <a:xfrm>
          <a:off x="0" y="1989988"/>
          <a:ext cx="6897960" cy="9114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Validity and Reliability</a:t>
          </a:r>
        </a:p>
      </dsp:txBody>
      <dsp:txXfrm>
        <a:off x="44492" y="2034480"/>
        <a:ext cx="6808976" cy="822446"/>
      </dsp:txXfrm>
    </dsp:sp>
    <dsp:sp modelId="{5DC88683-B470-4890-B11A-2192BBAE432B}">
      <dsp:nvSpPr>
        <dsp:cNvPr id="0" name=""/>
        <dsp:cNvSpPr/>
      </dsp:nvSpPr>
      <dsp:spPr>
        <a:xfrm>
          <a:off x="0" y="2900999"/>
          <a:ext cx="6897960" cy="91143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Selection Tools</a:t>
          </a:r>
        </a:p>
      </dsp:txBody>
      <dsp:txXfrm>
        <a:off x="44492" y="2945491"/>
        <a:ext cx="6808976" cy="822446"/>
      </dsp:txXfrm>
    </dsp:sp>
    <dsp:sp modelId="{F7B2C6EC-1BD4-4AE5-AB5A-E687F0A0AC0C}">
      <dsp:nvSpPr>
        <dsp:cNvPr id="0" name=""/>
        <dsp:cNvSpPr/>
      </dsp:nvSpPr>
      <dsp:spPr>
        <a:xfrm>
          <a:off x="0" y="3867149"/>
          <a:ext cx="6897960" cy="9114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Onboarding</a:t>
          </a:r>
        </a:p>
      </dsp:txBody>
      <dsp:txXfrm>
        <a:off x="44492" y="3911641"/>
        <a:ext cx="6808976" cy="822446"/>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A2C48E-F743-4C45-B04A-3D046B3B5232}">
      <dsp:nvSpPr>
        <dsp:cNvPr id="0" name=""/>
        <dsp:cNvSpPr/>
      </dsp:nvSpPr>
      <dsp:spPr>
        <a:xfrm>
          <a:off x="0" y="28600"/>
          <a:ext cx="6897960" cy="9114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Employer Branding</a:t>
          </a:r>
        </a:p>
      </dsp:txBody>
      <dsp:txXfrm>
        <a:off x="44492" y="73092"/>
        <a:ext cx="6808976" cy="822446"/>
      </dsp:txXfrm>
    </dsp:sp>
    <dsp:sp modelId="{47F42535-DFC2-4D29-B920-1C40FFE6B1E7}">
      <dsp:nvSpPr>
        <dsp:cNvPr id="0" name=""/>
        <dsp:cNvSpPr/>
      </dsp:nvSpPr>
      <dsp:spPr>
        <a:xfrm>
          <a:off x="0" y="1061389"/>
          <a:ext cx="6897960" cy="9114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Process</a:t>
          </a:r>
        </a:p>
      </dsp:txBody>
      <dsp:txXfrm>
        <a:off x="44492" y="1105881"/>
        <a:ext cx="6808976" cy="822446"/>
      </dsp:txXfrm>
    </dsp:sp>
    <dsp:sp modelId="{E0E1F7FC-C1DE-4EA7-994D-37AD03907CC6}">
      <dsp:nvSpPr>
        <dsp:cNvPr id="0" name=""/>
        <dsp:cNvSpPr/>
      </dsp:nvSpPr>
      <dsp:spPr>
        <a:xfrm>
          <a:off x="0" y="1972816"/>
          <a:ext cx="6897960" cy="9114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Validity and Reliability</a:t>
          </a:r>
        </a:p>
      </dsp:txBody>
      <dsp:txXfrm>
        <a:off x="44492" y="2017308"/>
        <a:ext cx="6808976" cy="822446"/>
      </dsp:txXfrm>
    </dsp:sp>
    <dsp:sp modelId="{5DC88683-B470-4890-B11A-2192BBAE432B}">
      <dsp:nvSpPr>
        <dsp:cNvPr id="0" name=""/>
        <dsp:cNvSpPr/>
      </dsp:nvSpPr>
      <dsp:spPr>
        <a:xfrm>
          <a:off x="0" y="2900999"/>
          <a:ext cx="6897960" cy="9114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Tools</a:t>
          </a:r>
        </a:p>
      </dsp:txBody>
      <dsp:txXfrm>
        <a:off x="44492" y="2945491"/>
        <a:ext cx="6808976" cy="822446"/>
      </dsp:txXfrm>
    </dsp:sp>
    <dsp:sp modelId="{F7B2C6EC-1BD4-4AE5-AB5A-E687F0A0AC0C}">
      <dsp:nvSpPr>
        <dsp:cNvPr id="0" name=""/>
        <dsp:cNvSpPr/>
      </dsp:nvSpPr>
      <dsp:spPr>
        <a:xfrm>
          <a:off x="0" y="3867149"/>
          <a:ext cx="6897960" cy="91143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Onboarding</a:t>
          </a:r>
        </a:p>
      </dsp:txBody>
      <dsp:txXfrm>
        <a:off x="44492" y="3911641"/>
        <a:ext cx="6808976" cy="82244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8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a:xfrm>
            <a:off x="1763688" y="1204461"/>
            <a:ext cx="7016824" cy="2209800"/>
          </a:xfrm>
        </p:spPr>
        <p:txBody>
          <a:bodyPr/>
          <a:lstStyle/>
          <a:p>
            <a:r>
              <a:rPr lang="en-MY" sz="4400" dirty="0"/>
              <a:t>HR SERVICE DELIVERY - 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F0502-1778-4010-939A-0F3BA4753ADD}"/>
              </a:ext>
            </a:extLst>
          </p:cNvPr>
          <p:cNvSpPr>
            <a:spLocks noGrp="1"/>
          </p:cNvSpPr>
          <p:nvPr>
            <p:ph type="title"/>
          </p:nvPr>
        </p:nvSpPr>
        <p:spPr/>
        <p:txBody>
          <a:bodyPr/>
          <a:lstStyle/>
          <a:p>
            <a:r>
              <a:rPr lang="en-MY" dirty="0" err="1"/>
              <a:t>SPHRi</a:t>
            </a:r>
            <a:r>
              <a:rPr lang="en-MY" dirty="0"/>
              <a:t> Exam Content </a:t>
            </a:r>
          </a:p>
        </p:txBody>
      </p:sp>
      <p:pic>
        <p:nvPicPr>
          <p:cNvPr id="5" name="Picture 4">
            <a:extLst>
              <a:ext uri="{FF2B5EF4-FFF2-40B4-BE49-F238E27FC236}">
                <a16:creationId xmlns:a16="http://schemas.microsoft.com/office/drawing/2014/main" id="{56634ADF-6BA8-4069-A010-036E1C38AEE4}"/>
              </a:ext>
            </a:extLst>
          </p:cNvPr>
          <p:cNvPicPr>
            <a:picLocks noChangeAspect="1"/>
          </p:cNvPicPr>
          <p:nvPr/>
        </p:nvPicPr>
        <p:blipFill>
          <a:blip r:embed="rId2"/>
          <a:stretch>
            <a:fillRect/>
          </a:stretch>
        </p:blipFill>
        <p:spPr>
          <a:xfrm>
            <a:off x="1653703" y="2204864"/>
            <a:ext cx="6345298" cy="3528392"/>
          </a:xfrm>
          <a:prstGeom prst="rect">
            <a:avLst/>
          </a:prstGeom>
        </p:spPr>
      </p:pic>
    </p:spTree>
    <p:extLst>
      <p:ext uri="{BB962C8B-B14F-4D97-AF65-F5344CB8AC3E}">
        <p14:creationId xmlns:p14="http://schemas.microsoft.com/office/powerpoint/2010/main" val="30675982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4022433290"/>
              </p:ext>
            </p:extLst>
          </p:nvPr>
        </p:nvGraphicFramePr>
        <p:xfrm>
          <a:off x="914400" y="1600200"/>
          <a:ext cx="6537920" cy="42770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1">
            <a:extLst>
              <a:ext uri="{FF2B5EF4-FFF2-40B4-BE49-F238E27FC236}">
                <a16:creationId xmlns:a16="http://schemas.microsoft.com/office/drawing/2014/main" id="{5874EC8E-F83C-4BDF-B349-0BF69227AF21}"/>
              </a:ext>
            </a:extLst>
          </p:cNvPr>
          <p:cNvSpPr>
            <a:spLocks noGrp="1"/>
          </p:cNvSpPr>
          <p:nvPr>
            <p:ph type="title"/>
          </p:nvPr>
        </p:nvSpPr>
        <p:spPr>
          <a:xfrm>
            <a:off x="914400" y="277813"/>
            <a:ext cx="7772400" cy="1143000"/>
          </a:xfrm>
        </p:spPr>
        <p:txBody>
          <a:bodyPr/>
          <a:lstStyle/>
          <a:p>
            <a:r>
              <a:rPr lang="en-MY" dirty="0"/>
              <a:t>HR Planning and Staffing</a:t>
            </a:r>
          </a:p>
        </p:txBody>
      </p:sp>
    </p:spTree>
    <p:extLst>
      <p:ext uri="{BB962C8B-B14F-4D97-AF65-F5344CB8AC3E}">
        <p14:creationId xmlns:p14="http://schemas.microsoft.com/office/powerpoint/2010/main" val="9278687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A65A5-620C-455D-AB97-8B24AD6B92A0}"/>
              </a:ext>
            </a:extLst>
          </p:cNvPr>
          <p:cNvSpPr>
            <a:spLocks noGrp="1"/>
          </p:cNvSpPr>
          <p:nvPr>
            <p:ph type="title"/>
          </p:nvPr>
        </p:nvSpPr>
        <p:spPr/>
        <p:txBody>
          <a:bodyPr/>
          <a:lstStyle/>
          <a:p>
            <a:r>
              <a:rPr lang="en-MY" dirty="0"/>
              <a:t>Workforce Planning</a:t>
            </a:r>
          </a:p>
        </p:txBody>
      </p:sp>
      <p:sp>
        <p:nvSpPr>
          <p:cNvPr id="4" name="TextBox 3">
            <a:extLst>
              <a:ext uri="{FF2B5EF4-FFF2-40B4-BE49-F238E27FC236}">
                <a16:creationId xmlns:a16="http://schemas.microsoft.com/office/drawing/2014/main" id="{A1F00577-6435-4737-B538-3D4516DCA5AC}"/>
              </a:ext>
            </a:extLst>
          </p:cNvPr>
          <p:cNvSpPr txBox="1"/>
          <p:nvPr/>
        </p:nvSpPr>
        <p:spPr>
          <a:xfrm>
            <a:off x="914400" y="1988840"/>
            <a:ext cx="7474024" cy="3046988"/>
          </a:xfrm>
          <a:prstGeom prst="rect">
            <a:avLst/>
          </a:prstGeom>
          <a:noFill/>
        </p:spPr>
        <p:txBody>
          <a:bodyPr wrap="square" rtlCol="0">
            <a:spAutoFit/>
          </a:bodyPr>
          <a:lstStyle/>
          <a:p>
            <a:r>
              <a:rPr lang="en-MY" sz="2400" dirty="0"/>
              <a:t>Getting the right number of people with the right competencies in the right jobs at the right time.</a:t>
            </a:r>
          </a:p>
          <a:p>
            <a:endParaRPr lang="en-MY" sz="2400" dirty="0"/>
          </a:p>
          <a:p>
            <a:endParaRPr lang="en-MY" sz="2400" dirty="0"/>
          </a:p>
          <a:p>
            <a:r>
              <a:rPr lang="en-MY" sz="2400" dirty="0"/>
              <a:t>A process in which an organisation attempts to estimate the demand for labour and evaluate the size, nature and sources of supply which will be</a:t>
            </a:r>
          </a:p>
          <a:p>
            <a:r>
              <a:rPr lang="en-MY" sz="2400" dirty="0"/>
              <a:t>required to meet that demand.</a:t>
            </a:r>
          </a:p>
        </p:txBody>
      </p:sp>
    </p:spTree>
    <p:extLst>
      <p:ext uri="{BB962C8B-B14F-4D97-AF65-F5344CB8AC3E}">
        <p14:creationId xmlns:p14="http://schemas.microsoft.com/office/powerpoint/2010/main" val="24960561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A75E97-8151-4E8A-BEAD-47A8A684A089}"/>
              </a:ext>
            </a:extLst>
          </p:cNvPr>
          <p:cNvSpPr>
            <a:spLocks noGrp="1"/>
          </p:cNvSpPr>
          <p:nvPr>
            <p:ph type="title"/>
          </p:nvPr>
        </p:nvSpPr>
        <p:spPr/>
        <p:txBody>
          <a:bodyPr/>
          <a:lstStyle/>
          <a:p>
            <a:r>
              <a:rPr lang="en-MY" dirty="0"/>
              <a:t>Importance of Implementing Strategic Workforce</a:t>
            </a:r>
          </a:p>
        </p:txBody>
      </p:sp>
      <p:sp>
        <p:nvSpPr>
          <p:cNvPr id="3" name="Content Placeholder 2">
            <a:extLst>
              <a:ext uri="{FF2B5EF4-FFF2-40B4-BE49-F238E27FC236}">
                <a16:creationId xmlns:a16="http://schemas.microsoft.com/office/drawing/2014/main" id="{DDA446E5-3152-4258-80A4-C3558EBCDD0E}"/>
              </a:ext>
            </a:extLst>
          </p:cNvPr>
          <p:cNvSpPr>
            <a:spLocks noGrp="1"/>
          </p:cNvSpPr>
          <p:nvPr>
            <p:ph idx="1"/>
          </p:nvPr>
        </p:nvSpPr>
        <p:spPr>
          <a:xfrm>
            <a:off x="696144" y="1556792"/>
            <a:ext cx="8208912" cy="5141168"/>
          </a:xfrm>
        </p:spPr>
        <p:txBody>
          <a:bodyPr/>
          <a:lstStyle/>
          <a:p>
            <a:r>
              <a:rPr lang="en-MY" sz="2400" dirty="0"/>
              <a:t>Business Objectives</a:t>
            </a:r>
          </a:p>
          <a:p>
            <a:r>
              <a:rPr lang="en-MY" sz="2400" dirty="0"/>
              <a:t>Workforce Supply Analysis</a:t>
            </a:r>
          </a:p>
          <a:p>
            <a:pPr lvl="1"/>
            <a:r>
              <a:rPr lang="en-MY" sz="2400" dirty="0"/>
              <a:t>Manual Systems and Replacement Charts</a:t>
            </a:r>
          </a:p>
          <a:p>
            <a:pPr lvl="1"/>
            <a:r>
              <a:rPr lang="en-MY" sz="2400" dirty="0"/>
              <a:t>Computerized Information Systems</a:t>
            </a:r>
          </a:p>
          <a:p>
            <a:pPr lvl="1"/>
            <a:r>
              <a:rPr lang="en-MY" sz="2400" dirty="0"/>
              <a:t>The Matter of Privacy</a:t>
            </a:r>
          </a:p>
          <a:p>
            <a:pPr lvl="1"/>
            <a:r>
              <a:rPr lang="en-MY" sz="2400" dirty="0"/>
              <a:t>Forecasting the Supply of outside Candidates</a:t>
            </a:r>
          </a:p>
          <a:p>
            <a:r>
              <a:rPr lang="en-MY" sz="2400" dirty="0"/>
              <a:t>Workforce Demand Analysis</a:t>
            </a:r>
          </a:p>
          <a:p>
            <a:pPr lvl="1"/>
            <a:r>
              <a:rPr lang="en-MY" sz="2400" dirty="0"/>
              <a:t>Trend or flow Analysis</a:t>
            </a:r>
          </a:p>
          <a:p>
            <a:pPr lvl="1"/>
            <a:r>
              <a:rPr lang="en-MY" sz="2400" dirty="0"/>
              <a:t>Ratio Analysis</a:t>
            </a:r>
          </a:p>
          <a:p>
            <a:pPr lvl="1"/>
            <a:r>
              <a:rPr lang="en-MY" sz="2400" dirty="0"/>
              <a:t>The Scatter Plot</a:t>
            </a:r>
          </a:p>
          <a:p>
            <a:pPr lvl="1"/>
            <a:r>
              <a:rPr lang="en-MY" sz="2400" dirty="0"/>
              <a:t>Using Computers to Forecast Personnel Requirements</a:t>
            </a:r>
          </a:p>
        </p:txBody>
      </p:sp>
    </p:spTree>
    <p:extLst>
      <p:ext uri="{BB962C8B-B14F-4D97-AF65-F5344CB8AC3E}">
        <p14:creationId xmlns:p14="http://schemas.microsoft.com/office/powerpoint/2010/main" val="26741155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FF54E2-83E5-4859-8E7D-0DA10AA89A75}"/>
              </a:ext>
            </a:extLst>
          </p:cNvPr>
          <p:cNvSpPr>
            <a:spLocks noGrp="1"/>
          </p:cNvSpPr>
          <p:nvPr>
            <p:ph type="title"/>
          </p:nvPr>
        </p:nvSpPr>
        <p:spPr/>
        <p:txBody>
          <a:bodyPr/>
          <a:lstStyle/>
          <a:p>
            <a:r>
              <a:rPr lang="en-MY" dirty="0"/>
              <a:t>Importance of Implementing Strategic Workforce</a:t>
            </a:r>
          </a:p>
        </p:txBody>
      </p:sp>
      <p:sp>
        <p:nvSpPr>
          <p:cNvPr id="3" name="Content Placeholder 2">
            <a:extLst>
              <a:ext uri="{FF2B5EF4-FFF2-40B4-BE49-F238E27FC236}">
                <a16:creationId xmlns:a16="http://schemas.microsoft.com/office/drawing/2014/main" id="{052152BF-ADD7-45F5-B006-563001C18A1A}"/>
              </a:ext>
            </a:extLst>
          </p:cNvPr>
          <p:cNvSpPr>
            <a:spLocks noGrp="1"/>
          </p:cNvSpPr>
          <p:nvPr>
            <p:ph idx="1"/>
          </p:nvPr>
        </p:nvSpPr>
        <p:spPr>
          <a:xfrm>
            <a:off x="914400" y="1600200"/>
            <a:ext cx="7772400" cy="5069160"/>
          </a:xfrm>
        </p:spPr>
        <p:txBody>
          <a:bodyPr/>
          <a:lstStyle/>
          <a:p>
            <a:r>
              <a:rPr lang="en-MY" dirty="0"/>
              <a:t>Workforce Gap</a:t>
            </a:r>
          </a:p>
          <a:p>
            <a:pPr lvl="1"/>
            <a:r>
              <a:rPr lang="en-MY" dirty="0"/>
              <a:t>Regular staffing</a:t>
            </a:r>
          </a:p>
          <a:p>
            <a:pPr lvl="1"/>
            <a:r>
              <a:rPr lang="en-MY" dirty="0"/>
              <a:t>Contingent staffing</a:t>
            </a:r>
          </a:p>
          <a:p>
            <a:pPr lvl="1"/>
            <a:r>
              <a:rPr lang="en-MY" dirty="0"/>
              <a:t>Decruitment or RIF</a:t>
            </a:r>
          </a:p>
          <a:p>
            <a:pPr lvl="2"/>
            <a:r>
              <a:rPr lang="en-MY" dirty="0"/>
              <a:t>Firing</a:t>
            </a:r>
          </a:p>
          <a:p>
            <a:pPr lvl="2"/>
            <a:r>
              <a:rPr lang="en-MY" dirty="0"/>
              <a:t>Layoffs</a:t>
            </a:r>
          </a:p>
          <a:p>
            <a:pPr lvl="2"/>
            <a:r>
              <a:rPr lang="en-MY" dirty="0"/>
              <a:t>Attrition</a:t>
            </a:r>
          </a:p>
          <a:p>
            <a:pPr lvl="2"/>
            <a:r>
              <a:rPr lang="en-MY" dirty="0"/>
              <a:t>Transfers</a:t>
            </a:r>
          </a:p>
          <a:p>
            <a:pPr lvl="2"/>
            <a:r>
              <a:rPr lang="en-MY" dirty="0"/>
              <a:t>Reduced workweeks </a:t>
            </a:r>
          </a:p>
          <a:p>
            <a:pPr lvl="2"/>
            <a:r>
              <a:rPr lang="en-MY" dirty="0"/>
              <a:t>Early retirements </a:t>
            </a:r>
          </a:p>
          <a:p>
            <a:pPr lvl="2"/>
            <a:r>
              <a:rPr lang="en-MY" dirty="0"/>
              <a:t>Job sharing </a:t>
            </a:r>
          </a:p>
        </p:txBody>
      </p:sp>
    </p:spTree>
    <p:extLst>
      <p:ext uri="{BB962C8B-B14F-4D97-AF65-F5344CB8AC3E}">
        <p14:creationId xmlns:p14="http://schemas.microsoft.com/office/powerpoint/2010/main" val="1847060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4CC820-4EE6-4EF7-A493-7688F0205719}"/>
              </a:ext>
            </a:extLst>
          </p:cNvPr>
          <p:cNvSpPr>
            <a:spLocks noGrp="1"/>
          </p:cNvSpPr>
          <p:nvPr>
            <p:ph type="title"/>
          </p:nvPr>
        </p:nvSpPr>
        <p:spPr/>
        <p:txBody>
          <a:bodyPr/>
          <a:lstStyle/>
          <a:p>
            <a:r>
              <a:rPr lang="en-MY" dirty="0"/>
              <a:t>Importance of Implementing Strategic Workforce</a:t>
            </a:r>
          </a:p>
        </p:txBody>
      </p:sp>
      <p:sp>
        <p:nvSpPr>
          <p:cNvPr id="3" name="Content Placeholder 2">
            <a:extLst>
              <a:ext uri="{FF2B5EF4-FFF2-40B4-BE49-F238E27FC236}">
                <a16:creationId xmlns:a16="http://schemas.microsoft.com/office/drawing/2014/main" id="{E1970684-DF69-4E7B-8F83-3DFD1AE677E0}"/>
              </a:ext>
            </a:extLst>
          </p:cNvPr>
          <p:cNvSpPr>
            <a:spLocks noGrp="1"/>
          </p:cNvSpPr>
          <p:nvPr>
            <p:ph idx="1"/>
          </p:nvPr>
        </p:nvSpPr>
        <p:spPr>
          <a:xfrm>
            <a:off x="685800" y="1556792"/>
            <a:ext cx="8206680" cy="5184576"/>
          </a:xfrm>
        </p:spPr>
        <p:txBody>
          <a:bodyPr/>
          <a:lstStyle/>
          <a:p>
            <a:r>
              <a:rPr lang="en-MY" sz="2400" dirty="0"/>
              <a:t>Staffing Plan</a:t>
            </a:r>
          </a:p>
          <a:p>
            <a:pPr lvl="1"/>
            <a:r>
              <a:rPr lang="en-MY" sz="2400" dirty="0"/>
              <a:t>Staffing Quantity</a:t>
            </a:r>
          </a:p>
          <a:p>
            <a:pPr lvl="1"/>
            <a:r>
              <a:rPr lang="en-MY" sz="2400" dirty="0"/>
              <a:t>Staffing Quality</a:t>
            </a:r>
          </a:p>
          <a:p>
            <a:pPr lvl="1"/>
            <a:r>
              <a:rPr lang="en-MY" sz="2400" dirty="0"/>
              <a:t>Staffing Strategy</a:t>
            </a:r>
          </a:p>
          <a:p>
            <a:pPr lvl="1"/>
            <a:r>
              <a:rPr lang="en-MY" sz="2400" dirty="0"/>
              <a:t>Equating Workforce Demand to Supply</a:t>
            </a:r>
          </a:p>
          <a:p>
            <a:pPr lvl="2"/>
            <a:r>
              <a:rPr lang="en-MY" sz="2000" dirty="0"/>
              <a:t>Demand Equals Supply</a:t>
            </a:r>
          </a:p>
          <a:p>
            <a:pPr lvl="2"/>
            <a:r>
              <a:rPr lang="en-MY" sz="2000" dirty="0"/>
              <a:t>Demand Is Less Than Supply</a:t>
            </a:r>
          </a:p>
          <a:p>
            <a:pPr lvl="2"/>
            <a:r>
              <a:rPr lang="en-MY" sz="2000" dirty="0"/>
              <a:t>Demand Is Greater Than Supply</a:t>
            </a:r>
          </a:p>
          <a:p>
            <a:pPr lvl="1"/>
            <a:r>
              <a:rPr lang="en-MY" sz="2400" dirty="0"/>
              <a:t>Demand-side Strategies</a:t>
            </a:r>
          </a:p>
          <a:p>
            <a:pPr lvl="2"/>
            <a:r>
              <a:rPr lang="en-MY" sz="2000" dirty="0"/>
              <a:t>Retention</a:t>
            </a:r>
          </a:p>
          <a:p>
            <a:pPr lvl="2"/>
            <a:r>
              <a:rPr lang="en-MY" sz="2000" dirty="0"/>
              <a:t>Reorganization</a:t>
            </a:r>
          </a:p>
          <a:p>
            <a:pPr lvl="2"/>
            <a:r>
              <a:rPr lang="en-MY" sz="2000" dirty="0"/>
              <a:t>Work Process Redesign</a:t>
            </a:r>
          </a:p>
          <a:p>
            <a:pPr lvl="2"/>
            <a:r>
              <a:rPr lang="en-MY" sz="2000" dirty="0"/>
              <a:t>Employee Performance Management</a:t>
            </a:r>
          </a:p>
          <a:p>
            <a:pPr lvl="1"/>
            <a:endParaRPr lang="en-MY" sz="2400" dirty="0"/>
          </a:p>
        </p:txBody>
      </p:sp>
    </p:spTree>
    <p:extLst>
      <p:ext uri="{BB962C8B-B14F-4D97-AF65-F5344CB8AC3E}">
        <p14:creationId xmlns:p14="http://schemas.microsoft.com/office/powerpoint/2010/main" val="29217239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745B9-4455-4EAD-9DA9-5357749F782F}"/>
              </a:ext>
            </a:extLst>
          </p:cNvPr>
          <p:cNvSpPr>
            <a:spLocks noGrp="1"/>
          </p:cNvSpPr>
          <p:nvPr>
            <p:ph type="title"/>
          </p:nvPr>
        </p:nvSpPr>
        <p:spPr/>
        <p:txBody>
          <a:bodyPr/>
          <a:lstStyle/>
          <a:p>
            <a:r>
              <a:rPr lang="en-MY" dirty="0"/>
              <a:t>Importance of Implementing Strategic Workforce</a:t>
            </a:r>
          </a:p>
        </p:txBody>
      </p:sp>
      <p:sp>
        <p:nvSpPr>
          <p:cNvPr id="3" name="Content Placeholder 2">
            <a:extLst>
              <a:ext uri="{FF2B5EF4-FFF2-40B4-BE49-F238E27FC236}">
                <a16:creationId xmlns:a16="http://schemas.microsoft.com/office/drawing/2014/main" id="{CA0C6DB8-E4D0-4D1C-84CF-33B35E285895}"/>
              </a:ext>
            </a:extLst>
          </p:cNvPr>
          <p:cNvSpPr>
            <a:spLocks noGrp="1"/>
          </p:cNvSpPr>
          <p:nvPr>
            <p:ph idx="1"/>
          </p:nvPr>
        </p:nvSpPr>
        <p:spPr/>
        <p:txBody>
          <a:bodyPr/>
          <a:lstStyle/>
          <a:p>
            <a:r>
              <a:rPr lang="en-MY" dirty="0"/>
              <a:t>Supply side strategies</a:t>
            </a:r>
          </a:p>
          <a:p>
            <a:pPr lvl="1"/>
            <a:r>
              <a:rPr lang="en-MY" dirty="0"/>
              <a:t>Recruitment</a:t>
            </a:r>
          </a:p>
          <a:p>
            <a:pPr lvl="1"/>
            <a:r>
              <a:rPr lang="en-MY" dirty="0"/>
              <a:t>Modified Qualifications</a:t>
            </a:r>
          </a:p>
          <a:p>
            <a:pPr lvl="1"/>
            <a:r>
              <a:rPr lang="en-MY" dirty="0"/>
              <a:t>Workforce Development</a:t>
            </a:r>
          </a:p>
          <a:p>
            <a:pPr lvl="1"/>
            <a:r>
              <a:rPr lang="en-MY" dirty="0"/>
              <a:t>Training and Development</a:t>
            </a:r>
          </a:p>
          <a:p>
            <a:pPr lvl="1"/>
            <a:r>
              <a:rPr lang="en-MY" dirty="0"/>
              <a:t>Succession Planning</a:t>
            </a:r>
          </a:p>
        </p:txBody>
      </p:sp>
    </p:spTree>
    <p:extLst>
      <p:ext uri="{BB962C8B-B14F-4D97-AF65-F5344CB8AC3E}">
        <p14:creationId xmlns:p14="http://schemas.microsoft.com/office/powerpoint/2010/main" val="7036893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Workforce Planning</a:t>
            </a:r>
          </a:p>
        </p:txBody>
      </p:sp>
      <p:sp>
        <p:nvSpPr>
          <p:cNvPr id="4" name="TextBox 3">
            <a:extLst>
              <a:ext uri="{FF2B5EF4-FFF2-40B4-BE49-F238E27FC236}">
                <a16:creationId xmlns:a16="http://schemas.microsoft.com/office/drawing/2014/main" id="{B63649DB-A96A-451A-8E92-F427CDA986A7}"/>
              </a:ext>
            </a:extLst>
          </p:cNvPr>
          <p:cNvSpPr txBox="1"/>
          <p:nvPr/>
        </p:nvSpPr>
        <p:spPr>
          <a:xfrm>
            <a:off x="750404" y="1595021"/>
            <a:ext cx="7643192" cy="5262979"/>
          </a:xfrm>
          <a:prstGeom prst="rect">
            <a:avLst/>
          </a:prstGeom>
          <a:noFill/>
        </p:spPr>
        <p:txBody>
          <a:bodyPr wrap="square" rtlCol="0">
            <a:spAutoFit/>
          </a:bodyPr>
          <a:lstStyle/>
          <a:p>
            <a:r>
              <a:rPr lang="en-MY" sz="2400" dirty="0"/>
              <a:t>Workforce planning is the process of identifying and analysing the organization’s need for human capital to allow for the achievement of the organization’s goals. This process includes the following actions:</a:t>
            </a:r>
          </a:p>
          <a:p>
            <a:endParaRPr lang="en-MY" sz="2400" dirty="0"/>
          </a:p>
          <a:p>
            <a:pPr marL="285750" indent="-285750">
              <a:buFont typeface="Wingdings" panose="05000000000000000000" pitchFamily="2" charset="2"/>
              <a:buChar char="§"/>
            </a:pPr>
            <a:r>
              <a:rPr lang="en-MY" sz="2400" dirty="0"/>
              <a:t>Forecasting the future composition of the workforce</a:t>
            </a:r>
          </a:p>
          <a:p>
            <a:endParaRPr lang="en-MY" sz="2400" dirty="0"/>
          </a:p>
          <a:p>
            <a:pPr marL="285750" indent="-285750">
              <a:buFont typeface="Wingdings" panose="05000000000000000000" pitchFamily="2" charset="2"/>
              <a:buChar char="§"/>
            </a:pPr>
            <a:r>
              <a:rPr lang="en-MY" sz="2400" dirty="0"/>
              <a:t>Identifying any gaps between the current and future staff</a:t>
            </a:r>
          </a:p>
          <a:p>
            <a:pPr marL="285750" indent="-285750">
              <a:buFont typeface="Wingdings" panose="05000000000000000000" pitchFamily="2" charset="2"/>
              <a:buChar char="§"/>
            </a:pPr>
            <a:endParaRPr lang="en-MY" sz="2400" dirty="0"/>
          </a:p>
          <a:p>
            <a:pPr marL="285750" indent="-285750">
              <a:buFont typeface="Wingdings" panose="05000000000000000000" pitchFamily="2" charset="2"/>
              <a:buChar char="§"/>
            </a:pPr>
            <a:r>
              <a:rPr lang="en-MY" sz="2400" dirty="0"/>
              <a:t>Deciding how to close those gaps</a:t>
            </a:r>
          </a:p>
          <a:p>
            <a:endParaRPr lang="en-MY" sz="2400" dirty="0"/>
          </a:p>
          <a:p>
            <a:pPr marL="285750" indent="-285750">
              <a:buFont typeface="Wingdings" panose="05000000000000000000" pitchFamily="2" charset="2"/>
              <a:buChar char="§"/>
            </a:pPr>
            <a:r>
              <a:rPr lang="en-MY" sz="2400" dirty="0"/>
              <a:t>Determining how to meet the staffing needs</a:t>
            </a:r>
          </a:p>
          <a:p>
            <a:endParaRPr lang="en-MY" sz="2400" dirty="0"/>
          </a:p>
        </p:txBody>
      </p:sp>
    </p:spTree>
    <p:extLst>
      <p:ext uri="{BB962C8B-B14F-4D97-AF65-F5344CB8AC3E}">
        <p14:creationId xmlns:p14="http://schemas.microsoft.com/office/powerpoint/2010/main" val="7891007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D4E33-1812-493F-972C-72F58D7B769E}"/>
              </a:ext>
            </a:extLst>
          </p:cNvPr>
          <p:cNvSpPr>
            <a:spLocks noGrp="1"/>
          </p:cNvSpPr>
          <p:nvPr>
            <p:ph type="title"/>
          </p:nvPr>
        </p:nvSpPr>
        <p:spPr/>
        <p:txBody>
          <a:bodyPr/>
          <a:lstStyle/>
          <a:p>
            <a:r>
              <a:rPr lang="en-MY" dirty="0"/>
              <a:t>Workforce Planning</a:t>
            </a:r>
          </a:p>
        </p:txBody>
      </p:sp>
      <p:cxnSp>
        <p:nvCxnSpPr>
          <p:cNvPr id="5" name="Straight Connector 4">
            <a:extLst>
              <a:ext uri="{FF2B5EF4-FFF2-40B4-BE49-F238E27FC236}">
                <a16:creationId xmlns:a16="http://schemas.microsoft.com/office/drawing/2014/main" id="{3D0AF1FE-8651-4A9C-BD88-22C1E24225C7}"/>
              </a:ext>
            </a:extLst>
          </p:cNvPr>
          <p:cNvCxnSpPr/>
          <p:nvPr/>
        </p:nvCxnSpPr>
        <p:spPr>
          <a:xfrm>
            <a:off x="2267744" y="2276872"/>
            <a:ext cx="0" cy="28083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A8D6A23A-1C6F-4460-9EDA-955233935E33}"/>
              </a:ext>
            </a:extLst>
          </p:cNvPr>
          <p:cNvCxnSpPr/>
          <p:nvPr/>
        </p:nvCxnSpPr>
        <p:spPr>
          <a:xfrm>
            <a:off x="2267744" y="5085184"/>
            <a:ext cx="331236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5EFCF359-1AE0-4DA4-B145-B81D3AB60933}"/>
              </a:ext>
            </a:extLst>
          </p:cNvPr>
          <p:cNvSpPr txBox="1"/>
          <p:nvPr/>
        </p:nvSpPr>
        <p:spPr>
          <a:xfrm>
            <a:off x="698162" y="1649611"/>
            <a:ext cx="2505686" cy="369332"/>
          </a:xfrm>
          <a:prstGeom prst="rect">
            <a:avLst/>
          </a:prstGeom>
          <a:noFill/>
        </p:spPr>
        <p:txBody>
          <a:bodyPr wrap="square" rtlCol="0">
            <a:spAutoFit/>
          </a:bodyPr>
          <a:lstStyle/>
          <a:p>
            <a:r>
              <a:rPr lang="en-MY" dirty="0"/>
              <a:t>Quantity Of Talent</a:t>
            </a:r>
          </a:p>
        </p:txBody>
      </p:sp>
      <p:sp>
        <p:nvSpPr>
          <p:cNvPr id="9" name="TextBox 8">
            <a:extLst>
              <a:ext uri="{FF2B5EF4-FFF2-40B4-BE49-F238E27FC236}">
                <a16:creationId xmlns:a16="http://schemas.microsoft.com/office/drawing/2014/main" id="{80839239-61B3-4F8B-941A-B4B88A6C3B6B}"/>
              </a:ext>
            </a:extLst>
          </p:cNvPr>
          <p:cNvSpPr txBox="1"/>
          <p:nvPr/>
        </p:nvSpPr>
        <p:spPr>
          <a:xfrm>
            <a:off x="5871483" y="5085184"/>
            <a:ext cx="1296144" cy="369332"/>
          </a:xfrm>
          <a:prstGeom prst="rect">
            <a:avLst/>
          </a:prstGeom>
          <a:noFill/>
        </p:spPr>
        <p:txBody>
          <a:bodyPr wrap="square" rtlCol="0">
            <a:spAutoFit/>
          </a:bodyPr>
          <a:lstStyle/>
          <a:p>
            <a:r>
              <a:rPr lang="en-MY" dirty="0"/>
              <a:t>Time</a:t>
            </a:r>
          </a:p>
        </p:txBody>
      </p:sp>
      <p:cxnSp>
        <p:nvCxnSpPr>
          <p:cNvPr id="11" name="Straight Connector 10">
            <a:extLst>
              <a:ext uri="{FF2B5EF4-FFF2-40B4-BE49-F238E27FC236}">
                <a16:creationId xmlns:a16="http://schemas.microsoft.com/office/drawing/2014/main" id="{5BA75FE2-704B-4B0E-84D8-77ABFD37F048}"/>
              </a:ext>
            </a:extLst>
          </p:cNvPr>
          <p:cNvCxnSpPr/>
          <p:nvPr/>
        </p:nvCxnSpPr>
        <p:spPr>
          <a:xfrm flipV="1">
            <a:off x="2411760" y="2276872"/>
            <a:ext cx="2160240" cy="129614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24D54E8-EFEE-4A65-BB70-D739CAD06EE9}"/>
              </a:ext>
            </a:extLst>
          </p:cNvPr>
          <p:cNvCxnSpPr>
            <a:cxnSpLocks/>
          </p:cNvCxnSpPr>
          <p:nvPr/>
        </p:nvCxnSpPr>
        <p:spPr>
          <a:xfrm flipV="1">
            <a:off x="2411753" y="2731702"/>
            <a:ext cx="2388847" cy="14974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CB9B89D1-A167-4676-BFAD-740733F2D788}"/>
              </a:ext>
            </a:extLst>
          </p:cNvPr>
          <p:cNvSpPr txBox="1"/>
          <p:nvPr/>
        </p:nvSpPr>
        <p:spPr>
          <a:xfrm>
            <a:off x="3851920" y="1852860"/>
            <a:ext cx="1440160" cy="369332"/>
          </a:xfrm>
          <a:prstGeom prst="rect">
            <a:avLst/>
          </a:prstGeom>
          <a:noFill/>
        </p:spPr>
        <p:txBody>
          <a:bodyPr wrap="square" rtlCol="0">
            <a:spAutoFit/>
          </a:bodyPr>
          <a:lstStyle/>
          <a:p>
            <a:r>
              <a:rPr lang="en-MY" dirty="0"/>
              <a:t>Demand</a:t>
            </a:r>
          </a:p>
        </p:txBody>
      </p:sp>
      <p:sp>
        <p:nvSpPr>
          <p:cNvPr id="16" name="TextBox 15">
            <a:extLst>
              <a:ext uri="{FF2B5EF4-FFF2-40B4-BE49-F238E27FC236}">
                <a16:creationId xmlns:a16="http://schemas.microsoft.com/office/drawing/2014/main" id="{52D61BB0-F992-4ADC-BB0B-5135B9F404E4}"/>
              </a:ext>
            </a:extLst>
          </p:cNvPr>
          <p:cNvSpPr txBox="1"/>
          <p:nvPr/>
        </p:nvSpPr>
        <p:spPr>
          <a:xfrm>
            <a:off x="3923928" y="3501008"/>
            <a:ext cx="1020680" cy="369332"/>
          </a:xfrm>
          <a:prstGeom prst="rect">
            <a:avLst/>
          </a:prstGeom>
          <a:noFill/>
        </p:spPr>
        <p:txBody>
          <a:bodyPr wrap="square" rtlCol="0">
            <a:spAutoFit/>
          </a:bodyPr>
          <a:lstStyle/>
          <a:p>
            <a:r>
              <a:rPr lang="en-MY" dirty="0"/>
              <a:t>Supply</a:t>
            </a:r>
          </a:p>
        </p:txBody>
      </p:sp>
      <p:sp>
        <p:nvSpPr>
          <p:cNvPr id="17" name="TextBox 16">
            <a:extLst>
              <a:ext uri="{FF2B5EF4-FFF2-40B4-BE49-F238E27FC236}">
                <a16:creationId xmlns:a16="http://schemas.microsoft.com/office/drawing/2014/main" id="{122587E5-8F81-4960-9381-FF2F632509B5}"/>
              </a:ext>
            </a:extLst>
          </p:cNvPr>
          <p:cNvSpPr txBox="1"/>
          <p:nvPr/>
        </p:nvSpPr>
        <p:spPr>
          <a:xfrm>
            <a:off x="1475663" y="4005064"/>
            <a:ext cx="792081" cy="369332"/>
          </a:xfrm>
          <a:prstGeom prst="rect">
            <a:avLst/>
          </a:prstGeom>
          <a:noFill/>
        </p:spPr>
        <p:txBody>
          <a:bodyPr wrap="square" rtlCol="0">
            <a:spAutoFit/>
          </a:bodyPr>
          <a:lstStyle/>
          <a:p>
            <a:r>
              <a:rPr lang="en-MY" dirty="0"/>
              <a:t>10 X</a:t>
            </a:r>
          </a:p>
        </p:txBody>
      </p:sp>
      <p:sp>
        <p:nvSpPr>
          <p:cNvPr id="18" name="TextBox 17">
            <a:extLst>
              <a:ext uri="{FF2B5EF4-FFF2-40B4-BE49-F238E27FC236}">
                <a16:creationId xmlns:a16="http://schemas.microsoft.com/office/drawing/2014/main" id="{9788D11B-32AA-4C39-981B-B198CD589183}"/>
              </a:ext>
            </a:extLst>
          </p:cNvPr>
          <p:cNvSpPr txBox="1"/>
          <p:nvPr/>
        </p:nvSpPr>
        <p:spPr>
          <a:xfrm>
            <a:off x="1484045" y="3429000"/>
            <a:ext cx="792081" cy="369332"/>
          </a:xfrm>
          <a:prstGeom prst="rect">
            <a:avLst/>
          </a:prstGeom>
          <a:noFill/>
        </p:spPr>
        <p:txBody>
          <a:bodyPr wrap="square" rtlCol="0">
            <a:spAutoFit/>
          </a:bodyPr>
          <a:lstStyle/>
          <a:p>
            <a:r>
              <a:rPr lang="en-MY" dirty="0"/>
              <a:t>12 X</a:t>
            </a:r>
          </a:p>
        </p:txBody>
      </p:sp>
      <p:sp>
        <p:nvSpPr>
          <p:cNvPr id="19" name="Right Brace 18">
            <a:extLst>
              <a:ext uri="{FF2B5EF4-FFF2-40B4-BE49-F238E27FC236}">
                <a16:creationId xmlns:a16="http://schemas.microsoft.com/office/drawing/2014/main" id="{A79C920D-35E8-4A5F-9E5D-0F26EAE2CD89}"/>
              </a:ext>
            </a:extLst>
          </p:cNvPr>
          <p:cNvSpPr/>
          <p:nvPr/>
        </p:nvSpPr>
        <p:spPr>
          <a:xfrm>
            <a:off x="4879820" y="2244181"/>
            <a:ext cx="216024" cy="424011"/>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MY"/>
          </a:p>
        </p:txBody>
      </p:sp>
      <p:sp>
        <p:nvSpPr>
          <p:cNvPr id="20" name="TextBox 19">
            <a:extLst>
              <a:ext uri="{FF2B5EF4-FFF2-40B4-BE49-F238E27FC236}">
                <a16:creationId xmlns:a16="http://schemas.microsoft.com/office/drawing/2014/main" id="{8158FE8F-D018-4AE3-BACD-A3EEC0A5482B}"/>
              </a:ext>
            </a:extLst>
          </p:cNvPr>
          <p:cNvSpPr txBox="1"/>
          <p:nvPr/>
        </p:nvSpPr>
        <p:spPr>
          <a:xfrm>
            <a:off x="5436096" y="2216531"/>
            <a:ext cx="864096" cy="369331"/>
          </a:xfrm>
          <a:prstGeom prst="rect">
            <a:avLst/>
          </a:prstGeom>
          <a:noFill/>
        </p:spPr>
        <p:txBody>
          <a:bodyPr wrap="square" rtlCol="0">
            <a:spAutoFit/>
          </a:bodyPr>
          <a:lstStyle/>
          <a:p>
            <a:r>
              <a:rPr lang="en-MY" dirty="0"/>
              <a:t>Gap</a:t>
            </a:r>
          </a:p>
        </p:txBody>
      </p:sp>
    </p:spTree>
    <p:extLst>
      <p:ext uri="{BB962C8B-B14F-4D97-AF65-F5344CB8AC3E}">
        <p14:creationId xmlns:p14="http://schemas.microsoft.com/office/powerpoint/2010/main" val="2688171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A2080-6746-4E6E-8C1C-0E104D43B9F7}"/>
              </a:ext>
            </a:extLst>
          </p:cNvPr>
          <p:cNvSpPr>
            <a:spLocks noGrp="1"/>
          </p:cNvSpPr>
          <p:nvPr>
            <p:ph type="title"/>
          </p:nvPr>
        </p:nvSpPr>
        <p:spPr/>
        <p:txBody>
          <a:bodyPr/>
          <a:lstStyle/>
          <a:p>
            <a:r>
              <a:rPr lang="en-MY" dirty="0"/>
              <a:t>Workforce Planning</a:t>
            </a:r>
          </a:p>
        </p:txBody>
      </p:sp>
      <p:sp>
        <p:nvSpPr>
          <p:cNvPr id="3" name="Content Placeholder 2">
            <a:extLst>
              <a:ext uri="{FF2B5EF4-FFF2-40B4-BE49-F238E27FC236}">
                <a16:creationId xmlns:a16="http://schemas.microsoft.com/office/drawing/2014/main" id="{785F9606-B2D5-440B-9F61-AD942AE3D466}"/>
              </a:ext>
            </a:extLst>
          </p:cNvPr>
          <p:cNvSpPr>
            <a:spLocks noGrp="1"/>
          </p:cNvSpPr>
          <p:nvPr>
            <p:ph idx="1"/>
          </p:nvPr>
        </p:nvSpPr>
        <p:spPr/>
        <p:txBody>
          <a:bodyPr/>
          <a:lstStyle/>
          <a:p>
            <a:pPr marL="0" indent="0">
              <a:buNone/>
            </a:pPr>
            <a:r>
              <a:rPr lang="en-MY" sz="2400" dirty="0"/>
              <a:t>How to fill the Gap</a:t>
            </a:r>
          </a:p>
          <a:p>
            <a:r>
              <a:rPr lang="en-MY" sz="2400" dirty="0"/>
              <a:t>Hire</a:t>
            </a:r>
          </a:p>
          <a:p>
            <a:r>
              <a:rPr lang="en-MY" sz="2400" dirty="0"/>
              <a:t>Develop</a:t>
            </a:r>
          </a:p>
          <a:p>
            <a:r>
              <a:rPr lang="en-MY" sz="2400" dirty="0"/>
              <a:t>Outsource</a:t>
            </a:r>
          </a:p>
          <a:p>
            <a:r>
              <a:rPr lang="en-MY" sz="2400" dirty="0"/>
              <a:t>Design</a:t>
            </a:r>
          </a:p>
          <a:p>
            <a:pPr marL="0" indent="0">
              <a:buNone/>
            </a:pPr>
            <a:endParaRPr lang="en-MY" sz="2400" dirty="0"/>
          </a:p>
          <a:p>
            <a:pPr marL="0" indent="0">
              <a:buNone/>
            </a:pPr>
            <a:r>
              <a:rPr lang="en-MY" sz="2400" dirty="0"/>
              <a:t>Organisation must have </a:t>
            </a:r>
          </a:p>
          <a:p>
            <a:r>
              <a:rPr lang="en-MY" sz="2400" dirty="0"/>
              <a:t>Capability to do the work</a:t>
            </a:r>
          </a:p>
          <a:p>
            <a:r>
              <a:rPr lang="en-MY" sz="2400" dirty="0"/>
              <a:t>Capacity – enough people</a:t>
            </a:r>
          </a:p>
          <a:p>
            <a:r>
              <a:rPr lang="en-MY" sz="2400" dirty="0"/>
              <a:t>Cost – within a budget</a:t>
            </a:r>
          </a:p>
          <a:p>
            <a:r>
              <a:rPr lang="en-MY" sz="2400" dirty="0"/>
              <a:t>Construct – internal vs external</a:t>
            </a:r>
          </a:p>
          <a:p>
            <a:endParaRPr lang="en-MY" sz="2400" dirty="0"/>
          </a:p>
        </p:txBody>
      </p:sp>
    </p:spTree>
    <p:extLst>
      <p:ext uri="{BB962C8B-B14F-4D97-AF65-F5344CB8AC3E}">
        <p14:creationId xmlns:p14="http://schemas.microsoft.com/office/powerpoint/2010/main" val="7367532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2AAA2-9903-4083-B7EE-57092954BBA6}"/>
              </a:ext>
            </a:extLst>
          </p:cNvPr>
          <p:cNvSpPr>
            <a:spLocks noGrp="1"/>
          </p:cNvSpPr>
          <p:nvPr>
            <p:ph type="title"/>
          </p:nvPr>
        </p:nvSpPr>
        <p:spPr/>
        <p:txBody>
          <a:bodyPr/>
          <a:lstStyle/>
          <a:p>
            <a:r>
              <a:rPr lang="en-MY" dirty="0"/>
              <a:t>Talent Strategy</a:t>
            </a:r>
          </a:p>
        </p:txBody>
      </p:sp>
      <p:pic>
        <p:nvPicPr>
          <p:cNvPr id="5" name="Picture 4">
            <a:extLst>
              <a:ext uri="{FF2B5EF4-FFF2-40B4-BE49-F238E27FC236}">
                <a16:creationId xmlns:a16="http://schemas.microsoft.com/office/drawing/2014/main" id="{603783BE-2211-4BA9-A384-B731B281C50C}"/>
              </a:ext>
            </a:extLst>
          </p:cNvPr>
          <p:cNvPicPr>
            <a:picLocks noChangeAspect="1"/>
          </p:cNvPicPr>
          <p:nvPr/>
        </p:nvPicPr>
        <p:blipFill>
          <a:blip r:embed="rId2"/>
          <a:stretch>
            <a:fillRect/>
          </a:stretch>
        </p:blipFill>
        <p:spPr>
          <a:xfrm>
            <a:off x="925375" y="1628800"/>
            <a:ext cx="6552728" cy="4735585"/>
          </a:xfrm>
          <a:prstGeom prst="rect">
            <a:avLst/>
          </a:prstGeom>
        </p:spPr>
      </p:pic>
    </p:spTree>
    <p:extLst>
      <p:ext uri="{BB962C8B-B14F-4D97-AF65-F5344CB8AC3E}">
        <p14:creationId xmlns:p14="http://schemas.microsoft.com/office/powerpoint/2010/main" val="848975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Benefits of Workforce Planning</a:t>
            </a:r>
          </a:p>
        </p:txBody>
      </p:sp>
      <p:sp>
        <p:nvSpPr>
          <p:cNvPr id="4" name="TextBox 3">
            <a:extLst>
              <a:ext uri="{FF2B5EF4-FFF2-40B4-BE49-F238E27FC236}">
                <a16:creationId xmlns:a16="http://schemas.microsoft.com/office/drawing/2014/main" id="{A103A73A-18F3-4D99-9876-4E0EF238ADF3}"/>
              </a:ext>
            </a:extLst>
          </p:cNvPr>
          <p:cNvSpPr txBox="1"/>
          <p:nvPr/>
        </p:nvSpPr>
        <p:spPr>
          <a:xfrm>
            <a:off x="755576" y="1570511"/>
            <a:ext cx="8064896" cy="4832092"/>
          </a:xfrm>
          <a:prstGeom prst="rect">
            <a:avLst/>
          </a:prstGeom>
          <a:noFill/>
        </p:spPr>
        <p:txBody>
          <a:bodyPr wrap="square" rtlCol="0">
            <a:spAutoFit/>
          </a:bodyPr>
          <a:lstStyle/>
          <a:p>
            <a:r>
              <a:rPr lang="en-MY" sz="2200" dirty="0"/>
              <a:t>Organizations should conduct a regular and detailed workforce planning assessment. The goal is to create the best staffed and trained workforce that can respond to the needs of the organization.</a:t>
            </a:r>
          </a:p>
          <a:p>
            <a:endParaRPr lang="en-MY" sz="2200" dirty="0"/>
          </a:p>
          <a:p>
            <a:r>
              <a:rPr lang="en-MY" sz="2200" dirty="0"/>
              <a:t>Effective workforce planning offers the following benefits to an organization:</a:t>
            </a:r>
          </a:p>
          <a:p>
            <a:endParaRPr lang="en-MY" sz="2200" dirty="0"/>
          </a:p>
          <a:p>
            <a:pPr marL="285750" indent="-285750">
              <a:buFont typeface="Wingdings" panose="05000000000000000000" pitchFamily="2" charset="2"/>
              <a:buChar char="§"/>
            </a:pPr>
            <a:r>
              <a:rPr lang="en-MY" sz="2200" dirty="0"/>
              <a:t>Easily accessing employee data to locate talent anywhere in the organization</a:t>
            </a:r>
          </a:p>
          <a:p>
            <a:pPr marL="285750" indent="-285750">
              <a:buFont typeface="Wingdings" panose="05000000000000000000" pitchFamily="2" charset="2"/>
              <a:buChar char="§"/>
            </a:pPr>
            <a:endParaRPr lang="en-MY" sz="2200" dirty="0"/>
          </a:p>
          <a:p>
            <a:pPr marL="285750" indent="-285750">
              <a:buFont typeface="Wingdings" panose="05000000000000000000" pitchFamily="2" charset="2"/>
              <a:buChar char="§"/>
            </a:pPr>
            <a:r>
              <a:rPr lang="en-MY" sz="2200" dirty="0"/>
              <a:t>Finding the best use for each employee</a:t>
            </a:r>
          </a:p>
          <a:p>
            <a:pPr marL="285750" indent="-285750">
              <a:buFont typeface="Wingdings" panose="05000000000000000000" pitchFamily="2" charset="2"/>
              <a:buChar char="§"/>
            </a:pPr>
            <a:endParaRPr lang="en-MY" sz="2200" dirty="0"/>
          </a:p>
          <a:p>
            <a:pPr marL="285750" indent="-285750">
              <a:buFont typeface="Wingdings" panose="05000000000000000000" pitchFamily="2" charset="2"/>
              <a:buChar char="§"/>
            </a:pPr>
            <a:r>
              <a:rPr lang="en-MY" sz="2200" dirty="0"/>
              <a:t>Recruiting passive job candidates </a:t>
            </a:r>
          </a:p>
        </p:txBody>
      </p:sp>
    </p:spTree>
    <p:extLst>
      <p:ext uri="{BB962C8B-B14F-4D97-AF65-F5344CB8AC3E}">
        <p14:creationId xmlns:p14="http://schemas.microsoft.com/office/powerpoint/2010/main" val="2938404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Organizational Requirements for Staffing</a:t>
            </a:r>
          </a:p>
        </p:txBody>
      </p:sp>
      <p:sp>
        <p:nvSpPr>
          <p:cNvPr id="4" name="TextBox 3">
            <a:extLst>
              <a:ext uri="{FF2B5EF4-FFF2-40B4-BE49-F238E27FC236}">
                <a16:creationId xmlns:a16="http://schemas.microsoft.com/office/drawing/2014/main" id="{D9DEDF94-0543-48EE-A239-52E19F8BD5D8}"/>
              </a:ext>
            </a:extLst>
          </p:cNvPr>
          <p:cNvSpPr txBox="1"/>
          <p:nvPr/>
        </p:nvSpPr>
        <p:spPr>
          <a:xfrm>
            <a:off x="914400" y="1772815"/>
            <a:ext cx="8229600" cy="4801314"/>
          </a:xfrm>
          <a:prstGeom prst="rect">
            <a:avLst/>
          </a:prstGeom>
          <a:noFill/>
        </p:spPr>
        <p:txBody>
          <a:bodyPr wrap="square" rtlCol="0">
            <a:spAutoFit/>
          </a:bodyPr>
          <a:lstStyle/>
          <a:p>
            <a:r>
              <a:rPr lang="en-MY" dirty="0"/>
              <a:t>Flexibility is one key to defining staffing needs. The state of the economy can change rapidly and unpredictably. Organizations that respond quickly will have the most success with recruiting and hiring the best talent.</a:t>
            </a:r>
          </a:p>
          <a:p>
            <a:endParaRPr lang="en-MY" dirty="0"/>
          </a:p>
          <a:p>
            <a:r>
              <a:rPr lang="en-MY" dirty="0"/>
              <a:t>Another key trait is being proactive. Organizations must develop strategic workforce plans that allow them to avoid future surpluses or shortages in the workforce.</a:t>
            </a:r>
          </a:p>
          <a:p>
            <a:endParaRPr lang="en-MY" dirty="0"/>
          </a:p>
          <a:p>
            <a:r>
              <a:rPr lang="en-MY" dirty="0"/>
              <a:t>Organizations should take the following actions to define their staffing needs over the long term:</a:t>
            </a:r>
          </a:p>
          <a:p>
            <a:endParaRPr lang="en-MY" dirty="0"/>
          </a:p>
          <a:p>
            <a:pPr marL="285750" indent="-285750">
              <a:buFont typeface="Wingdings" panose="05000000000000000000" pitchFamily="2" charset="2"/>
              <a:buChar char="§"/>
            </a:pPr>
            <a:r>
              <a:rPr lang="en-MY" dirty="0"/>
              <a:t>Incorporate economic indicators into forecasts of talent supply and demand.</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Retain staff with a strong employee value proposition.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Consider hire-back deals, alumni networks and paid sabbaticals to rebuild a workforce</a:t>
            </a:r>
          </a:p>
        </p:txBody>
      </p:sp>
    </p:spTree>
    <p:extLst>
      <p:ext uri="{BB962C8B-B14F-4D97-AF65-F5344CB8AC3E}">
        <p14:creationId xmlns:p14="http://schemas.microsoft.com/office/powerpoint/2010/main" val="9893538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Anticipating Staffing Needs</a:t>
            </a:r>
          </a:p>
        </p:txBody>
      </p:sp>
      <p:sp>
        <p:nvSpPr>
          <p:cNvPr id="4" name="TextBox 3">
            <a:extLst>
              <a:ext uri="{FF2B5EF4-FFF2-40B4-BE49-F238E27FC236}">
                <a16:creationId xmlns:a16="http://schemas.microsoft.com/office/drawing/2014/main" id="{D0D1C5C6-BCC3-41DB-96F1-89045FBC5E80}"/>
              </a:ext>
            </a:extLst>
          </p:cNvPr>
          <p:cNvSpPr txBox="1"/>
          <p:nvPr/>
        </p:nvSpPr>
        <p:spPr>
          <a:xfrm>
            <a:off x="827584" y="1772816"/>
            <a:ext cx="7992888" cy="3693319"/>
          </a:xfrm>
          <a:prstGeom prst="rect">
            <a:avLst/>
          </a:prstGeom>
          <a:noFill/>
        </p:spPr>
        <p:txBody>
          <a:bodyPr wrap="square" rtlCol="0">
            <a:spAutoFit/>
          </a:bodyPr>
          <a:lstStyle/>
          <a:p>
            <a:r>
              <a:rPr lang="en-MY" dirty="0"/>
              <a:t>The HR professional has the responsibility of anticipating the staffing needs of the organization. This responsibility includes managing the communication of staffing issues and changes within the organization. As part of the staffing strategy, HR should consider the following factors:</a:t>
            </a:r>
          </a:p>
          <a:p>
            <a:endParaRPr lang="en-MY" dirty="0"/>
          </a:p>
          <a:p>
            <a:pPr marL="285750" indent="-285750">
              <a:buFont typeface="Wingdings" panose="05000000000000000000" pitchFamily="2" charset="2"/>
              <a:buChar char="§"/>
            </a:pPr>
            <a:r>
              <a:rPr lang="en-MY" dirty="0"/>
              <a:t>Estimates of increases or decreases in the organization’s growth, output and revenue</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Estimates of corresponding changes in talent needs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Projections of future vacancies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Estimates of the internal and external availability of talent </a:t>
            </a:r>
          </a:p>
        </p:txBody>
      </p:sp>
    </p:spTree>
    <p:extLst>
      <p:ext uri="{BB962C8B-B14F-4D97-AF65-F5344CB8AC3E}">
        <p14:creationId xmlns:p14="http://schemas.microsoft.com/office/powerpoint/2010/main" val="40441856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Issues that impact future staffing </a:t>
            </a:r>
          </a:p>
        </p:txBody>
      </p:sp>
      <p:sp>
        <p:nvSpPr>
          <p:cNvPr id="4" name="TextBox 3">
            <a:extLst>
              <a:ext uri="{FF2B5EF4-FFF2-40B4-BE49-F238E27FC236}">
                <a16:creationId xmlns:a16="http://schemas.microsoft.com/office/drawing/2014/main" id="{55748222-1C69-461E-9824-A5873A99986F}"/>
              </a:ext>
            </a:extLst>
          </p:cNvPr>
          <p:cNvSpPr txBox="1"/>
          <p:nvPr/>
        </p:nvSpPr>
        <p:spPr>
          <a:xfrm>
            <a:off x="768152" y="1772816"/>
            <a:ext cx="8064896" cy="3139321"/>
          </a:xfrm>
          <a:prstGeom prst="rect">
            <a:avLst/>
          </a:prstGeom>
          <a:noFill/>
        </p:spPr>
        <p:txBody>
          <a:bodyPr wrap="square" rtlCol="0">
            <a:spAutoFit/>
          </a:bodyPr>
          <a:lstStyle/>
          <a:p>
            <a:pPr marL="285750" indent="-285750">
              <a:buFont typeface="Wingdings" panose="05000000000000000000" pitchFamily="2" charset="2"/>
              <a:buChar char="§"/>
            </a:pPr>
            <a:r>
              <a:rPr lang="en-MY" dirty="0"/>
              <a:t>A persistent shortage of people is a shortage that is not linked to a specific event and that spans several years. </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 temporary reduction in staff can occur when an organization undergoes restructuring and must decrease the number of staff for a short time. </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 temporary reduction can also occur due to a sudden increase in available jobs..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 permanent reduction in staff requires thoughtful communication with all employees in the organization, particularly those involved in the reduction. </a:t>
            </a:r>
          </a:p>
        </p:txBody>
      </p:sp>
    </p:spTree>
    <p:extLst>
      <p:ext uri="{BB962C8B-B14F-4D97-AF65-F5344CB8AC3E}">
        <p14:creationId xmlns:p14="http://schemas.microsoft.com/office/powerpoint/2010/main" val="4743151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543129114"/>
              </p:ext>
            </p:extLst>
          </p:nvPr>
        </p:nvGraphicFramePr>
        <p:xfrm>
          <a:off x="914400" y="1600200"/>
          <a:ext cx="5817840" cy="34129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1">
            <a:extLst>
              <a:ext uri="{FF2B5EF4-FFF2-40B4-BE49-F238E27FC236}">
                <a16:creationId xmlns:a16="http://schemas.microsoft.com/office/drawing/2014/main" id="{5874EC8E-F83C-4BDF-B349-0BF69227AF21}"/>
              </a:ext>
            </a:extLst>
          </p:cNvPr>
          <p:cNvSpPr>
            <a:spLocks noGrp="1"/>
          </p:cNvSpPr>
          <p:nvPr>
            <p:ph type="title"/>
          </p:nvPr>
        </p:nvSpPr>
        <p:spPr>
          <a:xfrm>
            <a:off x="914400" y="277813"/>
            <a:ext cx="7772400" cy="1143000"/>
          </a:xfrm>
        </p:spPr>
        <p:txBody>
          <a:bodyPr/>
          <a:lstStyle/>
          <a:p>
            <a:r>
              <a:rPr lang="en-MY" dirty="0"/>
              <a:t>HR Planning and Staffing</a:t>
            </a:r>
          </a:p>
        </p:txBody>
      </p:sp>
    </p:spTree>
    <p:extLst>
      <p:ext uri="{BB962C8B-B14F-4D97-AF65-F5344CB8AC3E}">
        <p14:creationId xmlns:p14="http://schemas.microsoft.com/office/powerpoint/2010/main" val="40761750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73B0D-03BF-4105-824B-54D57B95D760}"/>
              </a:ext>
            </a:extLst>
          </p:cNvPr>
          <p:cNvSpPr>
            <a:spLocks noGrp="1"/>
          </p:cNvSpPr>
          <p:nvPr>
            <p:ph type="title"/>
          </p:nvPr>
        </p:nvSpPr>
        <p:spPr/>
        <p:txBody>
          <a:bodyPr/>
          <a:lstStyle/>
          <a:p>
            <a:r>
              <a:rPr lang="en-MY" dirty="0"/>
              <a:t>HR Forecasting</a:t>
            </a:r>
          </a:p>
        </p:txBody>
      </p:sp>
      <p:sp>
        <p:nvSpPr>
          <p:cNvPr id="3" name="Content Placeholder 2">
            <a:extLst>
              <a:ext uri="{FF2B5EF4-FFF2-40B4-BE49-F238E27FC236}">
                <a16:creationId xmlns:a16="http://schemas.microsoft.com/office/drawing/2014/main" id="{A344F9A8-E7A8-4DF6-BA3F-14EBDFD951DB}"/>
              </a:ext>
            </a:extLst>
          </p:cNvPr>
          <p:cNvSpPr>
            <a:spLocks noGrp="1"/>
          </p:cNvSpPr>
          <p:nvPr>
            <p:ph idx="1"/>
          </p:nvPr>
        </p:nvSpPr>
        <p:spPr/>
        <p:txBody>
          <a:bodyPr/>
          <a:lstStyle/>
          <a:p>
            <a:r>
              <a:rPr lang="en-MY" dirty="0"/>
              <a:t>Forecasting HR requirements</a:t>
            </a:r>
          </a:p>
          <a:p>
            <a:pPr lvl="1"/>
            <a:r>
              <a:rPr lang="en-MY" dirty="0"/>
              <a:t>Judgemental</a:t>
            </a:r>
          </a:p>
          <a:p>
            <a:pPr lvl="1"/>
            <a:r>
              <a:rPr lang="en-MY" dirty="0"/>
              <a:t>Delphi Technique</a:t>
            </a:r>
          </a:p>
          <a:p>
            <a:pPr lvl="1"/>
            <a:r>
              <a:rPr lang="en-MY" dirty="0"/>
              <a:t>Normal Group Technique</a:t>
            </a:r>
          </a:p>
        </p:txBody>
      </p:sp>
    </p:spTree>
    <p:extLst>
      <p:ext uri="{BB962C8B-B14F-4D97-AF65-F5344CB8AC3E}">
        <p14:creationId xmlns:p14="http://schemas.microsoft.com/office/powerpoint/2010/main" val="23419442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3F422-EB5B-40A5-946E-E147330D3F0B}"/>
              </a:ext>
            </a:extLst>
          </p:cNvPr>
          <p:cNvSpPr>
            <a:spLocks noGrp="1"/>
          </p:cNvSpPr>
          <p:nvPr>
            <p:ph type="title"/>
          </p:nvPr>
        </p:nvSpPr>
        <p:spPr/>
        <p:txBody>
          <a:bodyPr/>
          <a:lstStyle/>
          <a:p>
            <a:r>
              <a:rPr lang="en-MY" dirty="0"/>
              <a:t>Judgement Forecasting</a:t>
            </a:r>
          </a:p>
        </p:txBody>
      </p:sp>
      <p:sp>
        <p:nvSpPr>
          <p:cNvPr id="3" name="Content Placeholder 2">
            <a:extLst>
              <a:ext uri="{FF2B5EF4-FFF2-40B4-BE49-F238E27FC236}">
                <a16:creationId xmlns:a16="http://schemas.microsoft.com/office/drawing/2014/main" id="{FC1D99DD-88DA-4D02-8B6F-3E4590126206}"/>
              </a:ext>
            </a:extLst>
          </p:cNvPr>
          <p:cNvSpPr>
            <a:spLocks noGrp="1"/>
          </p:cNvSpPr>
          <p:nvPr>
            <p:ph idx="1"/>
          </p:nvPr>
        </p:nvSpPr>
        <p:spPr/>
        <p:txBody>
          <a:bodyPr/>
          <a:lstStyle/>
          <a:p>
            <a:r>
              <a:rPr lang="en-MY" dirty="0"/>
              <a:t>Opinion by an expert about the future</a:t>
            </a:r>
          </a:p>
          <a:p>
            <a:endParaRPr lang="en-MY" dirty="0"/>
          </a:p>
          <a:p>
            <a:r>
              <a:rPr lang="en-MY" dirty="0"/>
              <a:t>Very common way to predict the future</a:t>
            </a:r>
          </a:p>
          <a:p>
            <a:endParaRPr lang="en-MY" dirty="0"/>
          </a:p>
          <a:p>
            <a:r>
              <a:rPr lang="en-MY" dirty="0"/>
              <a:t>It is a educated guess</a:t>
            </a:r>
          </a:p>
        </p:txBody>
      </p:sp>
    </p:spTree>
    <p:extLst>
      <p:ext uri="{BB962C8B-B14F-4D97-AF65-F5344CB8AC3E}">
        <p14:creationId xmlns:p14="http://schemas.microsoft.com/office/powerpoint/2010/main" val="2263039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7233E-2B35-44F0-8EC1-D75FDBFE316B}"/>
              </a:ext>
            </a:extLst>
          </p:cNvPr>
          <p:cNvSpPr>
            <a:spLocks noGrp="1"/>
          </p:cNvSpPr>
          <p:nvPr>
            <p:ph type="title"/>
          </p:nvPr>
        </p:nvSpPr>
        <p:spPr/>
        <p:txBody>
          <a:bodyPr/>
          <a:lstStyle/>
          <a:p>
            <a:r>
              <a:rPr lang="en-MY" dirty="0"/>
              <a:t>Delphi Forecasting </a:t>
            </a:r>
          </a:p>
        </p:txBody>
      </p:sp>
      <p:sp>
        <p:nvSpPr>
          <p:cNvPr id="3" name="Content Placeholder 2">
            <a:extLst>
              <a:ext uri="{FF2B5EF4-FFF2-40B4-BE49-F238E27FC236}">
                <a16:creationId xmlns:a16="http://schemas.microsoft.com/office/drawing/2014/main" id="{E294A686-5926-4BBC-8778-8A41031F833A}"/>
              </a:ext>
            </a:extLst>
          </p:cNvPr>
          <p:cNvSpPr>
            <a:spLocks noGrp="1"/>
          </p:cNvSpPr>
          <p:nvPr>
            <p:ph idx="1"/>
          </p:nvPr>
        </p:nvSpPr>
        <p:spPr/>
        <p:txBody>
          <a:bodyPr/>
          <a:lstStyle/>
          <a:p>
            <a:r>
              <a:rPr lang="en-MY" dirty="0"/>
              <a:t>Panel of experts</a:t>
            </a:r>
          </a:p>
          <a:p>
            <a:r>
              <a:rPr lang="en-MY" dirty="0"/>
              <a:t>Ask the experts to apply judgemental forecasting</a:t>
            </a:r>
          </a:p>
          <a:p>
            <a:r>
              <a:rPr lang="en-MY" dirty="0"/>
              <a:t>Ask the predictions</a:t>
            </a:r>
          </a:p>
          <a:p>
            <a:r>
              <a:rPr lang="en-MY" dirty="0"/>
              <a:t>Get more information on what they agree the most</a:t>
            </a:r>
          </a:p>
        </p:txBody>
      </p:sp>
    </p:spTree>
    <p:extLst>
      <p:ext uri="{BB962C8B-B14F-4D97-AF65-F5344CB8AC3E}">
        <p14:creationId xmlns:p14="http://schemas.microsoft.com/office/powerpoint/2010/main" val="12301481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C5EB9-9BED-4D13-B208-670944BB8055}"/>
              </a:ext>
            </a:extLst>
          </p:cNvPr>
          <p:cNvSpPr>
            <a:spLocks noGrp="1"/>
          </p:cNvSpPr>
          <p:nvPr>
            <p:ph type="title"/>
          </p:nvPr>
        </p:nvSpPr>
        <p:spPr/>
        <p:txBody>
          <a:bodyPr/>
          <a:lstStyle/>
          <a:p>
            <a:r>
              <a:rPr lang="en-MY" dirty="0"/>
              <a:t>Nominal Group Technique</a:t>
            </a:r>
          </a:p>
        </p:txBody>
      </p:sp>
      <p:sp>
        <p:nvSpPr>
          <p:cNvPr id="3" name="Content Placeholder 2">
            <a:extLst>
              <a:ext uri="{FF2B5EF4-FFF2-40B4-BE49-F238E27FC236}">
                <a16:creationId xmlns:a16="http://schemas.microsoft.com/office/drawing/2014/main" id="{D9FC0007-D2F7-41BE-9BBD-F41E381CB995}"/>
              </a:ext>
            </a:extLst>
          </p:cNvPr>
          <p:cNvSpPr>
            <a:spLocks noGrp="1"/>
          </p:cNvSpPr>
          <p:nvPr>
            <p:ph idx="1"/>
          </p:nvPr>
        </p:nvSpPr>
        <p:spPr/>
        <p:txBody>
          <a:bodyPr/>
          <a:lstStyle/>
          <a:p>
            <a:pPr marL="0" indent="0">
              <a:buNone/>
            </a:pPr>
            <a:r>
              <a:rPr lang="en-MY" dirty="0"/>
              <a:t>Nominal (meaning in name only) group technique (NGT) is a structured variation of a small-group discussion to reach consensus. NGT gathers information by asking individuals to respond to questions posed by a moderator, and then asking participants to prioritize the ideas or suggestions of all group members</a:t>
            </a:r>
          </a:p>
          <a:p>
            <a:pPr marL="0" indent="0">
              <a:buNone/>
            </a:pPr>
            <a:endParaRPr lang="en-MY" dirty="0"/>
          </a:p>
          <a:p>
            <a:pPr marL="0" indent="0">
              <a:buNone/>
            </a:pPr>
            <a:r>
              <a:rPr lang="en-MY" dirty="0"/>
              <a:t>Brainstorming or Group Thinking</a:t>
            </a:r>
          </a:p>
        </p:txBody>
      </p:sp>
    </p:spTree>
    <p:extLst>
      <p:ext uri="{BB962C8B-B14F-4D97-AF65-F5344CB8AC3E}">
        <p14:creationId xmlns:p14="http://schemas.microsoft.com/office/powerpoint/2010/main" val="28139984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Legal Considerations in Global Staffing</a:t>
            </a:r>
          </a:p>
        </p:txBody>
      </p:sp>
      <p:sp>
        <p:nvSpPr>
          <p:cNvPr id="4" name="TextBox 3">
            <a:extLst>
              <a:ext uri="{FF2B5EF4-FFF2-40B4-BE49-F238E27FC236}">
                <a16:creationId xmlns:a16="http://schemas.microsoft.com/office/drawing/2014/main" id="{C63672F7-F2A0-4251-9DC0-731E0C0394D1}"/>
              </a:ext>
            </a:extLst>
          </p:cNvPr>
          <p:cNvSpPr txBox="1"/>
          <p:nvPr/>
        </p:nvSpPr>
        <p:spPr>
          <a:xfrm>
            <a:off x="755576" y="1641015"/>
            <a:ext cx="7772400" cy="3139321"/>
          </a:xfrm>
          <a:prstGeom prst="rect">
            <a:avLst/>
          </a:prstGeom>
          <a:noFill/>
        </p:spPr>
        <p:txBody>
          <a:bodyPr wrap="square" rtlCol="0">
            <a:spAutoFit/>
          </a:bodyPr>
          <a:lstStyle/>
          <a:p>
            <a:r>
              <a:rPr lang="en-MY" dirty="0"/>
              <a:t>Many unique employment issues are raised by global and cross-border organizations. The HR professional must take the following actions:</a:t>
            </a:r>
          </a:p>
          <a:p>
            <a:endParaRPr lang="en-MY" dirty="0"/>
          </a:p>
          <a:p>
            <a:pPr marL="285750" indent="-285750">
              <a:buFont typeface="Wingdings" panose="05000000000000000000" pitchFamily="2" charset="2"/>
              <a:buChar char="§"/>
            </a:pPr>
            <a:r>
              <a:rPr lang="en-MY" dirty="0"/>
              <a:t>Identify what matters.</a:t>
            </a:r>
          </a:p>
          <a:p>
            <a:pPr marL="285750" indent="-285750">
              <a:buFont typeface="Wingdings" panose="05000000000000000000" pitchFamily="2" charset="2"/>
              <a:buChar char="§"/>
            </a:pPr>
            <a:r>
              <a:rPr lang="en-MY" dirty="0"/>
              <a:t>Understand the risks and obstacles of noncompliance.</a:t>
            </a:r>
          </a:p>
          <a:p>
            <a:pPr marL="285750" indent="-285750">
              <a:buFont typeface="Wingdings" panose="05000000000000000000" pitchFamily="2" charset="2"/>
              <a:buChar char="§"/>
            </a:pPr>
            <a:r>
              <a:rPr lang="en-MY" dirty="0"/>
              <a:t>Find solutions for compliance.</a:t>
            </a:r>
          </a:p>
          <a:p>
            <a:endParaRPr lang="en-MY" dirty="0"/>
          </a:p>
          <a:p>
            <a:r>
              <a:rPr lang="en-MY" dirty="0"/>
              <a:t>The HR professional should seek legal counsel regarding any uncertainties related to the content of any laws, regulations or practices (especially in countries with less developed legal systems).</a:t>
            </a:r>
          </a:p>
          <a:p>
            <a:endParaRPr lang="en-MY" dirty="0"/>
          </a:p>
        </p:txBody>
      </p:sp>
    </p:spTree>
    <p:extLst>
      <p:ext uri="{BB962C8B-B14F-4D97-AF65-F5344CB8AC3E}">
        <p14:creationId xmlns:p14="http://schemas.microsoft.com/office/powerpoint/2010/main" val="19524793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The Role of the Staffing Plan</a:t>
            </a:r>
          </a:p>
        </p:txBody>
      </p:sp>
      <p:sp>
        <p:nvSpPr>
          <p:cNvPr id="4" name="TextBox 3">
            <a:extLst>
              <a:ext uri="{FF2B5EF4-FFF2-40B4-BE49-F238E27FC236}">
                <a16:creationId xmlns:a16="http://schemas.microsoft.com/office/drawing/2014/main" id="{D2F8ED2E-4112-4EEE-A2AC-AAFAEF461E21}"/>
              </a:ext>
            </a:extLst>
          </p:cNvPr>
          <p:cNvSpPr txBox="1"/>
          <p:nvPr/>
        </p:nvSpPr>
        <p:spPr>
          <a:xfrm>
            <a:off x="770384" y="1772816"/>
            <a:ext cx="8060432" cy="4524315"/>
          </a:xfrm>
          <a:prstGeom prst="rect">
            <a:avLst/>
          </a:prstGeom>
          <a:noFill/>
        </p:spPr>
        <p:txBody>
          <a:bodyPr wrap="square" rtlCol="0">
            <a:spAutoFit/>
          </a:bodyPr>
          <a:lstStyle/>
          <a:p>
            <a:r>
              <a:rPr lang="en-MY" dirty="0"/>
              <a:t>A staffing plan provides an organization with the following benefits:</a:t>
            </a:r>
          </a:p>
          <a:p>
            <a:endParaRPr lang="en-MY" dirty="0"/>
          </a:p>
          <a:p>
            <a:pPr marL="285750" indent="-285750">
              <a:buFont typeface="Wingdings" panose="05000000000000000000" pitchFamily="2" charset="2"/>
              <a:buChar char="§"/>
            </a:pPr>
            <a:r>
              <a:rPr lang="en-MY" dirty="0"/>
              <a:t>Provides a strategic basis for making HR decisions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Allows organizations to anticipate change</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Provides strategic methods for addressing current and future workforce issues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Can lead to significant cost savings, improved efficiencies and increased productivity</a:t>
            </a:r>
          </a:p>
          <a:p>
            <a:endParaRPr lang="en-MY" dirty="0"/>
          </a:p>
          <a:p>
            <a:r>
              <a:rPr lang="en-MY" dirty="0"/>
              <a:t>The staffing plan creates a practical link between HR strategic plans and day-to- day staffing activities. The focus of the staffing plan is on short-term implementation.</a:t>
            </a:r>
          </a:p>
          <a:p>
            <a:endParaRPr lang="en-MY" dirty="0"/>
          </a:p>
        </p:txBody>
      </p:sp>
    </p:spTree>
    <p:extLst>
      <p:ext uri="{BB962C8B-B14F-4D97-AF65-F5344CB8AC3E}">
        <p14:creationId xmlns:p14="http://schemas.microsoft.com/office/powerpoint/2010/main" val="40954035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Staffing Needs Analysis</a:t>
            </a:r>
          </a:p>
        </p:txBody>
      </p:sp>
      <p:sp>
        <p:nvSpPr>
          <p:cNvPr id="4" name="TextBox 3">
            <a:extLst>
              <a:ext uri="{FF2B5EF4-FFF2-40B4-BE49-F238E27FC236}">
                <a16:creationId xmlns:a16="http://schemas.microsoft.com/office/drawing/2014/main" id="{020AED33-2997-4752-9194-1A2461BDD990}"/>
              </a:ext>
            </a:extLst>
          </p:cNvPr>
          <p:cNvSpPr txBox="1"/>
          <p:nvPr/>
        </p:nvSpPr>
        <p:spPr>
          <a:xfrm>
            <a:off x="755576" y="1628800"/>
            <a:ext cx="7931224" cy="4524315"/>
          </a:xfrm>
          <a:prstGeom prst="rect">
            <a:avLst/>
          </a:prstGeom>
          <a:noFill/>
        </p:spPr>
        <p:txBody>
          <a:bodyPr wrap="square" rtlCol="0">
            <a:spAutoFit/>
          </a:bodyPr>
          <a:lstStyle/>
          <a:p>
            <a:r>
              <a:rPr lang="en-MY" dirty="0"/>
              <a:t>A staffing needs analysis provides a systematic approach to anticipate the demand for talent and the available supply. The outcome of the analysis is data that HR professionals can use to help ensure the organization is appropriately staffed. The needs analysis usually forecasts needs within a one-year to three-year time frame.</a:t>
            </a:r>
          </a:p>
          <a:p>
            <a:endParaRPr lang="en-MY" dirty="0"/>
          </a:p>
          <a:p>
            <a:pPr marL="285750" indent="-285750">
              <a:buFont typeface="Wingdings" panose="05000000000000000000" pitchFamily="2" charset="2"/>
              <a:buChar char="§"/>
            </a:pPr>
            <a:r>
              <a:rPr lang="en-MY" dirty="0"/>
              <a:t>Supply analysis identifies the supply of </a:t>
            </a:r>
            <a:r>
              <a:rPr lang="en-MY" dirty="0" err="1"/>
              <a:t>labor</a:t>
            </a:r>
            <a:r>
              <a:rPr lang="en-MY" dirty="0"/>
              <a:t> and skills essential to the organization.</a:t>
            </a:r>
          </a:p>
          <a:p>
            <a:pPr marL="285750" indent="-285750">
              <a:buFont typeface="Wingdings" panose="05000000000000000000" pitchFamily="2" charset="2"/>
              <a:buChar char="§"/>
            </a:pPr>
            <a:r>
              <a:rPr lang="en-MY" dirty="0"/>
              <a:t>Demand analysis forecasts the organization’s future workforce composition.</a:t>
            </a:r>
          </a:p>
          <a:p>
            <a:pPr marL="285750" indent="-285750">
              <a:buFont typeface="Wingdings" panose="05000000000000000000" pitchFamily="2" charset="2"/>
              <a:buChar char="§"/>
            </a:pPr>
            <a:r>
              <a:rPr lang="en-MY" dirty="0"/>
              <a:t>Gap analysis compares the supply with the demand to identify gaps between the composition of the current workforce and future workforce needs.</a:t>
            </a:r>
          </a:p>
          <a:p>
            <a:pPr marL="285750" indent="-285750">
              <a:buFont typeface="Wingdings" panose="05000000000000000000" pitchFamily="2" charset="2"/>
              <a:buChar char="§"/>
            </a:pPr>
            <a:r>
              <a:rPr lang="en-MY" dirty="0"/>
              <a:t>Solution analysis is the process of creating strategies to close the gaps identified during the gap analysis.</a:t>
            </a:r>
          </a:p>
          <a:p>
            <a:endParaRPr lang="en-MY" dirty="0"/>
          </a:p>
        </p:txBody>
      </p:sp>
    </p:spTree>
    <p:extLst>
      <p:ext uri="{BB962C8B-B14F-4D97-AF65-F5344CB8AC3E}">
        <p14:creationId xmlns:p14="http://schemas.microsoft.com/office/powerpoint/2010/main" val="32291596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Staffing Need Analysis</a:t>
            </a:r>
          </a:p>
        </p:txBody>
      </p:sp>
      <p:pic>
        <p:nvPicPr>
          <p:cNvPr id="5" name="Picture 4">
            <a:extLst>
              <a:ext uri="{FF2B5EF4-FFF2-40B4-BE49-F238E27FC236}">
                <a16:creationId xmlns:a16="http://schemas.microsoft.com/office/drawing/2014/main" id="{11346D34-E27C-4209-929F-D74D055A2B6D}"/>
              </a:ext>
            </a:extLst>
          </p:cNvPr>
          <p:cNvPicPr>
            <a:picLocks noChangeAspect="1"/>
          </p:cNvPicPr>
          <p:nvPr/>
        </p:nvPicPr>
        <p:blipFill>
          <a:blip r:embed="rId2"/>
          <a:stretch>
            <a:fillRect/>
          </a:stretch>
        </p:blipFill>
        <p:spPr>
          <a:xfrm>
            <a:off x="764773" y="2348880"/>
            <a:ext cx="8248190" cy="1512168"/>
          </a:xfrm>
          <a:prstGeom prst="rect">
            <a:avLst/>
          </a:prstGeom>
        </p:spPr>
      </p:pic>
    </p:spTree>
    <p:extLst>
      <p:ext uri="{BB962C8B-B14F-4D97-AF65-F5344CB8AC3E}">
        <p14:creationId xmlns:p14="http://schemas.microsoft.com/office/powerpoint/2010/main" val="25517320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Designing the Staffing Plan</a:t>
            </a:r>
          </a:p>
        </p:txBody>
      </p:sp>
      <p:sp>
        <p:nvSpPr>
          <p:cNvPr id="4" name="TextBox 3">
            <a:extLst>
              <a:ext uri="{FF2B5EF4-FFF2-40B4-BE49-F238E27FC236}">
                <a16:creationId xmlns:a16="http://schemas.microsoft.com/office/drawing/2014/main" id="{DB8CD2C4-945E-481D-A567-4350C8C7F94B}"/>
              </a:ext>
            </a:extLst>
          </p:cNvPr>
          <p:cNvSpPr txBox="1"/>
          <p:nvPr/>
        </p:nvSpPr>
        <p:spPr>
          <a:xfrm>
            <a:off x="914400" y="1772816"/>
            <a:ext cx="7546032" cy="3139321"/>
          </a:xfrm>
          <a:prstGeom prst="rect">
            <a:avLst/>
          </a:prstGeom>
          <a:noFill/>
        </p:spPr>
        <p:txBody>
          <a:bodyPr wrap="square" rtlCol="0">
            <a:spAutoFit/>
          </a:bodyPr>
          <a:lstStyle/>
          <a:p>
            <a:r>
              <a:rPr lang="en-MY" dirty="0"/>
              <a:t>The needs analysis and the tactical objectives are used to design the staffing plan. A staffing plan describes how the tactical objectives will be achieved through the delegation of tasks and the application of resources. The organization’s planning approach should have the following features:</a:t>
            </a:r>
          </a:p>
          <a:p>
            <a:endParaRPr lang="en-MY" dirty="0"/>
          </a:p>
          <a:p>
            <a:pPr marL="285750" indent="-285750">
              <a:buFont typeface="Wingdings" panose="05000000000000000000" pitchFamily="2" charset="2"/>
              <a:buChar char="§"/>
            </a:pPr>
            <a:r>
              <a:rPr lang="en-MY" dirty="0"/>
              <a:t>Be consistent with other HR planning initiatives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Be collaborative and easily understood by all participants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Be accepted by those responsible for implementing the plan </a:t>
            </a:r>
          </a:p>
        </p:txBody>
      </p:sp>
    </p:spTree>
    <p:extLst>
      <p:ext uri="{BB962C8B-B14F-4D97-AF65-F5344CB8AC3E}">
        <p14:creationId xmlns:p14="http://schemas.microsoft.com/office/powerpoint/2010/main" val="28428074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Workforce Planning</a:t>
            </a:r>
          </a:p>
        </p:txBody>
      </p:sp>
      <p:pic>
        <p:nvPicPr>
          <p:cNvPr id="5" name="Picture 4">
            <a:extLst>
              <a:ext uri="{FF2B5EF4-FFF2-40B4-BE49-F238E27FC236}">
                <a16:creationId xmlns:a16="http://schemas.microsoft.com/office/drawing/2014/main" id="{0E34B034-2C4B-40C1-8F1F-0E8171D3BDAC}"/>
              </a:ext>
            </a:extLst>
          </p:cNvPr>
          <p:cNvPicPr>
            <a:picLocks noChangeAspect="1"/>
          </p:cNvPicPr>
          <p:nvPr/>
        </p:nvPicPr>
        <p:blipFill>
          <a:blip r:embed="rId2"/>
          <a:stretch>
            <a:fillRect/>
          </a:stretch>
        </p:blipFill>
        <p:spPr>
          <a:xfrm>
            <a:off x="1698997" y="1988840"/>
            <a:ext cx="5746006" cy="4036822"/>
          </a:xfrm>
          <a:prstGeom prst="rect">
            <a:avLst/>
          </a:prstGeom>
        </p:spPr>
      </p:pic>
    </p:spTree>
    <p:extLst>
      <p:ext uri="{BB962C8B-B14F-4D97-AF65-F5344CB8AC3E}">
        <p14:creationId xmlns:p14="http://schemas.microsoft.com/office/powerpoint/2010/main" val="19496757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489660971"/>
              </p:ext>
            </p:extLst>
          </p:nvPr>
        </p:nvGraphicFramePr>
        <p:xfrm>
          <a:off x="914400" y="1600200"/>
          <a:ext cx="5817840" cy="34129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1">
            <a:extLst>
              <a:ext uri="{FF2B5EF4-FFF2-40B4-BE49-F238E27FC236}">
                <a16:creationId xmlns:a16="http://schemas.microsoft.com/office/drawing/2014/main" id="{5874EC8E-F83C-4BDF-B349-0BF69227AF21}"/>
              </a:ext>
            </a:extLst>
          </p:cNvPr>
          <p:cNvSpPr>
            <a:spLocks noGrp="1"/>
          </p:cNvSpPr>
          <p:nvPr>
            <p:ph type="title"/>
          </p:nvPr>
        </p:nvSpPr>
        <p:spPr>
          <a:xfrm>
            <a:off x="914400" y="277813"/>
            <a:ext cx="7772400" cy="1143000"/>
          </a:xfrm>
        </p:spPr>
        <p:txBody>
          <a:bodyPr/>
          <a:lstStyle/>
          <a:p>
            <a:r>
              <a:rPr lang="en-MY" dirty="0"/>
              <a:t>HR Planning and Staffing</a:t>
            </a:r>
          </a:p>
        </p:txBody>
      </p:sp>
    </p:spTree>
    <p:extLst>
      <p:ext uri="{BB962C8B-B14F-4D97-AF65-F5344CB8AC3E}">
        <p14:creationId xmlns:p14="http://schemas.microsoft.com/office/powerpoint/2010/main" val="13487047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D2723-BADE-420A-ADB6-D0E46BCB5F23}"/>
              </a:ext>
            </a:extLst>
          </p:cNvPr>
          <p:cNvSpPr>
            <a:spLocks noGrp="1"/>
          </p:cNvSpPr>
          <p:nvPr>
            <p:ph type="title"/>
          </p:nvPr>
        </p:nvSpPr>
        <p:spPr/>
        <p:txBody>
          <a:bodyPr/>
          <a:lstStyle/>
          <a:p>
            <a:r>
              <a:rPr lang="en-MY" dirty="0"/>
              <a:t>Contingent Staffing</a:t>
            </a:r>
          </a:p>
        </p:txBody>
      </p:sp>
      <p:sp>
        <p:nvSpPr>
          <p:cNvPr id="3" name="Content Placeholder 2">
            <a:extLst>
              <a:ext uri="{FF2B5EF4-FFF2-40B4-BE49-F238E27FC236}">
                <a16:creationId xmlns:a16="http://schemas.microsoft.com/office/drawing/2014/main" id="{D83133C8-BB28-4079-B680-D789F9AF59DF}"/>
              </a:ext>
            </a:extLst>
          </p:cNvPr>
          <p:cNvSpPr>
            <a:spLocks noGrp="1"/>
          </p:cNvSpPr>
          <p:nvPr>
            <p:ph idx="1"/>
          </p:nvPr>
        </p:nvSpPr>
        <p:spPr/>
        <p:txBody>
          <a:bodyPr/>
          <a:lstStyle/>
          <a:p>
            <a:pPr marL="0" indent="0">
              <a:buNone/>
            </a:pPr>
            <a:r>
              <a:rPr lang="en-MY" dirty="0"/>
              <a:t>Contingent staffing also referred to as alternative staffing, also called flexible staffing, it uses alternative recruiting sources and workers who are not regular employees. Many staffing approaches are possible other than conventional full-time arrangements where the organization directly hires, supervises, and provides compensation and benefits to regular employees.</a:t>
            </a:r>
          </a:p>
        </p:txBody>
      </p:sp>
    </p:spTree>
    <p:extLst>
      <p:ext uri="{BB962C8B-B14F-4D97-AF65-F5344CB8AC3E}">
        <p14:creationId xmlns:p14="http://schemas.microsoft.com/office/powerpoint/2010/main" val="2512915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12A17-0260-4E96-A295-00C65253DC44}"/>
              </a:ext>
            </a:extLst>
          </p:cNvPr>
          <p:cNvSpPr>
            <a:spLocks noGrp="1"/>
          </p:cNvSpPr>
          <p:nvPr>
            <p:ph type="title"/>
          </p:nvPr>
        </p:nvSpPr>
        <p:spPr/>
        <p:txBody>
          <a:bodyPr/>
          <a:lstStyle/>
          <a:p>
            <a:r>
              <a:rPr lang="en-MY" dirty="0"/>
              <a:t>Contingent Staffing</a:t>
            </a:r>
          </a:p>
        </p:txBody>
      </p:sp>
      <p:pic>
        <p:nvPicPr>
          <p:cNvPr id="5" name="Picture 4">
            <a:extLst>
              <a:ext uri="{FF2B5EF4-FFF2-40B4-BE49-F238E27FC236}">
                <a16:creationId xmlns:a16="http://schemas.microsoft.com/office/drawing/2014/main" id="{F8463CA9-D7CB-495C-AA14-BFE8D3264A60}"/>
              </a:ext>
            </a:extLst>
          </p:cNvPr>
          <p:cNvPicPr>
            <a:picLocks noChangeAspect="1"/>
          </p:cNvPicPr>
          <p:nvPr/>
        </p:nvPicPr>
        <p:blipFill>
          <a:blip r:embed="rId2"/>
          <a:stretch>
            <a:fillRect/>
          </a:stretch>
        </p:blipFill>
        <p:spPr>
          <a:xfrm>
            <a:off x="1835696" y="1772815"/>
            <a:ext cx="5760640" cy="4659813"/>
          </a:xfrm>
          <a:prstGeom prst="rect">
            <a:avLst/>
          </a:prstGeom>
        </p:spPr>
      </p:pic>
    </p:spTree>
    <p:extLst>
      <p:ext uri="{BB962C8B-B14F-4D97-AF65-F5344CB8AC3E}">
        <p14:creationId xmlns:p14="http://schemas.microsoft.com/office/powerpoint/2010/main" val="40446514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D2723-BADE-420A-ADB6-D0E46BCB5F23}"/>
              </a:ext>
            </a:extLst>
          </p:cNvPr>
          <p:cNvSpPr>
            <a:spLocks noGrp="1"/>
          </p:cNvSpPr>
          <p:nvPr>
            <p:ph type="title"/>
          </p:nvPr>
        </p:nvSpPr>
        <p:spPr/>
        <p:txBody>
          <a:bodyPr/>
          <a:lstStyle/>
          <a:p>
            <a:r>
              <a:rPr lang="en-MY" dirty="0"/>
              <a:t>Professional employer organization (PEO)</a:t>
            </a:r>
          </a:p>
        </p:txBody>
      </p:sp>
      <p:sp>
        <p:nvSpPr>
          <p:cNvPr id="3" name="Content Placeholder 2">
            <a:extLst>
              <a:ext uri="{FF2B5EF4-FFF2-40B4-BE49-F238E27FC236}">
                <a16:creationId xmlns:a16="http://schemas.microsoft.com/office/drawing/2014/main" id="{D83133C8-BB28-4079-B680-D789F9AF59DF}"/>
              </a:ext>
            </a:extLst>
          </p:cNvPr>
          <p:cNvSpPr>
            <a:spLocks noGrp="1"/>
          </p:cNvSpPr>
          <p:nvPr>
            <p:ph idx="1"/>
          </p:nvPr>
        </p:nvSpPr>
        <p:spPr/>
        <p:txBody>
          <a:bodyPr/>
          <a:lstStyle/>
          <a:p>
            <a:r>
              <a:rPr lang="en-MY" dirty="0"/>
              <a:t>A  professional employer organization (PEO) is an organization that enters into a joint-employment relationship with an employer by leasing employees to the employer, thereby allowing the PEO to share and manage many employee-related responsibilities and liabilities. This allows employers to outsource their human resource functions, such as employee benefits, compensation and payroll administration, workers' compensation, and employment taxes.</a:t>
            </a:r>
          </a:p>
        </p:txBody>
      </p:sp>
    </p:spTree>
    <p:extLst>
      <p:ext uri="{BB962C8B-B14F-4D97-AF65-F5344CB8AC3E}">
        <p14:creationId xmlns:p14="http://schemas.microsoft.com/office/powerpoint/2010/main" val="41870989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4190822728"/>
              </p:ext>
            </p:extLst>
          </p:nvPr>
        </p:nvGraphicFramePr>
        <p:xfrm>
          <a:off x="914400" y="1600200"/>
          <a:ext cx="5817840" cy="34129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1">
            <a:extLst>
              <a:ext uri="{FF2B5EF4-FFF2-40B4-BE49-F238E27FC236}">
                <a16:creationId xmlns:a16="http://schemas.microsoft.com/office/drawing/2014/main" id="{5874EC8E-F83C-4BDF-B349-0BF69227AF21}"/>
              </a:ext>
            </a:extLst>
          </p:cNvPr>
          <p:cNvSpPr>
            <a:spLocks noGrp="1"/>
          </p:cNvSpPr>
          <p:nvPr>
            <p:ph type="title"/>
          </p:nvPr>
        </p:nvSpPr>
        <p:spPr>
          <a:xfrm>
            <a:off x="914400" y="277813"/>
            <a:ext cx="7772400" cy="1143000"/>
          </a:xfrm>
        </p:spPr>
        <p:txBody>
          <a:bodyPr/>
          <a:lstStyle/>
          <a:p>
            <a:r>
              <a:rPr lang="en-MY" dirty="0"/>
              <a:t>HR Planning and Staffing</a:t>
            </a:r>
          </a:p>
        </p:txBody>
      </p:sp>
    </p:spTree>
    <p:extLst>
      <p:ext uri="{BB962C8B-B14F-4D97-AF65-F5344CB8AC3E}">
        <p14:creationId xmlns:p14="http://schemas.microsoft.com/office/powerpoint/2010/main" val="12831679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Recruitment</a:t>
            </a:r>
          </a:p>
        </p:txBody>
      </p:sp>
      <p:sp>
        <p:nvSpPr>
          <p:cNvPr id="4" name="TextBox 3">
            <a:extLst>
              <a:ext uri="{FF2B5EF4-FFF2-40B4-BE49-F238E27FC236}">
                <a16:creationId xmlns:a16="http://schemas.microsoft.com/office/drawing/2014/main" id="{B3B470B9-9D6F-4190-816A-0BF27BD3CDBD}"/>
              </a:ext>
            </a:extLst>
          </p:cNvPr>
          <p:cNvSpPr txBox="1"/>
          <p:nvPr/>
        </p:nvSpPr>
        <p:spPr>
          <a:xfrm>
            <a:off x="827584" y="1772816"/>
            <a:ext cx="7992888" cy="3970318"/>
          </a:xfrm>
          <a:prstGeom prst="rect">
            <a:avLst/>
          </a:prstGeom>
          <a:noFill/>
        </p:spPr>
        <p:txBody>
          <a:bodyPr wrap="square" rtlCol="0">
            <a:spAutoFit/>
          </a:bodyPr>
          <a:lstStyle/>
          <a:p>
            <a:r>
              <a:rPr lang="en-MY" dirty="0"/>
              <a:t>Recruitment is the process of attracting, screening and hiring qualified people for a job. The goal is to attract a pool of qualified candidates, some of whom will later be given job offers.</a:t>
            </a:r>
          </a:p>
          <a:p>
            <a:endParaRPr lang="en-MY" dirty="0"/>
          </a:p>
          <a:p>
            <a:r>
              <a:rPr lang="en-MY" dirty="0"/>
              <a:t>Recruitment consists of two crucial factors. One factor is attracting the appropriate quantity of applicants. The other factor is attracting quality applicants.</a:t>
            </a:r>
          </a:p>
          <a:p>
            <a:endParaRPr lang="en-MY" dirty="0"/>
          </a:p>
          <a:p>
            <a:r>
              <a:rPr lang="en-MY" dirty="0"/>
              <a:t>The starting place for determining who is qualified should be a carefully prepared job analysis, job description and job specification. These three documents are needed to establish selection criteria, evaluate applicants and screen out those who do not meet the minimum qualifications needed for the job.</a:t>
            </a:r>
          </a:p>
          <a:p>
            <a:endParaRPr lang="en-MY" dirty="0"/>
          </a:p>
        </p:txBody>
      </p:sp>
    </p:spTree>
    <p:extLst>
      <p:ext uri="{BB962C8B-B14F-4D97-AF65-F5344CB8AC3E}">
        <p14:creationId xmlns:p14="http://schemas.microsoft.com/office/powerpoint/2010/main" val="42656319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Recruiting Process</a:t>
            </a:r>
          </a:p>
        </p:txBody>
      </p:sp>
      <p:sp>
        <p:nvSpPr>
          <p:cNvPr id="4" name="TextBox 3">
            <a:extLst>
              <a:ext uri="{FF2B5EF4-FFF2-40B4-BE49-F238E27FC236}">
                <a16:creationId xmlns:a16="http://schemas.microsoft.com/office/drawing/2014/main" id="{0A7568AF-54B0-41A3-922C-34E182B191EB}"/>
              </a:ext>
            </a:extLst>
          </p:cNvPr>
          <p:cNvSpPr txBox="1"/>
          <p:nvPr/>
        </p:nvSpPr>
        <p:spPr>
          <a:xfrm>
            <a:off x="768152" y="1844824"/>
            <a:ext cx="8064896" cy="4524315"/>
          </a:xfrm>
          <a:prstGeom prst="rect">
            <a:avLst/>
          </a:prstGeom>
          <a:noFill/>
        </p:spPr>
        <p:txBody>
          <a:bodyPr wrap="square" rtlCol="0">
            <a:spAutoFit/>
          </a:bodyPr>
          <a:lstStyle/>
          <a:p>
            <a:r>
              <a:rPr lang="en-MY" sz="1600" dirty="0"/>
              <a:t>The recruiting process starts with getting approvals for opening a job requisition.</a:t>
            </a:r>
          </a:p>
          <a:p>
            <a:endParaRPr lang="en-MY" sz="1600" dirty="0"/>
          </a:p>
          <a:p>
            <a:r>
              <a:rPr lang="en-MY" sz="1600" dirty="0"/>
              <a:t>The job requisition is a request to hire a person for an open position. Job requisitions usually include the following information for candidates:</a:t>
            </a:r>
          </a:p>
          <a:p>
            <a:pPr marL="285750" indent="-285750">
              <a:buFont typeface="Wingdings" panose="05000000000000000000" pitchFamily="2" charset="2"/>
              <a:buChar char="§"/>
            </a:pPr>
            <a:r>
              <a:rPr lang="en-MY" sz="1600" dirty="0"/>
              <a:t>Job description</a:t>
            </a:r>
          </a:p>
          <a:p>
            <a:pPr marL="285750" indent="-285750">
              <a:buFont typeface="Wingdings" panose="05000000000000000000" pitchFamily="2" charset="2"/>
              <a:buChar char="§"/>
            </a:pPr>
            <a:r>
              <a:rPr lang="en-MY" sz="1600" dirty="0"/>
              <a:t>Job level</a:t>
            </a:r>
          </a:p>
          <a:p>
            <a:pPr marL="285750" indent="-285750">
              <a:buFont typeface="Wingdings" panose="05000000000000000000" pitchFamily="2" charset="2"/>
              <a:buChar char="§"/>
            </a:pPr>
            <a:r>
              <a:rPr lang="en-MY" sz="1600" dirty="0"/>
              <a:t>Job location</a:t>
            </a:r>
          </a:p>
          <a:p>
            <a:endParaRPr lang="en-MY" sz="1600" dirty="0"/>
          </a:p>
          <a:p>
            <a:r>
              <a:rPr lang="en-MY" sz="1600" dirty="0"/>
              <a:t>The requisitions also include information required for HR professionals, such as cost estimates and headcount information. Headcount refers to the number of employees an organization has on its payroll.</a:t>
            </a:r>
          </a:p>
          <a:p>
            <a:endParaRPr lang="en-MY" sz="1600" dirty="0"/>
          </a:p>
          <a:p>
            <a:r>
              <a:rPr lang="en-MY" sz="1600" dirty="0"/>
              <a:t>Requisition forms are required for :</a:t>
            </a:r>
          </a:p>
          <a:p>
            <a:endParaRPr lang="en-MY" sz="1600" dirty="0"/>
          </a:p>
          <a:p>
            <a:pPr marL="285750" indent="-285750">
              <a:buFont typeface="Wingdings" panose="05000000000000000000" pitchFamily="2" charset="2"/>
              <a:buChar char="§"/>
            </a:pPr>
            <a:r>
              <a:rPr lang="en-MY" sz="1600" dirty="0"/>
              <a:t>Authorizing the recruitment of full-time, part-time, temporary and contract employees</a:t>
            </a:r>
          </a:p>
          <a:p>
            <a:pPr marL="285750" indent="-285750">
              <a:buFont typeface="Wingdings" panose="05000000000000000000" pitchFamily="2" charset="2"/>
              <a:buChar char="§"/>
            </a:pPr>
            <a:r>
              <a:rPr lang="en-MY" sz="1600" dirty="0"/>
              <a:t>Authorizing filling a position that has been vacated by the transfer or termination of a current employee</a:t>
            </a:r>
          </a:p>
          <a:p>
            <a:pPr marL="285750" indent="-285750">
              <a:buFont typeface="Wingdings" panose="05000000000000000000" pitchFamily="2" charset="2"/>
              <a:buChar char="§"/>
            </a:pPr>
            <a:r>
              <a:rPr lang="en-MY" sz="1600" dirty="0"/>
              <a:t>Authorizing creating a new position that is not currently filled by an employee</a:t>
            </a:r>
          </a:p>
        </p:txBody>
      </p:sp>
    </p:spTree>
    <p:extLst>
      <p:ext uri="{BB962C8B-B14F-4D97-AF65-F5344CB8AC3E}">
        <p14:creationId xmlns:p14="http://schemas.microsoft.com/office/powerpoint/2010/main" val="14950912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Recruiting Strategies I</a:t>
            </a:r>
          </a:p>
        </p:txBody>
      </p:sp>
      <p:sp>
        <p:nvSpPr>
          <p:cNvPr id="4" name="TextBox 3">
            <a:extLst>
              <a:ext uri="{FF2B5EF4-FFF2-40B4-BE49-F238E27FC236}">
                <a16:creationId xmlns:a16="http://schemas.microsoft.com/office/drawing/2014/main" id="{45DF9A92-663D-47F0-8FBE-3E853C1C60D1}"/>
              </a:ext>
            </a:extLst>
          </p:cNvPr>
          <p:cNvSpPr txBox="1"/>
          <p:nvPr/>
        </p:nvSpPr>
        <p:spPr>
          <a:xfrm>
            <a:off x="827584" y="1772816"/>
            <a:ext cx="7859216" cy="4524315"/>
          </a:xfrm>
          <a:prstGeom prst="rect">
            <a:avLst/>
          </a:prstGeom>
          <a:noFill/>
        </p:spPr>
        <p:txBody>
          <a:bodyPr wrap="square" rtlCol="0">
            <a:spAutoFit/>
          </a:bodyPr>
          <a:lstStyle/>
          <a:p>
            <a:r>
              <a:rPr lang="en-MY" b="1" u="sng" dirty="0"/>
              <a:t>Build a Candidate Pipeline</a:t>
            </a:r>
          </a:p>
          <a:p>
            <a:endParaRPr lang="en-MY" dirty="0"/>
          </a:p>
          <a:p>
            <a:r>
              <a:rPr lang="en-MY" dirty="0"/>
              <a:t>Building a candidate pipeline means developing a pool of applicants that will be available when a job opening needs to be filled. A candidate pipeline has crucial value to an organization. However, organizations must first know what they are looking for ?</a:t>
            </a:r>
          </a:p>
          <a:p>
            <a:endParaRPr lang="en-MY" dirty="0"/>
          </a:p>
          <a:p>
            <a:r>
              <a:rPr lang="en-MY" dirty="0"/>
              <a:t>Consider the following strategies for starting and maintaining effective candidate pipelines:</a:t>
            </a:r>
          </a:p>
          <a:p>
            <a:endParaRPr lang="en-MY" dirty="0"/>
          </a:p>
          <a:p>
            <a:pPr marL="285750" indent="-285750">
              <a:buFont typeface="Wingdings" panose="05000000000000000000" pitchFamily="2" charset="2"/>
              <a:buChar char="§"/>
            </a:pPr>
            <a:r>
              <a:rPr lang="en-MY" dirty="0"/>
              <a:t>Let potential candidates know that your organization may be interested in hiring them if an appropriate job position becomes available.</a:t>
            </a:r>
          </a:p>
          <a:p>
            <a:pPr marL="285750" indent="-285750">
              <a:buFont typeface="Wingdings" panose="05000000000000000000" pitchFamily="2" charset="2"/>
              <a:buChar char="§"/>
            </a:pPr>
            <a:r>
              <a:rPr lang="en-MY" dirty="0"/>
              <a:t>Let management know when exceptional talent is available.</a:t>
            </a:r>
          </a:p>
          <a:p>
            <a:pPr marL="285750" indent="-285750">
              <a:buFont typeface="Wingdings" panose="05000000000000000000" pitchFamily="2" charset="2"/>
              <a:buChar char="§"/>
            </a:pPr>
            <a:r>
              <a:rPr lang="en-MY" dirty="0"/>
              <a:t>Consider creating a new position for a very strong candidate who may not match your organization’s current job openings.</a:t>
            </a:r>
          </a:p>
          <a:p>
            <a:pPr marL="285750" indent="-285750">
              <a:buFont typeface="Wingdings" panose="05000000000000000000" pitchFamily="2" charset="2"/>
              <a:buChar char="§"/>
            </a:pPr>
            <a:r>
              <a:rPr lang="en-MY" dirty="0"/>
              <a:t>Keep your pipeline to a manageable size</a:t>
            </a:r>
          </a:p>
        </p:txBody>
      </p:sp>
    </p:spTree>
    <p:extLst>
      <p:ext uri="{BB962C8B-B14F-4D97-AF65-F5344CB8AC3E}">
        <p14:creationId xmlns:p14="http://schemas.microsoft.com/office/powerpoint/2010/main" val="19138792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Recruiting Strategies II</a:t>
            </a:r>
          </a:p>
        </p:txBody>
      </p:sp>
      <p:sp>
        <p:nvSpPr>
          <p:cNvPr id="4" name="TextBox 3">
            <a:extLst>
              <a:ext uri="{FF2B5EF4-FFF2-40B4-BE49-F238E27FC236}">
                <a16:creationId xmlns:a16="http://schemas.microsoft.com/office/drawing/2014/main" id="{CD7308FA-A484-4247-B9C6-CFB092304712}"/>
              </a:ext>
            </a:extLst>
          </p:cNvPr>
          <p:cNvSpPr txBox="1"/>
          <p:nvPr/>
        </p:nvSpPr>
        <p:spPr>
          <a:xfrm>
            <a:off x="768152" y="1563429"/>
            <a:ext cx="8064896" cy="5016758"/>
          </a:xfrm>
          <a:prstGeom prst="rect">
            <a:avLst/>
          </a:prstGeom>
          <a:noFill/>
        </p:spPr>
        <p:txBody>
          <a:bodyPr wrap="square" rtlCol="0">
            <a:spAutoFit/>
          </a:bodyPr>
          <a:lstStyle/>
          <a:p>
            <a:r>
              <a:rPr lang="en-MY" sz="1600" b="1" u="sng" dirty="0"/>
              <a:t>Consider Flexible Staffing Options</a:t>
            </a:r>
          </a:p>
          <a:p>
            <a:endParaRPr lang="en-MY" sz="1600" dirty="0"/>
          </a:p>
          <a:p>
            <a:r>
              <a:rPr lang="en-MY" sz="1600" dirty="0"/>
              <a:t>Also referred to as alternative staffing, flexible staffing uses alternative recruiting sources and workers who are not regular employees.</a:t>
            </a:r>
          </a:p>
          <a:p>
            <a:endParaRPr lang="en-MY" sz="1600" dirty="0"/>
          </a:p>
          <a:p>
            <a:r>
              <a:rPr lang="en-MY" sz="1600" dirty="0"/>
              <a:t>Flexible staffing can be based on either schedule flexibility or location flexibility. Schedule flexibility includes situations such as compressed workweeks and part- time options. Location flexibility includes working remotely from a location other than the main office or worksite.</a:t>
            </a:r>
          </a:p>
          <a:p>
            <a:endParaRPr lang="en-MY" sz="1600" dirty="0"/>
          </a:p>
          <a:p>
            <a:r>
              <a:rPr lang="en-MY" sz="1600" dirty="0"/>
              <a:t>Reasons to consider flexible staffing options for your organization include the following situations:</a:t>
            </a:r>
          </a:p>
          <a:p>
            <a:pPr marL="285750" indent="-285750">
              <a:buFont typeface="Wingdings" panose="05000000000000000000" pitchFamily="2" charset="2"/>
              <a:buChar char="§"/>
            </a:pPr>
            <a:r>
              <a:rPr lang="en-MY" sz="1600" dirty="0"/>
              <a:t>A shortage of available workers for open positions</a:t>
            </a:r>
          </a:p>
          <a:p>
            <a:pPr marL="285750" indent="-285750">
              <a:buFont typeface="Wingdings" panose="05000000000000000000" pitchFamily="2" charset="2"/>
              <a:buChar char="§"/>
            </a:pPr>
            <a:r>
              <a:rPr lang="en-MY" sz="1600" dirty="0"/>
              <a:t>Seasonal workload demands</a:t>
            </a:r>
          </a:p>
          <a:p>
            <a:pPr marL="285750" indent="-285750">
              <a:buFont typeface="Wingdings" panose="05000000000000000000" pitchFamily="2" charset="2"/>
              <a:buChar char="§"/>
            </a:pPr>
            <a:r>
              <a:rPr lang="en-MY" sz="1600" dirty="0"/>
              <a:t>Organizational upturns and downturns that make permanent headcounts impractical</a:t>
            </a:r>
          </a:p>
          <a:p>
            <a:pPr marL="285750" indent="-285750">
              <a:buFont typeface="Wingdings" panose="05000000000000000000" pitchFamily="2" charset="2"/>
              <a:buChar char="§"/>
            </a:pPr>
            <a:r>
              <a:rPr lang="en-MY" sz="1600" dirty="0"/>
              <a:t>Special projects that demand specific skills</a:t>
            </a:r>
          </a:p>
          <a:p>
            <a:endParaRPr lang="en-MY" sz="1600" dirty="0"/>
          </a:p>
          <a:p>
            <a:r>
              <a:rPr lang="en-MY" sz="1600" dirty="0"/>
              <a:t>Flexible staffing offers organizations the following benefits:</a:t>
            </a:r>
          </a:p>
          <a:p>
            <a:pPr marL="285750" indent="-285750">
              <a:buFont typeface="Wingdings" panose="05000000000000000000" pitchFamily="2" charset="2"/>
              <a:buChar char="§"/>
            </a:pPr>
            <a:r>
              <a:rPr lang="en-MY" sz="1600" dirty="0"/>
              <a:t>Improved job commitment over a one-year period</a:t>
            </a:r>
          </a:p>
          <a:p>
            <a:pPr marL="285750" indent="-285750">
              <a:buFont typeface="Wingdings" panose="05000000000000000000" pitchFamily="2" charset="2"/>
              <a:buChar char="§"/>
            </a:pPr>
            <a:r>
              <a:rPr lang="en-MY" sz="1600" dirty="0"/>
              <a:t>Decreased health problems or complications that impact the employee’s work</a:t>
            </a:r>
          </a:p>
        </p:txBody>
      </p:sp>
    </p:spTree>
    <p:extLst>
      <p:ext uri="{BB962C8B-B14F-4D97-AF65-F5344CB8AC3E}">
        <p14:creationId xmlns:p14="http://schemas.microsoft.com/office/powerpoint/2010/main" val="6541955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Recruiting Strategies III</a:t>
            </a:r>
          </a:p>
        </p:txBody>
      </p:sp>
      <p:sp>
        <p:nvSpPr>
          <p:cNvPr id="4" name="TextBox 3">
            <a:extLst>
              <a:ext uri="{FF2B5EF4-FFF2-40B4-BE49-F238E27FC236}">
                <a16:creationId xmlns:a16="http://schemas.microsoft.com/office/drawing/2014/main" id="{25950D13-8F91-4DAD-B20E-7F64D3301587}"/>
              </a:ext>
            </a:extLst>
          </p:cNvPr>
          <p:cNvSpPr txBox="1"/>
          <p:nvPr/>
        </p:nvSpPr>
        <p:spPr>
          <a:xfrm>
            <a:off x="914400" y="1844824"/>
            <a:ext cx="7772400" cy="4524315"/>
          </a:xfrm>
          <a:prstGeom prst="rect">
            <a:avLst/>
          </a:prstGeom>
          <a:noFill/>
        </p:spPr>
        <p:txBody>
          <a:bodyPr wrap="square" rtlCol="0">
            <a:spAutoFit/>
          </a:bodyPr>
          <a:lstStyle/>
          <a:p>
            <a:r>
              <a:rPr lang="en-MY" b="1" dirty="0"/>
              <a:t>Internal Recruitment Sources :</a:t>
            </a:r>
          </a:p>
          <a:p>
            <a:endParaRPr lang="en-MY" dirty="0"/>
          </a:p>
          <a:p>
            <a:r>
              <a:rPr lang="en-MY" dirty="0"/>
              <a:t>Organizations can fill open positions through internal promotions and transfers. This internal recruitment allows the organization to capitalize on its investment in recruiting, selecting and developing its current employees.</a:t>
            </a:r>
          </a:p>
          <a:p>
            <a:endParaRPr lang="en-MY" dirty="0"/>
          </a:p>
          <a:p>
            <a:r>
              <a:rPr lang="en-MY" dirty="0"/>
              <a:t>Effective methods of recruiting internally include the following:</a:t>
            </a:r>
          </a:p>
          <a:p>
            <a:endParaRPr lang="en-MY" dirty="0"/>
          </a:p>
          <a:p>
            <a:pPr marL="285750" indent="-285750">
              <a:buFont typeface="Wingdings" panose="05000000000000000000" pitchFamily="2" charset="2"/>
              <a:buChar char="§"/>
            </a:pPr>
            <a:r>
              <a:rPr lang="en-MY" dirty="0"/>
              <a:t>Job postings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Skills assessment tools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Employee databases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Employee referrals</a:t>
            </a:r>
          </a:p>
          <a:p>
            <a:endParaRPr lang="en-MY" dirty="0"/>
          </a:p>
        </p:txBody>
      </p:sp>
    </p:spTree>
    <p:extLst>
      <p:ext uri="{BB962C8B-B14F-4D97-AF65-F5344CB8AC3E}">
        <p14:creationId xmlns:p14="http://schemas.microsoft.com/office/powerpoint/2010/main" val="268484854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7D7F7-9140-465B-BA3E-8033AC965CD8}"/>
              </a:ext>
            </a:extLst>
          </p:cNvPr>
          <p:cNvSpPr>
            <a:spLocks noGrp="1"/>
          </p:cNvSpPr>
          <p:nvPr>
            <p:ph type="title"/>
          </p:nvPr>
        </p:nvSpPr>
        <p:spPr/>
        <p:txBody>
          <a:bodyPr/>
          <a:lstStyle/>
          <a:p>
            <a:r>
              <a:rPr lang="en-MY" dirty="0"/>
              <a:t>Advantages and Disadvantages of Recruiting Internally</a:t>
            </a:r>
          </a:p>
        </p:txBody>
      </p:sp>
      <p:pic>
        <p:nvPicPr>
          <p:cNvPr id="5" name="Picture 4">
            <a:extLst>
              <a:ext uri="{FF2B5EF4-FFF2-40B4-BE49-F238E27FC236}">
                <a16:creationId xmlns:a16="http://schemas.microsoft.com/office/drawing/2014/main" id="{35214E08-428A-419A-AA49-51C9E08A7F89}"/>
              </a:ext>
            </a:extLst>
          </p:cNvPr>
          <p:cNvPicPr>
            <a:picLocks noChangeAspect="1"/>
          </p:cNvPicPr>
          <p:nvPr/>
        </p:nvPicPr>
        <p:blipFill>
          <a:blip r:embed="rId2"/>
          <a:stretch>
            <a:fillRect/>
          </a:stretch>
        </p:blipFill>
        <p:spPr>
          <a:xfrm>
            <a:off x="1619672" y="1700808"/>
            <a:ext cx="5112568" cy="4729125"/>
          </a:xfrm>
          <a:prstGeom prst="rect">
            <a:avLst/>
          </a:prstGeom>
        </p:spPr>
      </p:pic>
    </p:spTree>
    <p:extLst>
      <p:ext uri="{BB962C8B-B14F-4D97-AF65-F5344CB8AC3E}">
        <p14:creationId xmlns:p14="http://schemas.microsoft.com/office/powerpoint/2010/main" val="21160170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27592-8F1B-47B8-8A86-76DB47A0230A}"/>
              </a:ext>
            </a:extLst>
          </p:cNvPr>
          <p:cNvSpPr>
            <a:spLocks noGrp="1"/>
          </p:cNvSpPr>
          <p:nvPr>
            <p:ph type="title"/>
          </p:nvPr>
        </p:nvSpPr>
        <p:spPr/>
        <p:txBody>
          <a:bodyPr/>
          <a:lstStyle/>
          <a:p>
            <a:r>
              <a:rPr lang="en-MY" dirty="0"/>
              <a:t>Job Postings</a:t>
            </a:r>
          </a:p>
        </p:txBody>
      </p:sp>
      <p:sp>
        <p:nvSpPr>
          <p:cNvPr id="4" name="TextBox 3">
            <a:extLst>
              <a:ext uri="{FF2B5EF4-FFF2-40B4-BE49-F238E27FC236}">
                <a16:creationId xmlns:a16="http://schemas.microsoft.com/office/drawing/2014/main" id="{008A8CCB-65A1-4278-9A5B-2A458F22C2DB}"/>
              </a:ext>
            </a:extLst>
          </p:cNvPr>
          <p:cNvSpPr txBox="1"/>
          <p:nvPr/>
        </p:nvSpPr>
        <p:spPr>
          <a:xfrm>
            <a:off x="755576" y="1767576"/>
            <a:ext cx="8136904" cy="4801314"/>
          </a:xfrm>
          <a:prstGeom prst="rect">
            <a:avLst/>
          </a:prstGeom>
          <a:noFill/>
        </p:spPr>
        <p:txBody>
          <a:bodyPr wrap="square" rtlCol="0">
            <a:spAutoFit/>
          </a:bodyPr>
          <a:lstStyle/>
          <a:p>
            <a:r>
              <a:rPr lang="en-MY" dirty="0"/>
              <a:t>A job posting is an internal system that allows employees to respond to a job opening for a specific position. A posting should provide a brief description of the job, including significant job duties and minimum qualifications, education and experience. Job postings can be communicated through bulletin board notices, newsletters, memos, electronic bulletins or the company Intranet.</a:t>
            </a:r>
          </a:p>
          <a:p>
            <a:r>
              <a:rPr lang="en-MY" dirty="0"/>
              <a:t> </a:t>
            </a:r>
          </a:p>
          <a:p>
            <a:r>
              <a:rPr lang="en-MY" dirty="0"/>
              <a:t>In some cases, jobs are not advertised externally until employees have an opportunity to respond to the posting. In other cases, jobs may be simultaneously advertised externally to speed up the hiring process.</a:t>
            </a:r>
          </a:p>
          <a:p>
            <a:endParaRPr lang="en-MY" dirty="0"/>
          </a:p>
          <a:p>
            <a:r>
              <a:rPr lang="en-MY" dirty="0"/>
              <a:t>Job postings have several advantages:</a:t>
            </a:r>
          </a:p>
          <a:p>
            <a:pPr marL="285750" indent="-285750">
              <a:buFont typeface="Wingdings" panose="05000000000000000000" pitchFamily="2" charset="2"/>
              <a:buChar char="§"/>
            </a:pPr>
            <a:r>
              <a:rPr lang="en-MY" dirty="0"/>
              <a:t>Allows all qualified employees to compete for positions</a:t>
            </a:r>
          </a:p>
          <a:p>
            <a:pPr marL="285750" indent="-285750">
              <a:buFont typeface="Wingdings" panose="05000000000000000000" pitchFamily="2" charset="2"/>
              <a:buChar char="§"/>
            </a:pPr>
            <a:r>
              <a:rPr lang="en-MY" dirty="0"/>
              <a:t>Alerts candidates to advancement opportunities in the department or the organization</a:t>
            </a:r>
          </a:p>
          <a:p>
            <a:pPr marL="285750" indent="-285750">
              <a:buFont typeface="Wingdings" panose="05000000000000000000" pitchFamily="2" charset="2"/>
              <a:buChar char="§"/>
            </a:pPr>
            <a:r>
              <a:rPr lang="en-MY" dirty="0"/>
              <a:t>Allows the organization to reduce the costs of recruiting</a:t>
            </a:r>
          </a:p>
          <a:p>
            <a:pPr marL="285750" indent="-285750">
              <a:buFont typeface="Wingdings" panose="05000000000000000000" pitchFamily="2" charset="2"/>
              <a:buChar char="§"/>
            </a:pPr>
            <a:r>
              <a:rPr lang="en-MY" dirty="0"/>
              <a:t>Accommodates seniority by establishing qualifications and other position requirements</a:t>
            </a:r>
          </a:p>
        </p:txBody>
      </p:sp>
    </p:spTree>
    <p:extLst>
      <p:ext uri="{BB962C8B-B14F-4D97-AF65-F5344CB8AC3E}">
        <p14:creationId xmlns:p14="http://schemas.microsoft.com/office/powerpoint/2010/main" val="217651619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3FC97-B059-49D1-A6A1-85A26AA66343}"/>
              </a:ext>
            </a:extLst>
          </p:cNvPr>
          <p:cNvSpPr>
            <a:spLocks noGrp="1"/>
          </p:cNvSpPr>
          <p:nvPr>
            <p:ph type="title"/>
          </p:nvPr>
        </p:nvSpPr>
        <p:spPr/>
        <p:txBody>
          <a:bodyPr/>
          <a:lstStyle/>
          <a:p>
            <a:r>
              <a:rPr lang="en-MY" dirty="0"/>
              <a:t>Skills Assessment Tools</a:t>
            </a:r>
          </a:p>
        </p:txBody>
      </p:sp>
      <p:sp>
        <p:nvSpPr>
          <p:cNvPr id="4" name="TextBox 3">
            <a:extLst>
              <a:ext uri="{FF2B5EF4-FFF2-40B4-BE49-F238E27FC236}">
                <a16:creationId xmlns:a16="http://schemas.microsoft.com/office/drawing/2014/main" id="{024DDDC5-26BC-4D62-86CD-C6CE2842F6B4}"/>
              </a:ext>
            </a:extLst>
          </p:cNvPr>
          <p:cNvSpPr txBox="1"/>
          <p:nvPr/>
        </p:nvSpPr>
        <p:spPr>
          <a:xfrm>
            <a:off x="914400" y="1844824"/>
            <a:ext cx="7772400" cy="4524315"/>
          </a:xfrm>
          <a:prstGeom prst="rect">
            <a:avLst/>
          </a:prstGeom>
          <a:noFill/>
        </p:spPr>
        <p:txBody>
          <a:bodyPr wrap="square" rtlCol="0">
            <a:spAutoFit/>
          </a:bodyPr>
          <a:lstStyle/>
          <a:p>
            <a:r>
              <a:rPr lang="en-MY" dirty="0"/>
              <a:t>The human resource information system (HRIS) is technology that supports human resources functions. HRIS can be used as a source for internal recruitment.</a:t>
            </a:r>
          </a:p>
          <a:p>
            <a:endParaRPr lang="en-MY" dirty="0"/>
          </a:p>
          <a:p>
            <a:r>
              <a:rPr lang="en-MY" dirty="0"/>
              <a:t>HRIS skill banks and skill tracking systems can generate computerized employee profiles and skill inventories. These inventories provide a list of candidates who have the needed knowledge, skills and abilities. Having a complete record of each employee’s qualifications provides the following benefits:</a:t>
            </a:r>
          </a:p>
          <a:p>
            <a:endParaRPr lang="en-MY" dirty="0"/>
          </a:p>
          <a:p>
            <a:pPr marL="285750" indent="-285750">
              <a:buFont typeface="Wingdings" panose="05000000000000000000" pitchFamily="2" charset="2"/>
              <a:buChar char="§"/>
            </a:pPr>
            <a:r>
              <a:rPr lang="en-MY" dirty="0"/>
              <a:t>Allows organizations to scan records quickly and to locate qualified candidates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Increases the likelihood of a good match between the job and the employee</a:t>
            </a:r>
          </a:p>
          <a:p>
            <a:endParaRPr lang="en-MY" dirty="0"/>
          </a:p>
        </p:txBody>
      </p:sp>
    </p:spTree>
    <p:extLst>
      <p:ext uri="{BB962C8B-B14F-4D97-AF65-F5344CB8AC3E}">
        <p14:creationId xmlns:p14="http://schemas.microsoft.com/office/powerpoint/2010/main" val="35181147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B8401-55FA-443F-A1B9-53B6DDDB8F1C}"/>
              </a:ext>
            </a:extLst>
          </p:cNvPr>
          <p:cNvSpPr>
            <a:spLocks noGrp="1"/>
          </p:cNvSpPr>
          <p:nvPr>
            <p:ph type="title"/>
          </p:nvPr>
        </p:nvSpPr>
        <p:spPr/>
        <p:txBody>
          <a:bodyPr/>
          <a:lstStyle/>
          <a:p>
            <a:r>
              <a:rPr lang="en-MY" dirty="0"/>
              <a:t>Employee Referrals</a:t>
            </a:r>
          </a:p>
        </p:txBody>
      </p:sp>
      <p:sp>
        <p:nvSpPr>
          <p:cNvPr id="4" name="TextBox 3">
            <a:extLst>
              <a:ext uri="{FF2B5EF4-FFF2-40B4-BE49-F238E27FC236}">
                <a16:creationId xmlns:a16="http://schemas.microsoft.com/office/drawing/2014/main" id="{3D57623B-CC52-4E54-A9BF-52BC5B5EA9D4}"/>
              </a:ext>
            </a:extLst>
          </p:cNvPr>
          <p:cNvSpPr txBox="1"/>
          <p:nvPr/>
        </p:nvSpPr>
        <p:spPr>
          <a:xfrm>
            <a:off x="755576" y="1772816"/>
            <a:ext cx="7931224" cy="646331"/>
          </a:xfrm>
          <a:prstGeom prst="rect">
            <a:avLst/>
          </a:prstGeom>
          <a:noFill/>
        </p:spPr>
        <p:txBody>
          <a:bodyPr wrap="square" rtlCol="0">
            <a:spAutoFit/>
          </a:bodyPr>
          <a:lstStyle/>
          <a:p>
            <a:r>
              <a:rPr lang="en-MY" dirty="0"/>
              <a:t>An employee referral program is a recruiting strategy that rewards current employees for referring qualified candidates for open positions </a:t>
            </a:r>
          </a:p>
        </p:txBody>
      </p:sp>
      <p:pic>
        <p:nvPicPr>
          <p:cNvPr id="6" name="Picture 5">
            <a:extLst>
              <a:ext uri="{FF2B5EF4-FFF2-40B4-BE49-F238E27FC236}">
                <a16:creationId xmlns:a16="http://schemas.microsoft.com/office/drawing/2014/main" id="{C62C5ED7-A0EE-4849-8534-F65E93AA77A6}"/>
              </a:ext>
            </a:extLst>
          </p:cNvPr>
          <p:cNvPicPr>
            <a:picLocks noChangeAspect="1"/>
          </p:cNvPicPr>
          <p:nvPr/>
        </p:nvPicPr>
        <p:blipFill>
          <a:blip r:embed="rId2"/>
          <a:stretch>
            <a:fillRect/>
          </a:stretch>
        </p:blipFill>
        <p:spPr>
          <a:xfrm>
            <a:off x="825913" y="2924944"/>
            <a:ext cx="7625485" cy="2448034"/>
          </a:xfrm>
          <a:prstGeom prst="rect">
            <a:avLst/>
          </a:prstGeom>
        </p:spPr>
      </p:pic>
    </p:spTree>
    <p:extLst>
      <p:ext uri="{BB962C8B-B14F-4D97-AF65-F5344CB8AC3E}">
        <p14:creationId xmlns:p14="http://schemas.microsoft.com/office/powerpoint/2010/main" val="393261162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90495-B1B7-4A17-9EF0-AEF97059E813}"/>
              </a:ext>
            </a:extLst>
          </p:cNvPr>
          <p:cNvSpPr>
            <a:spLocks noGrp="1"/>
          </p:cNvSpPr>
          <p:nvPr>
            <p:ph type="title"/>
          </p:nvPr>
        </p:nvSpPr>
        <p:spPr/>
        <p:txBody>
          <a:bodyPr/>
          <a:lstStyle/>
          <a:p>
            <a:r>
              <a:rPr lang="en-MY" dirty="0"/>
              <a:t>Internal Movement</a:t>
            </a:r>
          </a:p>
        </p:txBody>
      </p:sp>
      <p:sp>
        <p:nvSpPr>
          <p:cNvPr id="4" name="TextBox 3">
            <a:extLst>
              <a:ext uri="{FF2B5EF4-FFF2-40B4-BE49-F238E27FC236}">
                <a16:creationId xmlns:a16="http://schemas.microsoft.com/office/drawing/2014/main" id="{3C48900C-3DDF-4E99-93DB-01B8DA7C5F1B}"/>
              </a:ext>
            </a:extLst>
          </p:cNvPr>
          <p:cNvSpPr txBox="1"/>
          <p:nvPr/>
        </p:nvSpPr>
        <p:spPr>
          <a:xfrm>
            <a:off x="914400" y="1772816"/>
            <a:ext cx="7618040" cy="4247317"/>
          </a:xfrm>
          <a:prstGeom prst="rect">
            <a:avLst/>
          </a:prstGeom>
          <a:noFill/>
        </p:spPr>
        <p:txBody>
          <a:bodyPr wrap="square" rtlCol="0">
            <a:spAutoFit/>
          </a:bodyPr>
          <a:lstStyle/>
          <a:p>
            <a:r>
              <a:rPr lang="en-MY" dirty="0"/>
              <a:t>Internal movement refers to the movement of employees from one job to another within the organization.</a:t>
            </a:r>
          </a:p>
          <a:p>
            <a:endParaRPr lang="en-MY" dirty="0"/>
          </a:p>
          <a:p>
            <a:r>
              <a:rPr lang="en-MY" dirty="0"/>
              <a:t>We will look in more detail at the following forms of internal movement:</a:t>
            </a:r>
          </a:p>
          <a:p>
            <a:endParaRPr lang="en-MY" dirty="0"/>
          </a:p>
          <a:p>
            <a:pPr marL="285750" indent="-285750">
              <a:buFont typeface="Wingdings" panose="05000000000000000000" pitchFamily="2" charset="2"/>
              <a:buChar char="§"/>
            </a:pPr>
            <a:r>
              <a:rPr lang="en-MY" dirty="0"/>
              <a:t>Promotions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Demotions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Relocations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Transfers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International assignments</a:t>
            </a:r>
          </a:p>
          <a:p>
            <a:endParaRPr lang="en-MY" dirty="0"/>
          </a:p>
        </p:txBody>
      </p:sp>
    </p:spTree>
    <p:extLst>
      <p:ext uri="{BB962C8B-B14F-4D97-AF65-F5344CB8AC3E}">
        <p14:creationId xmlns:p14="http://schemas.microsoft.com/office/powerpoint/2010/main" val="292647358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E1BB4-6C76-4220-9E02-95945CCD2082}"/>
              </a:ext>
            </a:extLst>
          </p:cNvPr>
          <p:cNvSpPr>
            <a:spLocks noGrp="1"/>
          </p:cNvSpPr>
          <p:nvPr>
            <p:ph type="title"/>
          </p:nvPr>
        </p:nvSpPr>
        <p:spPr/>
        <p:txBody>
          <a:bodyPr/>
          <a:lstStyle/>
          <a:p>
            <a:r>
              <a:rPr lang="en-MY" dirty="0"/>
              <a:t>Promotions</a:t>
            </a:r>
          </a:p>
        </p:txBody>
      </p:sp>
      <p:sp>
        <p:nvSpPr>
          <p:cNvPr id="4" name="TextBox 3">
            <a:extLst>
              <a:ext uri="{FF2B5EF4-FFF2-40B4-BE49-F238E27FC236}">
                <a16:creationId xmlns:a16="http://schemas.microsoft.com/office/drawing/2014/main" id="{342C8923-F37A-465A-9A3D-A69ADAA6D3F2}"/>
              </a:ext>
            </a:extLst>
          </p:cNvPr>
          <p:cNvSpPr txBox="1"/>
          <p:nvPr/>
        </p:nvSpPr>
        <p:spPr>
          <a:xfrm>
            <a:off x="914400" y="1772816"/>
            <a:ext cx="7906072" cy="4524315"/>
          </a:xfrm>
          <a:prstGeom prst="rect">
            <a:avLst/>
          </a:prstGeom>
          <a:noFill/>
        </p:spPr>
        <p:txBody>
          <a:bodyPr wrap="square" rtlCol="0">
            <a:spAutoFit/>
          </a:bodyPr>
          <a:lstStyle/>
          <a:p>
            <a:r>
              <a:rPr lang="en-MY" dirty="0"/>
              <a:t>In most organizations, a promotion is an advancement of an employee's rank, usually with greater responsibility and more money. Some reasons for promotion include the following:</a:t>
            </a:r>
          </a:p>
          <a:p>
            <a:endParaRPr lang="en-MY" dirty="0"/>
          </a:p>
          <a:p>
            <a:pPr marL="285750" indent="-285750">
              <a:buFont typeface="Wingdings" panose="05000000000000000000" pitchFamily="2" charset="2"/>
              <a:buChar char="§"/>
            </a:pPr>
            <a:r>
              <a:rPr lang="en-MY" dirty="0"/>
              <a:t>Assuming new and different duties of a different position at a higher level</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Assuming a position that involves increased responsibilities and the acquisition of additional knowledge, skills or abilities in the same line of work</a:t>
            </a:r>
          </a:p>
          <a:p>
            <a:endParaRPr lang="en-MY" dirty="0"/>
          </a:p>
          <a:p>
            <a:r>
              <a:rPr lang="en-MY" dirty="0"/>
              <a:t>HR, together with line management, should develop a natural progression of jobs whenever possible. This progression provides employees with a career path for future growth that can also be used as a basis for promotion from within. However, HR management should not create jobs simply to provide a path of upward mobility. Artificial career paths can lead to unrealistic expectations and unnecessary organizational structure and costs.</a:t>
            </a:r>
          </a:p>
        </p:txBody>
      </p:sp>
    </p:spTree>
    <p:extLst>
      <p:ext uri="{BB962C8B-B14F-4D97-AF65-F5344CB8AC3E}">
        <p14:creationId xmlns:p14="http://schemas.microsoft.com/office/powerpoint/2010/main" val="22147932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Demotions</a:t>
            </a:r>
          </a:p>
        </p:txBody>
      </p:sp>
      <p:sp>
        <p:nvSpPr>
          <p:cNvPr id="4" name="TextBox 3">
            <a:extLst>
              <a:ext uri="{FF2B5EF4-FFF2-40B4-BE49-F238E27FC236}">
                <a16:creationId xmlns:a16="http://schemas.microsoft.com/office/drawing/2014/main" id="{A37E691A-C996-49B6-8C11-F5902A0F6E89}"/>
              </a:ext>
            </a:extLst>
          </p:cNvPr>
          <p:cNvSpPr txBox="1"/>
          <p:nvPr/>
        </p:nvSpPr>
        <p:spPr>
          <a:xfrm>
            <a:off x="914400" y="1916832"/>
            <a:ext cx="7258000" cy="3416320"/>
          </a:xfrm>
          <a:prstGeom prst="rect">
            <a:avLst/>
          </a:prstGeom>
          <a:noFill/>
        </p:spPr>
        <p:txBody>
          <a:bodyPr wrap="square" rtlCol="0">
            <a:spAutoFit/>
          </a:bodyPr>
          <a:lstStyle/>
          <a:p>
            <a:r>
              <a:rPr lang="en-MY" dirty="0"/>
              <a:t>A demotion is moving an employee back or laterally to a position that is better suited to his or her talents. Demotions can occur for several different reasons:</a:t>
            </a:r>
          </a:p>
          <a:p>
            <a:endParaRPr lang="en-MY" dirty="0"/>
          </a:p>
          <a:p>
            <a:pPr marL="285750" indent="-285750">
              <a:buFont typeface="Wingdings" panose="05000000000000000000" pitchFamily="2" charset="2"/>
              <a:buChar char="§"/>
            </a:pPr>
            <a:r>
              <a:rPr lang="en-MY" dirty="0"/>
              <a:t>Staff reductions, consolidations or reorganizations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An attempt to move an underqualified employee to a more suitable position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An employee’s request (For example, an employee may not want to continue as a supervisor or may request a part-time schedule.)</a:t>
            </a:r>
          </a:p>
          <a:p>
            <a:endParaRPr lang="en-MY" dirty="0"/>
          </a:p>
        </p:txBody>
      </p:sp>
    </p:spTree>
    <p:extLst>
      <p:ext uri="{BB962C8B-B14F-4D97-AF65-F5344CB8AC3E}">
        <p14:creationId xmlns:p14="http://schemas.microsoft.com/office/powerpoint/2010/main" val="48188914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Relocations</a:t>
            </a:r>
          </a:p>
        </p:txBody>
      </p:sp>
      <p:sp>
        <p:nvSpPr>
          <p:cNvPr id="4" name="TextBox 3">
            <a:extLst>
              <a:ext uri="{FF2B5EF4-FFF2-40B4-BE49-F238E27FC236}">
                <a16:creationId xmlns:a16="http://schemas.microsoft.com/office/drawing/2014/main" id="{4CF383E2-5BFE-432F-959E-6C6C934C6B9B}"/>
              </a:ext>
            </a:extLst>
          </p:cNvPr>
          <p:cNvSpPr txBox="1"/>
          <p:nvPr/>
        </p:nvSpPr>
        <p:spPr>
          <a:xfrm>
            <a:off x="755576" y="1772816"/>
            <a:ext cx="7931224" cy="4247317"/>
          </a:xfrm>
          <a:prstGeom prst="rect">
            <a:avLst/>
          </a:prstGeom>
          <a:noFill/>
        </p:spPr>
        <p:txBody>
          <a:bodyPr wrap="square" rtlCol="0">
            <a:spAutoFit/>
          </a:bodyPr>
          <a:lstStyle/>
          <a:p>
            <a:r>
              <a:rPr lang="en-MY" dirty="0"/>
              <a:t>Relocation means moving an employee to another location for work. This relocation can be within the country or to another country.</a:t>
            </a:r>
          </a:p>
          <a:p>
            <a:endParaRPr lang="en-MY" dirty="0"/>
          </a:p>
          <a:p>
            <a:r>
              <a:rPr lang="en-MY" dirty="0"/>
              <a:t>The organization should consider several factors related to relocations:</a:t>
            </a:r>
          </a:p>
          <a:p>
            <a:endParaRPr lang="en-MY" dirty="0"/>
          </a:p>
          <a:p>
            <a:pPr marL="285750" indent="-285750">
              <a:buFont typeface="Wingdings" panose="05000000000000000000" pitchFamily="2" charset="2"/>
              <a:buChar char="§"/>
            </a:pPr>
            <a:r>
              <a:rPr lang="en-MY" dirty="0"/>
              <a:t>The cost to the organization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employee’s willingness to accept the relocation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impact on the employee’s family (including employment opportunities for the spouse)</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need for an orientation program to adjust employees and their families to the new location</a:t>
            </a:r>
          </a:p>
          <a:p>
            <a:endParaRPr lang="en-MY" dirty="0"/>
          </a:p>
        </p:txBody>
      </p:sp>
    </p:spTree>
    <p:extLst>
      <p:ext uri="{BB962C8B-B14F-4D97-AF65-F5344CB8AC3E}">
        <p14:creationId xmlns:p14="http://schemas.microsoft.com/office/powerpoint/2010/main" val="324011093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Transfers</a:t>
            </a:r>
          </a:p>
        </p:txBody>
      </p:sp>
      <p:sp>
        <p:nvSpPr>
          <p:cNvPr id="4" name="TextBox 3">
            <a:extLst>
              <a:ext uri="{FF2B5EF4-FFF2-40B4-BE49-F238E27FC236}">
                <a16:creationId xmlns:a16="http://schemas.microsoft.com/office/drawing/2014/main" id="{AFF58AC2-36FB-45EE-8131-1019A454B1A5}"/>
              </a:ext>
            </a:extLst>
          </p:cNvPr>
          <p:cNvSpPr txBox="1"/>
          <p:nvPr/>
        </p:nvSpPr>
        <p:spPr>
          <a:xfrm>
            <a:off x="755576" y="1844824"/>
            <a:ext cx="8208912" cy="4247317"/>
          </a:xfrm>
          <a:prstGeom prst="rect">
            <a:avLst/>
          </a:prstGeom>
          <a:noFill/>
        </p:spPr>
        <p:txBody>
          <a:bodyPr wrap="square" rtlCol="0">
            <a:spAutoFit/>
          </a:bodyPr>
          <a:lstStyle/>
          <a:p>
            <a:r>
              <a:rPr lang="en-MY" dirty="0"/>
              <a:t>Often employees transfer to other divisions within an organization. Transfers are usually considered a lateral move with no salary adjustment. Transfers can be initiated by either the employee or management and may involve a move to a different geographic location, function or organizational line.</a:t>
            </a:r>
          </a:p>
          <a:p>
            <a:endParaRPr lang="en-MY" dirty="0"/>
          </a:p>
          <a:p>
            <a:r>
              <a:rPr lang="en-MY" dirty="0"/>
              <a:t>Reasons for transfers include the following:</a:t>
            </a:r>
          </a:p>
          <a:p>
            <a:endParaRPr lang="en-MY" dirty="0"/>
          </a:p>
          <a:p>
            <a:pPr marL="285750" indent="-285750">
              <a:buFont typeface="Wingdings" panose="05000000000000000000" pitchFamily="2" charset="2"/>
              <a:buChar char="§"/>
            </a:pPr>
            <a:r>
              <a:rPr lang="en-MY" dirty="0"/>
              <a:t>The employee desires change but does not want to leave the organization.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organization finds a better match between the employee’s abilities and the organization’s staffing needs.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transfer helps the organization balance staffing and reduces the need for terminations.</a:t>
            </a:r>
          </a:p>
          <a:p>
            <a:endParaRPr lang="en-MY" dirty="0"/>
          </a:p>
        </p:txBody>
      </p:sp>
    </p:spTree>
    <p:extLst>
      <p:ext uri="{BB962C8B-B14F-4D97-AF65-F5344CB8AC3E}">
        <p14:creationId xmlns:p14="http://schemas.microsoft.com/office/powerpoint/2010/main" val="271750946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International Assignments</a:t>
            </a:r>
          </a:p>
        </p:txBody>
      </p:sp>
      <p:sp>
        <p:nvSpPr>
          <p:cNvPr id="4" name="TextBox 3">
            <a:extLst>
              <a:ext uri="{FF2B5EF4-FFF2-40B4-BE49-F238E27FC236}">
                <a16:creationId xmlns:a16="http://schemas.microsoft.com/office/drawing/2014/main" id="{41DD51A8-6F32-42EC-AA5B-3D2086151092}"/>
              </a:ext>
            </a:extLst>
          </p:cNvPr>
          <p:cNvSpPr txBox="1"/>
          <p:nvPr/>
        </p:nvSpPr>
        <p:spPr>
          <a:xfrm>
            <a:off x="914400" y="1844824"/>
            <a:ext cx="7546032" cy="3693319"/>
          </a:xfrm>
          <a:prstGeom prst="rect">
            <a:avLst/>
          </a:prstGeom>
          <a:noFill/>
        </p:spPr>
        <p:txBody>
          <a:bodyPr wrap="square" rtlCol="0">
            <a:spAutoFit/>
          </a:bodyPr>
          <a:lstStyle/>
          <a:p>
            <a:r>
              <a:rPr lang="en-MY" dirty="0"/>
              <a:t>An international assignee is a person who moves to a new country to work on an international assignment</a:t>
            </a:r>
          </a:p>
          <a:p>
            <a:endParaRPr lang="en-MY" dirty="0"/>
          </a:p>
          <a:p>
            <a:r>
              <a:rPr lang="en-MY" dirty="0"/>
              <a:t>Reasons for organizations to make an international assignment include the following:</a:t>
            </a:r>
          </a:p>
          <a:p>
            <a:endParaRPr lang="en-MY" dirty="0"/>
          </a:p>
          <a:p>
            <a:pPr marL="285750" indent="-285750">
              <a:buFont typeface="Wingdings" panose="05000000000000000000" pitchFamily="2" charset="2"/>
              <a:buChar char="§"/>
            </a:pPr>
            <a:r>
              <a:rPr lang="en-MY" dirty="0"/>
              <a:t>Filling an open position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Transferring technology or knowledge</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Developing an employee’s career</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err="1"/>
              <a:t>Analyzing</a:t>
            </a:r>
            <a:r>
              <a:rPr lang="en-MY" dirty="0"/>
              <a:t> the market for the organization’s products or services </a:t>
            </a:r>
          </a:p>
        </p:txBody>
      </p:sp>
    </p:spTree>
    <p:extLst>
      <p:ext uri="{BB962C8B-B14F-4D97-AF65-F5344CB8AC3E}">
        <p14:creationId xmlns:p14="http://schemas.microsoft.com/office/powerpoint/2010/main" val="37733766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Recruiting Strategies IV</a:t>
            </a:r>
          </a:p>
        </p:txBody>
      </p:sp>
      <p:sp>
        <p:nvSpPr>
          <p:cNvPr id="4" name="TextBox 3">
            <a:extLst>
              <a:ext uri="{FF2B5EF4-FFF2-40B4-BE49-F238E27FC236}">
                <a16:creationId xmlns:a16="http://schemas.microsoft.com/office/drawing/2014/main" id="{3D551BA2-A207-467F-ACE8-F46D945F718F}"/>
              </a:ext>
            </a:extLst>
          </p:cNvPr>
          <p:cNvSpPr txBox="1"/>
          <p:nvPr/>
        </p:nvSpPr>
        <p:spPr>
          <a:xfrm>
            <a:off x="683568" y="1659260"/>
            <a:ext cx="8003232" cy="2031325"/>
          </a:xfrm>
          <a:prstGeom prst="rect">
            <a:avLst/>
          </a:prstGeom>
          <a:noFill/>
        </p:spPr>
        <p:txBody>
          <a:bodyPr wrap="square" rtlCol="0">
            <a:spAutoFit/>
          </a:bodyPr>
          <a:lstStyle/>
          <a:p>
            <a:r>
              <a:rPr lang="en-MY" b="1" u="sng" dirty="0"/>
              <a:t>External Recruitment Sources</a:t>
            </a:r>
          </a:p>
          <a:p>
            <a:endParaRPr lang="en-MY" dirty="0"/>
          </a:p>
          <a:p>
            <a:r>
              <a:rPr lang="en-MY" dirty="0"/>
              <a:t>During the external recruitment process, HR or the lead recruiter plays the liaison role between the hiring manager and the external recruitment source. As a liaison, the recruiter is the main contact point in the recruitment process and facilitates the communication between the organization and the external recruitment source.</a:t>
            </a:r>
          </a:p>
        </p:txBody>
      </p:sp>
      <p:pic>
        <p:nvPicPr>
          <p:cNvPr id="6" name="Picture 5">
            <a:extLst>
              <a:ext uri="{FF2B5EF4-FFF2-40B4-BE49-F238E27FC236}">
                <a16:creationId xmlns:a16="http://schemas.microsoft.com/office/drawing/2014/main" id="{10EE636C-13D5-4CFD-8479-BE45D0293473}"/>
              </a:ext>
            </a:extLst>
          </p:cNvPr>
          <p:cNvPicPr>
            <a:picLocks noChangeAspect="1"/>
          </p:cNvPicPr>
          <p:nvPr/>
        </p:nvPicPr>
        <p:blipFill>
          <a:blip r:embed="rId2"/>
          <a:stretch>
            <a:fillRect/>
          </a:stretch>
        </p:blipFill>
        <p:spPr>
          <a:xfrm>
            <a:off x="2395537" y="3903662"/>
            <a:ext cx="4810125" cy="2676525"/>
          </a:xfrm>
          <a:prstGeom prst="rect">
            <a:avLst/>
          </a:prstGeom>
        </p:spPr>
      </p:pic>
    </p:spTree>
    <p:extLst>
      <p:ext uri="{BB962C8B-B14F-4D97-AF65-F5344CB8AC3E}">
        <p14:creationId xmlns:p14="http://schemas.microsoft.com/office/powerpoint/2010/main" val="119858236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External Recruiting Sources</a:t>
            </a:r>
          </a:p>
        </p:txBody>
      </p:sp>
      <p:pic>
        <p:nvPicPr>
          <p:cNvPr id="5" name="Picture 4">
            <a:extLst>
              <a:ext uri="{FF2B5EF4-FFF2-40B4-BE49-F238E27FC236}">
                <a16:creationId xmlns:a16="http://schemas.microsoft.com/office/drawing/2014/main" id="{F04A49FB-265E-4180-90D9-FB5BC166B163}"/>
              </a:ext>
            </a:extLst>
          </p:cNvPr>
          <p:cNvPicPr>
            <a:picLocks noChangeAspect="1"/>
          </p:cNvPicPr>
          <p:nvPr/>
        </p:nvPicPr>
        <p:blipFill>
          <a:blip r:embed="rId2"/>
          <a:stretch>
            <a:fillRect/>
          </a:stretch>
        </p:blipFill>
        <p:spPr>
          <a:xfrm>
            <a:off x="1331640" y="1556792"/>
            <a:ext cx="6192688" cy="5191125"/>
          </a:xfrm>
          <a:prstGeom prst="rect">
            <a:avLst/>
          </a:prstGeom>
        </p:spPr>
      </p:pic>
    </p:spTree>
    <p:extLst>
      <p:ext uri="{BB962C8B-B14F-4D97-AF65-F5344CB8AC3E}">
        <p14:creationId xmlns:p14="http://schemas.microsoft.com/office/powerpoint/2010/main" val="190329497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Poll Question # 1</a:t>
            </a:r>
          </a:p>
        </p:txBody>
      </p:sp>
      <p:sp>
        <p:nvSpPr>
          <p:cNvPr id="4" name="TextBox 3">
            <a:extLst>
              <a:ext uri="{FF2B5EF4-FFF2-40B4-BE49-F238E27FC236}">
                <a16:creationId xmlns:a16="http://schemas.microsoft.com/office/drawing/2014/main" id="{95E28EC1-29A3-420B-BB32-4277B0177B59}"/>
              </a:ext>
            </a:extLst>
          </p:cNvPr>
          <p:cNvSpPr txBox="1"/>
          <p:nvPr/>
        </p:nvSpPr>
        <p:spPr>
          <a:xfrm>
            <a:off x="914400" y="1700808"/>
            <a:ext cx="7772400" cy="3139321"/>
          </a:xfrm>
          <a:prstGeom prst="rect">
            <a:avLst/>
          </a:prstGeom>
          <a:noFill/>
        </p:spPr>
        <p:txBody>
          <a:bodyPr wrap="square" rtlCol="0">
            <a:spAutoFit/>
          </a:bodyPr>
          <a:lstStyle/>
          <a:p>
            <a:r>
              <a:rPr lang="en-MY" dirty="0"/>
              <a:t>What form is best used to authorize creating a new position that is not currently filled by an employee?</a:t>
            </a:r>
          </a:p>
          <a:p>
            <a:endParaRPr lang="en-MY" dirty="0"/>
          </a:p>
          <a:p>
            <a:pPr marL="342900" indent="-342900">
              <a:buAutoNum type="alphaUcPeriod"/>
            </a:pPr>
            <a:r>
              <a:rPr lang="en-MY" dirty="0"/>
              <a:t>Requisition form</a:t>
            </a:r>
          </a:p>
          <a:p>
            <a:pPr marL="342900" indent="-342900">
              <a:buAutoNum type="alphaUcPeriod"/>
            </a:pPr>
            <a:endParaRPr lang="en-MY" dirty="0"/>
          </a:p>
          <a:p>
            <a:pPr marL="342900" indent="-342900">
              <a:buAutoNum type="alphaUcPeriod"/>
            </a:pPr>
            <a:r>
              <a:rPr lang="en-MY" dirty="0"/>
              <a:t>Requisition Replacement form</a:t>
            </a:r>
          </a:p>
          <a:p>
            <a:pPr marL="342900" indent="-342900">
              <a:buAutoNum type="alphaUcPeriod"/>
            </a:pPr>
            <a:endParaRPr lang="en-MY" dirty="0"/>
          </a:p>
          <a:p>
            <a:pPr marL="342900" indent="-342900">
              <a:buAutoNum type="alphaUcPeriod"/>
            </a:pPr>
            <a:r>
              <a:rPr lang="en-MY" dirty="0"/>
              <a:t>Add to Headcount form</a:t>
            </a:r>
          </a:p>
          <a:p>
            <a:pPr marL="342900" indent="-342900">
              <a:buAutoNum type="alphaUcPeriod"/>
            </a:pPr>
            <a:endParaRPr lang="en-MY" dirty="0"/>
          </a:p>
          <a:p>
            <a:pPr marL="342900" indent="-342900">
              <a:buAutoNum type="alphaUcPeriod"/>
            </a:pPr>
            <a:r>
              <a:rPr lang="en-MY" dirty="0"/>
              <a:t>Recruitment form</a:t>
            </a:r>
          </a:p>
          <a:p>
            <a:endParaRPr lang="en-MY" dirty="0"/>
          </a:p>
        </p:txBody>
      </p:sp>
    </p:spTree>
    <p:extLst>
      <p:ext uri="{BB962C8B-B14F-4D97-AF65-F5344CB8AC3E}">
        <p14:creationId xmlns:p14="http://schemas.microsoft.com/office/powerpoint/2010/main" val="67118083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Answer to Poll Question # 1</a:t>
            </a:r>
          </a:p>
        </p:txBody>
      </p:sp>
      <p:sp>
        <p:nvSpPr>
          <p:cNvPr id="3" name="Content Placeholder 2">
            <a:extLst>
              <a:ext uri="{FF2B5EF4-FFF2-40B4-BE49-F238E27FC236}">
                <a16:creationId xmlns:a16="http://schemas.microsoft.com/office/drawing/2014/main" id="{ACAFFCE3-1A91-4B4E-A517-EE90C0DE52D1}"/>
              </a:ext>
            </a:extLst>
          </p:cNvPr>
          <p:cNvSpPr>
            <a:spLocks noGrp="1"/>
          </p:cNvSpPr>
          <p:nvPr>
            <p:ph idx="1"/>
          </p:nvPr>
        </p:nvSpPr>
        <p:spPr>
          <a:xfrm>
            <a:off x="1043608" y="2132856"/>
            <a:ext cx="4665712" cy="820688"/>
          </a:xfrm>
        </p:spPr>
        <p:txBody>
          <a:bodyPr/>
          <a:lstStyle/>
          <a:p>
            <a:pPr marL="0" indent="0">
              <a:buNone/>
            </a:pPr>
            <a:r>
              <a:rPr lang="en-MY" dirty="0"/>
              <a:t>A.	Requisition form</a:t>
            </a:r>
          </a:p>
        </p:txBody>
      </p:sp>
    </p:spTree>
    <p:extLst>
      <p:ext uri="{BB962C8B-B14F-4D97-AF65-F5344CB8AC3E}">
        <p14:creationId xmlns:p14="http://schemas.microsoft.com/office/powerpoint/2010/main" val="11884917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Poll Question # 2</a:t>
            </a:r>
          </a:p>
        </p:txBody>
      </p:sp>
      <p:sp>
        <p:nvSpPr>
          <p:cNvPr id="4" name="TextBox 3">
            <a:extLst>
              <a:ext uri="{FF2B5EF4-FFF2-40B4-BE49-F238E27FC236}">
                <a16:creationId xmlns:a16="http://schemas.microsoft.com/office/drawing/2014/main" id="{474EB9EB-9980-4566-8A73-2E91D6F2BADB}"/>
              </a:ext>
            </a:extLst>
          </p:cNvPr>
          <p:cNvSpPr txBox="1"/>
          <p:nvPr/>
        </p:nvSpPr>
        <p:spPr>
          <a:xfrm>
            <a:off x="914400" y="1700808"/>
            <a:ext cx="7772400" cy="3970318"/>
          </a:xfrm>
          <a:prstGeom prst="rect">
            <a:avLst/>
          </a:prstGeom>
          <a:noFill/>
        </p:spPr>
        <p:txBody>
          <a:bodyPr wrap="square" rtlCol="0">
            <a:spAutoFit/>
          </a:bodyPr>
          <a:lstStyle/>
          <a:p>
            <a:r>
              <a:rPr lang="en-MY" dirty="0"/>
              <a:t>Which of the following statements about effective recruiting is NOT true?</a:t>
            </a:r>
          </a:p>
          <a:p>
            <a:endParaRPr lang="en-MY" dirty="0"/>
          </a:p>
          <a:p>
            <a:pPr marL="342900" indent="-342900">
              <a:buAutoNum type="alphaUcPeriod"/>
            </a:pPr>
            <a:r>
              <a:rPr lang="en-MY" dirty="0"/>
              <a:t>What works for one organization will usually apply to another organization.</a:t>
            </a:r>
          </a:p>
          <a:p>
            <a:pPr marL="342900" indent="-342900">
              <a:buAutoNum type="alphaUcPeriod"/>
            </a:pPr>
            <a:endParaRPr lang="en-MY" dirty="0"/>
          </a:p>
          <a:p>
            <a:pPr marL="342900" indent="-342900">
              <a:buAutoNum type="alphaUcPeriod"/>
            </a:pPr>
            <a:r>
              <a:rPr lang="en-MY" dirty="0"/>
              <a:t>Job specifications should reflect the collective input of managers, supervisors, incumbents and others.</a:t>
            </a:r>
          </a:p>
          <a:p>
            <a:pPr marL="342900" indent="-342900">
              <a:buAutoNum type="alphaUcPeriod"/>
            </a:pPr>
            <a:endParaRPr lang="en-MY" dirty="0"/>
          </a:p>
          <a:p>
            <a:pPr marL="342900" indent="-342900">
              <a:buAutoNum type="alphaUcPeriod"/>
            </a:pPr>
            <a:r>
              <a:rPr lang="en-MY" dirty="0"/>
              <a:t>Recruiters should show genuine interest in job candidates and treat them like valued prospective employees.</a:t>
            </a:r>
          </a:p>
          <a:p>
            <a:pPr marL="342900" indent="-342900">
              <a:buAutoNum type="alphaUcPeriod"/>
            </a:pPr>
            <a:endParaRPr lang="en-MY" dirty="0"/>
          </a:p>
          <a:p>
            <a:pPr marL="342900" indent="-342900">
              <a:buAutoNum type="alphaUcPeriod"/>
            </a:pPr>
            <a:r>
              <a:rPr lang="en-MY" dirty="0"/>
              <a:t>Organizations should recruit continuously rather recruiting only to fill specific existing openings.</a:t>
            </a:r>
          </a:p>
          <a:p>
            <a:endParaRPr lang="en-MY" dirty="0"/>
          </a:p>
        </p:txBody>
      </p:sp>
    </p:spTree>
    <p:extLst>
      <p:ext uri="{BB962C8B-B14F-4D97-AF65-F5344CB8AC3E}">
        <p14:creationId xmlns:p14="http://schemas.microsoft.com/office/powerpoint/2010/main" val="268704800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Answer to Poll Question # 2</a:t>
            </a:r>
          </a:p>
        </p:txBody>
      </p:sp>
      <p:sp>
        <p:nvSpPr>
          <p:cNvPr id="3" name="Content Placeholder 2">
            <a:extLst>
              <a:ext uri="{FF2B5EF4-FFF2-40B4-BE49-F238E27FC236}">
                <a16:creationId xmlns:a16="http://schemas.microsoft.com/office/drawing/2014/main" id="{ACAFFCE3-1A91-4B4E-A517-EE90C0DE52D1}"/>
              </a:ext>
            </a:extLst>
          </p:cNvPr>
          <p:cNvSpPr>
            <a:spLocks noGrp="1"/>
          </p:cNvSpPr>
          <p:nvPr>
            <p:ph idx="1"/>
          </p:nvPr>
        </p:nvSpPr>
        <p:spPr>
          <a:xfrm>
            <a:off x="905094" y="2224845"/>
            <a:ext cx="7041976" cy="1036712"/>
          </a:xfrm>
        </p:spPr>
        <p:txBody>
          <a:bodyPr/>
          <a:lstStyle/>
          <a:p>
            <a:pPr marL="0" indent="0">
              <a:buNone/>
            </a:pPr>
            <a:r>
              <a:rPr lang="en-MY" dirty="0"/>
              <a:t>A.	What works for one organization will usually apply to another organization.</a:t>
            </a:r>
          </a:p>
        </p:txBody>
      </p:sp>
    </p:spTree>
    <p:extLst>
      <p:ext uri="{BB962C8B-B14F-4D97-AF65-F5344CB8AC3E}">
        <p14:creationId xmlns:p14="http://schemas.microsoft.com/office/powerpoint/2010/main" val="347668787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Poll Question # 3</a:t>
            </a:r>
          </a:p>
        </p:txBody>
      </p:sp>
      <p:sp>
        <p:nvSpPr>
          <p:cNvPr id="4" name="TextBox 3">
            <a:extLst>
              <a:ext uri="{FF2B5EF4-FFF2-40B4-BE49-F238E27FC236}">
                <a16:creationId xmlns:a16="http://schemas.microsoft.com/office/drawing/2014/main" id="{7E91629D-B14B-464F-8A0A-6F99FF426A45}"/>
              </a:ext>
            </a:extLst>
          </p:cNvPr>
          <p:cNvSpPr txBox="1"/>
          <p:nvPr/>
        </p:nvSpPr>
        <p:spPr>
          <a:xfrm>
            <a:off x="914400" y="1772816"/>
            <a:ext cx="7772400" cy="3693319"/>
          </a:xfrm>
          <a:prstGeom prst="rect">
            <a:avLst/>
          </a:prstGeom>
          <a:noFill/>
        </p:spPr>
        <p:txBody>
          <a:bodyPr wrap="square" rtlCol="0">
            <a:spAutoFit/>
          </a:bodyPr>
          <a:lstStyle/>
          <a:p>
            <a:r>
              <a:rPr lang="en-MY" dirty="0"/>
              <a:t>What is meant by building a candidate pipeline?</a:t>
            </a:r>
          </a:p>
          <a:p>
            <a:endParaRPr lang="en-MY" dirty="0"/>
          </a:p>
          <a:p>
            <a:pPr marL="342900" indent="-342900">
              <a:buAutoNum type="alphaUcPeriod"/>
            </a:pPr>
            <a:r>
              <a:rPr lang="en-MY" dirty="0"/>
              <a:t>Using alternative recruiting sources and workers who are not regular employees</a:t>
            </a:r>
          </a:p>
          <a:p>
            <a:pPr marL="342900" indent="-342900">
              <a:buAutoNum type="alphaUcPeriod"/>
            </a:pPr>
            <a:endParaRPr lang="en-MY" dirty="0"/>
          </a:p>
          <a:p>
            <a:pPr marL="342900" indent="-342900">
              <a:buAutoNum type="alphaUcPeriod"/>
            </a:pPr>
            <a:r>
              <a:rPr lang="en-MY" dirty="0"/>
              <a:t>Developing a pool of applicants that will be available when a job opening needs to be filled</a:t>
            </a:r>
          </a:p>
          <a:p>
            <a:pPr marL="342900" indent="-342900">
              <a:buAutoNum type="alphaUcPeriod"/>
            </a:pPr>
            <a:endParaRPr lang="en-MY" dirty="0"/>
          </a:p>
          <a:p>
            <a:pPr marL="342900" indent="-342900">
              <a:buAutoNum type="alphaUcPeriod"/>
            </a:pPr>
            <a:r>
              <a:rPr lang="en-MY" dirty="0"/>
              <a:t>Establishing a specific plan of action for meeting your recruitment objectives</a:t>
            </a:r>
          </a:p>
          <a:p>
            <a:pPr marL="342900" indent="-342900">
              <a:buAutoNum type="alphaUcPeriod"/>
            </a:pPr>
            <a:endParaRPr lang="en-MY" dirty="0"/>
          </a:p>
          <a:p>
            <a:pPr marL="342900" indent="-342900">
              <a:buAutoNum type="alphaUcPeriod"/>
            </a:pPr>
            <a:r>
              <a:rPr lang="en-MY" dirty="0"/>
              <a:t>Encouraging the best potential candidates to apply</a:t>
            </a:r>
          </a:p>
          <a:p>
            <a:endParaRPr lang="en-MY" dirty="0"/>
          </a:p>
        </p:txBody>
      </p:sp>
    </p:spTree>
    <p:extLst>
      <p:ext uri="{BB962C8B-B14F-4D97-AF65-F5344CB8AC3E}">
        <p14:creationId xmlns:p14="http://schemas.microsoft.com/office/powerpoint/2010/main" val="343112118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Answer to Poll Question # 3</a:t>
            </a:r>
          </a:p>
        </p:txBody>
      </p:sp>
      <p:sp>
        <p:nvSpPr>
          <p:cNvPr id="3" name="Content Placeholder 2">
            <a:extLst>
              <a:ext uri="{FF2B5EF4-FFF2-40B4-BE49-F238E27FC236}">
                <a16:creationId xmlns:a16="http://schemas.microsoft.com/office/drawing/2014/main" id="{ACAFFCE3-1A91-4B4E-A517-EE90C0DE52D1}"/>
              </a:ext>
            </a:extLst>
          </p:cNvPr>
          <p:cNvSpPr>
            <a:spLocks noGrp="1"/>
          </p:cNvSpPr>
          <p:nvPr>
            <p:ph idx="1"/>
          </p:nvPr>
        </p:nvSpPr>
        <p:spPr>
          <a:xfrm>
            <a:off x="1012765" y="2348880"/>
            <a:ext cx="7906072" cy="1324744"/>
          </a:xfrm>
        </p:spPr>
        <p:txBody>
          <a:bodyPr/>
          <a:lstStyle/>
          <a:p>
            <a:pPr marL="0" indent="0">
              <a:buNone/>
            </a:pPr>
            <a:r>
              <a:rPr lang="en-MY" dirty="0"/>
              <a:t>B.	Developing a pool of applicants that will be available when a job opening needs to be filled</a:t>
            </a:r>
          </a:p>
        </p:txBody>
      </p:sp>
    </p:spTree>
    <p:extLst>
      <p:ext uri="{BB962C8B-B14F-4D97-AF65-F5344CB8AC3E}">
        <p14:creationId xmlns:p14="http://schemas.microsoft.com/office/powerpoint/2010/main" val="272629213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Poll Question # 4</a:t>
            </a:r>
          </a:p>
        </p:txBody>
      </p:sp>
      <p:sp>
        <p:nvSpPr>
          <p:cNvPr id="4" name="TextBox 3">
            <a:extLst>
              <a:ext uri="{FF2B5EF4-FFF2-40B4-BE49-F238E27FC236}">
                <a16:creationId xmlns:a16="http://schemas.microsoft.com/office/drawing/2014/main" id="{B91EC9D5-E18B-489E-8095-8CDD7E39AD1F}"/>
              </a:ext>
            </a:extLst>
          </p:cNvPr>
          <p:cNvSpPr txBox="1"/>
          <p:nvPr/>
        </p:nvSpPr>
        <p:spPr>
          <a:xfrm>
            <a:off x="755576" y="1916832"/>
            <a:ext cx="7931224" cy="2862322"/>
          </a:xfrm>
          <a:prstGeom prst="rect">
            <a:avLst/>
          </a:prstGeom>
          <a:noFill/>
        </p:spPr>
        <p:txBody>
          <a:bodyPr wrap="square" rtlCol="0">
            <a:spAutoFit/>
          </a:bodyPr>
          <a:lstStyle/>
          <a:p>
            <a:r>
              <a:rPr lang="en-MY" dirty="0"/>
              <a:t>Which of the following is an advantage of internal recruiting?</a:t>
            </a:r>
          </a:p>
          <a:p>
            <a:endParaRPr lang="en-MY" dirty="0"/>
          </a:p>
          <a:p>
            <a:pPr marL="342900" indent="-342900">
              <a:buAutoNum type="alphaUcPeriod"/>
            </a:pPr>
            <a:r>
              <a:rPr lang="en-MY" dirty="0"/>
              <a:t>Brings new ideas into the organization</a:t>
            </a:r>
          </a:p>
          <a:p>
            <a:pPr marL="342900" indent="-342900">
              <a:buAutoNum type="alphaUcPeriod"/>
            </a:pPr>
            <a:endParaRPr lang="en-MY" dirty="0"/>
          </a:p>
          <a:p>
            <a:pPr marL="342900" indent="-342900">
              <a:buAutoNum type="alphaUcPeriod"/>
            </a:pPr>
            <a:r>
              <a:rPr lang="en-MY" dirty="0"/>
              <a:t>Provides cross-industry insights</a:t>
            </a:r>
          </a:p>
          <a:p>
            <a:pPr marL="342900" indent="-342900">
              <a:buAutoNum type="alphaUcPeriod"/>
            </a:pPr>
            <a:endParaRPr lang="en-MY" dirty="0"/>
          </a:p>
          <a:p>
            <a:pPr marL="342900" indent="-342900">
              <a:buAutoNum type="alphaUcPeriod"/>
            </a:pPr>
            <a:r>
              <a:rPr lang="en-MY" dirty="0"/>
              <a:t>May reduce training costs</a:t>
            </a:r>
          </a:p>
          <a:p>
            <a:pPr marL="342900" indent="-342900">
              <a:buAutoNum type="alphaUcPeriod"/>
            </a:pPr>
            <a:endParaRPr lang="en-MY" dirty="0"/>
          </a:p>
          <a:p>
            <a:pPr marL="342900" indent="-342900">
              <a:buAutoNum type="alphaUcPeriod"/>
            </a:pPr>
            <a:r>
              <a:rPr lang="en-MY" dirty="0"/>
              <a:t>Can improve employee morale</a:t>
            </a:r>
          </a:p>
          <a:p>
            <a:endParaRPr lang="en-MY" dirty="0"/>
          </a:p>
        </p:txBody>
      </p:sp>
    </p:spTree>
    <p:extLst>
      <p:ext uri="{BB962C8B-B14F-4D97-AF65-F5344CB8AC3E}">
        <p14:creationId xmlns:p14="http://schemas.microsoft.com/office/powerpoint/2010/main" val="170888224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Answer to Question # 4</a:t>
            </a:r>
          </a:p>
        </p:txBody>
      </p:sp>
      <p:sp>
        <p:nvSpPr>
          <p:cNvPr id="3" name="Content Placeholder 2">
            <a:extLst>
              <a:ext uri="{FF2B5EF4-FFF2-40B4-BE49-F238E27FC236}">
                <a16:creationId xmlns:a16="http://schemas.microsoft.com/office/drawing/2014/main" id="{ACAFFCE3-1A91-4B4E-A517-EE90C0DE52D1}"/>
              </a:ext>
            </a:extLst>
          </p:cNvPr>
          <p:cNvSpPr>
            <a:spLocks noGrp="1"/>
          </p:cNvSpPr>
          <p:nvPr>
            <p:ph idx="1"/>
          </p:nvPr>
        </p:nvSpPr>
        <p:spPr>
          <a:xfrm>
            <a:off x="1187624" y="2531582"/>
            <a:ext cx="6465912" cy="892696"/>
          </a:xfrm>
        </p:spPr>
        <p:txBody>
          <a:bodyPr/>
          <a:lstStyle/>
          <a:p>
            <a:pPr marL="0" indent="0">
              <a:buNone/>
            </a:pPr>
            <a:r>
              <a:rPr lang="en-MY" dirty="0"/>
              <a:t>D.	Can improve employee morale</a:t>
            </a:r>
          </a:p>
        </p:txBody>
      </p:sp>
    </p:spTree>
    <p:extLst>
      <p:ext uri="{BB962C8B-B14F-4D97-AF65-F5344CB8AC3E}">
        <p14:creationId xmlns:p14="http://schemas.microsoft.com/office/powerpoint/2010/main" val="306421059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6897960" cy="47811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1">
            <a:extLst>
              <a:ext uri="{FF2B5EF4-FFF2-40B4-BE49-F238E27FC236}">
                <a16:creationId xmlns:a16="http://schemas.microsoft.com/office/drawing/2014/main" id="{5874EC8E-F83C-4BDF-B349-0BF69227AF21}"/>
              </a:ext>
            </a:extLst>
          </p:cNvPr>
          <p:cNvSpPr>
            <a:spLocks noGrp="1"/>
          </p:cNvSpPr>
          <p:nvPr>
            <p:ph type="title"/>
          </p:nvPr>
        </p:nvSpPr>
        <p:spPr>
          <a:xfrm>
            <a:off x="914400" y="277813"/>
            <a:ext cx="7772400" cy="1143000"/>
          </a:xfrm>
        </p:spPr>
        <p:txBody>
          <a:bodyPr/>
          <a:lstStyle/>
          <a:p>
            <a:r>
              <a:rPr lang="en-MY" dirty="0"/>
              <a:t>HR Planning and Staffing</a:t>
            </a:r>
          </a:p>
        </p:txBody>
      </p:sp>
    </p:spTree>
    <p:extLst>
      <p:ext uri="{BB962C8B-B14F-4D97-AF65-F5344CB8AC3E}">
        <p14:creationId xmlns:p14="http://schemas.microsoft.com/office/powerpoint/2010/main" val="245806415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Promoting the Organization</a:t>
            </a:r>
          </a:p>
        </p:txBody>
      </p:sp>
      <p:sp>
        <p:nvSpPr>
          <p:cNvPr id="4" name="TextBox 3">
            <a:extLst>
              <a:ext uri="{FF2B5EF4-FFF2-40B4-BE49-F238E27FC236}">
                <a16:creationId xmlns:a16="http://schemas.microsoft.com/office/drawing/2014/main" id="{658E07EF-FA84-4C32-95CE-3961997B67A6}"/>
              </a:ext>
            </a:extLst>
          </p:cNvPr>
          <p:cNvSpPr txBox="1"/>
          <p:nvPr/>
        </p:nvSpPr>
        <p:spPr>
          <a:xfrm>
            <a:off x="755576" y="1772816"/>
            <a:ext cx="7632848" cy="2677656"/>
          </a:xfrm>
          <a:prstGeom prst="rect">
            <a:avLst/>
          </a:prstGeom>
          <a:noFill/>
        </p:spPr>
        <p:txBody>
          <a:bodyPr wrap="square" rtlCol="0">
            <a:spAutoFit/>
          </a:bodyPr>
          <a:lstStyle/>
          <a:p>
            <a:r>
              <a:rPr lang="en-MY" sz="2400" dirty="0"/>
              <a:t>An organization’s workforce planning process should include a consideration of how the organization is perceived by potential applicants and why applicants would want to work for the organization. </a:t>
            </a:r>
            <a:r>
              <a:rPr lang="en-MY" sz="2400" b="1" dirty="0"/>
              <a:t>Employment brands </a:t>
            </a:r>
            <a:r>
              <a:rPr lang="en-MY" sz="2400" dirty="0"/>
              <a:t>and </a:t>
            </a:r>
            <a:r>
              <a:rPr lang="en-MY" sz="2400" b="1" dirty="0"/>
              <a:t>employee value propositions </a:t>
            </a:r>
            <a:r>
              <a:rPr lang="en-MY" sz="2400" dirty="0"/>
              <a:t>are two effective tools for promoting the organization to applicants.</a:t>
            </a:r>
          </a:p>
        </p:txBody>
      </p:sp>
    </p:spTree>
    <p:extLst>
      <p:ext uri="{BB962C8B-B14F-4D97-AF65-F5344CB8AC3E}">
        <p14:creationId xmlns:p14="http://schemas.microsoft.com/office/powerpoint/2010/main" val="258162753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1. Employment Branding</a:t>
            </a:r>
          </a:p>
        </p:txBody>
      </p:sp>
      <p:sp>
        <p:nvSpPr>
          <p:cNvPr id="4" name="TextBox 3">
            <a:extLst>
              <a:ext uri="{FF2B5EF4-FFF2-40B4-BE49-F238E27FC236}">
                <a16:creationId xmlns:a16="http://schemas.microsoft.com/office/drawing/2014/main" id="{149C3CF9-318B-44A7-936F-272B89A81F2C}"/>
              </a:ext>
            </a:extLst>
          </p:cNvPr>
          <p:cNvSpPr txBox="1"/>
          <p:nvPr/>
        </p:nvSpPr>
        <p:spPr>
          <a:xfrm>
            <a:off x="827584" y="1556792"/>
            <a:ext cx="7859216" cy="5601533"/>
          </a:xfrm>
          <a:prstGeom prst="rect">
            <a:avLst/>
          </a:prstGeom>
          <a:noFill/>
        </p:spPr>
        <p:txBody>
          <a:bodyPr wrap="square" rtlCol="0">
            <a:spAutoFit/>
          </a:bodyPr>
          <a:lstStyle/>
          <a:p>
            <a:r>
              <a:rPr lang="en-MY" sz="2000" dirty="0"/>
              <a:t>Employment branding is the process of positioning an organization as a desired employer in the </a:t>
            </a:r>
            <a:r>
              <a:rPr lang="en-MY" sz="2000" dirty="0" err="1"/>
              <a:t>labor</a:t>
            </a:r>
            <a:r>
              <a:rPr lang="en-MY" sz="2000" dirty="0"/>
              <a:t> market. This process is a key part of an organization’s efforts to attract and retain the best talent. An employment brand creates an image that makes people want to work for and stay working for the organization.</a:t>
            </a:r>
          </a:p>
          <a:p>
            <a:endParaRPr lang="en-MY" sz="2000" dirty="0"/>
          </a:p>
          <a:p>
            <a:r>
              <a:rPr lang="en-MY" sz="2000" dirty="0"/>
              <a:t>Building an effective employment brand is based on the following four strategies:</a:t>
            </a:r>
          </a:p>
          <a:p>
            <a:endParaRPr lang="en-MY" sz="2000" dirty="0"/>
          </a:p>
          <a:p>
            <a:pPr marL="285750" indent="-285750">
              <a:buFont typeface="Wingdings" panose="05000000000000000000" pitchFamily="2" charset="2"/>
              <a:buChar char="§"/>
            </a:pPr>
            <a:r>
              <a:rPr lang="en-MY" sz="2000" dirty="0"/>
              <a:t>Making sure that all key stakeholders work toward the same objective</a:t>
            </a:r>
          </a:p>
          <a:p>
            <a:pPr marL="285750" indent="-285750">
              <a:buFont typeface="Wingdings" panose="05000000000000000000" pitchFamily="2" charset="2"/>
              <a:buChar char="§"/>
            </a:pPr>
            <a:r>
              <a:rPr lang="en-MY" sz="2000" dirty="0"/>
              <a:t>Involving senior management to show the organization’s commitment to the employment brand</a:t>
            </a:r>
          </a:p>
          <a:p>
            <a:pPr marL="285750" indent="-285750">
              <a:buFont typeface="Wingdings" panose="05000000000000000000" pitchFamily="2" charset="2"/>
              <a:buChar char="§"/>
            </a:pPr>
            <a:r>
              <a:rPr lang="en-MY" sz="2000" dirty="0"/>
              <a:t>Ensuring that the employment brand reflects the organization’s culture</a:t>
            </a:r>
          </a:p>
          <a:p>
            <a:pPr marL="285750" indent="-285750">
              <a:buFont typeface="Wingdings" panose="05000000000000000000" pitchFamily="2" charset="2"/>
              <a:buChar char="§"/>
            </a:pPr>
            <a:r>
              <a:rPr lang="en-MY" sz="2000" dirty="0"/>
              <a:t>Selecting appropriate metrics to measure the impact of employment branding </a:t>
            </a:r>
          </a:p>
          <a:p>
            <a:endParaRPr lang="en-MY" sz="2000" dirty="0"/>
          </a:p>
        </p:txBody>
      </p:sp>
    </p:spTree>
    <p:extLst>
      <p:ext uri="{BB962C8B-B14F-4D97-AF65-F5344CB8AC3E}">
        <p14:creationId xmlns:p14="http://schemas.microsoft.com/office/powerpoint/2010/main" val="30508591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2. Employee Value Proposition</a:t>
            </a:r>
          </a:p>
        </p:txBody>
      </p:sp>
      <p:sp>
        <p:nvSpPr>
          <p:cNvPr id="4" name="TextBox 3">
            <a:extLst>
              <a:ext uri="{FF2B5EF4-FFF2-40B4-BE49-F238E27FC236}">
                <a16:creationId xmlns:a16="http://schemas.microsoft.com/office/drawing/2014/main" id="{907B8BAC-8317-4DF7-9DC1-E43728FF3DCD}"/>
              </a:ext>
            </a:extLst>
          </p:cNvPr>
          <p:cNvSpPr txBox="1"/>
          <p:nvPr/>
        </p:nvSpPr>
        <p:spPr>
          <a:xfrm>
            <a:off x="897429" y="1700808"/>
            <a:ext cx="7330008" cy="4247317"/>
          </a:xfrm>
          <a:prstGeom prst="rect">
            <a:avLst/>
          </a:prstGeom>
          <a:noFill/>
        </p:spPr>
        <p:txBody>
          <a:bodyPr wrap="square" rtlCol="0">
            <a:spAutoFit/>
          </a:bodyPr>
          <a:lstStyle/>
          <a:p>
            <a:r>
              <a:rPr lang="en-MY" dirty="0"/>
              <a:t>Organizations select the talented people they want to hire. However, talented people also select the organization they want to work for. An organization’s employee value proposition (EVP) answers the question: Why would a talented person want to work for the organization?</a:t>
            </a:r>
          </a:p>
          <a:p>
            <a:endParaRPr lang="en-MY" dirty="0"/>
          </a:p>
          <a:p>
            <a:r>
              <a:rPr lang="en-MY" dirty="0"/>
              <a:t>The EVP is the foundation of employment branding. An organization’s EVP must accomplish the following:</a:t>
            </a:r>
          </a:p>
          <a:p>
            <a:endParaRPr lang="en-MY" dirty="0"/>
          </a:p>
          <a:p>
            <a:pPr marL="285750" indent="-285750">
              <a:buFont typeface="Wingdings" panose="05000000000000000000" pitchFamily="2" charset="2"/>
              <a:buChar char="§"/>
            </a:pPr>
            <a:r>
              <a:rPr lang="en-MY" dirty="0"/>
              <a:t>Align with the organization’s strategic plan, vision, mission and values</a:t>
            </a:r>
          </a:p>
          <a:p>
            <a:pPr marL="285750" indent="-285750">
              <a:buFont typeface="Wingdings" panose="05000000000000000000" pitchFamily="2" charset="2"/>
              <a:buChar char="§"/>
            </a:pPr>
            <a:r>
              <a:rPr lang="en-MY" dirty="0"/>
              <a:t>Create an image that attracts and retains people</a:t>
            </a:r>
          </a:p>
          <a:p>
            <a:pPr marL="285750" indent="-285750">
              <a:buFont typeface="Wingdings" panose="05000000000000000000" pitchFamily="2" charset="2"/>
              <a:buChar char="§"/>
            </a:pPr>
            <a:r>
              <a:rPr lang="en-MY" dirty="0"/>
              <a:t>Provide an accurate picture of employment for employees and candidates</a:t>
            </a:r>
          </a:p>
          <a:p>
            <a:endParaRPr lang="en-MY" dirty="0"/>
          </a:p>
        </p:txBody>
      </p:sp>
    </p:spTree>
    <p:extLst>
      <p:ext uri="{BB962C8B-B14F-4D97-AF65-F5344CB8AC3E}">
        <p14:creationId xmlns:p14="http://schemas.microsoft.com/office/powerpoint/2010/main" val="13365949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7ED03-5DC3-4E88-B6E5-701A7159430D}"/>
              </a:ext>
            </a:extLst>
          </p:cNvPr>
          <p:cNvSpPr>
            <a:spLocks noGrp="1"/>
          </p:cNvSpPr>
          <p:nvPr>
            <p:ph type="title"/>
          </p:nvPr>
        </p:nvSpPr>
        <p:spPr/>
        <p:txBody>
          <a:bodyPr/>
          <a:lstStyle/>
          <a:p>
            <a:r>
              <a:rPr lang="en-MY" dirty="0"/>
              <a:t>EVP - Example</a:t>
            </a:r>
          </a:p>
        </p:txBody>
      </p:sp>
      <p:pic>
        <p:nvPicPr>
          <p:cNvPr id="5" name="Picture 4">
            <a:extLst>
              <a:ext uri="{FF2B5EF4-FFF2-40B4-BE49-F238E27FC236}">
                <a16:creationId xmlns:a16="http://schemas.microsoft.com/office/drawing/2014/main" id="{B707AB76-E32A-4E62-9EFB-B07FFD83A653}"/>
              </a:ext>
            </a:extLst>
          </p:cNvPr>
          <p:cNvPicPr>
            <a:picLocks noChangeAspect="1"/>
          </p:cNvPicPr>
          <p:nvPr/>
        </p:nvPicPr>
        <p:blipFill>
          <a:blip r:embed="rId2"/>
          <a:stretch>
            <a:fillRect/>
          </a:stretch>
        </p:blipFill>
        <p:spPr>
          <a:xfrm>
            <a:off x="1892948" y="2348880"/>
            <a:ext cx="6322653" cy="3240360"/>
          </a:xfrm>
          <a:prstGeom prst="rect">
            <a:avLst/>
          </a:prstGeom>
        </p:spPr>
      </p:pic>
    </p:spTree>
    <p:extLst>
      <p:ext uri="{BB962C8B-B14F-4D97-AF65-F5344CB8AC3E}">
        <p14:creationId xmlns:p14="http://schemas.microsoft.com/office/powerpoint/2010/main" val="253898226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a:xfrm>
            <a:off x="914400" y="277813"/>
            <a:ext cx="8046713" cy="1143000"/>
          </a:xfrm>
        </p:spPr>
        <p:txBody>
          <a:bodyPr/>
          <a:lstStyle/>
          <a:p>
            <a:r>
              <a:rPr lang="en-MY" dirty="0"/>
              <a:t>The Employment Value Proposition</a:t>
            </a:r>
          </a:p>
        </p:txBody>
      </p:sp>
      <p:pic>
        <p:nvPicPr>
          <p:cNvPr id="5" name="Picture 4">
            <a:extLst>
              <a:ext uri="{FF2B5EF4-FFF2-40B4-BE49-F238E27FC236}">
                <a16:creationId xmlns:a16="http://schemas.microsoft.com/office/drawing/2014/main" id="{27399D16-925D-42A8-BD84-00E35BFE3F68}"/>
              </a:ext>
            </a:extLst>
          </p:cNvPr>
          <p:cNvPicPr>
            <a:picLocks noChangeAspect="1"/>
          </p:cNvPicPr>
          <p:nvPr/>
        </p:nvPicPr>
        <p:blipFill>
          <a:blip r:embed="rId2"/>
          <a:stretch>
            <a:fillRect/>
          </a:stretch>
        </p:blipFill>
        <p:spPr>
          <a:xfrm>
            <a:off x="1119187" y="1628800"/>
            <a:ext cx="7841926" cy="4951387"/>
          </a:xfrm>
          <a:prstGeom prst="rect">
            <a:avLst/>
          </a:prstGeom>
        </p:spPr>
      </p:pic>
    </p:spTree>
    <p:extLst>
      <p:ext uri="{BB962C8B-B14F-4D97-AF65-F5344CB8AC3E}">
        <p14:creationId xmlns:p14="http://schemas.microsoft.com/office/powerpoint/2010/main" val="189141675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Benefits of EVP</a:t>
            </a:r>
          </a:p>
        </p:txBody>
      </p:sp>
      <p:pic>
        <p:nvPicPr>
          <p:cNvPr id="5" name="Picture 4">
            <a:extLst>
              <a:ext uri="{FF2B5EF4-FFF2-40B4-BE49-F238E27FC236}">
                <a16:creationId xmlns:a16="http://schemas.microsoft.com/office/drawing/2014/main" id="{3A071520-7B98-4DBD-84FD-FB23CBC2F032}"/>
              </a:ext>
            </a:extLst>
          </p:cNvPr>
          <p:cNvPicPr>
            <a:picLocks noChangeAspect="1"/>
          </p:cNvPicPr>
          <p:nvPr/>
        </p:nvPicPr>
        <p:blipFill>
          <a:blip r:embed="rId2"/>
          <a:stretch>
            <a:fillRect/>
          </a:stretch>
        </p:blipFill>
        <p:spPr>
          <a:xfrm>
            <a:off x="779971" y="1648506"/>
            <a:ext cx="7906829" cy="3437161"/>
          </a:xfrm>
          <a:prstGeom prst="rect">
            <a:avLst/>
          </a:prstGeom>
        </p:spPr>
      </p:pic>
    </p:spTree>
    <p:extLst>
      <p:ext uri="{BB962C8B-B14F-4D97-AF65-F5344CB8AC3E}">
        <p14:creationId xmlns:p14="http://schemas.microsoft.com/office/powerpoint/2010/main" val="242062563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1A52C-5537-46CD-A74C-ECA472ABDE65}"/>
              </a:ext>
            </a:extLst>
          </p:cNvPr>
          <p:cNvSpPr>
            <a:spLocks noGrp="1"/>
          </p:cNvSpPr>
          <p:nvPr>
            <p:ph type="title"/>
          </p:nvPr>
        </p:nvSpPr>
        <p:spPr/>
        <p:txBody>
          <a:bodyPr/>
          <a:lstStyle/>
          <a:p>
            <a:r>
              <a:rPr lang="en-MY" dirty="0"/>
              <a:t>Employer Brand Framework</a:t>
            </a:r>
          </a:p>
        </p:txBody>
      </p:sp>
      <p:pic>
        <p:nvPicPr>
          <p:cNvPr id="5" name="Picture 4">
            <a:extLst>
              <a:ext uri="{FF2B5EF4-FFF2-40B4-BE49-F238E27FC236}">
                <a16:creationId xmlns:a16="http://schemas.microsoft.com/office/drawing/2014/main" id="{8606A412-9E8A-48B0-9578-CD05D4746208}"/>
              </a:ext>
            </a:extLst>
          </p:cNvPr>
          <p:cNvPicPr>
            <a:picLocks noChangeAspect="1"/>
          </p:cNvPicPr>
          <p:nvPr/>
        </p:nvPicPr>
        <p:blipFill>
          <a:blip r:embed="rId2"/>
          <a:stretch>
            <a:fillRect/>
          </a:stretch>
        </p:blipFill>
        <p:spPr>
          <a:xfrm>
            <a:off x="865750" y="1776412"/>
            <a:ext cx="8082138" cy="4388892"/>
          </a:xfrm>
          <a:prstGeom prst="rect">
            <a:avLst/>
          </a:prstGeom>
        </p:spPr>
      </p:pic>
    </p:spTree>
    <p:extLst>
      <p:ext uri="{BB962C8B-B14F-4D97-AF65-F5344CB8AC3E}">
        <p14:creationId xmlns:p14="http://schemas.microsoft.com/office/powerpoint/2010/main" val="129830166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a:xfrm>
            <a:off x="914400" y="277813"/>
            <a:ext cx="7618040" cy="1143000"/>
          </a:xfrm>
        </p:spPr>
        <p:txBody>
          <a:bodyPr/>
          <a:lstStyle/>
          <a:p>
            <a:r>
              <a:rPr lang="en-MY" dirty="0"/>
              <a:t>Diversity and Inclusion Considerations</a:t>
            </a:r>
          </a:p>
        </p:txBody>
      </p:sp>
      <p:sp>
        <p:nvSpPr>
          <p:cNvPr id="4" name="TextBox 3">
            <a:extLst>
              <a:ext uri="{FF2B5EF4-FFF2-40B4-BE49-F238E27FC236}">
                <a16:creationId xmlns:a16="http://schemas.microsoft.com/office/drawing/2014/main" id="{A0B889DB-C27A-40B9-855B-82BFD29DF260}"/>
              </a:ext>
            </a:extLst>
          </p:cNvPr>
          <p:cNvSpPr txBox="1"/>
          <p:nvPr/>
        </p:nvSpPr>
        <p:spPr>
          <a:xfrm>
            <a:off x="914400" y="1772816"/>
            <a:ext cx="7315200" cy="4247317"/>
          </a:xfrm>
          <a:prstGeom prst="rect">
            <a:avLst/>
          </a:prstGeom>
          <a:noFill/>
        </p:spPr>
        <p:txBody>
          <a:bodyPr wrap="square" rtlCol="0">
            <a:spAutoFit/>
          </a:bodyPr>
          <a:lstStyle/>
          <a:p>
            <a:r>
              <a:rPr lang="en-MY" dirty="0"/>
              <a:t>HR professionals should take the following actions to integrate diversity and inclusion into the organization:</a:t>
            </a:r>
          </a:p>
          <a:p>
            <a:endParaRPr lang="en-MY" dirty="0"/>
          </a:p>
          <a:p>
            <a:pPr marL="285750" indent="-285750">
              <a:buFont typeface="Wingdings" panose="05000000000000000000" pitchFamily="2" charset="2"/>
              <a:buChar char="§"/>
            </a:pPr>
            <a:r>
              <a:rPr lang="en-MY" dirty="0"/>
              <a:t>Use social networking to help create a workforce that can navigate different cultures, countries and companies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Connect diversity and inclusion to strategic business outcomes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Encourage diversity practitioners to develop strong business skills and global experience</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Help mitigate division between different groups and cultures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Increase the credibility of diversity and inclusion initiatives in the organization by dealing with difficult issues </a:t>
            </a:r>
          </a:p>
        </p:txBody>
      </p:sp>
    </p:spTree>
    <p:extLst>
      <p:ext uri="{BB962C8B-B14F-4D97-AF65-F5344CB8AC3E}">
        <p14:creationId xmlns:p14="http://schemas.microsoft.com/office/powerpoint/2010/main" val="374616991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Poll Question # 1</a:t>
            </a:r>
          </a:p>
        </p:txBody>
      </p:sp>
      <p:sp>
        <p:nvSpPr>
          <p:cNvPr id="4" name="TextBox 3">
            <a:extLst>
              <a:ext uri="{FF2B5EF4-FFF2-40B4-BE49-F238E27FC236}">
                <a16:creationId xmlns:a16="http://schemas.microsoft.com/office/drawing/2014/main" id="{C7560FF0-56CD-44EC-9B33-8A861F6BD86C}"/>
              </a:ext>
            </a:extLst>
          </p:cNvPr>
          <p:cNvSpPr txBox="1"/>
          <p:nvPr/>
        </p:nvSpPr>
        <p:spPr>
          <a:xfrm>
            <a:off x="914400" y="1844824"/>
            <a:ext cx="7474024" cy="3139321"/>
          </a:xfrm>
          <a:prstGeom prst="rect">
            <a:avLst/>
          </a:prstGeom>
          <a:noFill/>
        </p:spPr>
        <p:txBody>
          <a:bodyPr wrap="square" rtlCol="0">
            <a:spAutoFit/>
          </a:bodyPr>
          <a:lstStyle/>
          <a:p>
            <a:r>
              <a:rPr lang="en-MY" dirty="0"/>
              <a:t>Which of the following is a key organizational trait needed to define staffing plans?</a:t>
            </a:r>
          </a:p>
          <a:p>
            <a:endParaRPr lang="en-MY" dirty="0"/>
          </a:p>
          <a:p>
            <a:pPr marL="342900" indent="-342900">
              <a:buAutoNum type="alphaUcPeriod"/>
            </a:pPr>
            <a:r>
              <a:rPr lang="en-MY" dirty="0"/>
              <a:t>Being reactive</a:t>
            </a:r>
          </a:p>
          <a:p>
            <a:pPr marL="342900" indent="-342900">
              <a:buAutoNum type="alphaUcPeriod"/>
            </a:pPr>
            <a:endParaRPr lang="en-MY" dirty="0"/>
          </a:p>
          <a:p>
            <a:r>
              <a:rPr lang="en-MY" dirty="0"/>
              <a:t>B. Being unpredictable</a:t>
            </a:r>
          </a:p>
          <a:p>
            <a:endParaRPr lang="en-MY" dirty="0"/>
          </a:p>
          <a:p>
            <a:r>
              <a:rPr lang="en-MY" dirty="0"/>
              <a:t>C. Being flexible</a:t>
            </a:r>
          </a:p>
          <a:p>
            <a:endParaRPr lang="en-MY" dirty="0"/>
          </a:p>
          <a:p>
            <a:r>
              <a:rPr lang="en-MY" dirty="0"/>
              <a:t>D. Resisting sudden change</a:t>
            </a:r>
          </a:p>
          <a:p>
            <a:endParaRPr lang="en-MY" dirty="0"/>
          </a:p>
        </p:txBody>
      </p:sp>
    </p:spTree>
    <p:extLst>
      <p:ext uri="{BB962C8B-B14F-4D97-AF65-F5344CB8AC3E}">
        <p14:creationId xmlns:p14="http://schemas.microsoft.com/office/powerpoint/2010/main" val="221153755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Answer to Poll Question # 1</a:t>
            </a:r>
          </a:p>
        </p:txBody>
      </p:sp>
      <p:sp>
        <p:nvSpPr>
          <p:cNvPr id="4" name="TextBox 3">
            <a:extLst>
              <a:ext uri="{FF2B5EF4-FFF2-40B4-BE49-F238E27FC236}">
                <a16:creationId xmlns:a16="http://schemas.microsoft.com/office/drawing/2014/main" id="{A6025F97-DC60-4EEC-952F-E04D0E9DD341}"/>
              </a:ext>
            </a:extLst>
          </p:cNvPr>
          <p:cNvSpPr txBox="1"/>
          <p:nvPr/>
        </p:nvSpPr>
        <p:spPr>
          <a:xfrm>
            <a:off x="945381" y="1772816"/>
            <a:ext cx="5184576" cy="461665"/>
          </a:xfrm>
          <a:prstGeom prst="rect">
            <a:avLst/>
          </a:prstGeom>
          <a:noFill/>
        </p:spPr>
        <p:txBody>
          <a:bodyPr wrap="square" rtlCol="0">
            <a:spAutoFit/>
          </a:bodyPr>
          <a:lstStyle/>
          <a:p>
            <a:r>
              <a:rPr lang="en-MY" sz="2400" dirty="0">
                <a:latin typeface="+mn-lt"/>
              </a:rPr>
              <a:t>Option - C	 Being flexible 	</a:t>
            </a:r>
          </a:p>
        </p:txBody>
      </p:sp>
    </p:spTree>
    <p:extLst>
      <p:ext uri="{BB962C8B-B14F-4D97-AF65-F5344CB8AC3E}">
        <p14:creationId xmlns:p14="http://schemas.microsoft.com/office/powerpoint/2010/main" val="184163941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Poll Question # 2</a:t>
            </a:r>
          </a:p>
        </p:txBody>
      </p:sp>
      <p:sp>
        <p:nvSpPr>
          <p:cNvPr id="4" name="TextBox 3">
            <a:extLst>
              <a:ext uri="{FF2B5EF4-FFF2-40B4-BE49-F238E27FC236}">
                <a16:creationId xmlns:a16="http://schemas.microsoft.com/office/drawing/2014/main" id="{B5BE9E36-2F8D-4386-ABAB-24E98B9F93E5}"/>
              </a:ext>
            </a:extLst>
          </p:cNvPr>
          <p:cNvSpPr txBox="1"/>
          <p:nvPr/>
        </p:nvSpPr>
        <p:spPr>
          <a:xfrm>
            <a:off x="1115616" y="1844824"/>
            <a:ext cx="7344816" cy="3693319"/>
          </a:xfrm>
          <a:prstGeom prst="rect">
            <a:avLst/>
          </a:prstGeom>
          <a:noFill/>
        </p:spPr>
        <p:txBody>
          <a:bodyPr wrap="square" rtlCol="0">
            <a:spAutoFit/>
          </a:bodyPr>
          <a:lstStyle/>
          <a:p>
            <a:r>
              <a:rPr lang="en-MY" dirty="0"/>
              <a:t>What staffing issue typically occurs when an organization undergoes restructuring?</a:t>
            </a:r>
          </a:p>
          <a:p>
            <a:pPr marL="342900" indent="-342900">
              <a:buAutoNum type="arabicPeriod" startAt="2"/>
            </a:pPr>
            <a:endParaRPr lang="en-MY" dirty="0"/>
          </a:p>
          <a:p>
            <a:endParaRPr lang="en-MY" dirty="0"/>
          </a:p>
          <a:p>
            <a:pPr marL="342900" indent="-342900">
              <a:buAutoNum type="alphaUcPeriod"/>
            </a:pPr>
            <a:r>
              <a:rPr lang="en-MY" dirty="0"/>
              <a:t>Increase in applicant pool</a:t>
            </a:r>
          </a:p>
          <a:p>
            <a:pPr marL="342900" indent="-342900">
              <a:buAutoNum type="alphaUcPeriod"/>
            </a:pPr>
            <a:endParaRPr lang="en-MY" dirty="0"/>
          </a:p>
          <a:p>
            <a:pPr marL="342900" indent="-342900">
              <a:buAutoNum type="alphaUcPeriod" startAt="2"/>
            </a:pPr>
            <a:r>
              <a:rPr lang="en-MY" dirty="0"/>
              <a:t>Persistent shortage of people</a:t>
            </a:r>
          </a:p>
          <a:p>
            <a:pPr marL="342900" indent="-342900">
              <a:buAutoNum type="alphaUcPeriod" startAt="2"/>
            </a:pPr>
            <a:endParaRPr lang="en-MY" dirty="0"/>
          </a:p>
          <a:p>
            <a:pPr marL="342900" indent="-342900">
              <a:buAutoNum type="alphaUcPeriod" startAt="3"/>
            </a:pPr>
            <a:r>
              <a:rPr lang="en-MY" dirty="0"/>
              <a:t>Permanent reduction in staff</a:t>
            </a:r>
          </a:p>
          <a:p>
            <a:pPr marL="342900" indent="-342900">
              <a:buAutoNum type="alphaUcPeriod" startAt="3"/>
            </a:pPr>
            <a:endParaRPr lang="en-MY" dirty="0"/>
          </a:p>
          <a:p>
            <a:pPr marL="342900" indent="-342900">
              <a:buAutoNum type="alphaUcPeriod" startAt="4"/>
            </a:pPr>
            <a:r>
              <a:rPr lang="en-MY" dirty="0"/>
              <a:t>Temporary reduction in staff</a:t>
            </a:r>
          </a:p>
          <a:p>
            <a:pPr marL="342900" indent="-342900">
              <a:buAutoNum type="alphaUcPeriod" startAt="4"/>
            </a:pPr>
            <a:endParaRPr lang="en-MY" dirty="0"/>
          </a:p>
          <a:p>
            <a:endParaRPr lang="en-MY" dirty="0"/>
          </a:p>
        </p:txBody>
      </p:sp>
    </p:spTree>
    <p:extLst>
      <p:ext uri="{BB962C8B-B14F-4D97-AF65-F5344CB8AC3E}">
        <p14:creationId xmlns:p14="http://schemas.microsoft.com/office/powerpoint/2010/main" val="382002715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Answer to Poll Question # 2</a:t>
            </a:r>
          </a:p>
        </p:txBody>
      </p:sp>
      <p:sp>
        <p:nvSpPr>
          <p:cNvPr id="4" name="TextBox 3">
            <a:extLst>
              <a:ext uri="{FF2B5EF4-FFF2-40B4-BE49-F238E27FC236}">
                <a16:creationId xmlns:a16="http://schemas.microsoft.com/office/drawing/2014/main" id="{5E6DF56A-794F-45CA-88BC-3088A47B6639}"/>
              </a:ext>
            </a:extLst>
          </p:cNvPr>
          <p:cNvSpPr txBox="1"/>
          <p:nvPr/>
        </p:nvSpPr>
        <p:spPr>
          <a:xfrm>
            <a:off x="1115616" y="2132856"/>
            <a:ext cx="4968552" cy="461665"/>
          </a:xfrm>
          <a:prstGeom prst="rect">
            <a:avLst/>
          </a:prstGeom>
          <a:noFill/>
        </p:spPr>
        <p:txBody>
          <a:bodyPr wrap="square" rtlCol="0">
            <a:spAutoFit/>
          </a:bodyPr>
          <a:lstStyle/>
          <a:p>
            <a:r>
              <a:rPr lang="en-MY" sz="2400" dirty="0">
                <a:latin typeface="+mn-lt"/>
              </a:rPr>
              <a:t>D.	Temporary reduction in staff</a:t>
            </a:r>
          </a:p>
        </p:txBody>
      </p:sp>
    </p:spTree>
    <p:extLst>
      <p:ext uri="{BB962C8B-B14F-4D97-AF65-F5344CB8AC3E}">
        <p14:creationId xmlns:p14="http://schemas.microsoft.com/office/powerpoint/2010/main" val="263812380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Poll Question # 3</a:t>
            </a:r>
          </a:p>
        </p:txBody>
      </p:sp>
      <p:sp>
        <p:nvSpPr>
          <p:cNvPr id="4" name="TextBox 3">
            <a:extLst>
              <a:ext uri="{FF2B5EF4-FFF2-40B4-BE49-F238E27FC236}">
                <a16:creationId xmlns:a16="http://schemas.microsoft.com/office/drawing/2014/main" id="{1DAAE8EC-DA27-4B99-AC8F-95C1A9AE49E4}"/>
              </a:ext>
            </a:extLst>
          </p:cNvPr>
          <p:cNvSpPr txBox="1"/>
          <p:nvPr/>
        </p:nvSpPr>
        <p:spPr>
          <a:xfrm>
            <a:off x="914400" y="1916832"/>
            <a:ext cx="7618040" cy="3139321"/>
          </a:xfrm>
          <a:prstGeom prst="rect">
            <a:avLst/>
          </a:prstGeom>
          <a:noFill/>
        </p:spPr>
        <p:txBody>
          <a:bodyPr wrap="square" rtlCol="0">
            <a:spAutoFit/>
          </a:bodyPr>
          <a:lstStyle/>
          <a:p>
            <a:r>
              <a:rPr lang="en-MY" dirty="0"/>
              <a:t>What term describes the process of positioning an organization as a desired employer in the </a:t>
            </a:r>
            <a:r>
              <a:rPr lang="en-MY" dirty="0" err="1"/>
              <a:t>labor</a:t>
            </a:r>
            <a:r>
              <a:rPr lang="en-MY" dirty="0"/>
              <a:t> market?</a:t>
            </a:r>
          </a:p>
          <a:p>
            <a:pPr marL="342900" indent="-342900">
              <a:buAutoNum type="arabicPeriod" startAt="3"/>
            </a:pPr>
            <a:endParaRPr lang="en-MY" dirty="0"/>
          </a:p>
          <a:p>
            <a:pPr marL="342900" indent="-342900">
              <a:buAutoNum type="alphaUcPeriod"/>
            </a:pPr>
            <a:r>
              <a:rPr lang="en-MY" dirty="0"/>
              <a:t>Employment branding</a:t>
            </a:r>
          </a:p>
          <a:p>
            <a:pPr marL="342900" indent="-342900">
              <a:buAutoNum type="alphaUcPeriod"/>
            </a:pPr>
            <a:endParaRPr lang="en-MY" dirty="0"/>
          </a:p>
          <a:p>
            <a:pPr marL="342900" indent="-342900">
              <a:buAutoNum type="alphaUcPeriod"/>
            </a:pPr>
            <a:r>
              <a:rPr lang="en-MY" dirty="0"/>
              <a:t>Employee value proposition</a:t>
            </a:r>
          </a:p>
          <a:p>
            <a:pPr marL="342900" indent="-342900">
              <a:buAutoNum type="alphaUcPeriod"/>
            </a:pPr>
            <a:endParaRPr lang="en-MY" dirty="0"/>
          </a:p>
          <a:p>
            <a:pPr marL="342900" indent="-342900">
              <a:buAutoNum type="alphaUcPeriod"/>
            </a:pPr>
            <a:r>
              <a:rPr lang="en-MY" dirty="0"/>
              <a:t>Staffing analysis</a:t>
            </a:r>
          </a:p>
          <a:p>
            <a:pPr marL="342900" indent="-342900">
              <a:buAutoNum type="alphaUcPeriod"/>
            </a:pPr>
            <a:endParaRPr lang="en-MY" dirty="0"/>
          </a:p>
          <a:p>
            <a:pPr marL="342900" indent="-342900">
              <a:buAutoNum type="alphaUcPeriod"/>
            </a:pPr>
            <a:r>
              <a:rPr lang="en-MY" dirty="0"/>
              <a:t>Return on investment</a:t>
            </a:r>
          </a:p>
          <a:p>
            <a:endParaRPr lang="en-MY" dirty="0"/>
          </a:p>
        </p:txBody>
      </p:sp>
    </p:spTree>
    <p:extLst>
      <p:ext uri="{BB962C8B-B14F-4D97-AF65-F5344CB8AC3E}">
        <p14:creationId xmlns:p14="http://schemas.microsoft.com/office/powerpoint/2010/main" val="321585012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Answer to Question # 3</a:t>
            </a:r>
          </a:p>
        </p:txBody>
      </p:sp>
      <p:sp>
        <p:nvSpPr>
          <p:cNvPr id="4" name="TextBox 3">
            <a:extLst>
              <a:ext uri="{FF2B5EF4-FFF2-40B4-BE49-F238E27FC236}">
                <a16:creationId xmlns:a16="http://schemas.microsoft.com/office/drawing/2014/main" id="{CC335443-6A83-43F0-88EF-7068B6F85BC0}"/>
              </a:ext>
            </a:extLst>
          </p:cNvPr>
          <p:cNvSpPr txBox="1"/>
          <p:nvPr/>
        </p:nvSpPr>
        <p:spPr>
          <a:xfrm>
            <a:off x="1115616" y="2132856"/>
            <a:ext cx="5688632" cy="461665"/>
          </a:xfrm>
          <a:prstGeom prst="rect">
            <a:avLst/>
          </a:prstGeom>
          <a:noFill/>
        </p:spPr>
        <p:txBody>
          <a:bodyPr wrap="square" rtlCol="0">
            <a:spAutoFit/>
          </a:bodyPr>
          <a:lstStyle/>
          <a:p>
            <a:r>
              <a:rPr lang="en-MY" sz="2400" dirty="0">
                <a:latin typeface="+mn-lt"/>
              </a:rPr>
              <a:t>A.	Employment branding</a:t>
            </a:r>
          </a:p>
        </p:txBody>
      </p:sp>
    </p:spTree>
    <p:extLst>
      <p:ext uri="{BB962C8B-B14F-4D97-AF65-F5344CB8AC3E}">
        <p14:creationId xmlns:p14="http://schemas.microsoft.com/office/powerpoint/2010/main" val="428069602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Poll Question # 4</a:t>
            </a:r>
          </a:p>
        </p:txBody>
      </p:sp>
      <p:sp>
        <p:nvSpPr>
          <p:cNvPr id="4" name="TextBox 3">
            <a:extLst>
              <a:ext uri="{FF2B5EF4-FFF2-40B4-BE49-F238E27FC236}">
                <a16:creationId xmlns:a16="http://schemas.microsoft.com/office/drawing/2014/main" id="{EB04FE23-C654-46F2-9F8E-B4A6A355C8C3}"/>
              </a:ext>
            </a:extLst>
          </p:cNvPr>
          <p:cNvSpPr txBox="1"/>
          <p:nvPr/>
        </p:nvSpPr>
        <p:spPr>
          <a:xfrm>
            <a:off x="914400" y="1844824"/>
            <a:ext cx="7772400" cy="3139321"/>
          </a:xfrm>
          <a:prstGeom prst="rect">
            <a:avLst/>
          </a:prstGeom>
          <a:noFill/>
        </p:spPr>
        <p:txBody>
          <a:bodyPr wrap="square" rtlCol="0">
            <a:spAutoFit/>
          </a:bodyPr>
          <a:lstStyle/>
          <a:p>
            <a:r>
              <a:rPr lang="en-MY" dirty="0"/>
              <a:t>When </a:t>
            </a:r>
            <a:r>
              <a:rPr lang="en-MY" dirty="0" err="1"/>
              <a:t>analyzing</a:t>
            </a:r>
            <a:r>
              <a:rPr lang="en-MY" dirty="0"/>
              <a:t> staffing needs, what step forecasts the organization’s future workforce composition?</a:t>
            </a:r>
          </a:p>
          <a:p>
            <a:endParaRPr lang="en-MY" dirty="0"/>
          </a:p>
          <a:p>
            <a:pPr marL="342900" indent="-342900">
              <a:buAutoNum type="alphaUcPeriod"/>
            </a:pPr>
            <a:r>
              <a:rPr lang="en-MY" dirty="0"/>
              <a:t>Supply analysis</a:t>
            </a:r>
          </a:p>
          <a:p>
            <a:pPr marL="342900" indent="-342900">
              <a:buAutoNum type="alphaUcPeriod"/>
            </a:pPr>
            <a:endParaRPr lang="en-MY" dirty="0"/>
          </a:p>
          <a:p>
            <a:pPr marL="342900" indent="-342900">
              <a:buAutoNum type="alphaUcPeriod" startAt="2"/>
            </a:pPr>
            <a:r>
              <a:rPr lang="en-MY" dirty="0"/>
              <a:t>Demand analysis</a:t>
            </a:r>
          </a:p>
          <a:p>
            <a:pPr marL="342900" indent="-342900">
              <a:buAutoNum type="alphaUcPeriod" startAt="2"/>
            </a:pPr>
            <a:endParaRPr lang="en-MY" dirty="0"/>
          </a:p>
          <a:p>
            <a:r>
              <a:rPr lang="en-MY" dirty="0"/>
              <a:t>C. Gap analysis</a:t>
            </a:r>
          </a:p>
          <a:p>
            <a:endParaRPr lang="en-MY" dirty="0"/>
          </a:p>
          <a:p>
            <a:r>
              <a:rPr lang="en-MY" dirty="0"/>
              <a:t>D. Solution analysis</a:t>
            </a:r>
          </a:p>
          <a:p>
            <a:endParaRPr lang="en-MY" dirty="0"/>
          </a:p>
        </p:txBody>
      </p:sp>
    </p:spTree>
    <p:extLst>
      <p:ext uri="{BB962C8B-B14F-4D97-AF65-F5344CB8AC3E}">
        <p14:creationId xmlns:p14="http://schemas.microsoft.com/office/powerpoint/2010/main" val="326356621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Answer to Poll # 4</a:t>
            </a:r>
          </a:p>
        </p:txBody>
      </p:sp>
      <p:sp>
        <p:nvSpPr>
          <p:cNvPr id="4" name="TextBox 3">
            <a:extLst>
              <a:ext uri="{FF2B5EF4-FFF2-40B4-BE49-F238E27FC236}">
                <a16:creationId xmlns:a16="http://schemas.microsoft.com/office/drawing/2014/main" id="{5B62162C-BC3F-446B-8561-4D3CF111430A}"/>
              </a:ext>
            </a:extLst>
          </p:cNvPr>
          <p:cNvSpPr txBox="1"/>
          <p:nvPr/>
        </p:nvSpPr>
        <p:spPr>
          <a:xfrm>
            <a:off x="1331640" y="2060848"/>
            <a:ext cx="4032448" cy="461665"/>
          </a:xfrm>
          <a:prstGeom prst="rect">
            <a:avLst/>
          </a:prstGeom>
          <a:noFill/>
        </p:spPr>
        <p:txBody>
          <a:bodyPr wrap="square" rtlCol="0">
            <a:spAutoFit/>
          </a:bodyPr>
          <a:lstStyle/>
          <a:p>
            <a:r>
              <a:rPr lang="en-MY" sz="2400" dirty="0">
                <a:latin typeface="+mn-lt"/>
              </a:rPr>
              <a:t>B.      Demand analysis</a:t>
            </a:r>
          </a:p>
        </p:txBody>
      </p:sp>
    </p:spTree>
    <p:extLst>
      <p:ext uri="{BB962C8B-B14F-4D97-AF65-F5344CB8AC3E}">
        <p14:creationId xmlns:p14="http://schemas.microsoft.com/office/powerpoint/2010/main" val="36139842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6897960" cy="47811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1">
            <a:extLst>
              <a:ext uri="{FF2B5EF4-FFF2-40B4-BE49-F238E27FC236}">
                <a16:creationId xmlns:a16="http://schemas.microsoft.com/office/drawing/2014/main" id="{5874EC8E-F83C-4BDF-B349-0BF69227AF21}"/>
              </a:ext>
            </a:extLst>
          </p:cNvPr>
          <p:cNvSpPr>
            <a:spLocks noGrp="1"/>
          </p:cNvSpPr>
          <p:nvPr>
            <p:ph type="title"/>
          </p:nvPr>
        </p:nvSpPr>
        <p:spPr>
          <a:xfrm>
            <a:off x="914400" y="277813"/>
            <a:ext cx="7772400" cy="1143000"/>
          </a:xfrm>
        </p:spPr>
        <p:txBody>
          <a:bodyPr/>
          <a:lstStyle/>
          <a:p>
            <a:r>
              <a:rPr lang="en-MY" dirty="0"/>
              <a:t>HR Planning and Staffing</a:t>
            </a:r>
          </a:p>
        </p:txBody>
      </p:sp>
    </p:spTree>
    <p:extLst>
      <p:ext uri="{BB962C8B-B14F-4D97-AF65-F5344CB8AC3E}">
        <p14:creationId xmlns:p14="http://schemas.microsoft.com/office/powerpoint/2010/main" val="76048751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8E0DE-5AFE-4644-AA09-9B870566B24E}"/>
              </a:ext>
            </a:extLst>
          </p:cNvPr>
          <p:cNvSpPr>
            <a:spLocks noGrp="1"/>
          </p:cNvSpPr>
          <p:nvPr>
            <p:ph type="title"/>
          </p:nvPr>
        </p:nvSpPr>
        <p:spPr/>
        <p:txBody>
          <a:bodyPr/>
          <a:lstStyle/>
          <a:p>
            <a:r>
              <a:rPr lang="en-MY" dirty="0"/>
              <a:t>Selection</a:t>
            </a:r>
          </a:p>
        </p:txBody>
      </p:sp>
      <p:sp>
        <p:nvSpPr>
          <p:cNvPr id="3" name="Content Placeholder 2">
            <a:extLst>
              <a:ext uri="{FF2B5EF4-FFF2-40B4-BE49-F238E27FC236}">
                <a16:creationId xmlns:a16="http://schemas.microsoft.com/office/drawing/2014/main" id="{F45342B5-D709-4AD3-B4FE-CBC536F69071}"/>
              </a:ext>
            </a:extLst>
          </p:cNvPr>
          <p:cNvSpPr>
            <a:spLocks noGrp="1"/>
          </p:cNvSpPr>
          <p:nvPr>
            <p:ph idx="1"/>
          </p:nvPr>
        </p:nvSpPr>
        <p:spPr/>
        <p:txBody>
          <a:bodyPr/>
          <a:lstStyle/>
          <a:p>
            <a:pPr marL="0" indent="0">
              <a:buNone/>
            </a:pPr>
            <a:r>
              <a:rPr lang="en-MY" dirty="0"/>
              <a:t>Selecting is the process of choosing from a group of applicants that individual deemed to be best qualified for a particular job opening. An organization’s success in its recruiting activities significantly affects the efficiency and effectiveness of selection. An adequate pool of applicants provides organization greater latitude in choosing employees; an inadequate pool reduces latitude and may result in the employment of marginally qualified candidates.</a:t>
            </a:r>
          </a:p>
        </p:txBody>
      </p:sp>
    </p:spTree>
    <p:extLst>
      <p:ext uri="{BB962C8B-B14F-4D97-AF65-F5344CB8AC3E}">
        <p14:creationId xmlns:p14="http://schemas.microsoft.com/office/powerpoint/2010/main" val="351827831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8442B-BDD6-4FEE-9FF0-BA9C9D1B53D1}"/>
              </a:ext>
            </a:extLst>
          </p:cNvPr>
          <p:cNvSpPr>
            <a:spLocks noGrp="1"/>
          </p:cNvSpPr>
          <p:nvPr>
            <p:ph type="title"/>
          </p:nvPr>
        </p:nvSpPr>
        <p:spPr/>
        <p:txBody>
          <a:bodyPr/>
          <a:lstStyle/>
          <a:p>
            <a:r>
              <a:rPr lang="en-MY" dirty="0"/>
              <a:t>Selection Process</a:t>
            </a:r>
          </a:p>
        </p:txBody>
      </p:sp>
      <p:pic>
        <p:nvPicPr>
          <p:cNvPr id="5" name="Picture 4">
            <a:extLst>
              <a:ext uri="{FF2B5EF4-FFF2-40B4-BE49-F238E27FC236}">
                <a16:creationId xmlns:a16="http://schemas.microsoft.com/office/drawing/2014/main" id="{877DA020-7591-4744-8F67-95BFE8D8BB62}"/>
              </a:ext>
            </a:extLst>
          </p:cNvPr>
          <p:cNvPicPr>
            <a:picLocks noChangeAspect="1"/>
          </p:cNvPicPr>
          <p:nvPr/>
        </p:nvPicPr>
        <p:blipFill>
          <a:blip r:embed="rId2"/>
          <a:stretch>
            <a:fillRect/>
          </a:stretch>
        </p:blipFill>
        <p:spPr>
          <a:xfrm>
            <a:off x="986286" y="1628800"/>
            <a:ext cx="7656662" cy="4608512"/>
          </a:xfrm>
          <a:prstGeom prst="rect">
            <a:avLst/>
          </a:prstGeom>
        </p:spPr>
      </p:pic>
    </p:spTree>
    <p:extLst>
      <p:ext uri="{BB962C8B-B14F-4D97-AF65-F5344CB8AC3E}">
        <p14:creationId xmlns:p14="http://schemas.microsoft.com/office/powerpoint/2010/main" val="164114511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88350-F9CB-4864-96A3-EA32AE1E952F}"/>
              </a:ext>
            </a:extLst>
          </p:cNvPr>
          <p:cNvSpPr>
            <a:spLocks noGrp="1"/>
          </p:cNvSpPr>
          <p:nvPr>
            <p:ph type="title"/>
          </p:nvPr>
        </p:nvSpPr>
        <p:spPr/>
        <p:txBody>
          <a:bodyPr/>
          <a:lstStyle/>
          <a:p>
            <a:r>
              <a:rPr lang="en-MY" dirty="0"/>
              <a:t>Selection Process</a:t>
            </a:r>
          </a:p>
        </p:txBody>
      </p:sp>
      <p:sp>
        <p:nvSpPr>
          <p:cNvPr id="3" name="Content Placeholder 2">
            <a:extLst>
              <a:ext uri="{FF2B5EF4-FFF2-40B4-BE49-F238E27FC236}">
                <a16:creationId xmlns:a16="http://schemas.microsoft.com/office/drawing/2014/main" id="{4187D57D-3A36-4A71-850D-45DEB26A0885}"/>
              </a:ext>
            </a:extLst>
          </p:cNvPr>
          <p:cNvSpPr>
            <a:spLocks noGrp="1"/>
          </p:cNvSpPr>
          <p:nvPr>
            <p:ph idx="1"/>
          </p:nvPr>
        </p:nvSpPr>
        <p:spPr/>
        <p:txBody>
          <a:bodyPr/>
          <a:lstStyle/>
          <a:p>
            <a:pPr marL="514350" indent="-514350">
              <a:buFont typeface="+mj-lt"/>
              <a:buAutoNum type="arabicPeriod"/>
            </a:pPr>
            <a:r>
              <a:rPr lang="en-MY" dirty="0"/>
              <a:t>Initial Screening</a:t>
            </a:r>
          </a:p>
          <a:p>
            <a:pPr marL="514350" indent="-514350">
              <a:buFont typeface="+mj-lt"/>
              <a:buAutoNum type="arabicPeriod"/>
            </a:pPr>
            <a:r>
              <a:rPr lang="en-MY" dirty="0"/>
              <a:t>Secondary Screening</a:t>
            </a:r>
          </a:p>
          <a:p>
            <a:pPr marL="514350" indent="-514350">
              <a:buFont typeface="+mj-lt"/>
              <a:buAutoNum type="arabicPeriod"/>
            </a:pPr>
            <a:r>
              <a:rPr lang="en-MY" dirty="0"/>
              <a:t>Candidacy</a:t>
            </a:r>
          </a:p>
          <a:p>
            <a:pPr marL="514350" indent="-514350">
              <a:buFont typeface="+mj-lt"/>
              <a:buAutoNum type="arabicPeriod"/>
            </a:pPr>
            <a:r>
              <a:rPr lang="en-MY" dirty="0"/>
              <a:t>Verification</a:t>
            </a:r>
          </a:p>
          <a:p>
            <a:pPr marL="514350" indent="-514350">
              <a:buFont typeface="+mj-lt"/>
              <a:buAutoNum type="arabicPeriod"/>
            </a:pPr>
            <a:r>
              <a:rPr lang="en-MY" dirty="0"/>
              <a:t>Final Decision</a:t>
            </a:r>
          </a:p>
        </p:txBody>
      </p:sp>
    </p:spTree>
    <p:extLst>
      <p:ext uri="{BB962C8B-B14F-4D97-AF65-F5344CB8AC3E}">
        <p14:creationId xmlns:p14="http://schemas.microsoft.com/office/powerpoint/2010/main" val="113589264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AA82D-ECDC-4E12-82E2-A6B25D31521A}"/>
              </a:ext>
            </a:extLst>
          </p:cNvPr>
          <p:cNvSpPr>
            <a:spLocks noGrp="1"/>
          </p:cNvSpPr>
          <p:nvPr>
            <p:ph type="title"/>
          </p:nvPr>
        </p:nvSpPr>
        <p:spPr/>
        <p:txBody>
          <a:bodyPr/>
          <a:lstStyle/>
          <a:p>
            <a:r>
              <a:rPr lang="en-MY" dirty="0"/>
              <a:t>Selection Process</a:t>
            </a:r>
          </a:p>
        </p:txBody>
      </p:sp>
      <p:pic>
        <p:nvPicPr>
          <p:cNvPr id="5" name="Picture 4">
            <a:extLst>
              <a:ext uri="{FF2B5EF4-FFF2-40B4-BE49-F238E27FC236}">
                <a16:creationId xmlns:a16="http://schemas.microsoft.com/office/drawing/2014/main" id="{4D34DB87-5DE7-4178-9D48-928BF60D2345}"/>
              </a:ext>
            </a:extLst>
          </p:cNvPr>
          <p:cNvPicPr>
            <a:picLocks noChangeAspect="1"/>
          </p:cNvPicPr>
          <p:nvPr/>
        </p:nvPicPr>
        <p:blipFill>
          <a:blip r:embed="rId2"/>
          <a:stretch>
            <a:fillRect/>
          </a:stretch>
        </p:blipFill>
        <p:spPr>
          <a:xfrm>
            <a:off x="1662137" y="1628800"/>
            <a:ext cx="5819725" cy="5120359"/>
          </a:xfrm>
          <a:prstGeom prst="rect">
            <a:avLst/>
          </a:prstGeom>
        </p:spPr>
      </p:pic>
    </p:spTree>
    <p:extLst>
      <p:ext uri="{BB962C8B-B14F-4D97-AF65-F5344CB8AC3E}">
        <p14:creationId xmlns:p14="http://schemas.microsoft.com/office/powerpoint/2010/main" val="228066094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6897960" cy="47811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1">
            <a:extLst>
              <a:ext uri="{FF2B5EF4-FFF2-40B4-BE49-F238E27FC236}">
                <a16:creationId xmlns:a16="http://schemas.microsoft.com/office/drawing/2014/main" id="{5874EC8E-F83C-4BDF-B349-0BF69227AF21}"/>
              </a:ext>
            </a:extLst>
          </p:cNvPr>
          <p:cNvSpPr>
            <a:spLocks noGrp="1"/>
          </p:cNvSpPr>
          <p:nvPr>
            <p:ph type="title"/>
          </p:nvPr>
        </p:nvSpPr>
        <p:spPr>
          <a:xfrm>
            <a:off x="914400" y="277813"/>
            <a:ext cx="7772400" cy="1143000"/>
          </a:xfrm>
        </p:spPr>
        <p:txBody>
          <a:bodyPr/>
          <a:lstStyle/>
          <a:p>
            <a:r>
              <a:rPr lang="en-MY" dirty="0"/>
              <a:t>HR Planning and Staffing</a:t>
            </a:r>
          </a:p>
        </p:txBody>
      </p:sp>
    </p:spTree>
    <p:extLst>
      <p:ext uri="{BB962C8B-B14F-4D97-AF65-F5344CB8AC3E}">
        <p14:creationId xmlns:p14="http://schemas.microsoft.com/office/powerpoint/2010/main" val="428704221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5AED6-3A6F-4A0A-9565-B50D7FB32D9C}"/>
              </a:ext>
            </a:extLst>
          </p:cNvPr>
          <p:cNvSpPr>
            <a:spLocks noGrp="1"/>
          </p:cNvSpPr>
          <p:nvPr>
            <p:ph type="title"/>
          </p:nvPr>
        </p:nvSpPr>
        <p:spPr/>
        <p:txBody>
          <a:bodyPr/>
          <a:lstStyle/>
          <a:p>
            <a:r>
              <a:rPr lang="en-MY" dirty="0"/>
              <a:t>Reliability and Validity of Selection Tools and Methods</a:t>
            </a:r>
          </a:p>
        </p:txBody>
      </p:sp>
      <p:sp>
        <p:nvSpPr>
          <p:cNvPr id="4" name="TextBox 3">
            <a:extLst>
              <a:ext uri="{FF2B5EF4-FFF2-40B4-BE49-F238E27FC236}">
                <a16:creationId xmlns:a16="http://schemas.microsoft.com/office/drawing/2014/main" id="{B21B8B71-6276-48D5-9536-4E2189266DE1}"/>
              </a:ext>
            </a:extLst>
          </p:cNvPr>
          <p:cNvSpPr txBox="1"/>
          <p:nvPr/>
        </p:nvSpPr>
        <p:spPr>
          <a:xfrm>
            <a:off x="685800" y="2008077"/>
            <a:ext cx="7772400" cy="4832092"/>
          </a:xfrm>
          <a:prstGeom prst="rect">
            <a:avLst/>
          </a:prstGeom>
          <a:noFill/>
        </p:spPr>
        <p:txBody>
          <a:bodyPr wrap="square" rtlCol="0">
            <a:spAutoFit/>
          </a:bodyPr>
          <a:lstStyle/>
          <a:p>
            <a:r>
              <a:rPr lang="en-MY" sz="2800" dirty="0"/>
              <a:t>Hiring the wrong person for the job is a costly mistake. Selection errors can impact the organization’s human capital management plan, employee morale, management time, training budgets, productivity and profitability. Just as reliability and validity were critical parts of the pre-screening process, you must also establish the reliability and validity of the selection tools and methods.</a:t>
            </a:r>
          </a:p>
          <a:p>
            <a:endParaRPr lang="en-MY" sz="2800" dirty="0"/>
          </a:p>
          <a:p>
            <a:endParaRPr lang="en-MY" sz="2800" dirty="0"/>
          </a:p>
        </p:txBody>
      </p:sp>
    </p:spTree>
    <p:extLst>
      <p:ext uri="{BB962C8B-B14F-4D97-AF65-F5344CB8AC3E}">
        <p14:creationId xmlns:p14="http://schemas.microsoft.com/office/powerpoint/2010/main" val="165450997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21EFA-DA99-48C0-A3B1-EDC96331889C}"/>
              </a:ext>
            </a:extLst>
          </p:cNvPr>
          <p:cNvSpPr>
            <a:spLocks noGrp="1"/>
          </p:cNvSpPr>
          <p:nvPr>
            <p:ph type="title"/>
          </p:nvPr>
        </p:nvSpPr>
        <p:spPr/>
        <p:txBody>
          <a:bodyPr/>
          <a:lstStyle/>
          <a:p>
            <a:r>
              <a:rPr lang="en-MY" dirty="0"/>
              <a:t>Reliability and Validity of Selection Tools and Methods</a:t>
            </a:r>
          </a:p>
        </p:txBody>
      </p:sp>
      <p:sp>
        <p:nvSpPr>
          <p:cNvPr id="4" name="TextBox 3">
            <a:extLst>
              <a:ext uri="{FF2B5EF4-FFF2-40B4-BE49-F238E27FC236}">
                <a16:creationId xmlns:a16="http://schemas.microsoft.com/office/drawing/2014/main" id="{F6A16B98-B413-448D-8639-54C10C5506E3}"/>
              </a:ext>
            </a:extLst>
          </p:cNvPr>
          <p:cNvSpPr txBox="1"/>
          <p:nvPr/>
        </p:nvSpPr>
        <p:spPr>
          <a:xfrm>
            <a:off x="914400" y="1628800"/>
            <a:ext cx="7618040" cy="4801314"/>
          </a:xfrm>
          <a:prstGeom prst="rect">
            <a:avLst/>
          </a:prstGeom>
          <a:noFill/>
        </p:spPr>
        <p:txBody>
          <a:bodyPr wrap="square" rtlCol="0">
            <a:spAutoFit/>
          </a:bodyPr>
          <a:lstStyle/>
          <a:p>
            <a:r>
              <a:rPr lang="en-MY" b="1" dirty="0"/>
              <a:t>Establishing Reliability</a:t>
            </a:r>
          </a:p>
          <a:p>
            <a:r>
              <a:rPr lang="en-MY" dirty="0"/>
              <a:t>Reliability is the ability of an instrument to measure consistently. For example, if an applicant takes a motor skills test twice, the scores should be similar (allowing for the effect of practice). If the scores differ significantly, the test may not be reliable.</a:t>
            </a:r>
          </a:p>
          <a:p>
            <a:endParaRPr lang="en-MY" dirty="0"/>
          </a:p>
          <a:p>
            <a:r>
              <a:rPr lang="en-MY" dirty="0"/>
              <a:t>Perfect reliability is difficult to achieve. The following types of errors can lead to inconsistent results:</a:t>
            </a:r>
          </a:p>
          <a:p>
            <a:pPr marL="285750" indent="-285750">
              <a:buFont typeface="Wingdings" panose="05000000000000000000" pitchFamily="2" charset="2"/>
              <a:buChar char="§"/>
            </a:pPr>
            <a:r>
              <a:rPr lang="en-MY" dirty="0"/>
              <a:t>Failure to measure some aspect of an important attribute</a:t>
            </a:r>
          </a:p>
          <a:p>
            <a:pPr marL="285750" indent="-285750">
              <a:buFont typeface="Wingdings" panose="05000000000000000000" pitchFamily="2" charset="2"/>
              <a:buChar char="§"/>
            </a:pPr>
            <a:r>
              <a:rPr lang="en-MY" dirty="0"/>
              <a:t>Irrelevant questions in an interview or on a test</a:t>
            </a:r>
          </a:p>
          <a:p>
            <a:pPr marL="285750" indent="-285750">
              <a:buFont typeface="Wingdings" panose="05000000000000000000" pitchFamily="2" charset="2"/>
              <a:buChar char="§"/>
            </a:pPr>
            <a:r>
              <a:rPr lang="en-MY" dirty="0"/>
              <a:t>Different time limits for candidates in an interview or on a test</a:t>
            </a:r>
          </a:p>
          <a:p>
            <a:endParaRPr lang="en-MY" dirty="0"/>
          </a:p>
          <a:p>
            <a:r>
              <a:rPr lang="en-MY" b="1" dirty="0"/>
              <a:t>Establishing Validity</a:t>
            </a:r>
          </a:p>
          <a:p>
            <a:r>
              <a:rPr lang="en-MY" dirty="0"/>
              <a:t>Validity is the ability of an instrument to measure what it is intended to measure. For example, a typing performance test is probably a valid prerequisite for applicants who will be expected to do typing (such as for a position in an administrative processing </a:t>
            </a:r>
            <a:r>
              <a:rPr lang="en-MY" dirty="0" err="1"/>
              <a:t>center</a:t>
            </a:r>
            <a:r>
              <a:rPr lang="en-MY" dirty="0"/>
              <a:t>).</a:t>
            </a:r>
          </a:p>
        </p:txBody>
      </p:sp>
    </p:spTree>
    <p:extLst>
      <p:ext uri="{BB962C8B-B14F-4D97-AF65-F5344CB8AC3E}">
        <p14:creationId xmlns:p14="http://schemas.microsoft.com/office/powerpoint/2010/main" val="67102800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6897960" cy="47811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1">
            <a:extLst>
              <a:ext uri="{FF2B5EF4-FFF2-40B4-BE49-F238E27FC236}">
                <a16:creationId xmlns:a16="http://schemas.microsoft.com/office/drawing/2014/main" id="{5874EC8E-F83C-4BDF-B349-0BF69227AF21}"/>
              </a:ext>
            </a:extLst>
          </p:cNvPr>
          <p:cNvSpPr>
            <a:spLocks noGrp="1"/>
          </p:cNvSpPr>
          <p:nvPr>
            <p:ph type="title"/>
          </p:nvPr>
        </p:nvSpPr>
        <p:spPr>
          <a:xfrm>
            <a:off x="914400" y="277813"/>
            <a:ext cx="7772400" cy="1143000"/>
          </a:xfrm>
        </p:spPr>
        <p:txBody>
          <a:bodyPr/>
          <a:lstStyle/>
          <a:p>
            <a:r>
              <a:rPr lang="en-MY" dirty="0"/>
              <a:t>HR Planning and Staffing</a:t>
            </a:r>
          </a:p>
        </p:txBody>
      </p:sp>
    </p:spTree>
    <p:extLst>
      <p:ext uri="{BB962C8B-B14F-4D97-AF65-F5344CB8AC3E}">
        <p14:creationId xmlns:p14="http://schemas.microsoft.com/office/powerpoint/2010/main" val="263297256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27955-C1C2-427E-95EF-14ADE8F274C1}"/>
              </a:ext>
            </a:extLst>
          </p:cNvPr>
          <p:cNvSpPr>
            <a:spLocks noGrp="1"/>
          </p:cNvSpPr>
          <p:nvPr>
            <p:ph type="title"/>
          </p:nvPr>
        </p:nvSpPr>
        <p:spPr/>
        <p:txBody>
          <a:bodyPr/>
          <a:lstStyle/>
          <a:p>
            <a:r>
              <a:rPr lang="en-MY" dirty="0"/>
              <a:t>Selection Tools</a:t>
            </a:r>
          </a:p>
        </p:txBody>
      </p:sp>
      <p:pic>
        <p:nvPicPr>
          <p:cNvPr id="5" name="Picture 4">
            <a:extLst>
              <a:ext uri="{FF2B5EF4-FFF2-40B4-BE49-F238E27FC236}">
                <a16:creationId xmlns:a16="http://schemas.microsoft.com/office/drawing/2014/main" id="{47BA19B5-B0DD-43BF-9B47-EB15CBDB088E}"/>
              </a:ext>
            </a:extLst>
          </p:cNvPr>
          <p:cNvPicPr>
            <a:picLocks noChangeAspect="1"/>
          </p:cNvPicPr>
          <p:nvPr/>
        </p:nvPicPr>
        <p:blipFill>
          <a:blip r:embed="rId2"/>
          <a:stretch>
            <a:fillRect/>
          </a:stretch>
        </p:blipFill>
        <p:spPr>
          <a:xfrm>
            <a:off x="1187624" y="1728787"/>
            <a:ext cx="7584843" cy="4550906"/>
          </a:xfrm>
          <a:prstGeom prst="rect">
            <a:avLst/>
          </a:prstGeom>
        </p:spPr>
      </p:pic>
    </p:spTree>
    <p:extLst>
      <p:ext uri="{BB962C8B-B14F-4D97-AF65-F5344CB8AC3E}">
        <p14:creationId xmlns:p14="http://schemas.microsoft.com/office/powerpoint/2010/main" val="95030420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21EFA-DA99-48C0-A3B1-EDC96331889C}"/>
              </a:ext>
            </a:extLst>
          </p:cNvPr>
          <p:cNvSpPr>
            <a:spLocks noGrp="1"/>
          </p:cNvSpPr>
          <p:nvPr>
            <p:ph type="title"/>
          </p:nvPr>
        </p:nvSpPr>
        <p:spPr/>
        <p:txBody>
          <a:bodyPr/>
          <a:lstStyle/>
          <a:p>
            <a:r>
              <a:rPr lang="en-MY" dirty="0"/>
              <a:t>Step 3: Interview</a:t>
            </a:r>
          </a:p>
        </p:txBody>
      </p:sp>
      <p:sp>
        <p:nvSpPr>
          <p:cNvPr id="4" name="TextBox 3">
            <a:extLst>
              <a:ext uri="{FF2B5EF4-FFF2-40B4-BE49-F238E27FC236}">
                <a16:creationId xmlns:a16="http://schemas.microsoft.com/office/drawing/2014/main" id="{6963FD3A-CD64-4B37-847F-424C919CEB8C}"/>
              </a:ext>
            </a:extLst>
          </p:cNvPr>
          <p:cNvSpPr txBox="1"/>
          <p:nvPr/>
        </p:nvSpPr>
        <p:spPr>
          <a:xfrm>
            <a:off x="611560" y="1582340"/>
            <a:ext cx="8208912" cy="2585323"/>
          </a:xfrm>
          <a:prstGeom prst="rect">
            <a:avLst/>
          </a:prstGeom>
          <a:noFill/>
        </p:spPr>
        <p:txBody>
          <a:bodyPr wrap="square" rtlCol="0">
            <a:spAutoFit/>
          </a:bodyPr>
          <a:lstStyle/>
          <a:p>
            <a:r>
              <a:rPr lang="en-MY" dirty="0"/>
              <a:t>The third step of the selection process is to interview the qualified candidates.</a:t>
            </a:r>
          </a:p>
          <a:p>
            <a:endParaRPr lang="en-MY" dirty="0"/>
          </a:p>
          <a:p>
            <a:r>
              <a:rPr lang="en-MY" b="1" dirty="0"/>
              <a:t>Types of Interviews</a:t>
            </a:r>
          </a:p>
          <a:p>
            <a:r>
              <a:rPr lang="en-MY" dirty="0"/>
              <a:t>Interviews determine how well the candidate meets the needs of the organization. Organizations tend to use interviews for qualifying candidates more than any other procedure in the selection process.</a:t>
            </a:r>
          </a:p>
          <a:p>
            <a:endParaRPr lang="en-MY" dirty="0"/>
          </a:p>
          <a:p>
            <a:r>
              <a:rPr lang="en-MY" dirty="0"/>
              <a:t>Interviews can range from short pre-screening interviews (20 minutes or less) to long in-depth interviews (one hour or more).</a:t>
            </a:r>
          </a:p>
        </p:txBody>
      </p:sp>
      <p:pic>
        <p:nvPicPr>
          <p:cNvPr id="6" name="Picture 5">
            <a:extLst>
              <a:ext uri="{FF2B5EF4-FFF2-40B4-BE49-F238E27FC236}">
                <a16:creationId xmlns:a16="http://schemas.microsoft.com/office/drawing/2014/main" id="{7ED5259C-B204-4DB3-8601-60597420CB88}"/>
              </a:ext>
            </a:extLst>
          </p:cNvPr>
          <p:cNvPicPr>
            <a:picLocks noChangeAspect="1"/>
          </p:cNvPicPr>
          <p:nvPr/>
        </p:nvPicPr>
        <p:blipFill>
          <a:blip r:embed="rId2"/>
          <a:stretch>
            <a:fillRect/>
          </a:stretch>
        </p:blipFill>
        <p:spPr>
          <a:xfrm>
            <a:off x="1934001" y="4168009"/>
            <a:ext cx="5275998" cy="2412178"/>
          </a:xfrm>
          <a:prstGeom prst="rect">
            <a:avLst/>
          </a:prstGeom>
        </p:spPr>
      </p:pic>
    </p:spTree>
    <p:extLst>
      <p:ext uri="{BB962C8B-B14F-4D97-AF65-F5344CB8AC3E}">
        <p14:creationId xmlns:p14="http://schemas.microsoft.com/office/powerpoint/2010/main" val="125456592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BE315-7975-46AB-9452-F61B4C4436CA}"/>
              </a:ext>
            </a:extLst>
          </p:cNvPr>
          <p:cNvSpPr>
            <a:spLocks noGrp="1"/>
          </p:cNvSpPr>
          <p:nvPr>
            <p:ph type="title"/>
          </p:nvPr>
        </p:nvSpPr>
        <p:spPr/>
        <p:txBody>
          <a:bodyPr/>
          <a:lstStyle/>
          <a:p>
            <a:r>
              <a:rPr lang="en-MY" dirty="0" err="1"/>
              <a:t>Behavioral</a:t>
            </a:r>
            <a:r>
              <a:rPr lang="en-MY" dirty="0"/>
              <a:t> Interview</a:t>
            </a:r>
          </a:p>
        </p:txBody>
      </p:sp>
      <p:sp>
        <p:nvSpPr>
          <p:cNvPr id="4" name="TextBox 3">
            <a:extLst>
              <a:ext uri="{FF2B5EF4-FFF2-40B4-BE49-F238E27FC236}">
                <a16:creationId xmlns:a16="http://schemas.microsoft.com/office/drawing/2014/main" id="{17617639-59C8-4A6A-915A-DB08C7D5A08A}"/>
              </a:ext>
            </a:extLst>
          </p:cNvPr>
          <p:cNvSpPr txBox="1"/>
          <p:nvPr/>
        </p:nvSpPr>
        <p:spPr>
          <a:xfrm>
            <a:off x="755576" y="1700808"/>
            <a:ext cx="7931224" cy="646331"/>
          </a:xfrm>
          <a:prstGeom prst="rect">
            <a:avLst/>
          </a:prstGeom>
          <a:noFill/>
        </p:spPr>
        <p:txBody>
          <a:bodyPr wrap="square" rtlCol="0">
            <a:spAutoFit/>
          </a:bodyPr>
          <a:lstStyle/>
          <a:p>
            <a:r>
              <a:rPr lang="en-MY" dirty="0"/>
              <a:t>There are many styles of in-depth interviews. Three are the </a:t>
            </a:r>
            <a:r>
              <a:rPr lang="en-MY" dirty="0" err="1"/>
              <a:t>behavioral</a:t>
            </a:r>
            <a:r>
              <a:rPr lang="en-MY" dirty="0"/>
              <a:t> interview, the competency-based interview and the structured interview.</a:t>
            </a:r>
          </a:p>
        </p:txBody>
      </p:sp>
      <p:graphicFrame>
        <p:nvGraphicFramePr>
          <p:cNvPr id="5" name="Table 4">
            <a:extLst>
              <a:ext uri="{FF2B5EF4-FFF2-40B4-BE49-F238E27FC236}">
                <a16:creationId xmlns:a16="http://schemas.microsoft.com/office/drawing/2014/main" id="{2DE4CE0E-B4B3-45BB-BF7B-52BE7D2ADEAA}"/>
              </a:ext>
            </a:extLst>
          </p:cNvPr>
          <p:cNvGraphicFramePr>
            <a:graphicFrameLocks noGrp="1"/>
          </p:cNvGraphicFramePr>
          <p:nvPr/>
        </p:nvGraphicFramePr>
        <p:xfrm>
          <a:off x="1259632" y="2386289"/>
          <a:ext cx="6552728" cy="2560320"/>
        </p:xfrm>
        <a:graphic>
          <a:graphicData uri="http://schemas.openxmlformats.org/drawingml/2006/table">
            <a:tbl>
              <a:tblPr firstRow="1" firstCol="1" lastRow="1" lastCol="1" bandRow="1" bandCol="1">
                <a:tableStyleId>{5C22544A-7EE6-4342-B048-85BDC9FD1C3A}</a:tableStyleId>
              </a:tblPr>
              <a:tblGrid>
                <a:gridCol w="3384376">
                  <a:extLst>
                    <a:ext uri="{9D8B030D-6E8A-4147-A177-3AD203B41FA5}">
                      <a16:colId xmlns:a16="http://schemas.microsoft.com/office/drawing/2014/main" val="627334451"/>
                    </a:ext>
                  </a:extLst>
                </a:gridCol>
                <a:gridCol w="3168352">
                  <a:extLst>
                    <a:ext uri="{9D8B030D-6E8A-4147-A177-3AD203B41FA5}">
                      <a16:colId xmlns:a16="http://schemas.microsoft.com/office/drawing/2014/main" val="2352760340"/>
                    </a:ext>
                  </a:extLst>
                </a:gridCol>
              </a:tblGrid>
              <a:tr h="446405">
                <a:tc>
                  <a:txBody>
                    <a:bodyPr/>
                    <a:lstStyle/>
                    <a:p>
                      <a:pPr>
                        <a:spcBef>
                          <a:spcPts val="55"/>
                        </a:spcBef>
                      </a:pPr>
                      <a:r>
                        <a:rPr lang="en-US" sz="1200" dirty="0">
                          <a:solidFill>
                            <a:schemeClr val="tx1"/>
                          </a:solidFill>
                          <a:effectLst/>
                        </a:rPr>
                        <a:t> </a:t>
                      </a:r>
                      <a:endParaRPr lang="en-MY" sz="1100" dirty="0">
                        <a:solidFill>
                          <a:schemeClr val="tx1"/>
                        </a:solidFill>
                        <a:effectLst/>
                      </a:endParaRPr>
                    </a:p>
                    <a:p>
                      <a:pPr marL="466725" marR="467995" algn="ctr">
                        <a:spcAft>
                          <a:spcPts val="0"/>
                        </a:spcAft>
                      </a:pPr>
                      <a:r>
                        <a:rPr lang="en-US" sz="1200" dirty="0">
                          <a:solidFill>
                            <a:schemeClr val="tx1"/>
                          </a:solidFill>
                          <a:effectLst/>
                        </a:rPr>
                        <a:t>Description</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55"/>
                        </a:spcBef>
                      </a:pPr>
                      <a:r>
                        <a:rPr lang="en-US" sz="1200" dirty="0">
                          <a:solidFill>
                            <a:schemeClr val="tx1"/>
                          </a:solidFill>
                          <a:effectLst/>
                        </a:rPr>
                        <a:t> </a:t>
                      </a:r>
                      <a:endParaRPr lang="en-MY" sz="1100" dirty="0">
                        <a:solidFill>
                          <a:schemeClr val="tx1"/>
                        </a:solidFill>
                        <a:effectLst/>
                      </a:endParaRPr>
                    </a:p>
                    <a:p>
                      <a:pPr marL="466725" marR="467995" algn="ctr">
                        <a:spcAft>
                          <a:spcPts val="0"/>
                        </a:spcAft>
                      </a:pPr>
                      <a:r>
                        <a:rPr lang="en-US" sz="1200" dirty="0">
                          <a:solidFill>
                            <a:schemeClr val="tx1"/>
                          </a:solidFill>
                          <a:effectLst/>
                        </a:rPr>
                        <a:t>Comments</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29045292"/>
                  </a:ext>
                </a:extLst>
              </a:tr>
              <a:tr h="2113915">
                <a:tc>
                  <a:txBody>
                    <a:bodyPr/>
                    <a:lstStyle/>
                    <a:p>
                      <a:pPr marL="171450" marR="99060" lvl="0" indent="-171450">
                        <a:lnSpc>
                          <a:spcPct val="150000"/>
                        </a:lnSpc>
                        <a:spcAft>
                          <a:spcPts val="0"/>
                        </a:spcAft>
                        <a:buFont typeface="Wingdings" panose="05000000000000000000" pitchFamily="2" charset="2"/>
                        <a:buChar char="§"/>
                        <a:tabLst>
                          <a:tab pos="456565" algn="l"/>
                          <a:tab pos="457200" algn="l"/>
                        </a:tabLst>
                      </a:pPr>
                      <a:r>
                        <a:rPr lang="en-US" sz="1200" dirty="0">
                          <a:solidFill>
                            <a:schemeClr val="tx1"/>
                          </a:solidFill>
                          <a:effectLst/>
                        </a:rPr>
                        <a:t>The interviewer focuses on how the applicant previously </a:t>
                      </a:r>
                      <a:r>
                        <a:rPr lang="en-US" sz="1200" spc="-20" dirty="0">
                          <a:solidFill>
                            <a:schemeClr val="tx1"/>
                          </a:solidFill>
                          <a:effectLst/>
                        </a:rPr>
                        <a:t>handled </a:t>
                      </a:r>
                      <a:r>
                        <a:rPr lang="en-US" sz="1200" dirty="0">
                          <a:solidFill>
                            <a:schemeClr val="tx1"/>
                          </a:solidFill>
                          <a:effectLst/>
                        </a:rPr>
                        <a:t>situations (real experiences, not hypothetical</a:t>
                      </a:r>
                      <a:r>
                        <a:rPr lang="en-US" sz="1200" spc="-5" dirty="0">
                          <a:solidFill>
                            <a:schemeClr val="tx1"/>
                          </a:solidFill>
                          <a:effectLst/>
                        </a:rPr>
                        <a:t> </a:t>
                      </a:r>
                      <a:r>
                        <a:rPr lang="en-US" sz="1200" dirty="0">
                          <a:solidFill>
                            <a:schemeClr val="tx1"/>
                          </a:solidFill>
                          <a:effectLst/>
                        </a:rPr>
                        <a:t>ones).</a:t>
                      </a:r>
                      <a:endParaRPr lang="en-MY" sz="1100" dirty="0">
                        <a:solidFill>
                          <a:schemeClr val="tx1"/>
                        </a:solidFill>
                        <a:effectLst/>
                      </a:endParaRPr>
                    </a:p>
                    <a:p>
                      <a:pPr marL="171450" marR="120015" lvl="0" indent="-171450">
                        <a:lnSpc>
                          <a:spcPct val="147000"/>
                        </a:lnSpc>
                        <a:spcAft>
                          <a:spcPts val="0"/>
                        </a:spcAft>
                        <a:buFont typeface="Wingdings" panose="05000000000000000000" pitchFamily="2" charset="2"/>
                        <a:buChar char="§"/>
                        <a:tabLst>
                          <a:tab pos="456565" algn="l"/>
                          <a:tab pos="457200" algn="l"/>
                        </a:tabLst>
                      </a:pPr>
                      <a:r>
                        <a:rPr lang="en-US" sz="1200" dirty="0">
                          <a:solidFill>
                            <a:schemeClr val="tx1"/>
                          </a:solidFill>
                          <a:effectLst/>
                        </a:rPr>
                        <a:t>The interviewer asks very </a:t>
                      </a:r>
                      <a:r>
                        <a:rPr lang="en-US" sz="1200" spc="-15" dirty="0">
                          <a:solidFill>
                            <a:schemeClr val="tx1"/>
                          </a:solidFill>
                          <a:effectLst/>
                        </a:rPr>
                        <a:t>direct </a:t>
                      </a:r>
                      <a:r>
                        <a:rPr lang="en-US" sz="1200" dirty="0">
                          <a:solidFill>
                            <a:schemeClr val="tx1"/>
                          </a:solidFill>
                          <a:effectLst/>
                        </a:rPr>
                        <a:t>questions to determine if the individual possesses the</a:t>
                      </a:r>
                      <a:r>
                        <a:rPr lang="en-US" sz="1200" spc="-5" dirty="0">
                          <a:solidFill>
                            <a:schemeClr val="tx1"/>
                          </a:solidFill>
                          <a:effectLst/>
                        </a:rPr>
                        <a:t> </a:t>
                      </a:r>
                      <a:r>
                        <a:rPr lang="en-US" sz="1200" dirty="0">
                          <a:solidFill>
                            <a:schemeClr val="tx1"/>
                          </a:solidFill>
                          <a:effectLst/>
                        </a:rPr>
                        <a:t>skills</a:t>
                      </a:r>
                      <a:r>
                        <a:rPr lang="en-MY" sz="1100" dirty="0">
                          <a:solidFill>
                            <a:schemeClr val="tx1"/>
                          </a:solidFill>
                          <a:effectLst/>
                        </a:rPr>
                        <a:t> </a:t>
                      </a:r>
                      <a:r>
                        <a:rPr lang="en-US" sz="1200" dirty="0">
                          <a:solidFill>
                            <a:schemeClr val="tx1"/>
                          </a:solidFill>
                          <a:effectLst/>
                        </a:rPr>
                        <a:t>necessary for the job.</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42900" marR="299720" lvl="0" indent="-342900">
                        <a:lnSpc>
                          <a:spcPct val="147000"/>
                        </a:lnSpc>
                        <a:spcAft>
                          <a:spcPts val="0"/>
                        </a:spcAft>
                        <a:buSzPts val="1200"/>
                        <a:buFont typeface="Symbol" panose="05050102010706020507" pitchFamily="18" charset="2"/>
                        <a:buChar char=""/>
                        <a:tabLst>
                          <a:tab pos="453390" algn="l"/>
                          <a:tab pos="454025" algn="l"/>
                        </a:tabLst>
                      </a:pPr>
                      <a:r>
                        <a:rPr lang="en-US" sz="1200" dirty="0">
                          <a:solidFill>
                            <a:schemeClr val="tx1"/>
                          </a:solidFill>
                          <a:effectLst/>
                        </a:rPr>
                        <a:t>Provides insight into how </a:t>
                      </a:r>
                      <a:r>
                        <a:rPr lang="en-US" sz="1200" spc="-25" dirty="0">
                          <a:solidFill>
                            <a:schemeClr val="tx1"/>
                          </a:solidFill>
                          <a:effectLst/>
                        </a:rPr>
                        <a:t>the </a:t>
                      </a:r>
                      <a:r>
                        <a:rPr lang="en-US" sz="1200" dirty="0">
                          <a:solidFill>
                            <a:schemeClr val="tx1"/>
                          </a:solidFill>
                          <a:effectLst/>
                        </a:rPr>
                        <a:t>candidate handled past job- related</a:t>
                      </a:r>
                      <a:r>
                        <a:rPr lang="en-US" sz="1200" spc="-5" dirty="0">
                          <a:solidFill>
                            <a:schemeClr val="tx1"/>
                          </a:solidFill>
                          <a:effectLst/>
                        </a:rPr>
                        <a:t> </a:t>
                      </a:r>
                      <a:r>
                        <a:rPr lang="en-US" sz="1200" dirty="0">
                          <a:solidFill>
                            <a:schemeClr val="tx1"/>
                          </a:solidFill>
                          <a:effectLst/>
                        </a:rPr>
                        <a:t>situations</a:t>
                      </a:r>
                      <a:endParaRPr lang="en-MY" sz="1100" dirty="0">
                        <a:solidFill>
                          <a:schemeClr val="tx1"/>
                        </a:solidFill>
                        <a:effectLst/>
                      </a:endParaRPr>
                    </a:p>
                    <a:p>
                      <a:pPr marL="342900" marR="148590" lvl="0" indent="-342900">
                        <a:lnSpc>
                          <a:spcPct val="148000"/>
                        </a:lnSpc>
                        <a:spcAft>
                          <a:spcPts val="0"/>
                        </a:spcAft>
                        <a:buSzPts val="1200"/>
                        <a:buFont typeface="Symbol" panose="05050102010706020507" pitchFamily="18" charset="2"/>
                        <a:buChar char=""/>
                        <a:tabLst>
                          <a:tab pos="453390" algn="l"/>
                          <a:tab pos="454025" algn="l"/>
                        </a:tabLst>
                      </a:pPr>
                      <a:r>
                        <a:rPr lang="en-US" sz="1200" dirty="0">
                          <a:solidFill>
                            <a:schemeClr val="tx1"/>
                          </a:solidFill>
                          <a:effectLst/>
                        </a:rPr>
                        <a:t>Allows the interviewer to </a:t>
                      </a:r>
                      <a:r>
                        <a:rPr lang="en-US" sz="1200" spc="-20" dirty="0">
                          <a:solidFill>
                            <a:schemeClr val="tx1"/>
                          </a:solidFill>
                          <a:effectLst/>
                        </a:rPr>
                        <a:t>probe </a:t>
                      </a:r>
                      <a:r>
                        <a:rPr lang="en-US" sz="1200" dirty="0">
                          <a:solidFill>
                            <a:schemeClr val="tx1"/>
                          </a:solidFill>
                          <a:effectLst/>
                        </a:rPr>
                        <a:t>more than with traditional interview</a:t>
                      </a:r>
                      <a:r>
                        <a:rPr lang="en-US" sz="1200" spc="-5" dirty="0">
                          <a:solidFill>
                            <a:schemeClr val="tx1"/>
                          </a:solidFill>
                          <a:effectLst/>
                        </a:rPr>
                        <a:t> </a:t>
                      </a:r>
                      <a:r>
                        <a:rPr lang="en-US" sz="1200" dirty="0">
                          <a:solidFill>
                            <a:schemeClr val="tx1"/>
                          </a:solidFill>
                          <a:effectLst/>
                        </a:rPr>
                        <a:t>questions</a:t>
                      </a:r>
                      <a:endParaRPr lang="en-MY" sz="1100" dirty="0">
                        <a:solidFill>
                          <a:schemeClr val="tx1"/>
                        </a:solidFill>
                        <a:effectLst/>
                        <a:latin typeface="Times New Roman" panose="02020603050405020304" pitchFamily="18" charset="0"/>
                        <a:ea typeface="Symbol" panose="05050102010706020507" pitchFamily="18" charset="2"/>
                        <a:cs typeface="Symbol" panose="05050102010706020507" pitchFamily="18" charset="2"/>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95788537"/>
                  </a:ext>
                </a:extLst>
              </a:tr>
            </a:tbl>
          </a:graphicData>
        </a:graphic>
      </p:graphicFrame>
      <p:sp>
        <p:nvSpPr>
          <p:cNvPr id="6" name="TextBox 5">
            <a:extLst>
              <a:ext uri="{FF2B5EF4-FFF2-40B4-BE49-F238E27FC236}">
                <a16:creationId xmlns:a16="http://schemas.microsoft.com/office/drawing/2014/main" id="{8C066D4D-326D-4A4A-9A36-16CFA6C14D23}"/>
              </a:ext>
            </a:extLst>
          </p:cNvPr>
          <p:cNvSpPr txBox="1"/>
          <p:nvPr/>
        </p:nvSpPr>
        <p:spPr>
          <a:xfrm>
            <a:off x="1115616" y="5229200"/>
            <a:ext cx="7772400" cy="646331"/>
          </a:xfrm>
          <a:prstGeom prst="rect">
            <a:avLst/>
          </a:prstGeom>
          <a:noFill/>
        </p:spPr>
        <p:txBody>
          <a:bodyPr wrap="square" rtlCol="0">
            <a:spAutoFit/>
          </a:bodyPr>
          <a:lstStyle/>
          <a:p>
            <a:r>
              <a:rPr lang="en-MY" dirty="0"/>
              <a:t>The premise of the </a:t>
            </a:r>
            <a:r>
              <a:rPr lang="en-MY" dirty="0" err="1"/>
              <a:t>behavioral</a:t>
            </a:r>
            <a:r>
              <a:rPr lang="en-MY" dirty="0"/>
              <a:t> interview is that past performance is the best predictor of future performance.</a:t>
            </a:r>
          </a:p>
        </p:txBody>
      </p:sp>
    </p:spTree>
    <p:extLst>
      <p:ext uri="{BB962C8B-B14F-4D97-AF65-F5344CB8AC3E}">
        <p14:creationId xmlns:p14="http://schemas.microsoft.com/office/powerpoint/2010/main" val="360698283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27291-393A-48D2-AE08-9677E496AE88}"/>
              </a:ext>
            </a:extLst>
          </p:cNvPr>
          <p:cNvSpPr>
            <a:spLocks noGrp="1"/>
          </p:cNvSpPr>
          <p:nvPr>
            <p:ph type="title"/>
          </p:nvPr>
        </p:nvSpPr>
        <p:spPr/>
        <p:txBody>
          <a:bodyPr/>
          <a:lstStyle/>
          <a:p>
            <a:r>
              <a:rPr lang="en-MY" dirty="0" err="1"/>
              <a:t>Behavioral</a:t>
            </a:r>
            <a:r>
              <a:rPr lang="en-MY" dirty="0"/>
              <a:t> Interview</a:t>
            </a:r>
          </a:p>
        </p:txBody>
      </p:sp>
      <p:sp>
        <p:nvSpPr>
          <p:cNvPr id="4" name="TextBox 3">
            <a:extLst>
              <a:ext uri="{FF2B5EF4-FFF2-40B4-BE49-F238E27FC236}">
                <a16:creationId xmlns:a16="http://schemas.microsoft.com/office/drawing/2014/main" id="{05CBF76B-E7FA-4BF4-9517-1B1947946EED}"/>
              </a:ext>
            </a:extLst>
          </p:cNvPr>
          <p:cNvSpPr txBox="1"/>
          <p:nvPr/>
        </p:nvSpPr>
        <p:spPr>
          <a:xfrm>
            <a:off x="837928" y="1628800"/>
            <a:ext cx="7848872" cy="2308324"/>
          </a:xfrm>
          <a:prstGeom prst="rect">
            <a:avLst/>
          </a:prstGeom>
          <a:noFill/>
        </p:spPr>
        <p:txBody>
          <a:bodyPr wrap="square" rtlCol="0">
            <a:spAutoFit/>
          </a:bodyPr>
          <a:lstStyle/>
          <a:p>
            <a:r>
              <a:rPr lang="en-MY" dirty="0"/>
              <a:t>An interviewer may ask a candidate for a management position to describe a situation in which the candidate coached a difficult employee. The candidate gives an example that illustrates past performance, while the interviewer looks for the following three key pieces of information:</a:t>
            </a:r>
          </a:p>
          <a:p>
            <a:pPr marL="285750" indent="-285750">
              <a:buFont typeface="Wingdings" panose="05000000000000000000" pitchFamily="2" charset="2"/>
              <a:buChar char="§"/>
            </a:pPr>
            <a:r>
              <a:rPr lang="en-MY" dirty="0"/>
              <a:t>A description of the situation or task</a:t>
            </a:r>
          </a:p>
          <a:p>
            <a:pPr marL="285750" indent="-285750">
              <a:buFont typeface="Wingdings" panose="05000000000000000000" pitchFamily="2" charset="2"/>
              <a:buChar char="§"/>
            </a:pPr>
            <a:r>
              <a:rPr lang="en-MY" dirty="0"/>
              <a:t>The action taken</a:t>
            </a:r>
          </a:p>
          <a:p>
            <a:pPr marL="285750" indent="-285750">
              <a:buFont typeface="Wingdings" panose="05000000000000000000" pitchFamily="2" charset="2"/>
              <a:buChar char="§"/>
            </a:pPr>
            <a:r>
              <a:rPr lang="en-MY" dirty="0"/>
              <a:t>The result or outcome</a:t>
            </a:r>
          </a:p>
          <a:p>
            <a:endParaRPr lang="en-MY" dirty="0"/>
          </a:p>
        </p:txBody>
      </p:sp>
      <p:pic>
        <p:nvPicPr>
          <p:cNvPr id="5" name="image31.jpeg">
            <a:extLst>
              <a:ext uri="{FF2B5EF4-FFF2-40B4-BE49-F238E27FC236}">
                <a16:creationId xmlns:a16="http://schemas.microsoft.com/office/drawing/2014/main" id="{18ED4AB3-CD53-46B0-80A2-83BB459BF7FA}"/>
              </a:ext>
            </a:extLst>
          </p:cNvPr>
          <p:cNvPicPr/>
          <p:nvPr/>
        </p:nvPicPr>
        <p:blipFill>
          <a:blip r:embed="rId2" cstate="print"/>
          <a:stretch>
            <a:fillRect/>
          </a:stretch>
        </p:blipFill>
        <p:spPr>
          <a:xfrm>
            <a:off x="3923928" y="3406654"/>
            <a:ext cx="4505459" cy="2887603"/>
          </a:xfrm>
          <a:prstGeom prst="rect">
            <a:avLst/>
          </a:prstGeom>
        </p:spPr>
      </p:pic>
    </p:spTree>
    <p:extLst>
      <p:ext uri="{BB962C8B-B14F-4D97-AF65-F5344CB8AC3E}">
        <p14:creationId xmlns:p14="http://schemas.microsoft.com/office/powerpoint/2010/main" val="123761553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5AED6-3A6F-4A0A-9565-B50D7FB32D9C}"/>
              </a:ext>
            </a:extLst>
          </p:cNvPr>
          <p:cNvSpPr>
            <a:spLocks noGrp="1"/>
          </p:cNvSpPr>
          <p:nvPr>
            <p:ph type="title"/>
          </p:nvPr>
        </p:nvSpPr>
        <p:spPr/>
        <p:txBody>
          <a:bodyPr/>
          <a:lstStyle/>
          <a:p>
            <a:r>
              <a:rPr lang="en-MY" dirty="0"/>
              <a:t>Competency-Based Interview</a:t>
            </a:r>
          </a:p>
        </p:txBody>
      </p:sp>
      <p:sp>
        <p:nvSpPr>
          <p:cNvPr id="4" name="TextBox 3">
            <a:extLst>
              <a:ext uri="{FF2B5EF4-FFF2-40B4-BE49-F238E27FC236}">
                <a16:creationId xmlns:a16="http://schemas.microsoft.com/office/drawing/2014/main" id="{AED3B626-572C-410D-9CB4-E56EA11866F6}"/>
              </a:ext>
            </a:extLst>
          </p:cNvPr>
          <p:cNvSpPr txBox="1"/>
          <p:nvPr/>
        </p:nvSpPr>
        <p:spPr>
          <a:xfrm>
            <a:off x="914400" y="1772816"/>
            <a:ext cx="7772400" cy="646331"/>
          </a:xfrm>
          <a:prstGeom prst="rect">
            <a:avLst/>
          </a:prstGeom>
          <a:noFill/>
        </p:spPr>
        <p:txBody>
          <a:bodyPr wrap="square" rtlCol="0">
            <a:spAutoFit/>
          </a:bodyPr>
          <a:lstStyle/>
          <a:p>
            <a:r>
              <a:rPr lang="en-MY" dirty="0"/>
              <a:t>Competencies are the skills, </a:t>
            </a:r>
            <a:r>
              <a:rPr lang="en-MY" dirty="0" err="1"/>
              <a:t>behaviors</a:t>
            </a:r>
            <a:r>
              <a:rPr lang="en-MY" dirty="0"/>
              <a:t> and knowledge that are needed to succeed in a specific job. </a:t>
            </a:r>
          </a:p>
        </p:txBody>
      </p:sp>
      <p:graphicFrame>
        <p:nvGraphicFramePr>
          <p:cNvPr id="5" name="Table 4">
            <a:extLst>
              <a:ext uri="{FF2B5EF4-FFF2-40B4-BE49-F238E27FC236}">
                <a16:creationId xmlns:a16="http://schemas.microsoft.com/office/drawing/2014/main" id="{D831865B-BAAD-4E35-84F3-A5B09C9C5E5B}"/>
              </a:ext>
            </a:extLst>
          </p:cNvPr>
          <p:cNvGraphicFramePr>
            <a:graphicFrameLocks noGrp="1"/>
          </p:cNvGraphicFramePr>
          <p:nvPr/>
        </p:nvGraphicFramePr>
        <p:xfrm>
          <a:off x="1259632" y="2564904"/>
          <a:ext cx="5988254" cy="3164840"/>
        </p:xfrm>
        <a:graphic>
          <a:graphicData uri="http://schemas.openxmlformats.org/drawingml/2006/table">
            <a:tbl>
              <a:tblPr firstRow="1" firstCol="1" lastRow="1" lastCol="1" bandRow="1" bandCol="1">
                <a:tableStyleId>{5C22544A-7EE6-4342-B048-85BDC9FD1C3A}</a:tableStyleId>
              </a:tblPr>
              <a:tblGrid>
                <a:gridCol w="2994127">
                  <a:extLst>
                    <a:ext uri="{9D8B030D-6E8A-4147-A177-3AD203B41FA5}">
                      <a16:colId xmlns:a16="http://schemas.microsoft.com/office/drawing/2014/main" val="3831551115"/>
                    </a:ext>
                  </a:extLst>
                </a:gridCol>
                <a:gridCol w="2994127">
                  <a:extLst>
                    <a:ext uri="{9D8B030D-6E8A-4147-A177-3AD203B41FA5}">
                      <a16:colId xmlns:a16="http://schemas.microsoft.com/office/drawing/2014/main" val="670222105"/>
                    </a:ext>
                  </a:extLst>
                </a:gridCol>
              </a:tblGrid>
              <a:tr h="556624">
                <a:tc>
                  <a:txBody>
                    <a:bodyPr/>
                    <a:lstStyle/>
                    <a:p>
                      <a:pPr>
                        <a:spcBef>
                          <a:spcPts val="55"/>
                        </a:spcBef>
                      </a:pPr>
                      <a:r>
                        <a:rPr lang="en-US" sz="1200" dirty="0">
                          <a:solidFill>
                            <a:schemeClr val="tx1"/>
                          </a:solidFill>
                          <a:effectLst/>
                        </a:rPr>
                        <a:t> </a:t>
                      </a:r>
                      <a:endParaRPr lang="en-MY" sz="1100" dirty="0">
                        <a:solidFill>
                          <a:schemeClr val="tx1"/>
                        </a:solidFill>
                        <a:effectLst/>
                      </a:endParaRPr>
                    </a:p>
                    <a:p>
                      <a:pPr marL="466725" marR="467995" algn="ctr">
                        <a:spcAft>
                          <a:spcPts val="0"/>
                        </a:spcAft>
                      </a:pPr>
                      <a:r>
                        <a:rPr lang="en-US" sz="1200" dirty="0">
                          <a:solidFill>
                            <a:schemeClr val="tx1"/>
                          </a:solidFill>
                          <a:effectLst/>
                        </a:rPr>
                        <a:t>Description</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c>
                  <a:txBody>
                    <a:bodyPr/>
                    <a:lstStyle/>
                    <a:p>
                      <a:pPr>
                        <a:spcBef>
                          <a:spcPts val="55"/>
                        </a:spcBef>
                      </a:pPr>
                      <a:r>
                        <a:rPr lang="en-US" sz="1200" dirty="0">
                          <a:solidFill>
                            <a:schemeClr val="tx1"/>
                          </a:solidFill>
                          <a:effectLst/>
                        </a:rPr>
                        <a:t> </a:t>
                      </a:r>
                      <a:endParaRPr lang="en-MY" sz="1100" dirty="0">
                        <a:solidFill>
                          <a:schemeClr val="tx1"/>
                        </a:solidFill>
                        <a:effectLst/>
                      </a:endParaRPr>
                    </a:p>
                    <a:p>
                      <a:pPr marL="466725" marR="467995" algn="ctr">
                        <a:spcAft>
                          <a:spcPts val="0"/>
                        </a:spcAft>
                      </a:pPr>
                      <a:r>
                        <a:rPr lang="en-US" sz="1200" dirty="0">
                          <a:solidFill>
                            <a:schemeClr val="tx1"/>
                          </a:solidFill>
                          <a:effectLst/>
                        </a:rPr>
                        <a:t>Comments</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extLst>
                  <a:ext uri="{0D108BD9-81ED-4DB2-BD59-A6C34878D82A}">
                    <a16:rowId xmlns:a16="http://schemas.microsoft.com/office/drawing/2014/main" val="2603179126"/>
                  </a:ext>
                </a:extLst>
              </a:tr>
              <a:tr h="2608216">
                <a:tc>
                  <a:txBody>
                    <a:bodyPr/>
                    <a:lstStyle/>
                    <a:p>
                      <a:pPr marL="171450" marR="166370" lvl="0" indent="-171450" algn="just">
                        <a:lnSpc>
                          <a:spcPct val="150000"/>
                        </a:lnSpc>
                        <a:spcAft>
                          <a:spcPts val="0"/>
                        </a:spcAft>
                        <a:buFont typeface="Wingdings" panose="05000000000000000000" pitchFamily="2" charset="2"/>
                        <a:buChar char="§"/>
                        <a:tabLst>
                          <a:tab pos="457200" algn="l"/>
                        </a:tabLst>
                      </a:pPr>
                      <a:r>
                        <a:rPr lang="en-US" sz="1200" dirty="0">
                          <a:solidFill>
                            <a:schemeClr val="tx1"/>
                          </a:solidFill>
                          <a:effectLst/>
                        </a:rPr>
                        <a:t>The interviewer asks questions that are based on real </a:t>
                      </a:r>
                      <a:r>
                        <a:rPr lang="en-US" sz="1200" spc="-10" dirty="0">
                          <a:solidFill>
                            <a:schemeClr val="tx1"/>
                          </a:solidFill>
                          <a:effectLst/>
                        </a:rPr>
                        <a:t>situations </a:t>
                      </a:r>
                      <a:r>
                        <a:rPr lang="en-US" sz="1200" dirty="0">
                          <a:solidFill>
                            <a:schemeClr val="tx1"/>
                          </a:solidFill>
                          <a:effectLst/>
                        </a:rPr>
                        <a:t>related to the competencies for the position.</a:t>
                      </a:r>
                    </a:p>
                    <a:p>
                      <a:pPr marL="171450" marR="166370" lvl="0" indent="-171450" algn="just">
                        <a:lnSpc>
                          <a:spcPct val="150000"/>
                        </a:lnSpc>
                        <a:spcAft>
                          <a:spcPts val="0"/>
                        </a:spcAft>
                        <a:buFont typeface="Wingdings" panose="05000000000000000000" pitchFamily="2" charset="2"/>
                        <a:buChar char="§"/>
                        <a:tabLst>
                          <a:tab pos="457200" algn="l"/>
                        </a:tabLst>
                      </a:pPr>
                      <a:endParaRPr lang="en-MY" sz="1100" dirty="0">
                        <a:solidFill>
                          <a:schemeClr val="tx1"/>
                        </a:solidFill>
                        <a:effectLst/>
                      </a:endParaRPr>
                    </a:p>
                    <a:p>
                      <a:pPr marL="171450" marR="93980" lvl="0" indent="-171450">
                        <a:lnSpc>
                          <a:spcPct val="148000"/>
                        </a:lnSpc>
                        <a:spcAft>
                          <a:spcPts val="0"/>
                        </a:spcAft>
                        <a:buFont typeface="Wingdings" panose="05000000000000000000" pitchFamily="2" charset="2"/>
                        <a:buChar char="§"/>
                        <a:tabLst>
                          <a:tab pos="456565" algn="l"/>
                          <a:tab pos="457200" algn="l"/>
                        </a:tabLst>
                      </a:pPr>
                      <a:r>
                        <a:rPr lang="en-US" sz="1200" dirty="0">
                          <a:solidFill>
                            <a:schemeClr val="tx1"/>
                          </a:solidFill>
                          <a:effectLst/>
                        </a:rPr>
                        <a:t>The interviewer asks the candidate to provide an example of a time he or she</a:t>
                      </a:r>
                      <a:r>
                        <a:rPr lang="en-US" sz="1200" spc="-90" dirty="0">
                          <a:solidFill>
                            <a:schemeClr val="tx1"/>
                          </a:solidFill>
                          <a:effectLst/>
                        </a:rPr>
                        <a:t> </a:t>
                      </a:r>
                      <a:r>
                        <a:rPr lang="en-US" sz="1200" dirty="0">
                          <a:solidFill>
                            <a:schemeClr val="tx1"/>
                          </a:solidFill>
                          <a:effectLst/>
                        </a:rPr>
                        <a:t>demonstrated the</a:t>
                      </a:r>
                      <a:r>
                        <a:rPr lang="en-US" sz="1200" spc="-5" dirty="0">
                          <a:solidFill>
                            <a:schemeClr val="tx1"/>
                          </a:solidFill>
                          <a:effectLst/>
                        </a:rPr>
                        <a:t> </a:t>
                      </a:r>
                      <a:r>
                        <a:rPr lang="en-US" sz="1200" dirty="0">
                          <a:solidFill>
                            <a:schemeClr val="tx1"/>
                          </a:solidFill>
                          <a:effectLst/>
                        </a:rPr>
                        <a:t>competency.</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397510" lvl="0" indent="-171450">
                        <a:lnSpc>
                          <a:spcPct val="147000"/>
                        </a:lnSpc>
                        <a:spcAft>
                          <a:spcPts val="0"/>
                        </a:spcAft>
                        <a:buSzPts val="1200"/>
                        <a:buFont typeface="Wingdings" panose="05000000000000000000" pitchFamily="2" charset="2"/>
                        <a:buChar char="§"/>
                        <a:tabLst>
                          <a:tab pos="453390" algn="l"/>
                          <a:tab pos="454025" algn="l"/>
                        </a:tabLst>
                      </a:pPr>
                      <a:r>
                        <a:rPr lang="en-US" sz="1200" dirty="0">
                          <a:solidFill>
                            <a:schemeClr val="tx1"/>
                          </a:solidFill>
                          <a:effectLst/>
                        </a:rPr>
                        <a:t>Provides insight into the candidate’s proficiency in </a:t>
                      </a:r>
                      <a:r>
                        <a:rPr lang="en-US" sz="1200" spc="-70" dirty="0">
                          <a:solidFill>
                            <a:schemeClr val="tx1"/>
                          </a:solidFill>
                          <a:effectLst/>
                        </a:rPr>
                        <a:t>a </a:t>
                      </a:r>
                      <a:r>
                        <a:rPr lang="en-US" sz="1200" dirty="0">
                          <a:solidFill>
                            <a:schemeClr val="tx1"/>
                          </a:solidFill>
                          <a:effectLst/>
                        </a:rPr>
                        <a:t>particular competency</a:t>
                      </a:r>
                    </a:p>
                    <a:p>
                      <a:pPr marL="342900" marR="397510" lvl="0" indent="-342900">
                        <a:lnSpc>
                          <a:spcPct val="147000"/>
                        </a:lnSpc>
                        <a:spcAft>
                          <a:spcPts val="0"/>
                        </a:spcAft>
                        <a:buSzPts val="1200"/>
                        <a:buFont typeface="Symbol" panose="05050102010706020507" pitchFamily="18" charset="2"/>
                        <a:buChar char=""/>
                        <a:tabLst>
                          <a:tab pos="453390" algn="l"/>
                          <a:tab pos="454025" algn="l"/>
                        </a:tabLst>
                      </a:pPr>
                      <a:endParaRPr lang="en-MY" sz="1100" dirty="0">
                        <a:solidFill>
                          <a:schemeClr val="tx1"/>
                        </a:solidFill>
                        <a:effectLst/>
                      </a:endParaRPr>
                    </a:p>
                    <a:p>
                      <a:pPr marL="342900" marR="397510" lvl="0" indent="-342900">
                        <a:lnSpc>
                          <a:spcPct val="147000"/>
                        </a:lnSpc>
                        <a:spcAft>
                          <a:spcPts val="0"/>
                        </a:spcAft>
                        <a:buSzPts val="1200"/>
                        <a:buFont typeface="Symbol" panose="05050102010706020507" pitchFamily="18" charset="2"/>
                        <a:buChar char=""/>
                        <a:tabLst>
                          <a:tab pos="453390" algn="l"/>
                          <a:tab pos="454025" algn="l"/>
                        </a:tabLst>
                      </a:pPr>
                      <a:endParaRPr lang="en-MY" sz="1100" dirty="0">
                        <a:solidFill>
                          <a:schemeClr val="tx1"/>
                        </a:solidFill>
                        <a:effectLst/>
                      </a:endParaRPr>
                    </a:p>
                    <a:p>
                      <a:pPr marL="171450" marR="71120" lvl="0" indent="-171450">
                        <a:lnSpc>
                          <a:spcPct val="148000"/>
                        </a:lnSpc>
                        <a:spcAft>
                          <a:spcPts val="0"/>
                        </a:spcAft>
                        <a:buSzPts val="1200"/>
                        <a:buFont typeface="Wingdings" panose="05000000000000000000" pitchFamily="2" charset="2"/>
                        <a:buChar char="§"/>
                        <a:tabLst>
                          <a:tab pos="453390" algn="l"/>
                          <a:tab pos="454025" algn="l"/>
                        </a:tabLst>
                      </a:pPr>
                      <a:r>
                        <a:rPr lang="en-US" sz="1200" dirty="0">
                          <a:solidFill>
                            <a:schemeClr val="tx1"/>
                          </a:solidFill>
                          <a:effectLst/>
                        </a:rPr>
                        <a:t>Gathers information that is predictive of what the candidate’s behavior and performance is likely to be in</a:t>
                      </a:r>
                      <a:r>
                        <a:rPr lang="en-US" sz="1200" spc="-25" dirty="0">
                          <a:solidFill>
                            <a:schemeClr val="tx1"/>
                          </a:solidFill>
                          <a:effectLst/>
                        </a:rPr>
                        <a:t> </a:t>
                      </a:r>
                      <a:r>
                        <a:rPr lang="en-US" sz="1200" spc="-20" dirty="0">
                          <a:solidFill>
                            <a:schemeClr val="tx1"/>
                          </a:solidFill>
                          <a:effectLst/>
                        </a:rPr>
                        <a:t>the</a:t>
                      </a:r>
                      <a:endParaRPr lang="en-MY" sz="1100" dirty="0">
                        <a:solidFill>
                          <a:schemeClr val="tx1"/>
                        </a:solidFill>
                        <a:effectLst/>
                      </a:endParaRPr>
                    </a:p>
                    <a:p>
                      <a:pPr marL="453390">
                        <a:spcBef>
                          <a:spcPts val="5"/>
                        </a:spcBef>
                        <a:spcAft>
                          <a:spcPts val="0"/>
                        </a:spcAft>
                      </a:pPr>
                      <a:r>
                        <a:rPr lang="en-US" sz="1200" dirty="0">
                          <a:solidFill>
                            <a:schemeClr val="tx1"/>
                          </a:solidFill>
                          <a:effectLst/>
                        </a:rPr>
                        <a:t>position</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48943725"/>
                  </a:ext>
                </a:extLst>
              </a:tr>
            </a:tbl>
          </a:graphicData>
        </a:graphic>
      </p:graphicFrame>
    </p:spTree>
    <p:extLst>
      <p:ext uri="{BB962C8B-B14F-4D97-AF65-F5344CB8AC3E}">
        <p14:creationId xmlns:p14="http://schemas.microsoft.com/office/powerpoint/2010/main" val="403807321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21EFA-DA99-48C0-A3B1-EDC96331889C}"/>
              </a:ext>
            </a:extLst>
          </p:cNvPr>
          <p:cNvSpPr>
            <a:spLocks noGrp="1"/>
          </p:cNvSpPr>
          <p:nvPr>
            <p:ph type="title"/>
          </p:nvPr>
        </p:nvSpPr>
        <p:spPr/>
        <p:txBody>
          <a:bodyPr/>
          <a:lstStyle/>
          <a:p>
            <a:r>
              <a:rPr lang="en-MY" dirty="0"/>
              <a:t>Examples of Questions for Competency-Based Interviews </a:t>
            </a:r>
          </a:p>
        </p:txBody>
      </p:sp>
      <p:pic>
        <p:nvPicPr>
          <p:cNvPr id="4" name="image32.jpeg">
            <a:extLst>
              <a:ext uri="{FF2B5EF4-FFF2-40B4-BE49-F238E27FC236}">
                <a16:creationId xmlns:a16="http://schemas.microsoft.com/office/drawing/2014/main" id="{17100F92-F25D-454B-BCDD-28825A713AD4}"/>
              </a:ext>
            </a:extLst>
          </p:cNvPr>
          <p:cNvPicPr/>
          <p:nvPr/>
        </p:nvPicPr>
        <p:blipFill>
          <a:blip r:embed="rId2" cstate="print"/>
          <a:stretch>
            <a:fillRect/>
          </a:stretch>
        </p:blipFill>
        <p:spPr>
          <a:xfrm>
            <a:off x="1475656" y="1909545"/>
            <a:ext cx="6424369" cy="4680481"/>
          </a:xfrm>
          <a:prstGeom prst="rect">
            <a:avLst/>
          </a:prstGeom>
        </p:spPr>
      </p:pic>
    </p:spTree>
    <p:extLst>
      <p:ext uri="{BB962C8B-B14F-4D97-AF65-F5344CB8AC3E}">
        <p14:creationId xmlns:p14="http://schemas.microsoft.com/office/powerpoint/2010/main" val="105374550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BE315-7975-46AB-9452-F61B4C4436CA}"/>
              </a:ext>
            </a:extLst>
          </p:cNvPr>
          <p:cNvSpPr>
            <a:spLocks noGrp="1"/>
          </p:cNvSpPr>
          <p:nvPr>
            <p:ph type="title"/>
          </p:nvPr>
        </p:nvSpPr>
        <p:spPr/>
        <p:txBody>
          <a:bodyPr/>
          <a:lstStyle/>
          <a:p>
            <a:r>
              <a:rPr lang="en-MY" dirty="0"/>
              <a:t>Structured Interview</a:t>
            </a:r>
          </a:p>
        </p:txBody>
      </p:sp>
      <p:graphicFrame>
        <p:nvGraphicFramePr>
          <p:cNvPr id="4" name="Table 3">
            <a:extLst>
              <a:ext uri="{FF2B5EF4-FFF2-40B4-BE49-F238E27FC236}">
                <a16:creationId xmlns:a16="http://schemas.microsoft.com/office/drawing/2014/main" id="{521CD5C1-665D-494E-8F5E-A8DEDD3A753B}"/>
              </a:ext>
            </a:extLst>
          </p:cNvPr>
          <p:cNvGraphicFramePr>
            <a:graphicFrameLocks noGrp="1"/>
          </p:cNvGraphicFramePr>
          <p:nvPr/>
        </p:nvGraphicFramePr>
        <p:xfrm>
          <a:off x="914400" y="1844824"/>
          <a:ext cx="7618040" cy="3030538"/>
        </p:xfrm>
        <a:graphic>
          <a:graphicData uri="http://schemas.openxmlformats.org/drawingml/2006/table">
            <a:tbl>
              <a:tblPr firstRow="1" firstCol="1" lastRow="1" lastCol="1" bandRow="1" bandCol="1">
                <a:tableStyleId>{5C22544A-7EE6-4342-B048-85BDC9FD1C3A}</a:tableStyleId>
              </a:tblPr>
              <a:tblGrid>
                <a:gridCol w="4011795">
                  <a:extLst>
                    <a:ext uri="{9D8B030D-6E8A-4147-A177-3AD203B41FA5}">
                      <a16:colId xmlns:a16="http://schemas.microsoft.com/office/drawing/2014/main" val="1624867639"/>
                    </a:ext>
                  </a:extLst>
                </a:gridCol>
                <a:gridCol w="3606245">
                  <a:extLst>
                    <a:ext uri="{9D8B030D-6E8A-4147-A177-3AD203B41FA5}">
                      <a16:colId xmlns:a16="http://schemas.microsoft.com/office/drawing/2014/main" val="837940711"/>
                    </a:ext>
                  </a:extLst>
                </a:gridCol>
              </a:tblGrid>
              <a:tr h="444500">
                <a:tc>
                  <a:txBody>
                    <a:bodyPr/>
                    <a:lstStyle/>
                    <a:p>
                      <a:pPr>
                        <a:spcBef>
                          <a:spcPts val="55"/>
                        </a:spcBef>
                      </a:pPr>
                      <a:r>
                        <a:rPr lang="en-US" sz="1200" dirty="0">
                          <a:solidFill>
                            <a:schemeClr val="tx1"/>
                          </a:solidFill>
                          <a:effectLst/>
                        </a:rPr>
                        <a:t> </a:t>
                      </a:r>
                      <a:endParaRPr lang="en-MY" sz="1100" dirty="0">
                        <a:solidFill>
                          <a:schemeClr val="tx1"/>
                        </a:solidFill>
                        <a:effectLst/>
                      </a:endParaRPr>
                    </a:p>
                    <a:p>
                      <a:pPr marL="466725" marR="467995" algn="ctr">
                        <a:spcAft>
                          <a:spcPts val="0"/>
                        </a:spcAft>
                      </a:pPr>
                      <a:r>
                        <a:rPr lang="en-US" sz="1200" dirty="0">
                          <a:solidFill>
                            <a:schemeClr val="tx1"/>
                          </a:solidFill>
                          <a:effectLst/>
                        </a:rPr>
                        <a:t>Description</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c>
                  <a:txBody>
                    <a:bodyPr/>
                    <a:lstStyle/>
                    <a:p>
                      <a:pPr>
                        <a:spcBef>
                          <a:spcPts val="55"/>
                        </a:spcBef>
                      </a:pPr>
                      <a:r>
                        <a:rPr lang="en-US" sz="1200" dirty="0">
                          <a:solidFill>
                            <a:schemeClr val="tx1"/>
                          </a:solidFill>
                          <a:effectLst/>
                        </a:rPr>
                        <a:t> </a:t>
                      </a:r>
                      <a:endParaRPr lang="en-MY" sz="1100" dirty="0">
                        <a:solidFill>
                          <a:schemeClr val="tx1"/>
                        </a:solidFill>
                        <a:effectLst/>
                      </a:endParaRPr>
                    </a:p>
                    <a:p>
                      <a:pPr marL="466725" marR="467995" algn="ctr">
                        <a:spcAft>
                          <a:spcPts val="0"/>
                        </a:spcAft>
                      </a:pPr>
                      <a:r>
                        <a:rPr lang="en-US" sz="1200" dirty="0">
                          <a:solidFill>
                            <a:schemeClr val="tx1"/>
                          </a:solidFill>
                          <a:effectLst/>
                        </a:rPr>
                        <a:t>Comments</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extLst>
                  <a:ext uri="{0D108BD9-81ED-4DB2-BD59-A6C34878D82A}">
                    <a16:rowId xmlns:a16="http://schemas.microsoft.com/office/drawing/2014/main" val="3568209203"/>
                  </a:ext>
                </a:extLst>
              </a:tr>
              <a:tr h="2398395">
                <a:tc>
                  <a:txBody>
                    <a:bodyPr/>
                    <a:lstStyle/>
                    <a:p>
                      <a:pPr marL="171450" marR="271145" lvl="0" indent="-171450">
                        <a:lnSpc>
                          <a:spcPct val="150000"/>
                        </a:lnSpc>
                        <a:spcAft>
                          <a:spcPts val="0"/>
                        </a:spcAft>
                        <a:buFont typeface="Wingdings" panose="05000000000000000000" pitchFamily="2" charset="2"/>
                        <a:buChar char="§"/>
                        <a:tabLst>
                          <a:tab pos="456565" algn="l"/>
                          <a:tab pos="457200" algn="l"/>
                        </a:tabLst>
                      </a:pPr>
                      <a:r>
                        <a:rPr lang="en-US" sz="1200" dirty="0">
                          <a:solidFill>
                            <a:schemeClr val="tx1"/>
                          </a:solidFill>
                          <a:effectLst/>
                        </a:rPr>
                        <a:t>The interviewer asks every candidate the same questions. Follow-up questions may be different.</a:t>
                      </a:r>
                    </a:p>
                    <a:p>
                      <a:pPr marL="171450" marR="271145" lvl="0" indent="-171450">
                        <a:lnSpc>
                          <a:spcPct val="150000"/>
                        </a:lnSpc>
                        <a:spcAft>
                          <a:spcPts val="0"/>
                        </a:spcAft>
                        <a:buFont typeface="Wingdings" panose="05000000000000000000" pitchFamily="2" charset="2"/>
                        <a:buChar char="§"/>
                        <a:tabLst>
                          <a:tab pos="456565" algn="l"/>
                          <a:tab pos="457200" algn="l"/>
                        </a:tabLst>
                      </a:pPr>
                      <a:endParaRPr lang="en-MY" sz="1100" dirty="0">
                        <a:solidFill>
                          <a:schemeClr val="tx1"/>
                        </a:solidFill>
                        <a:effectLst/>
                      </a:endParaRPr>
                    </a:p>
                    <a:p>
                      <a:pPr marL="171450" marR="144780" lvl="0" indent="-171450">
                        <a:lnSpc>
                          <a:spcPct val="146000"/>
                        </a:lnSpc>
                        <a:spcAft>
                          <a:spcPts val="0"/>
                        </a:spcAft>
                        <a:buFont typeface="Wingdings" panose="05000000000000000000" pitchFamily="2" charset="2"/>
                        <a:buChar char="§"/>
                        <a:tabLst>
                          <a:tab pos="456565" algn="l"/>
                          <a:tab pos="457200" algn="l"/>
                        </a:tabLst>
                      </a:pPr>
                      <a:r>
                        <a:rPr lang="en-US" sz="1200" dirty="0">
                          <a:solidFill>
                            <a:schemeClr val="tx1"/>
                          </a:solidFill>
                          <a:effectLst/>
                        </a:rPr>
                        <a:t>The interviewer stays in </a:t>
                      </a:r>
                      <a:r>
                        <a:rPr lang="en-US" sz="1200" spc="-15" dirty="0">
                          <a:solidFill>
                            <a:schemeClr val="tx1"/>
                          </a:solidFill>
                          <a:effectLst/>
                        </a:rPr>
                        <a:t>control </a:t>
                      </a:r>
                      <a:r>
                        <a:rPr lang="en-US" sz="1200" dirty="0">
                          <a:solidFill>
                            <a:schemeClr val="tx1"/>
                          </a:solidFill>
                          <a:effectLst/>
                        </a:rPr>
                        <a:t>of the</a:t>
                      </a:r>
                      <a:r>
                        <a:rPr lang="en-US" sz="1200" spc="-10" dirty="0">
                          <a:solidFill>
                            <a:schemeClr val="tx1"/>
                          </a:solidFill>
                          <a:effectLst/>
                        </a:rPr>
                        <a:t> </a:t>
                      </a:r>
                      <a:r>
                        <a:rPr lang="en-US" sz="1200" dirty="0">
                          <a:solidFill>
                            <a:schemeClr val="tx1"/>
                          </a:solidFill>
                          <a:effectLst/>
                        </a:rPr>
                        <a:t>interview.</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117475" lvl="0" indent="-171450">
                        <a:lnSpc>
                          <a:spcPct val="146000"/>
                        </a:lnSpc>
                        <a:spcAft>
                          <a:spcPts val="0"/>
                        </a:spcAft>
                        <a:buSzPts val="1200"/>
                        <a:buFont typeface="Wingdings" panose="05000000000000000000" pitchFamily="2" charset="2"/>
                        <a:buChar char="§"/>
                        <a:tabLst>
                          <a:tab pos="453390" algn="l"/>
                          <a:tab pos="454025" algn="l"/>
                        </a:tabLst>
                      </a:pPr>
                      <a:r>
                        <a:rPr lang="en-US" sz="1200" dirty="0">
                          <a:solidFill>
                            <a:schemeClr val="tx1"/>
                          </a:solidFill>
                          <a:effectLst/>
                        </a:rPr>
                        <a:t>Ensures that similar information is gathered from all</a:t>
                      </a:r>
                      <a:r>
                        <a:rPr lang="en-US" sz="1200" spc="-20" dirty="0">
                          <a:solidFill>
                            <a:schemeClr val="tx1"/>
                          </a:solidFill>
                          <a:effectLst/>
                        </a:rPr>
                        <a:t> </a:t>
                      </a:r>
                      <a:r>
                        <a:rPr lang="en-US" sz="1200" dirty="0">
                          <a:solidFill>
                            <a:schemeClr val="tx1"/>
                          </a:solidFill>
                          <a:effectLst/>
                        </a:rPr>
                        <a:t>candidates</a:t>
                      </a:r>
                    </a:p>
                    <a:p>
                      <a:pPr marL="171450" marR="117475" lvl="0" indent="-171450">
                        <a:lnSpc>
                          <a:spcPct val="146000"/>
                        </a:lnSpc>
                        <a:spcAft>
                          <a:spcPts val="0"/>
                        </a:spcAft>
                        <a:buSzPts val="1200"/>
                        <a:buFont typeface="Wingdings" panose="05000000000000000000" pitchFamily="2" charset="2"/>
                        <a:buChar char="§"/>
                        <a:tabLst>
                          <a:tab pos="453390" algn="l"/>
                          <a:tab pos="454025" algn="l"/>
                        </a:tabLst>
                      </a:pPr>
                      <a:endParaRPr lang="en-US" sz="1200" dirty="0">
                        <a:solidFill>
                          <a:schemeClr val="tx1"/>
                        </a:solidFill>
                        <a:effectLst/>
                      </a:endParaRPr>
                    </a:p>
                    <a:p>
                      <a:pPr marL="171450" marR="117475" lvl="0" indent="-171450">
                        <a:lnSpc>
                          <a:spcPct val="146000"/>
                        </a:lnSpc>
                        <a:spcAft>
                          <a:spcPts val="0"/>
                        </a:spcAft>
                        <a:buSzPts val="1200"/>
                        <a:buFont typeface="Wingdings" panose="05000000000000000000" pitchFamily="2" charset="2"/>
                        <a:buChar char="§"/>
                        <a:tabLst>
                          <a:tab pos="453390" algn="l"/>
                          <a:tab pos="454025" algn="l"/>
                        </a:tabLst>
                      </a:pPr>
                      <a:r>
                        <a:rPr lang="en-US" sz="1200" dirty="0">
                          <a:solidFill>
                            <a:schemeClr val="tx1"/>
                          </a:solidFill>
                          <a:effectLst/>
                        </a:rPr>
                        <a:t>Gives each candidate the </a:t>
                      </a:r>
                      <a:r>
                        <a:rPr lang="en-US" sz="1200" spc="-25" dirty="0">
                          <a:solidFill>
                            <a:schemeClr val="tx1"/>
                          </a:solidFill>
                          <a:effectLst/>
                        </a:rPr>
                        <a:t>same </a:t>
                      </a:r>
                      <a:r>
                        <a:rPr lang="en-US" sz="1200" dirty="0">
                          <a:solidFill>
                            <a:schemeClr val="tx1"/>
                          </a:solidFill>
                          <a:effectLst/>
                        </a:rPr>
                        <a:t>opportunity to create a good impression</a:t>
                      </a:r>
                    </a:p>
                    <a:p>
                      <a:pPr marL="171450" marR="117475" lvl="0" indent="-171450">
                        <a:lnSpc>
                          <a:spcPct val="146000"/>
                        </a:lnSpc>
                        <a:spcAft>
                          <a:spcPts val="0"/>
                        </a:spcAft>
                        <a:buSzPts val="1200"/>
                        <a:buFont typeface="Wingdings" panose="05000000000000000000" pitchFamily="2" charset="2"/>
                        <a:buChar char="§"/>
                        <a:tabLst>
                          <a:tab pos="453390" algn="l"/>
                          <a:tab pos="454025" algn="l"/>
                        </a:tabLst>
                      </a:pPr>
                      <a:endParaRPr lang="en-US" sz="1200" dirty="0">
                        <a:solidFill>
                          <a:schemeClr val="tx1"/>
                        </a:solidFill>
                        <a:effectLst/>
                      </a:endParaRPr>
                    </a:p>
                    <a:p>
                      <a:pPr marL="171450" marR="117475" lvl="0" indent="-171450">
                        <a:lnSpc>
                          <a:spcPct val="146000"/>
                        </a:lnSpc>
                        <a:spcAft>
                          <a:spcPts val="0"/>
                        </a:spcAft>
                        <a:buSzPts val="1200"/>
                        <a:buFont typeface="Wingdings" panose="05000000000000000000" pitchFamily="2" charset="2"/>
                        <a:buChar char="§"/>
                        <a:tabLst>
                          <a:tab pos="453390" algn="l"/>
                          <a:tab pos="454025" algn="l"/>
                        </a:tabLst>
                      </a:pPr>
                      <a:r>
                        <a:rPr lang="en-US" sz="1200" dirty="0">
                          <a:solidFill>
                            <a:schemeClr val="tx1"/>
                          </a:solidFill>
                          <a:effectLst/>
                        </a:rPr>
                        <a:t>Works best when the </a:t>
                      </a:r>
                      <a:r>
                        <a:rPr lang="en-US" sz="1200" spc="-15" dirty="0">
                          <a:solidFill>
                            <a:schemeClr val="tx1"/>
                          </a:solidFill>
                          <a:effectLst/>
                        </a:rPr>
                        <a:t>interviewer </a:t>
                      </a:r>
                      <a:r>
                        <a:rPr lang="en-US" sz="1200" dirty="0">
                          <a:solidFill>
                            <a:schemeClr val="tx1"/>
                          </a:solidFill>
                          <a:effectLst/>
                        </a:rPr>
                        <a:t>wants to ensure that the same questions are asked of</a:t>
                      </a:r>
                      <a:r>
                        <a:rPr lang="en-US" sz="1200" spc="-15" dirty="0">
                          <a:solidFill>
                            <a:schemeClr val="tx1"/>
                          </a:solidFill>
                          <a:effectLst/>
                        </a:rPr>
                        <a:t> </a:t>
                      </a:r>
                      <a:r>
                        <a:rPr lang="en-US" sz="1200" dirty="0">
                          <a:solidFill>
                            <a:schemeClr val="tx1"/>
                          </a:solidFill>
                          <a:effectLst/>
                        </a:rPr>
                        <a:t>all</a:t>
                      </a:r>
                      <a:endParaRPr lang="en-MY" sz="1100" dirty="0">
                        <a:solidFill>
                          <a:schemeClr val="tx1"/>
                        </a:solidFill>
                        <a:effectLst/>
                      </a:endParaRPr>
                    </a:p>
                    <a:p>
                      <a:pPr marL="453390">
                        <a:spcBef>
                          <a:spcPts val="40"/>
                        </a:spcBef>
                        <a:spcAft>
                          <a:spcPts val="0"/>
                        </a:spcAft>
                      </a:pPr>
                      <a:r>
                        <a:rPr lang="en-US" sz="1200" dirty="0">
                          <a:solidFill>
                            <a:schemeClr val="tx1"/>
                          </a:solidFill>
                          <a:effectLst/>
                        </a:rPr>
                        <a:t>candidates</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25271561"/>
                  </a:ext>
                </a:extLst>
              </a:tr>
            </a:tbl>
          </a:graphicData>
        </a:graphic>
      </p:graphicFrame>
      <p:sp>
        <p:nvSpPr>
          <p:cNvPr id="5" name="TextBox 4">
            <a:extLst>
              <a:ext uri="{FF2B5EF4-FFF2-40B4-BE49-F238E27FC236}">
                <a16:creationId xmlns:a16="http://schemas.microsoft.com/office/drawing/2014/main" id="{68624226-BF3C-4E49-B9F7-A9654D647D84}"/>
              </a:ext>
            </a:extLst>
          </p:cNvPr>
          <p:cNvSpPr txBox="1"/>
          <p:nvPr/>
        </p:nvSpPr>
        <p:spPr>
          <a:xfrm>
            <a:off x="914400" y="5373216"/>
            <a:ext cx="7330008" cy="923330"/>
          </a:xfrm>
          <a:prstGeom prst="rect">
            <a:avLst/>
          </a:prstGeom>
          <a:noFill/>
        </p:spPr>
        <p:txBody>
          <a:bodyPr wrap="square" rtlCol="0">
            <a:spAutoFit/>
          </a:bodyPr>
          <a:lstStyle/>
          <a:p>
            <a:r>
              <a:rPr lang="en-MY" dirty="0"/>
              <a:t>Different types of questions can be used in the structured interview. The key is that the interviewer asks every candidate the same group of questions.</a:t>
            </a:r>
          </a:p>
        </p:txBody>
      </p:sp>
    </p:spTree>
    <p:extLst>
      <p:ext uri="{BB962C8B-B14F-4D97-AF65-F5344CB8AC3E}">
        <p14:creationId xmlns:p14="http://schemas.microsoft.com/office/powerpoint/2010/main" val="30775691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BE315-7975-46AB-9452-F61B4C4436CA}"/>
              </a:ext>
            </a:extLst>
          </p:cNvPr>
          <p:cNvSpPr>
            <a:spLocks noGrp="1"/>
          </p:cNvSpPr>
          <p:nvPr>
            <p:ph type="title"/>
          </p:nvPr>
        </p:nvSpPr>
        <p:spPr/>
        <p:txBody>
          <a:bodyPr/>
          <a:lstStyle/>
          <a:p>
            <a:r>
              <a:rPr lang="en-MY" dirty="0"/>
              <a:t>Realistic Job Previews</a:t>
            </a:r>
          </a:p>
        </p:txBody>
      </p:sp>
      <p:sp>
        <p:nvSpPr>
          <p:cNvPr id="4" name="TextBox 3">
            <a:extLst>
              <a:ext uri="{FF2B5EF4-FFF2-40B4-BE49-F238E27FC236}">
                <a16:creationId xmlns:a16="http://schemas.microsoft.com/office/drawing/2014/main" id="{4AFDE3B6-384B-4855-B88C-E68ADA587742}"/>
              </a:ext>
            </a:extLst>
          </p:cNvPr>
          <p:cNvSpPr txBox="1"/>
          <p:nvPr/>
        </p:nvSpPr>
        <p:spPr>
          <a:xfrm>
            <a:off x="827584" y="1772816"/>
            <a:ext cx="7859216" cy="4801314"/>
          </a:xfrm>
          <a:prstGeom prst="rect">
            <a:avLst/>
          </a:prstGeom>
          <a:noFill/>
        </p:spPr>
        <p:txBody>
          <a:bodyPr wrap="square" rtlCol="0">
            <a:spAutoFit/>
          </a:bodyPr>
          <a:lstStyle/>
          <a:p>
            <a:r>
              <a:rPr lang="en-MY" dirty="0"/>
              <a:t>The cost of hiring and training an employee is substantial. Therefore, providing a realistic job preview (RJP) is in the best interest of the candidate and the organization.</a:t>
            </a:r>
          </a:p>
          <a:p>
            <a:endParaRPr lang="en-MY" dirty="0"/>
          </a:p>
          <a:p>
            <a:r>
              <a:rPr lang="en-MY" dirty="0"/>
              <a:t>A realistic job preview informs candidates about all aspects of the job and the work environment. For some candidates, the RJP can occur earlier in the selection process, during the interview.</a:t>
            </a:r>
          </a:p>
          <a:p>
            <a:endParaRPr lang="en-MY" dirty="0"/>
          </a:p>
          <a:p>
            <a:r>
              <a:rPr lang="en-MY" dirty="0"/>
              <a:t>The RJP has three purposes:</a:t>
            </a:r>
          </a:p>
          <a:p>
            <a:endParaRPr lang="en-MY" dirty="0"/>
          </a:p>
          <a:p>
            <a:pPr marL="285750" indent="-285750">
              <a:buFont typeface="Wingdings" panose="05000000000000000000" pitchFamily="2" charset="2"/>
              <a:buChar char="§"/>
            </a:pPr>
            <a:r>
              <a:rPr lang="en-MY" dirty="0"/>
              <a:t>Gives candidates as much information as possible, so they can make an informed decision about their suitability for the job</a:t>
            </a:r>
          </a:p>
          <a:p>
            <a:pPr marL="285750" indent="-285750">
              <a:buFont typeface="Wingdings" panose="05000000000000000000" pitchFamily="2" charset="2"/>
              <a:buChar char="§"/>
            </a:pPr>
            <a:r>
              <a:rPr lang="en-MY" dirty="0"/>
              <a:t>Gives organizations an opportunity to portray the job objectively— including both </a:t>
            </a:r>
            <a:r>
              <a:rPr lang="en-MY" dirty="0" err="1"/>
              <a:t>favorable</a:t>
            </a:r>
            <a:r>
              <a:rPr lang="en-MY" dirty="0"/>
              <a:t> and </a:t>
            </a:r>
            <a:r>
              <a:rPr lang="en-MY" dirty="0" err="1"/>
              <a:t>unfavorable</a:t>
            </a:r>
            <a:r>
              <a:rPr lang="en-MY" dirty="0"/>
              <a:t> factors</a:t>
            </a:r>
          </a:p>
          <a:p>
            <a:pPr marL="285750" indent="-285750">
              <a:buFont typeface="Wingdings" panose="05000000000000000000" pitchFamily="2" charset="2"/>
              <a:buChar char="§"/>
            </a:pPr>
            <a:r>
              <a:rPr lang="en-MY" dirty="0"/>
              <a:t>Increases the possibility of a good match between the candidate and the organization</a:t>
            </a:r>
          </a:p>
          <a:p>
            <a:endParaRPr lang="en-MY" dirty="0"/>
          </a:p>
        </p:txBody>
      </p:sp>
    </p:spTree>
    <p:extLst>
      <p:ext uri="{BB962C8B-B14F-4D97-AF65-F5344CB8AC3E}">
        <p14:creationId xmlns:p14="http://schemas.microsoft.com/office/powerpoint/2010/main" val="258231021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27291-393A-48D2-AE08-9677E496AE88}"/>
              </a:ext>
            </a:extLst>
          </p:cNvPr>
          <p:cNvSpPr>
            <a:spLocks noGrp="1"/>
          </p:cNvSpPr>
          <p:nvPr>
            <p:ph type="title"/>
          </p:nvPr>
        </p:nvSpPr>
        <p:spPr/>
        <p:txBody>
          <a:bodyPr/>
          <a:lstStyle/>
          <a:p>
            <a:r>
              <a:rPr lang="en-MY" dirty="0"/>
              <a:t>Types of Realistic Job Previews</a:t>
            </a:r>
          </a:p>
        </p:txBody>
      </p:sp>
      <p:sp>
        <p:nvSpPr>
          <p:cNvPr id="4" name="TextBox 3">
            <a:extLst>
              <a:ext uri="{FF2B5EF4-FFF2-40B4-BE49-F238E27FC236}">
                <a16:creationId xmlns:a16="http://schemas.microsoft.com/office/drawing/2014/main" id="{A30E75EA-0DD5-4764-9EE0-88345656A3E3}"/>
              </a:ext>
            </a:extLst>
          </p:cNvPr>
          <p:cNvSpPr txBox="1"/>
          <p:nvPr/>
        </p:nvSpPr>
        <p:spPr>
          <a:xfrm>
            <a:off x="914400" y="1628800"/>
            <a:ext cx="7772400" cy="4801314"/>
          </a:xfrm>
          <a:prstGeom prst="rect">
            <a:avLst/>
          </a:prstGeom>
          <a:noFill/>
        </p:spPr>
        <p:txBody>
          <a:bodyPr wrap="square" rtlCol="0">
            <a:spAutoFit/>
          </a:bodyPr>
          <a:lstStyle/>
          <a:p>
            <a:r>
              <a:rPr lang="en-MY" dirty="0"/>
              <a:t>Organizations can create realistic job previews in a variety of ways, including the following:</a:t>
            </a:r>
          </a:p>
          <a:p>
            <a:endParaRPr lang="en-MY" dirty="0"/>
          </a:p>
          <a:p>
            <a:pPr marL="285750" indent="-285750">
              <a:buFont typeface="Wingdings" panose="05000000000000000000" pitchFamily="2" charset="2"/>
              <a:buChar char="§"/>
            </a:pPr>
            <a:r>
              <a:rPr lang="en-MY" b="1" dirty="0"/>
              <a:t>Tours of the workplace</a:t>
            </a:r>
            <a:r>
              <a:rPr lang="en-MY" dirty="0"/>
              <a:t>. A walk-through of the workplace provides a candidate with an accurate impression of the work environment. Candidates can determine their comfort level with the physical format (for example, cubicles or traditional offices, break areas and cafeterias) and with noise levels.</a:t>
            </a:r>
          </a:p>
          <a:p>
            <a:pPr marL="285750" indent="-285750">
              <a:buFont typeface="Wingdings" panose="05000000000000000000" pitchFamily="2" charset="2"/>
              <a:buChar char="§"/>
            </a:pPr>
            <a:r>
              <a:rPr lang="en-MY" b="1" dirty="0"/>
              <a:t>Job simulations</a:t>
            </a:r>
            <a:r>
              <a:rPr lang="en-MY" dirty="0"/>
              <a:t>. Candidates may experience a simulation of the job in order to determine their suitability. For example, an applicant for a clean- room manufacturing position can wear the clean-room attire that is required several hours a week.</a:t>
            </a:r>
          </a:p>
          <a:p>
            <a:pPr marL="285750" indent="-285750">
              <a:buFont typeface="Wingdings" panose="05000000000000000000" pitchFamily="2" charset="2"/>
              <a:buChar char="§"/>
            </a:pPr>
            <a:r>
              <a:rPr lang="en-MY" b="1" dirty="0"/>
              <a:t>Video presentation</a:t>
            </a:r>
            <a:r>
              <a:rPr lang="en-MY" dirty="0"/>
              <a:t>. A candidate may view a video presentation before starting to work for an organization. The video can portray the history of the company, the organizational culture, and a discussion of benefits and the path of a typical day.</a:t>
            </a:r>
          </a:p>
          <a:p>
            <a:endParaRPr lang="en-MY" dirty="0"/>
          </a:p>
        </p:txBody>
      </p:sp>
    </p:spTree>
    <p:extLst>
      <p:ext uri="{BB962C8B-B14F-4D97-AF65-F5344CB8AC3E}">
        <p14:creationId xmlns:p14="http://schemas.microsoft.com/office/powerpoint/2010/main" val="192733008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6897960" cy="47811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1">
            <a:extLst>
              <a:ext uri="{FF2B5EF4-FFF2-40B4-BE49-F238E27FC236}">
                <a16:creationId xmlns:a16="http://schemas.microsoft.com/office/drawing/2014/main" id="{5874EC8E-F83C-4BDF-B349-0BF69227AF21}"/>
              </a:ext>
            </a:extLst>
          </p:cNvPr>
          <p:cNvSpPr>
            <a:spLocks noGrp="1"/>
          </p:cNvSpPr>
          <p:nvPr>
            <p:ph type="title"/>
          </p:nvPr>
        </p:nvSpPr>
        <p:spPr>
          <a:xfrm>
            <a:off x="914400" y="277813"/>
            <a:ext cx="7772400" cy="1143000"/>
          </a:xfrm>
        </p:spPr>
        <p:txBody>
          <a:bodyPr/>
          <a:lstStyle/>
          <a:p>
            <a:r>
              <a:rPr lang="en-MY" dirty="0"/>
              <a:t>HR Planning and Staffing</a:t>
            </a:r>
          </a:p>
        </p:txBody>
      </p:sp>
    </p:spTree>
    <p:extLst>
      <p:ext uri="{BB962C8B-B14F-4D97-AF65-F5344CB8AC3E}">
        <p14:creationId xmlns:p14="http://schemas.microsoft.com/office/powerpoint/2010/main" val="147243900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BE315-7975-46AB-9452-F61B4C4436CA}"/>
              </a:ext>
            </a:extLst>
          </p:cNvPr>
          <p:cNvSpPr>
            <a:spLocks noGrp="1"/>
          </p:cNvSpPr>
          <p:nvPr>
            <p:ph type="title"/>
          </p:nvPr>
        </p:nvSpPr>
        <p:spPr/>
        <p:txBody>
          <a:bodyPr/>
          <a:lstStyle/>
          <a:p>
            <a:r>
              <a:rPr lang="en-MY" dirty="0"/>
              <a:t>New Hire Onboarding</a:t>
            </a:r>
          </a:p>
        </p:txBody>
      </p:sp>
      <p:sp>
        <p:nvSpPr>
          <p:cNvPr id="4" name="TextBox 3">
            <a:extLst>
              <a:ext uri="{FF2B5EF4-FFF2-40B4-BE49-F238E27FC236}">
                <a16:creationId xmlns:a16="http://schemas.microsoft.com/office/drawing/2014/main" id="{A114953A-21B8-4067-83AD-8BD8BDA35994}"/>
              </a:ext>
            </a:extLst>
          </p:cNvPr>
          <p:cNvSpPr txBox="1"/>
          <p:nvPr/>
        </p:nvSpPr>
        <p:spPr>
          <a:xfrm>
            <a:off x="755576" y="1764099"/>
            <a:ext cx="7931224" cy="4401205"/>
          </a:xfrm>
          <a:prstGeom prst="rect">
            <a:avLst/>
          </a:prstGeom>
          <a:noFill/>
        </p:spPr>
        <p:txBody>
          <a:bodyPr wrap="square" rtlCol="0">
            <a:spAutoFit/>
          </a:bodyPr>
          <a:lstStyle/>
          <a:p>
            <a:r>
              <a:rPr lang="en-MY" sz="2800" dirty="0">
                <a:latin typeface="+mn-lt"/>
              </a:rPr>
              <a:t>Research on orientation and onboarding shows that a positive start at an organization has the following benefits for employees:</a:t>
            </a:r>
          </a:p>
          <a:p>
            <a:endParaRPr lang="en-MY" sz="2800" dirty="0">
              <a:latin typeface="+mn-lt"/>
            </a:endParaRPr>
          </a:p>
          <a:p>
            <a:pPr marL="285750" indent="-285750">
              <a:buFont typeface="Wingdings" panose="05000000000000000000" pitchFamily="2" charset="2"/>
              <a:buChar char="§"/>
            </a:pPr>
            <a:r>
              <a:rPr lang="en-MY" sz="2800" dirty="0">
                <a:latin typeface="+mn-lt"/>
              </a:rPr>
              <a:t>Creates enthusiasm</a:t>
            </a:r>
          </a:p>
          <a:p>
            <a:pPr marL="285750" indent="-285750">
              <a:buFont typeface="Wingdings" panose="05000000000000000000" pitchFamily="2" charset="2"/>
              <a:buChar char="§"/>
            </a:pPr>
            <a:endParaRPr lang="en-MY" sz="2800" dirty="0">
              <a:latin typeface="+mn-lt"/>
            </a:endParaRPr>
          </a:p>
          <a:p>
            <a:pPr marL="285750" indent="-285750">
              <a:buFont typeface="Wingdings" panose="05000000000000000000" pitchFamily="2" charset="2"/>
              <a:buChar char="§"/>
            </a:pPr>
            <a:r>
              <a:rPr lang="en-MY" sz="2800" dirty="0">
                <a:latin typeface="+mn-lt"/>
              </a:rPr>
              <a:t>Reduces anxiety</a:t>
            </a:r>
          </a:p>
          <a:p>
            <a:pPr marL="285750" indent="-285750">
              <a:buFont typeface="Wingdings" panose="05000000000000000000" pitchFamily="2" charset="2"/>
              <a:buChar char="§"/>
            </a:pPr>
            <a:endParaRPr lang="en-MY" sz="2800" dirty="0">
              <a:latin typeface="+mn-lt"/>
            </a:endParaRPr>
          </a:p>
          <a:p>
            <a:pPr marL="285750" indent="-285750">
              <a:buFont typeface="Wingdings" panose="05000000000000000000" pitchFamily="2" charset="2"/>
              <a:buChar char="§"/>
            </a:pPr>
            <a:r>
              <a:rPr lang="en-MY" sz="2800" dirty="0">
                <a:latin typeface="+mn-lt"/>
              </a:rPr>
              <a:t>Encourages social connections</a:t>
            </a:r>
          </a:p>
          <a:p>
            <a:endParaRPr lang="en-MY" sz="2800" dirty="0">
              <a:latin typeface="+mn-lt"/>
            </a:endParaRPr>
          </a:p>
        </p:txBody>
      </p:sp>
    </p:spTree>
    <p:extLst>
      <p:ext uri="{BB962C8B-B14F-4D97-AF65-F5344CB8AC3E}">
        <p14:creationId xmlns:p14="http://schemas.microsoft.com/office/powerpoint/2010/main" val="365162672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27291-393A-48D2-AE08-9677E496AE88}"/>
              </a:ext>
            </a:extLst>
          </p:cNvPr>
          <p:cNvSpPr>
            <a:spLocks noGrp="1"/>
          </p:cNvSpPr>
          <p:nvPr>
            <p:ph type="title"/>
          </p:nvPr>
        </p:nvSpPr>
        <p:spPr/>
        <p:txBody>
          <a:bodyPr/>
          <a:lstStyle/>
          <a:p>
            <a:r>
              <a:rPr lang="en-MY" dirty="0"/>
              <a:t>New Employee Orientation</a:t>
            </a:r>
          </a:p>
        </p:txBody>
      </p:sp>
      <p:sp>
        <p:nvSpPr>
          <p:cNvPr id="4" name="TextBox 3">
            <a:extLst>
              <a:ext uri="{FF2B5EF4-FFF2-40B4-BE49-F238E27FC236}">
                <a16:creationId xmlns:a16="http://schemas.microsoft.com/office/drawing/2014/main" id="{202EF787-C65E-41F1-B674-49033F2D6C2E}"/>
              </a:ext>
            </a:extLst>
          </p:cNvPr>
          <p:cNvSpPr txBox="1"/>
          <p:nvPr/>
        </p:nvSpPr>
        <p:spPr>
          <a:xfrm>
            <a:off x="683568" y="1628800"/>
            <a:ext cx="8460432" cy="5016758"/>
          </a:xfrm>
          <a:prstGeom prst="rect">
            <a:avLst/>
          </a:prstGeom>
          <a:noFill/>
        </p:spPr>
        <p:txBody>
          <a:bodyPr wrap="square" rtlCol="0">
            <a:spAutoFit/>
          </a:bodyPr>
          <a:lstStyle/>
          <a:p>
            <a:r>
              <a:rPr lang="en-MY" sz="1600" dirty="0"/>
              <a:t>Before the Employee’s Arrival</a:t>
            </a:r>
          </a:p>
          <a:p>
            <a:r>
              <a:rPr lang="en-MY" sz="1600" dirty="0"/>
              <a:t>Employees play a key role in helping an organization meet its goals and objectives. Many organizations begin to inform new employees about their roles before the employees arrive for their first day of work. Offer letters and new hire welcome packages are the most common methods of communicating information to the new employee before the start date.</a:t>
            </a:r>
          </a:p>
          <a:p>
            <a:endParaRPr lang="en-MY" sz="1600" dirty="0"/>
          </a:p>
          <a:p>
            <a:r>
              <a:rPr lang="en-MY" sz="1600" dirty="0"/>
              <a:t>Typical contents of a new hire welcome package include the following:</a:t>
            </a:r>
          </a:p>
          <a:p>
            <a:pPr marL="285750" indent="-285750">
              <a:buFont typeface="Wingdings" panose="05000000000000000000" pitchFamily="2" charset="2"/>
              <a:buChar char="§"/>
            </a:pPr>
            <a:r>
              <a:rPr lang="en-MY" sz="1600" dirty="0"/>
              <a:t>Welcome letters (for example, from the organization’s CEO, president and human resources department)</a:t>
            </a:r>
          </a:p>
          <a:p>
            <a:pPr marL="285750" indent="-285750">
              <a:buFont typeface="Wingdings" panose="05000000000000000000" pitchFamily="2" charset="2"/>
              <a:buChar char="§"/>
            </a:pPr>
            <a:r>
              <a:rPr lang="en-MY" sz="1600" dirty="0"/>
              <a:t>Payroll information</a:t>
            </a:r>
          </a:p>
          <a:p>
            <a:pPr marL="285750" indent="-285750">
              <a:buFont typeface="Wingdings" panose="05000000000000000000" pitchFamily="2" charset="2"/>
              <a:buChar char="§"/>
            </a:pPr>
            <a:r>
              <a:rPr lang="en-MY" sz="1600" dirty="0"/>
              <a:t>Policies manual</a:t>
            </a:r>
          </a:p>
          <a:p>
            <a:pPr marL="285750" indent="-285750">
              <a:buFont typeface="Wingdings" panose="05000000000000000000" pitchFamily="2" charset="2"/>
              <a:buChar char="§"/>
            </a:pPr>
            <a:r>
              <a:rPr lang="en-MY" sz="1600" dirty="0"/>
              <a:t>Benefits information</a:t>
            </a:r>
          </a:p>
          <a:p>
            <a:pPr marL="285750" indent="-285750">
              <a:buFont typeface="Wingdings" panose="05000000000000000000" pitchFamily="2" charset="2"/>
              <a:buChar char="§"/>
            </a:pPr>
            <a:r>
              <a:rPr lang="en-MY" sz="1600" dirty="0"/>
              <a:t>Benefits </a:t>
            </a:r>
            <a:r>
              <a:rPr lang="en-MY" sz="1600" dirty="0" err="1"/>
              <a:t>enrollment</a:t>
            </a:r>
            <a:r>
              <a:rPr lang="en-MY" sz="1600" dirty="0"/>
              <a:t> forms</a:t>
            </a:r>
          </a:p>
          <a:p>
            <a:pPr marL="285750" indent="-285750">
              <a:buFont typeface="Wingdings" panose="05000000000000000000" pitchFamily="2" charset="2"/>
              <a:buChar char="§"/>
            </a:pPr>
            <a:endParaRPr lang="en-MY" sz="1600" dirty="0"/>
          </a:p>
          <a:p>
            <a:r>
              <a:rPr lang="en-MY" sz="1600" dirty="0"/>
              <a:t>In addition to sending the welcome package, the organization should take the following steps to prepare for the employee’s arrival:</a:t>
            </a:r>
          </a:p>
          <a:p>
            <a:pPr marL="285750" indent="-285750">
              <a:buFont typeface="Wingdings" panose="05000000000000000000" pitchFamily="2" charset="2"/>
              <a:buChar char="§"/>
            </a:pPr>
            <a:r>
              <a:rPr lang="en-MY" sz="1600" dirty="0"/>
              <a:t>Communicate. Contact the employee and provide a personal welcome.</a:t>
            </a:r>
          </a:p>
          <a:p>
            <a:pPr marL="285750" indent="-285750">
              <a:buFont typeface="Wingdings" panose="05000000000000000000" pitchFamily="2" charset="2"/>
              <a:buChar char="§"/>
            </a:pPr>
            <a:r>
              <a:rPr lang="en-MY" sz="1600" dirty="0"/>
              <a:t>Set up the work area. Verify that the employee’s office space is ready and that the computer, telephone and any other necessary equipment are arranged.</a:t>
            </a:r>
          </a:p>
          <a:p>
            <a:pPr marL="285750" indent="-285750">
              <a:buFont typeface="Wingdings" panose="05000000000000000000" pitchFamily="2" charset="2"/>
              <a:buChar char="§"/>
            </a:pPr>
            <a:r>
              <a:rPr lang="en-MY" sz="1600" dirty="0"/>
              <a:t>Schedule ahead. Ensure that an orientation program is in place </a:t>
            </a:r>
          </a:p>
        </p:txBody>
      </p:sp>
    </p:spTree>
    <p:extLst>
      <p:ext uri="{BB962C8B-B14F-4D97-AF65-F5344CB8AC3E}">
        <p14:creationId xmlns:p14="http://schemas.microsoft.com/office/powerpoint/2010/main" val="107383556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5AED6-3A6F-4A0A-9565-B50D7FB32D9C}"/>
              </a:ext>
            </a:extLst>
          </p:cNvPr>
          <p:cNvSpPr>
            <a:spLocks noGrp="1"/>
          </p:cNvSpPr>
          <p:nvPr>
            <p:ph type="title"/>
          </p:nvPr>
        </p:nvSpPr>
        <p:spPr/>
        <p:txBody>
          <a:bodyPr/>
          <a:lstStyle/>
          <a:p>
            <a:r>
              <a:rPr lang="en-MY" dirty="0"/>
              <a:t>Orientation/Induction</a:t>
            </a:r>
          </a:p>
        </p:txBody>
      </p:sp>
      <p:sp>
        <p:nvSpPr>
          <p:cNvPr id="4" name="TextBox 3">
            <a:extLst>
              <a:ext uri="{FF2B5EF4-FFF2-40B4-BE49-F238E27FC236}">
                <a16:creationId xmlns:a16="http://schemas.microsoft.com/office/drawing/2014/main" id="{5AB68107-7944-4F58-BA27-2331C1034541}"/>
              </a:ext>
            </a:extLst>
          </p:cNvPr>
          <p:cNvSpPr txBox="1"/>
          <p:nvPr/>
        </p:nvSpPr>
        <p:spPr>
          <a:xfrm>
            <a:off x="696144" y="1556792"/>
            <a:ext cx="8208912" cy="5509200"/>
          </a:xfrm>
          <a:prstGeom prst="rect">
            <a:avLst/>
          </a:prstGeom>
          <a:noFill/>
        </p:spPr>
        <p:txBody>
          <a:bodyPr wrap="square" rtlCol="0">
            <a:spAutoFit/>
          </a:bodyPr>
          <a:lstStyle/>
          <a:p>
            <a:r>
              <a:rPr lang="en-MY" sz="1600" dirty="0"/>
              <a:t>Orientation, also known as induction, is the first step in the formal process of training employees. Through orientation, employees become familiar with the organization, their department, their </a:t>
            </a:r>
            <a:r>
              <a:rPr lang="en-MY" sz="1600" dirty="0" err="1"/>
              <a:t>coworkers</a:t>
            </a:r>
            <a:r>
              <a:rPr lang="en-MY" sz="1600" dirty="0"/>
              <a:t> and their job.</a:t>
            </a:r>
          </a:p>
          <a:p>
            <a:endParaRPr lang="en-MY" sz="1600" dirty="0"/>
          </a:p>
          <a:p>
            <a:r>
              <a:rPr lang="en-MY" sz="1600" dirty="0"/>
              <a:t>Orientation programs usually span one to two days. The orientation provides new employees with three types of information:</a:t>
            </a:r>
          </a:p>
          <a:p>
            <a:pPr marL="285750" indent="-285750">
              <a:buFont typeface="Wingdings" panose="05000000000000000000" pitchFamily="2" charset="2"/>
              <a:buChar char="§"/>
            </a:pPr>
            <a:r>
              <a:rPr lang="en-MY" sz="1600" dirty="0"/>
              <a:t>Organizational information</a:t>
            </a:r>
          </a:p>
          <a:p>
            <a:pPr marL="285750" indent="-285750">
              <a:buFont typeface="Wingdings" panose="05000000000000000000" pitchFamily="2" charset="2"/>
              <a:buChar char="§"/>
            </a:pPr>
            <a:r>
              <a:rPr lang="en-MY" sz="1600" dirty="0"/>
              <a:t>Policies, procedures and benefits</a:t>
            </a:r>
          </a:p>
          <a:p>
            <a:pPr marL="285750" indent="-285750">
              <a:buFont typeface="Wingdings" panose="05000000000000000000" pitchFamily="2" charset="2"/>
              <a:buChar char="§"/>
            </a:pPr>
            <a:r>
              <a:rPr lang="en-MY" sz="1600" dirty="0"/>
              <a:t>Work context (including job procedures)</a:t>
            </a:r>
          </a:p>
          <a:p>
            <a:endParaRPr lang="en-MY" sz="1600" dirty="0"/>
          </a:p>
          <a:p>
            <a:r>
              <a:rPr lang="en-MY" sz="1600" dirty="0"/>
              <a:t>The purpose of the orientation program is to ease the employee’s transition to a new environment. During the orientation, the employee can establish relationships with </a:t>
            </a:r>
            <a:r>
              <a:rPr lang="en-MY" sz="1600" dirty="0" err="1"/>
              <a:t>coworkers</a:t>
            </a:r>
            <a:r>
              <a:rPr lang="en-MY" sz="1600" dirty="0"/>
              <a:t> and develop a sense of belonging to the organization. The employee also gains a realistic image of the job. An effective orientation program helps the employee quickly become a productive and contributing member of the organization.</a:t>
            </a:r>
          </a:p>
          <a:p>
            <a:endParaRPr lang="en-MY" sz="1600" dirty="0"/>
          </a:p>
          <a:p>
            <a:r>
              <a:rPr lang="en-MY" sz="1600" dirty="0"/>
              <a:t>Orientation programs can be divided into a general orientation and a department orientation. HR is usually responsible for the general orientation and can also provide input to the manager on the department orientation. However, the manager is responsible for ensuring that employees understand how they will contribute to their department and how they fit into the organization structure.</a:t>
            </a:r>
          </a:p>
          <a:p>
            <a:endParaRPr lang="en-MY" sz="1600" dirty="0"/>
          </a:p>
        </p:txBody>
      </p:sp>
    </p:spTree>
    <p:extLst>
      <p:ext uri="{BB962C8B-B14F-4D97-AF65-F5344CB8AC3E}">
        <p14:creationId xmlns:p14="http://schemas.microsoft.com/office/powerpoint/2010/main" val="240998360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B4DB90-7366-4962-9019-B58530CF3A90}"/>
              </a:ext>
            </a:extLst>
          </p:cNvPr>
          <p:cNvSpPr>
            <a:spLocks noGrp="1"/>
          </p:cNvSpPr>
          <p:nvPr>
            <p:ph type="title"/>
          </p:nvPr>
        </p:nvSpPr>
        <p:spPr/>
        <p:txBody>
          <a:bodyPr/>
          <a:lstStyle/>
          <a:p>
            <a:r>
              <a:rPr lang="en-MY" dirty="0"/>
              <a:t>Model of Onboarding</a:t>
            </a:r>
          </a:p>
        </p:txBody>
      </p:sp>
      <p:pic>
        <p:nvPicPr>
          <p:cNvPr id="5" name="Picture 4">
            <a:extLst>
              <a:ext uri="{FF2B5EF4-FFF2-40B4-BE49-F238E27FC236}">
                <a16:creationId xmlns:a16="http://schemas.microsoft.com/office/drawing/2014/main" id="{497C70DE-D982-4ECB-B1FE-FEED940C89BE}"/>
              </a:ext>
            </a:extLst>
          </p:cNvPr>
          <p:cNvPicPr>
            <a:picLocks noChangeAspect="1"/>
          </p:cNvPicPr>
          <p:nvPr/>
        </p:nvPicPr>
        <p:blipFill>
          <a:blip r:embed="rId2"/>
          <a:stretch>
            <a:fillRect/>
          </a:stretch>
        </p:blipFill>
        <p:spPr>
          <a:xfrm>
            <a:off x="1547664" y="1706441"/>
            <a:ext cx="6764982" cy="4849730"/>
          </a:xfrm>
          <a:prstGeom prst="rect">
            <a:avLst/>
          </a:prstGeom>
        </p:spPr>
      </p:pic>
    </p:spTree>
    <p:extLst>
      <p:ext uri="{BB962C8B-B14F-4D97-AF65-F5344CB8AC3E}">
        <p14:creationId xmlns:p14="http://schemas.microsoft.com/office/powerpoint/2010/main" val="239673655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5AED6-3A6F-4A0A-9565-B50D7FB32D9C}"/>
              </a:ext>
            </a:extLst>
          </p:cNvPr>
          <p:cNvSpPr>
            <a:spLocks noGrp="1"/>
          </p:cNvSpPr>
          <p:nvPr>
            <p:ph type="title"/>
          </p:nvPr>
        </p:nvSpPr>
        <p:spPr/>
        <p:txBody>
          <a:bodyPr/>
          <a:lstStyle/>
          <a:p>
            <a:r>
              <a:rPr lang="en-MY" dirty="0"/>
              <a:t>New Employee Onboarding</a:t>
            </a:r>
          </a:p>
        </p:txBody>
      </p:sp>
      <p:sp>
        <p:nvSpPr>
          <p:cNvPr id="4" name="TextBox 3">
            <a:extLst>
              <a:ext uri="{FF2B5EF4-FFF2-40B4-BE49-F238E27FC236}">
                <a16:creationId xmlns:a16="http://schemas.microsoft.com/office/drawing/2014/main" id="{57E0D8B0-FFD8-459E-89D4-1E1E9E724E5C}"/>
              </a:ext>
            </a:extLst>
          </p:cNvPr>
          <p:cNvSpPr txBox="1"/>
          <p:nvPr/>
        </p:nvSpPr>
        <p:spPr>
          <a:xfrm>
            <a:off x="755576" y="1700808"/>
            <a:ext cx="7931224" cy="4524315"/>
          </a:xfrm>
          <a:prstGeom prst="rect">
            <a:avLst/>
          </a:prstGeom>
          <a:noFill/>
        </p:spPr>
        <p:txBody>
          <a:bodyPr wrap="square" rtlCol="0">
            <a:spAutoFit/>
          </a:bodyPr>
          <a:lstStyle/>
          <a:p>
            <a:r>
              <a:rPr lang="en-MY" dirty="0"/>
              <a:t>Onboarding is the process of helping new employees learn the organization’s policies, procedures and culture in addition to their job </a:t>
            </a:r>
            <a:r>
              <a:rPr lang="en-MY" dirty="0" err="1"/>
              <a:t>responsibilities.Onboarding</a:t>
            </a:r>
            <a:r>
              <a:rPr lang="en-MY" dirty="0"/>
              <a:t> includes both the orientation and the first three to twelve months of employment.</a:t>
            </a:r>
          </a:p>
          <a:p>
            <a:endParaRPr lang="en-MY" dirty="0"/>
          </a:p>
          <a:p>
            <a:r>
              <a:rPr lang="en-MY" dirty="0"/>
              <a:t>The purpose of the onboarding process is to provide the employee with a positive start at the organization. This positive start can have many benefits; including increasing the employee’s enthusiasm, helping reduce anxiety and helping the employee connect with </a:t>
            </a:r>
            <a:r>
              <a:rPr lang="en-MY" dirty="0" err="1"/>
              <a:t>coworkers</a:t>
            </a:r>
            <a:r>
              <a:rPr lang="en-MY" dirty="0"/>
              <a:t> .</a:t>
            </a:r>
          </a:p>
          <a:p>
            <a:endParaRPr lang="en-MY" dirty="0"/>
          </a:p>
          <a:p>
            <a:r>
              <a:rPr lang="en-MY" dirty="0"/>
              <a:t>Successful onboarding programs generally include the following factors:</a:t>
            </a:r>
          </a:p>
          <a:p>
            <a:pPr marL="285750" indent="-285750">
              <a:buFont typeface="Wingdings" panose="05000000000000000000" pitchFamily="2" charset="2"/>
              <a:buChar char="§"/>
            </a:pPr>
            <a:r>
              <a:rPr lang="en-MY" dirty="0"/>
              <a:t>Active rather than passive participation by new employees</a:t>
            </a:r>
          </a:p>
          <a:p>
            <a:pPr marL="285750" indent="-285750">
              <a:buFont typeface="Wingdings" panose="05000000000000000000" pitchFamily="2" charset="2"/>
              <a:buChar char="§"/>
            </a:pPr>
            <a:r>
              <a:rPr lang="en-MY" dirty="0"/>
              <a:t>Onboarding spread out over a period of time</a:t>
            </a:r>
          </a:p>
          <a:p>
            <a:pPr marL="285750" indent="-285750">
              <a:buFont typeface="Wingdings" panose="05000000000000000000" pitchFamily="2" charset="2"/>
              <a:buChar char="§"/>
            </a:pPr>
            <a:r>
              <a:rPr lang="en-MY" dirty="0"/>
              <a:t>Use of checklists to ensure that all important material is covered</a:t>
            </a:r>
          </a:p>
          <a:p>
            <a:pPr marL="285750" indent="-285750">
              <a:buFont typeface="Wingdings" panose="05000000000000000000" pitchFamily="2" charset="2"/>
              <a:buChar char="§"/>
            </a:pPr>
            <a:r>
              <a:rPr lang="en-MY" dirty="0"/>
              <a:t>Avoidance of information overload</a:t>
            </a:r>
          </a:p>
          <a:p>
            <a:endParaRPr lang="en-MY" dirty="0"/>
          </a:p>
        </p:txBody>
      </p:sp>
    </p:spTree>
    <p:extLst>
      <p:ext uri="{BB962C8B-B14F-4D97-AF65-F5344CB8AC3E}">
        <p14:creationId xmlns:p14="http://schemas.microsoft.com/office/powerpoint/2010/main" val="328871618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80BE71-BA15-4F78-B6BB-4BFECA929AD5}"/>
              </a:ext>
            </a:extLst>
          </p:cNvPr>
          <p:cNvSpPr>
            <a:spLocks noGrp="1"/>
          </p:cNvSpPr>
          <p:nvPr>
            <p:ph type="title"/>
          </p:nvPr>
        </p:nvSpPr>
        <p:spPr/>
        <p:txBody>
          <a:bodyPr/>
          <a:lstStyle/>
          <a:p>
            <a:r>
              <a:rPr lang="en-MY" dirty="0"/>
              <a:t>Onboarding Roles and Responsibilities</a:t>
            </a:r>
          </a:p>
        </p:txBody>
      </p:sp>
      <p:sp>
        <p:nvSpPr>
          <p:cNvPr id="4" name="TextBox 3">
            <a:extLst>
              <a:ext uri="{FF2B5EF4-FFF2-40B4-BE49-F238E27FC236}">
                <a16:creationId xmlns:a16="http://schemas.microsoft.com/office/drawing/2014/main" id="{A93794FE-6A03-4AE9-9AAA-014024560B68}"/>
              </a:ext>
            </a:extLst>
          </p:cNvPr>
          <p:cNvSpPr txBox="1"/>
          <p:nvPr/>
        </p:nvSpPr>
        <p:spPr>
          <a:xfrm>
            <a:off x="914400" y="1916832"/>
            <a:ext cx="7618040" cy="3693319"/>
          </a:xfrm>
          <a:prstGeom prst="rect">
            <a:avLst/>
          </a:prstGeom>
          <a:noFill/>
        </p:spPr>
        <p:txBody>
          <a:bodyPr wrap="square" rtlCol="0">
            <a:spAutoFit/>
          </a:bodyPr>
          <a:lstStyle/>
          <a:p>
            <a:r>
              <a:rPr lang="en-MY" dirty="0"/>
              <a:t>During onboarding, HR professionals, the hiring manager, </a:t>
            </a:r>
            <a:r>
              <a:rPr lang="en-MY" dirty="0" err="1"/>
              <a:t>coworkers</a:t>
            </a:r>
            <a:r>
              <a:rPr lang="en-MY" dirty="0"/>
              <a:t> and others learn more about the new employees and further integrate them into the organization in the following areas:</a:t>
            </a:r>
          </a:p>
          <a:p>
            <a:endParaRPr lang="en-MY" dirty="0"/>
          </a:p>
          <a:p>
            <a:pPr marL="285750" indent="-285750">
              <a:buFont typeface="Wingdings" panose="05000000000000000000" pitchFamily="2" charset="2"/>
              <a:buChar char="§"/>
            </a:pPr>
            <a:r>
              <a:rPr lang="en-MY" dirty="0"/>
              <a:t>Organizational culture and norms</a:t>
            </a:r>
          </a:p>
          <a:p>
            <a:pPr marL="285750" indent="-285750">
              <a:buFont typeface="Wingdings" panose="05000000000000000000" pitchFamily="2" charset="2"/>
              <a:buChar char="§"/>
            </a:pPr>
            <a:r>
              <a:rPr lang="en-MY" dirty="0"/>
              <a:t>Organizational goals and objectives</a:t>
            </a:r>
          </a:p>
          <a:p>
            <a:pPr marL="285750" indent="-285750">
              <a:buFont typeface="Wingdings" panose="05000000000000000000" pitchFamily="2" charset="2"/>
              <a:buChar char="§"/>
            </a:pPr>
            <a:r>
              <a:rPr lang="en-MY" dirty="0"/>
              <a:t>Specific functional areas in the organization</a:t>
            </a:r>
          </a:p>
          <a:p>
            <a:pPr marL="285750" indent="-285750">
              <a:buFont typeface="Wingdings" panose="05000000000000000000" pitchFamily="2" charset="2"/>
              <a:buChar char="§"/>
            </a:pPr>
            <a:r>
              <a:rPr lang="en-MY" dirty="0"/>
              <a:t>Departmental and job expectations</a:t>
            </a:r>
          </a:p>
          <a:p>
            <a:pPr marL="285750" indent="-285750">
              <a:buFont typeface="Wingdings" panose="05000000000000000000" pitchFamily="2" charset="2"/>
              <a:buChar char="§"/>
            </a:pPr>
            <a:r>
              <a:rPr lang="en-MY" dirty="0"/>
              <a:t>Available work resources and tools</a:t>
            </a:r>
          </a:p>
          <a:p>
            <a:pPr marL="285750" indent="-285750">
              <a:buFont typeface="Wingdings" panose="05000000000000000000" pitchFamily="2" charset="2"/>
              <a:buChar char="§"/>
            </a:pPr>
            <a:r>
              <a:rPr lang="en-MY" dirty="0"/>
              <a:t>Mentor options</a:t>
            </a:r>
          </a:p>
          <a:p>
            <a:pPr marL="285750" indent="-285750">
              <a:buFont typeface="Wingdings" panose="05000000000000000000" pitchFamily="2" charset="2"/>
              <a:buChar char="§"/>
            </a:pPr>
            <a:r>
              <a:rPr lang="en-MY" dirty="0"/>
              <a:t>Performance management systems</a:t>
            </a:r>
          </a:p>
          <a:p>
            <a:pPr marL="285750" indent="-285750">
              <a:buFont typeface="Wingdings" panose="05000000000000000000" pitchFamily="2" charset="2"/>
              <a:buChar char="§"/>
            </a:pPr>
            <a:r>
              <a:rPr lang="en-MY" dirty="0"/>
              <a:t>Work/life balance and support resources</a:t>
            </a:r>
          </a:p>
          <a:p>
            <a:endParaRPr lang="en-MY" dirty="0"/>
          </a:p>
        </p:txBody>
      </p:sp>
    </p:spTree>
    <p:extLst>
      <p:ext uri="{BB962C8B-B14F-4D97-AF65-F5344CB8AC3E}">
        <p14:creationId xmlns:p14="http://schemas.microsoft.com/office/powerpoint/2010/main" val="359730090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A1DEB-8EB1-48E3-B31F-16C968A98DA6}"/>
              </a:ext>
            </a:extLst>
          </p:cNvPr>
          <p:cNvSpPr>
            <a:spLocks noGrp="1"/>
          </p:cNvSpPr>
          <p:nvPr>
            <p:ph type="title"/>
          </p:nvPr>
        </p:nvSpPr>
        <p:spPr/>
        <p:txBody>
          <a:bodyPr/>
          <a:lstStyle/>
          <a:p>
            <a:r>
              <a:rPr lang="en-MY" dirty="0"/>
              <a:t>Evaluating the Effectiveness of Onboarding</a:t>
            </a:r>
          </a:p>
        </p:txBody>
      </p:sp>
      <p:sp>
        <p:nvSpPr>
          <p:cNvPr id="4" name="TextBox 3">
            <a:extLst>
              <a:ext uri="{FF2B5EF4-FFF2-40B4-BE49-F238E27FC236}">
                <a16:creationId xmlns:a16="http://schemas.microsoft.com/office/drawing/2014/main" id="{0048BF56-9A74-410F-B3E1-B59233F637D6}"/>
              </a:ext>
            </a:extLst>
          </p:cNvPr>
          <p:cNvSpPr txBox="1"/>
          <p:nvPr/>
        </p:nvSpPr>
        <p:spPr>
          <a:xfrm>
            <a:off x="609836" y="1628800"/>
            <a:ext cx="8381528" cy="5262979"/>
          </a:xfrm>
          <a:prstGeom prst="rect">
            <a:avLst/>
          </a:prstGeom>
          <a:noFill/>
        </p:spPr>
        <p:txBody>
          <a:bodyPr wrap="square" rtlCol="0">
            <a:spAutoFit/>
          </a:bodyPr>
          <a:lstStyle/>
          <a:p>
            <a:r>
              <a:rPr lang="en-MY" sz="1600" dirty="0"/>
              <a:t>The effectiveness of the onboarding program can be related to the amount of turnover in the first year of employment. Onboarding programs can help employees adjust to the new environment by introducing them to </a:t>
            </a:r>
            <a:r>
              <a:rPr lang="en-MY" sz="1600" dirty="0" err="1"/>
              <a:t>coworkers,lessening</a:t>
            </a:r>
            <a:r>
              <a:rPr lang="en-MY" sz="1600" dirty="0"/>
              <a:t> feelings of isolation and providing a better understanding of expectations and future opportunities.</a:t>
            </a:r>
          </a:p>
          <a:p>
            <a:endParaRPr lang="en-MY" sz="1600" dirty="0"/>
          </a:p>
          <a:p>
            <a:r>
              <a:rPr lang="en-MY" sz="1600" dirty="0"/>
              <a:t>HR professionals can evaluate their organization’s onboarding initiatives using metrics that include the following:</a:t>
            </a:r>
          </a:p>
          <a:p>
            <a:pPr marL="285750" indent="-285750">
              <a:buFont typeface="Wingdings" panose="05000000000000000000" pitchFamily="2" charset="2"/>
              <a:buChar char="§"/>
            </a:pPr>
            <a:r>
              <a:rPr lang="en-MY" sz="1600" b="1" dirty="0"/>
              <a:t>Turnover/retention rates</a:t>
            </a:r>
            <a:r>
              <a:rPr lang="en-MY" sz="1600" dirty="0"/>
              <a:t>. Compare retention rates for various groups. For example, what is the retention rate for employees who began their employment in 2011 compared to employees who began in 2010?</a:t>
            </a:r>
          </a:p>
          <a:p>
            <a:pPr marL="285750" indent="-285750">
              <a:buFont typeface="Wingdings" panose="05000000000000000000" pitchFamily="2" charset="2"/>
              <a:buChar char="§"/>
            </a:pPr>
            <a:r>
              <a:rPr lang="en-MY" sz="1600" b="1" dirty="0"/>
              <a:t>Retention threshold</a:t>
            </a:r>
            <a:r>
              <a:rPr lang="en-MY" sz="1600" dirty="0"/>
              <a:t>. Track the point at which most new employees tend to exit the organization. For example, if most new employees exit within the first 90 days of employment, the organization can conduct exit interviews to determine the cause of the early exit.</a:t>
            </a:r>
          </a:p>
          <a:p>
            <a:pPr marL="285750" indent="-285750">
              <a:buFont typeface="Wingdings" panose="05000000000000000000" pitchFamily="2" charset="2"/>
              <a:buChar char="§"/>
            </a:pPr>
            <a:r>
              <a:rPr lang="en-MY" sz="1600" b="1" dirty="0"/>
              <a:t>Performance measures</a:t>
            </a:r>
            <a:r>
              <a:rPr lang="en-MY" sz="1600" dirty="0"/>
              <a:t>. Compare the performance of groups provided with different onboarding experiences. For example, one group is provided with one week of onboarding experiences and a second similar group is provided with a full month.</a:t>
            </a:r>
          </a:p>
          <a:p>
            <a:pPr marL="285750" indent="-285750">
              <a:buFont typeface="Wingdings" panose="05000000000000000000" pitchFamily="2" charset="2"/>
              <a:buChar char="§"/>
            </a:pPr>
            <a:r>
              <a:rPr lang="en-MY" sz="1600" b="1" dirty="0"/>
              <a:t>Formal/informal feedback. </a:t>
            </a:r>
            <a:r>
              <a:rPr lang="en-MY" sz="1600" dirty="0"/>
              <a:t>Ask new employees open-ended questions to determine their satisfaction with the onboarding process and the organization.</a:t>
            </a:r>
          </a:p>
          <a:p>
            <a:pPr marL="285750" indent="-285750">
              <a:buFont typeface="Wingdings" panose="05000000000000000000" pitchFamily="2" charset="2"/>
              <a:buChar char="§"/>
            </a:pPr>
            <a:r>
              <a:rPr lang="en-MY" sz="1600" b="1" dirty="0"/>
              <a:t>Flexibility</a:t>
            </a:r>
            <a:r>
              <a:rPr lang="en-MY" sz="1600" dirty="0"/>
              <a:t>. Flexibility and adaptability allow your organization to provide employees with an optimal work environment.</a:t>
            </a:r>
          </a:p>
        </p:txBody>
      </p:sp>
    </p:spTree>
    <p:extLst>
      <p:ext uri="{BB962C8B-B14F-4D97-AF65-F5344CB8AC3E}">
        <p14:creationId xmlns:p14="http://schemas.microsoft.com/office/powerpoint/2010/main" val="350157938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A1DEB-8EB1-48E3-B31F-16C968A98DA6}"/>
              </a:ext>
            </a:extLst>
          </p:cNvPr>
          <p:cNvSpPr>
            <a:spLocks noGrp="1"/>
          </p:cNvSpPr>
          <p:nvPr>
            <p:ph type="title"/>
          </p:nvPr>
        </p:nvSpPr>
        <p:spPr/>
        <p:txBody>
          <a:bodyPr/>
          <a:lstStyle/>
          <a:p>
            <a:r>
              <a:rPr lang="en-MY" dirty="0"/>
              <a:t>Poll Question # </a:t>
            </a:r>
          </a:p>
        </p:txBody>
      </p:sp>
      <p:sp>
        <p:nvSpPr>
          <p:cNvPr id="4" name="TextBox 3">
            <a:extLst>
              <a:ext uri="{FF2B5EF4-FFF2-40B4-BE49-F238E27FC236}">
                <a16:creationId xmlns:a16="http://schemas.microsoft.com/office/drawing/2014/main" id="{AA995BB7-7278-46A1-B7C6-1893FDFDBF40}"/>
              </a:ext>
            </a:extLst>
          </p:cNvPr>
          <p:cNvSpPr txBox="1"/>
          <p:nvPr/>
        </p:nvSpPr>
        <p:spPr>
          <a:xfrm>
            <a:off x="683568" y="1626782"/>
            <a:ext cx="8208912" cy="4893647"/>
          </a:xfrm>
          <a:prstGeom prst="rect">
            <a:avLst/>
          </a:prstGeom>
          <a:noFill/>
        </p:spPr>
        <p:txBody>
          <a:bodyPr wrap="square" rtlCol="0">
            <a:spAutoFit/>
          </a:bodyPr>
          <a:lstStyle/>
          <a:p>
            <a:r>
              <a:rPr lang="en-MY" sz="2400" dirty="0"/>
              <a:t>Which of the following is a feature of a successful onboarding program?</a:t>
            </a:r>
          </a:p>
          <a:p>
            <a:endParaRPr lang="en-MY" sz="2400" dirty="0"/>
          </a:p>
          <a:p>
            <a:pPr marL="342900" indent="-342900">
              <a:buFont typeface="+mj-lt"/>
              <a:buAutoNum type="alphaUcPeriod"/>
            </a:pPr>
            <a:r>
              <a:rPr lang="en-MY" sz="2400" dirty="0"/>
              <a:t>Passive rather than active participation by new employees</a:t>
            </a:r>
          </a:p>
          <a:p>
            <a:pPr marL="342900" indent="-342900">
              <a:buFont typeface="+mj-lt"/>
              <a:buAutoNum type="alphaUcPeriod"/>
            </a:pPr>
            <a:endParaRPr lang="en-MY" sz="2400" dirty="0"/>
          </a:p>
          <a:p>
            <a:pPr marL="342900" indent="-342900">
              <a:buFont typeface="+mj-lt"/>
              <a:buAutoNum type="alphaUcPeriod"/>
            </a:pPr>
            <a:r>
              <a:rPr lang="en-MY" sz="2400" dirty="0"/>
              <a:t>Onboarding activities completed within a short period of time</a:t>
            </a:r>
          </a:p>
          <a:p>
            <a:pPr marL="342900" indent="-342900">
              <a:buFont typeface="+mj-lt"/>
              <a:buAutoNum type="alphaUcPeriod"/>
            </a:pPr>
            <a:endParaRPr lang="en-MY" sz="2400" dirty="0"/>
          </a:p>
          <a:p>
            <a:pPr marL="342900" indent="-342900">
              <a:buFont typeface="+mj-lt"/>
              <a:buAutoNum type="alphaUcPeriod"/>
            </a:pPr>
            <a:r>
              <a:rPr lang="en-MY" sz="2400" dirty="0"/>
              <a:t>The same program fitting the needs of all new employee groups</a:t>
            </a:r>
          </a:p>
          <a:p>
            <a:pPr marL="342900" indent="-342900">
              <a:buFont typeface="+mj-lt"/>
              <a:buAutoNum type="alphaUcPeriod"/>
            </a:pPr>
            <a:endParaRPr lang="en-MY" sz="2400" dirty="0"/>
          </a:p>
          <a:p>
            <a:pPr marL="342900" indent="-342900">
              <a:buFont typeface="+mj-lt"/>
              <a:buAutoNum type="alphaUcPeriod"/>
            </a:pPr>
            <a:r>
              <a:rPr lang="en-MY" sz="2400" dirty="0"/>
              <a:t>Avoidance of information overload</a:t>
            </a:r>
          </a:p>
        </p:txBody>
      </p:sp>
    </p:spTree>
    <p:extLst>
      <p:ext uri="{BB962C8B-B14F-4D97-AF65-F5344CB8AC3E}">
        <p14:creationId xmlns:p14="http://schemas.microsoft.com/office/powerpoint/2010/main" val="177415045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A1DEB-8EB1-48E3-B31F-16C968A98DA6}"/>
              </a:ext>
            </a:extLst>
          </p:cNvPr>
          <p:cNvSpPr>
            <a:spLocks noGrp="1"/>
          </p:cNvSpPr>
          <p:nvPr>
            <p:ph type="title"/>
          </p:nvPr>
        </p:nvSpPr>
        <p:spPr/>
        <p:txBody>
          <a:bodyPr/>
          <a:lstStyle/>
          <a:p>
            <a:r>
              <a:rPr lang="en-MY" dirty="0"/>
              <a:t>Answer to Poll Question # </a:t>
            </a:r>
          </a:p>
        </p:txBody>
      </p:sp>
      <p:sp>
        <p:nvSpPr>
          <p:cNvPr id="4" name="TextBox 3">
            <a:extLst>
              <a:ext uri="{FF2B5EF4-FFF2-40B4-BE49-F238E27FC236}">
                <a16:creationId xmlns:a16="http://schemas.microsoft.com/office/drawing/2014/main" id="{386814E7-AE7C-49F3-B757-89B0F98A69F0}"/>
              </a:ext>
            </a:extLst>
          </p:cNvPr>
          <p:cNvSpPr txBox="1"/>
          <p:nvPr/>
        </p:nvSpPr>
        <p:spPr>
          <a:xfrm>
            <a:off x="755576" y="2204864"/>
            <a:ext cx="7488832" cy="523220"/>
          </a:xfrm>
          <a:prstGeom prst="rect">
            <a:avLst/>
          </a:prstGeom>
          <a:noFill/>
        </p:spPr>
        <p:txBody>
          <a:bodyPr wrap="square" rtlCol="0">
            <a:spAutoFit/>
          </a:bodyPr>
          <a:lstStyle/>
          <a:p>
            <a:r>
              <a:rPr lang="en-MY" sz="2800" dirty="0"/>
              <a:t>D.	Avoidance of information overload</a:t>
            </a:r>
          </a:p>
        </p:txBody>
      </p:sp>
    </p:spTree>
    <p:extLst>
      <p:ext uri="{BB962C8B-B14F-4D97-AF65-F5344CB8AC3E}">
        <p14:creationId xmlns:p14="http://schemas.microsoft.com/office/powerpoint/2010/main" val="408328607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A1DEB-8EB1-48E3-B31F-16C968A98DA6}"/>
              </a:ext>
            </a:extLst>
          </p:cNvPr>
          <p:cNvSpPr>
            <a:spLocks noGrp="1"/>
          </p:cNvSpPr>
          <p:nvPr>
            <p:ph type="title"/>
          </p:nvPr>
        </p:nvSpPr>
        <p:spPr/>
        <p:txBody>
          <a:bodyPr/>
          <a:lstStyle/>
          <a:p>
            <a:r>
              <a:rPr lang="en-MY" dirty="0"/>
              <a:t>Poll Question # </a:t>
            </a:r>
          </a:p>
        </p:txBody>
      </p:sp>
      <p:sp>
        <p:nvSpPr>
          <p:cNvPr id="4" name="TextBox 3">
            <a:extLst>
              <a:ext uri="{FF2B5EF4-FFF2-40B4-BE49-F238E27FC236}">
                <a16:creationId xmlns:a16="http://schemas.microsoft.com/office/drawing/2014/main" id="{3CE22D53-27FC-4CF0-A93C-EABF6834BF56}"/>
              </a:ext>
            </a:extLst>
          </p:cNvPr>
          <p:cNvSpPr txBox="1"/>
          <p:nvPr/>
        </p:nvSpPr>
        <p:spPr>
          <a:xfrm>
            <a:off x="683568" y="1626782"/>
            <a:ext cx="8136904" cy="5262979"/>
          </a:xfrm>
          <a:prstGeom prst="rect">
            <a:avLst/>
          </a:prstGeom>
          <a:noFill/>
        </p:spPr>
        <p:txBody>
          <a:bodyPr wrap="square" rtlCol="0">
            <a:spAutoFit/>
          </a:bodyPr>
          <a:lstStyle/>
          <a:p>
            <a:r>
              <a:rPr lang="en-MY" sz="2800" dirty="0">
                <a:latin typeface="+mn-lt"/>
              </a:rPr>
              <a:t>Which of the following helps track the point at which most new employees tend to exit the organization?</a:t>
            </a:r>
          </a:p>
          <a:p>
            <a:endParaRPr lang="en-MY" sz="2800" dirty="0">
              <a:latin typeface="+mn-lt"/>
            </a:endParaRPr>
          </a:p>
          <a:p>
            <a:pPr marL="342900" indent="-342900">
              <a:buFont typeface="+mj-lt"/>
              <a:buAutoNum type="alphaUcPeriod"/>
            </a:pPr>
            <a:r>
              <a:rPr lang="en-MY" sz="2800" dirty="0">
                <a:latin typeface="+mn-lt"/>
              </a:rPr>
              <a:t>Orientation checklist</a:t>
            </a:r>
          </a:p>
          <a:p>
            <a:pPr marL="342900" indent="-342900">
              <a:buFont typeface="+mj-lt"/>
              <a:buAutoNum type="alphaUcPeriod"/>
            </a:pPr>
            <a:endParaRPr lang="en-MY" sz="2800" dirty="0">
              <a:latin typeface="+mn-lt"/>
            </a:endParaRPr>
          </a:p>
          <a:p>
            <a:pPr marL="342900" indent="-342900">
              <a:buFont typeface="+mj-lt"/>
              <a:buAutoNum type="alphaUcPeriod"/>
            </a:pPr>
            <a:r>
              <a:rPr lang="en-MY" sz="2800" dirty="0">
                <a:latin typeface="+mn-lt"/>
              </a:rPr>
              <a:t>Open-ended questions</a:t>
            </a:r>
          </a:p>
          <a:p>
            <a:pPr marL="342900" indent="-342900">
              <a:buFont typeface="+mj-lt"/>
              <a:buAutoNum type="alphaUcPeriod"/>
            </a:pPr>
            <a:endParaRPr lang="en-MY" sz="2800" dirty="0">
              <a:latin typeface="+mn-lt"/>
            </a:endParaRPr>
          </a:p>
          <a:p>
            <a:pPr marL="342900" indent="-342900">
              <a:buFont typeface="+mj-lt"/>
              <a:buAutoNum type="alphaUcPeriod"/>
            </a:pPr>
            <a:r>
              <a:rPr lang="en-MY" sz="2800" dirty="0">
                <a:latin typeface="+mn-lt"/>
              </a:rPr>
              <a:t>Performance measures</a:t>
            </a:r>
          </a:p>
          <a:p>
            <a:pPr marL="342900" indent="-342900">
              <a:buFont typeface="+mj-lt"/>
              <a:buAutoNum type="alphaUcPeriod"/>
            </a:pPr>
            <a:endParaRPr lang="en-MY" sz="2800" dirty="0">
              <a:latin typeface="+mn-lt"/>
            </a:endParaRPr>
          </a:p>
          <a:p>
            <a:pPr marL="342900" indent="-342900">
              <a:buFont typeface="+mj-lt"/>
              <a:buAutoNum type="alphaUcPeriod"/>
            </a:pPr>
            <a:r>
              <a:rPr lang="en-MY" sz="2800" dirty="0">
                <a:latin typeface="+mn-lt"/>
              </a:rPr>
              <a:t>Retention threshold</a:t>
            </a:r>
          </a:p>
          <a:p>
            <a:endParaRPr lang="en-MY" sz="2800" dirty="0">
              <a:latin typeface="+mn-lt"/>
            </a:endParaRPr>
          </a:p>
        </p:txBody>
      </p:sp>
    </p:spTree>
    <p:extLst>
      <p:ext uri="{BB962C8B-B14F-4D97-AF65-F5344CB8AC3E}">
        <p14:creationId xmlns:p14="http://schemas.microsoft.com/office/powerpoint/2010/main" val="326644645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A1DEB-8EB1-48E3-B31F-16C968A98DA6}"/>
              </a:ext>
            </a:extLst>
          </p:cNvPr>
          <p:cNvSpPr>
            <a:spLocks noGrp="1"/>
          </p:cNvSpPr>
          <p:nvPr>
            <p:ph type="title"/>
          </p:nvPr>
        </p:nvSpPr>
        <p:spPr/>
        <p:txBody>
          <a:bodyPr/>
          <a:lstStyle/>
          <a:p>
            <a:r>
              <a:rPr lang="en-MY" dirty="0"/>
              <a:t>Answer to Poll Question </a:t>
            </a:r>
            <a:r>
              <a:rPr lang="en-MY"/>
              <a:t># </a:t>
            </a:r>
            <a:endParaRPr lang="en-MY" dirty="0"/>
          </a:p>
        </p:txBody>
      </p:sp>
      <p:sp>
        <p:nvSpPr>
          <p:cNvPr id="3" name="Content Placeholder 2">
            <a:extLst>
              <a:ext uri="{FF2B5EF4-FFF2-40B4-BE49-F238E27FC236}">
                <a16:creationId xmlns:a16="http://schemas.microsoft.com/office/drawing/2014/main" id="{EFBF3AC6-98BF-49C1-8D69-78FDD3B338BA}"/>
              </a:ext>
            </a:extLst>
          </p:cNvPr>
          <p:cNvSpPr>
            <a:spLocks noGrp="1"/>
          </p:cNvSpPr>
          <p:nvPr>
            <p:ph idx="1"/>
          </p:nvPr>
        </p:nvSpPr>
        <p:spPr>
          <a:xfrm>
            <a:off x="1763688" y="2381258"/>
            <a:ext cx="4953744" cy="836425"/>
          </a:xfrm>
        </p:spPr>
        <p:txBody>
          <a:bodyPr/>
          <a:lstStyle/>
          <a:p>
            <a:r>
              <a:rPr lang="en-MY" dirty="0"/>
              <a:t>D.	Retention threshold</a:t>
            </a:r>
          </a:p>
        </p:txBody>
      </p:sp>
    </p:spTree>
    <p:extLst>
      <p:ext uri="{BB962C8B-B14F-4D97-AF65-F5344CB8AC3E}">
        <p14:creationId xmlns:p14="http://schemas.microsoft.com/office/powerpoint/2010/main" val="245348336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CAFFCE3-1A91-4B4E-A517-EE90C0DE52D1}"/>
              </a:ext>
            </a:extLst>
          </p:cNvPr>
          <p:cNvSpPr>
            <a:spLocks noGrp="1"/>
          </p:cNvSpPr>
          <p:nvPr>
            <p:ph idx="1"/>
          </p:nvPr>
        </p:nvSpPr>
        <p:spPr/>
        <p:txBody>
          <a:bodyPr/>
          <a:lstStyle/>
          <a:p>
            <a:pPr marL="0" indent="0">
              <a:buNone/>
            </a:pPr>
            <a:r>
              <a:rPr lang="en-MY" dirty="0"/>
              <a:t>Questions</a:t>
            </a:r>
          </a:p>
        </p:txBody>
      </p:sp>
    </p:spTree>
    <p:extLst>
      <p:ext uri="{BB962C8B-B14F-4D97-AF65-F5344CB8AC3E}">
        <p14:creationId xmlns:p14="http://schemas.microsoft.com/office/powerpoint/2010/main" val="2644029371"/>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1716</TotalTime>
  <Words>5519</Words>
  <Application>Microsoft Office PowerPoint</Application>
  <PresentationFormat>On-screen Show (4:3)</PresentationFormat>
  <Paragraphs>704</Paragraphs>
  <Slides>105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105</vt:i4>
      </vt:variant>
    </vt:vector>
  </HeadingPairs>
  <TitlesOfParts>
    <vt:vector size="110" baseType="lpstr">
      <vt:lpstr>Arial</vt:lpstr>
      <vt:lpstr>Symbol</vt:lpstr>
      <vt:lpstr>Times New Roman</vt:lpstr>
      <vt:lpstr>Wingdings</vt:lpstr>
      <vt:lpstr>Office Theme</vt:lpstr>
      <vt:lpstr>HR SERVICE DELIVERY - I</vt:lpstr>
      <vt:lpstr>SPHRi Exam Content </vt:lpstr>
      <vt:lpstr>HR Planning and Staffing</vt:lpstr>
      <vt:lpstr>Workforce Planning</vt:lpstr>
      <vt:lpstr>Importance of Implementing Strategic Workforce</vt:lpstr>
      <vt:lpstr>Importance of Implementing Strategic Workforce</vt:lpstr>
      <vt:lpstr>Importance of Implementing Strategic Workforce</vt:lpstr>
      <vt:lpstr>Importance of Implementing Strategic Workforce</vt:lpstr>
      <vt:lpstr>Workforce Planning</vt:lpstr>
      <vt:lpstr>Workforce Planning</vt:lpstr>
      <vt:lpstr>Workforce Planning</vt:lpstr>
      <vt:lpstr>Talent Strategy</vt:lpstr>
      <vt:lpstr>Benefits of Workforce Planning</vt:lpstr>
      <vt:lpstr>Organizational Requirements for Staffing</vt:lpstr>
      <vt:lpstr>Anticipating Staffing Needs</vt:lpstr>
      <vt:lpstr>Issues that impact future staffing </vt:lpstr>
      <vt:lpstr>HR Planning and Staffing</vt:lpstr>
      <vt:lpstr>HR Forecasting</vt:lpstr>
      <vt:lpstr>Judgement Forecasting</vt:lpstr>
      <vt:lpstr>Delphi Forecasting </vt:lpstr>
      <vt:lpstr>Nominal Group Technique</vt:lpstr>
      <vt:lpstr>Legal Considerations in Global Staffing</vt:lpstr>
      <vt:lpstr>The Role of the Staffing Plan</vt:lpstr>
      <vt:lpstr>Staffing Needs Analysis</vt:lpstr>
      <vt:lpstr>Staffing Need Analysis</vt:lpstr>
      <vt:lpstr>Designing the Staffing Plan</vt:lpstr>
      <vt:lpstr>Workforce Planning</vt:lpstr>
      <vt:lpstr>HR Planning and Staffing</vt:lpstr>
      <vt:lpstr>Contingent Staffing</vt:lpstr>
      <vt:lpstr>Contingent Staffing</vt:lpstr>
      <vt:lpstr>Professional employer organization (PEO)</vt:lpstr>
      <vt:lpstr>HR Planning and Staffing</vt:lpstr>
      <vt:lpstr>Recruitment</vt:lpstr>
      <vt:lpstr>Recruiting Process</vt:lpstr>
      <vt:lpstr>Recruiting Strategies I</vt:lpstr>
      <vt:lpstr>Recruiting Strategies II</vt:lpstr>
      <vt:lpstr>Recruiting Strategies III</vt:lpstr>
      <vt:lpstr>Advantages and Disadvantages of Recruiting Internally</vt:lpstr>
      <vt:lpstr>Job Postings</vt:lpstr>
      <vt:lpstr>Skills Assessment Tools</vt:lpstr>
      <vt:lpstr>Employee Referrals</vt:lpstr>
      <vt:lpstr>Internal Movement</vt:lpstr>
      <vt:lpstr>Promotions</vt:lpstr>
      <vt:lpstr>Demotions</vt:lpstr>
      <vt:lpstr>Relocations</vt:lpstr>
      <vt:lpstr>Transfers</vt:lpstr>
      <vt:lpstr>International Assignments</vt:lpstr>
      <vt:lpstr>Recruiting Strategies IV</vt:lpstr>
      <vt:lpstr>External Recruiting Sources</vt:lpstr>
      <vt:lpstr>Poll Question # 1</vt:lpstr>
      <vt:lpstr>Answer to Poll Question # 1</vt:lpstr>
      <vt:lpstr>Poll Question # 2</vt:lpstr>
      <vt:lpstr>Answer to Poll Question # 2</vt:lpstr>
      <vt:lpstr>Poll Question # 3</vt:lpstr>
      <vt:lpstr>Answer to Poll Question # 3</vt:lpstr>
      <vt:lpstr>Poll Question # 4</vt:lpstr>
      <vt:lpstr>Answer to Question # 4</vt:lpstr>
      <vt:lpstr>HR Planning and Staffing</vt:lpstr>
      <vt:lpstr>Promoting the Organization</vt:lpstr>
      <vt:lpstr>1. Employment Branding</vt:lpstr>
      <vt:lpstr>2. Employee Value Proposition</vt:lpstr>
      <vt:lpstr>EVP - Example</vt:lpstr>
      <vt:lpstr>The Employment Value Proposition</vt:lpstr>
      <vt:lpstr>Benefits of EVP</vt:lpstr>
      <vt:lpstr>Employer Brand Framework</vt:lpstr>
      <vt:lpstr>Diversity and Inclusion Considerations</vt:lpstr>
      <vt:lpstr>Poll Question # 1</vt:lpstr>
      <vt:lpstr>Answer to Poll Question # 1</vt:lpstr>
      <vt:lpstr>Poll Question # 2</vt:lpstr>
      <vt:lpstr>Answer to Poll Question # 2</vt:lpstr>
      <vt:lpstr>Poll Question # 3</vt:lpstr>
      <vt:lpstr>Answer to Question # 3</vt:lpstr>
      <vt:lpstr>Poll Question # 4</vt:lpstr>
      <vt:lpstr>Answer to Poll # 4</vt:lpstr>
      <vt:lpstr>HR Planning and Staffing</vt:lpstr>
      <vt:lpstr>Selection</vt:lpstr>
      <vt:lpstr>Selection Process</vt:lpstr>
      <vt:lpstr>Selection Process</vt:lpstr>
      <vt:lpstr>Selection Process</vt:lpstr>
      <vt:lpstr>HR Planning and Staffing</vt:lpstr>
      <vt:lpstr>Reliability and Validity of Selection Tools and Methods</vt:lpstr>
      <vt:lpstr>Reliability and Validity of Selection Tools and Methods</vt:lpstr>
      <vt:lpstr>HR Planning and Staffing</vt:lpstr>
      <vt:lpstr>Selection Tools</vt:lpstr>
      <vt:lpstr>Step 3: Interview</vt:lpstr>
      <vt:lpstr>Behavioral Interview</vt:lpstr>
      <vt:lpstr>Behavioral Interview</vt:lpstr>
      <vt:lpstr>Competency-Based Interview</vt:lpstr>
      <vt:lpstr>Examples of Questions for Competency-Based Interviews </vt:lpstr>
      <vt:lpstr>Structured Interview</vt:lpstr>
      <vt:lpstr>Realistic Job Previews</vt:lpstr>
      <vt:lpstr>Types of Realistic Job Previews</vt:lpstr>
      <vt:lpstr>HR Planning and Staffing</vt:lpstr>
      <vt:lpstr>New Hire Onboarding</vt:lpstr>
      <vt:lpstr>New Employee Orientation</vt:lpstr>
      <vt:lpstr>Orientation/Induction</vt:lpstr>
      <vt:lpstr>Model of Onboarding</vt:lpstr>
      <vt:lpstr>New Employee Onboarding</vt:lpstr>
      <vt:lpstr>Onboarding Roles and Responsibilities</vt:lpstr>
      <vt:lpstr>Evaluating the Effectiveness of Onboarding</vt:lpstr>
      <vt:lpstr>Poll Question # </vt:lpstr>
      <vt:lpstr>Answer to Poll Question # </vt:lpstr>
      <vt:lpstr>Poll Question # </vt:lpstr>
      <vt:lpstr>Answer to Poll Question # </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37</cp:revision>
  <cp:lastPrinted>1601-01-01T00:00:00Z</cp:lastPrinted>
  <dcterms:created xsi:type="dcterms:W3CDTF">2020-07-09T15:12:46Z</dcterms:created>
  <dcterms:modified xsi:type="dcterms:W3CDTF">2021-08-14T03:27:38Z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