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slides/slide168.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slides/slide157.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slides/slide129.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slides/slide118.xml" ContentType="application/vnd.openxmlformats-officedocument.presentationml.slide+xml"/>
  <Override PartName="/ppt/slides/slide165.xml" ContentType="application/vnd.openxmlformats-officedocument.presentationml.slide+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74"/>
  </p:notesMasterIdLst>
  <p:handoutMasterIdLst>
    <p:handoutMasterId r:id="rId175"/>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269" r:id="rId17"/>
    <p:sldId id="271" r:id="rId18"/>
    <p:sldId id="272" r:id="rId19"/>
    <p:sldId id="273" r:id="rId20"/>
    <p:sldId id="274" r:id="rId21"/>
    <p:sldId id="257" r:id="rId22"/>
    <p:sldId id="510" r:id="rId23"/>
    <p:sldId id="368" r:id="rId24"/>
    <p:sldId id="369" r:id="rId25"/>
    <p:sldId id="370" r:id="rId26"/>
    <p:sldId id="511"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313" r:id="rId40"/>
    <p:sldId id="314" r:id="rId41"/>
    <p:sldId id="315" r:id="rId42"/>
    <p:sldId id="316" r:id="rId43"/>
    <p:sldId id="317" r:id="rId44"/>
    <p:sldId id="318" r:id="rId45"/>
    <p:sldId id="319" r:id="rId46"/>
    <p:sldId id="320" r:id="rId47"/>
    <p:sldId id="321" r:id="rId48"/>
    <p:sldId id="322" r:id="rId49"/>
    <p:sldId id="323" r:id="rId50"/>
    <p:sldId id="324" r:id="rId51"/>
    <p:sldId id="325" r:id="rId52"/>
    <p:sldId id="513" r:id="rId53"/>
    <p:sldId id="514" r:id="rId54"/>
    <p:sldId id="515" r:id="rId55"/>
    <p:sldId id="516" r:id="rId56"/>
    <p:sldId id="517" r:id="rId57"/>
    <p:sldId id="518" r:id="rId58"/>
    <p:sldId id="519" r:id="rId59"/>
    <p:sldId id="520" r:id="rId60"/>
    <p:sldId id="521" r:id="rId61"/>
    <p:sldId id="522" r:id="rId62"/>
    <p:sldId id="523" r:id="rId63"/>
    <p:sldId id="524" r:id="rId64"/>
    <p:sldId id="525" r:id="rId65"/>
    <p:sldId id="526" r:id="rId66"/>
    <p:sldId id="527" r:id="rId67"/>
    <p:sldId id="528" r:id="rId68"/>
    <p:sldId id="529" r:id="rId69"/>
    <p:sldId id="530" r:id="rId70"/>
    <p:sldId id="531" r:id="rId71"/>
    <p:sldId id="532" r:id="rId72"/>
    <p:sldId id="533" r:id="rId73"/>
    <p:sldId id="534" r:id="rId74"/>
    <p:sldId id="535" r:id="rId75"/>
    <p:sldId id="536" r:id="rId76"/>
    <p:sldId id="537" r:id="rId77"/>
    <p:sldId id="538" r:id="rId78"/>
    <p:sldId id="539" r:id="rId79"/>
    <p:sldId id="540" r:id="rId80"/>
    <p:sldId id="541" r:id="rId81"/>
    <p:sldId id="542" r:id="rId82"/>
    <p:sldId id="543" r:id="rId83"/>
    <p:sldId id="544" r:id="rId84"/>
    <p:sldId id="545" r:id="rId85"/>
    <p:sldId id="546" r:id="rId86"/>
    <p:sldId id="547" r:id="rId87"/>
    <p:sldId id="548" r:id="rId88"/>
    <p:sldId id="549" r:id="rId89"/>
    <p:sldId id="550" r:id="rId90"/>
    <p:sldId id="551" r:id="rId91"/>
    <p:sldId id="552" r:id="rId92"/>
    <p:sldId id="553" r:id="rId93"/>
    <p:sldId id="554" r:id="rId94"/>
    <p:sldId id="555" r:id="rId95"/>
    <p:sldId id="556" r:id="rId96"/>
    <p:sldId id="557" r:id="rId97"/>
    <p:sldId id="558" r:id="rId98"/>
    <p:sldId id="559" r:id="rId99"/>
    <p:sldId id="560" r:id="rId100"/>
    <p:sldId id="561" r:id="rId101"/>
    <p:sldId id="562" r:id="rId102"/>
    <p:sldId id="563" r:id="rId103"/>
    <p:sldId id="564" r:id="rId104"/>
    <p:sldId id="565" r:id="rId105"/>
    <p:sldId id="566" r:id="rId106"/>
    <p:sldId id="567" r:id="rId107"/>
    <p:sldId id="568" r:id="rId108"/>
    <p:sldId id="569" r:id="rId109"/>
    <p:sldId id="570" r:id="rId110"/>
    <p:sldId id="571" r:id="rId111"/>
    <p:sldId id="572" r:id="rId112"/>
    <p:sldId id="573" r:id="rId113"/>
    <p:sldId id="574" r:id="rId114"/>
    <p:sldId id="575" r:id="rId115"/>
    <p:sldId id="576" r:id="rId116"/>
    <p:sldId id="577" r:id="rId117"/>
    <p:sldId id="578" r:id="rId118"/>
    <p:sldId id="579" r:id="rId119"/>
    <p:sldId id="580" r:id="rId120"/>
    <p:sldId id="581" r:id="rId121"/>
    <p:sldId id="582" r:id="rId122"/>
    <p:sldId id="583" r:id="rId123"/>
    <p:sldId id="584" r:id="rId124"/>
    <p:sldId id="585" r:id="rId125"/>
    <p:sldId id="586" r:id="rId126"/>
    <p:sldId id="587" r:id="rId127"/>
    <p:sldId id="588" r:id="rId128"/>
    <p:sldId id="589" r:id="rId129"/>
    <p:sldId id="590" r:id="rId130"/>
    <p:sldId id="591" r:id="rId131"/>
    <p:sldId id="592" r:id="rId132"/>
    <p:sldId id="593" r:id="rId133"/>
    <p:sldId id="594" r:id="rId134"/>
    <p:sldId id="595" r:id="rId135"/>
    <p:sldId id="596" r:id="rId136"/>
    <p:sldId id="597" r:id="rId137"/>
    <p:sldId id="598" r:id="rId138"/>
    <p:sldId id="599" r:id="rId139"/>
    <p:sldId id="600" r:id="rId140"/>
    <p:sldId id="601" r:id="rId141"/>
    <p:sldId id="602" r:id="rId142"/>
    <p:sldId id="603" r:id="rId143"/>
    <p:sldId id="604" r:id="rId144"/>
    <p:sldId id="605" r:id="rId145"/>
    <p:sldId id="606" r:id="rId146"/>
    <p:sldId id="607" r:id="rId147"/>
    <p:sldId id="608" r:id="rId148"/>
    <p:sldId id="609" r:id="rId149"/>
    <p:sldId id="610" r:id="rId150"/>
    <p:sldId id="611" r:id="rId151"/>
    <p:sldId id="612" r:id="rId152"/>
    <p:sldId id="613" r:id="rId153"/>
    <p:sldId id="614" r:id="rId154"/>
    <p:sldId id="615" r:id="rId155"/>
    <p:sldId id="616" r:id="rId156"/>
    <p:sldId id="617" r:id="rId157"/>
    <p:sldId id="618" r:id="rId158"/>
    <p:sldId id="619" r:id="rId159"/>
    <p:sldId id="620" r:id="rId160"/>
    <p:sldId id="621" r:id="rId161"/>
    <p:sldId id="622" r:id="rId162"/>
    <p:sldId id="623" r:id="rId163"/>
    <p:sldId id="624" r:id="rId164"/>
    <p:sldId id="625" r:id="rId165"/>
    <p:sldId id="626" r:id="rId166"/>
    <p:sldId id="627" r:id="rId167"/>
    <p:sldId id="628" r:id="rId168"/>
    <p:sldId id="629" r:id="rId169"/>
    <p:sldId id="630" r:id="rId170"/>
    <p:sldId id="631" r:id="rId171"/>
    <p:sldId id="632" r:id="rId172"/>
    <p:sldId id="327" r:id="rId17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handoutMaster" Target="handoutMasters/handoutMaster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a:solidFill>
          <a:schemeClr val="tx2">
            <a:lumMod val="50000"/>
            <a:lumOff val="50000"/>
          </a:schemeClr>
        </a:solidFill>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a:solidFill>
          <a:schemeClr val="tx2">
            <a:lumMod val="50000"/>
            <a:lumOff val="50000"/>
          </a:schemeClr>
        </a:solidFill>
      </dgm:spPr>
      <dgm:t>
        <a:bodyPr/>
        <a:lstStyle/>
        <a:p>
          <a:r>
            <a:rPr lang="en-MY" dirty="0">
              <a:solidFill>
                <a:schemeClr val="bg1"/>
              </a:solidFill>
            </a:rPr>
            <a:t>Lower </a:t>
          </a:r>
          <a:r>
            <a:rPr lang="en-MY" dirty="0" smtClean="0">
              <a:solidFill>
                <a:schemeClr val="bg1"/>
              </a:solidFill>
            </a:rPr>
            <a:t>Availability</a:t>
          </a:r>
        </a:p>
        <a:p>
          <a:endParaRPr lang="en-MY" dirty="0">
            <a:solidFill>
              <a:schemeClr val="bg1"/>
            </a:solidFill>
          </a:endParaRPr>
        </a:p>
        <a:p>
          <a:r>
            <a:rPr lang="en-MY" dirty="0">
              <a:solidFill>
                <a:schemeClr val="bg1"/>
              </a:solidFill>
            </a:rPr>
            <a:t>Higher 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t>
        <a:bodyPr/>
        <a:lstStyle/>
        <a:p>
          <a:endParaRPr lang="en-US"/>
        </a:p>
      </dgm:t>
    </dgm:pt>
    <dgm:pt modelId="{57ED6B14-FA65-4459-B595-10CA5883D04E}" type="pres">
      <dgm:prSet presAssocID="{BD6560C8-A96F-4018-9DFD-0354FDA37BE6}" presName="axisShape" presStyleLbl="bgShp" presStyleIdx="0" presStyleCnt="1"/>
      <dgm:spPr>
        <a:solidFill>
          <a:schemeClr val="tx1"/>
        </a:solidFill>
      </dgm:spPr>
      <dgm:t>
        <a:bodyPr/>
        <a:lstStyle/>
        <a:p>
          <a:endParaRPr lang="en-US"/>
        </a:p>
      </dgm:t>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t>
        <a:bodyPr/>
        <a:lstStyle/>
        <a:p>
          <a:endParaRPr lang="en-US"/>
        </a:p>
      </dgm:t>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t>
        <a:bodyPr/>
        <a:lstStyle/>
        <a:p>
          <a:endParaRPr lang="en-US"/>
        </a:p>
      </dgm:t>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t>
        <a:bodyPr/>
        <a:lstStyle/>
        <a:p>
          <a:endParaRPr lang="en-US"/>
        </a:p>
      </dgm:t>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t>
        <a:bodyPr/>
        <a:lstStyle/>
        <a:p>
          <a:endParaRPr lang="en-US"/>
        </a:p>
      </dgm:t>
    </dgm:pt>
  </dgm:ptLst>
  <dgm:cxnLst>
    <dgm:cxn modelId="{9717D516-955F-45DE-B4F2-FF724F73CAE9}" type="presOf" srcId="{73B484BB-E340-434C-B554-556E3BDB25D7}" destId="{477B0E96-D5BA-4EE5-B991-E0E9A60BFA2B}" srcOrd="0" destOrd="0" presId="urn:microsoft.com/office/officeart/2005/8/layout/matrix2"/>
    <dgm:cxn modelId="{E2D2B266-CF63-4F23-8C96-1A77C51E8CDB}" type="presOf" srcId="{6802A88F-B8E7-4CDC-91F8-C2B8C8C9A215}" destId="{F8B6C992-A1B3-4D98-B8CB-70E6E07EA979}"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03BB4231-A42A-42AF-B8A5-3FF54E8A7D4E}" type="presOf" srcId="{E2AB3AA8-AB3D-4CE6-B654-AB28884C9A2B}" destId="{4E1CC93D-E3D6-4820-8C36-A58E7B25D3DF}"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D318258E-1C08-4564-A9FD-04BEECCFD260}"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4B825A3D-9708-4FAD-8A18-28EA39CEA86C}" type="presOf" srcId="{703D4D02-5513-427D-B6E9-B2E187EE0C3A}" destId="{CC8763B3-4621-4666-B669-3C5BA2A30DBE}" srcOrd="0" destOrd="0" presId="urn:microsoft.com/office/officeart/2005/8/layout/vList2"/>
    <dgm:cxn modelId="{927AC56E-0812-4D65-A5C2-A1381A384E29}" type="presOf" srcId="{62D3FBED-765B-4C71-8C39-5546B46FF944}" destId="{5DC88683-B470-4890-B11A-2192BBAE432B}" srcOrd="0" destOrd="0" presId="urn:microsoft.com/office/officeart/2005/8/layout/vList2"/>
    <dgm:cxn modelId="{B4035673-5D19-4552-8DA9-CCEDF3807493}" type="presOf" srcId="{42DA80EF-15E6-41D6-85F6-4F59594D0383}" destId="{47F42535-DFC2-4D29-B920-1C40FFE6B1E7}" srcOrd="0" destOrd="0" presId="urn:microsoft.com/office/officeart/2005/8/layout/vList2"/>
    <dgm:cxn modelId="{666FB9AA-1A4A-449A-BFC4-AE4211632666}" type="presOf" srcId="{A6F3EE18-EFC8-4188-A792-2A0060986D91}" destId="{E0E1F7FC-C1DE-4EA7-994D-37AD03907CC6}" srcOrd="0" destOrd="0" presId="urn:microsoft.com/office/officeart/2005/8/layout/vList2"/>
    <dgm:cxn modelId="{1DD88513-A77A-41B9-B2CE-D72AF4D4E643}"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62A7CAE-01A9-4133-97CD-991372985AE0}" type="presParOf" srcId="{CC8763B3-4621-4666-B669-3C5BA2A30DBE}" destId="{ECA2C48E-F743-4C45-B04A-3D046B3B5232}" srcOrd="0" destOrd="0" presId="urn:microsoft.com/office/officeart/2005/8/layout/vList2"/>
    <dgm:cxn modelId="{A36102DA-BC92-45A2-85D3-10382D6BC02C}" type="presParOf" srcId="{CC8763B3-4621-4666-B669-3C5BA2A30DBE}" destId="{2E454826-67AD-4191-A11B-410BD9B8A386}" srcOrd="1" destOrd="0" presId="urn:microsoft.com/office/officeart/2005/8/layout/vList2"/>
    <dgm:cxn modelId="{D50A8959-0119-4A00-8BC7-C5906AAD4B7F}" type="presParOf" srcId="{CC8763B3-4621-4666-B669-3C5BA2A30DBE}" destId="{47F42535-DFC2-4D29-B920-1C40FFE6B1E7}" srcOrd="2" destOrd="0" presId="urn:microsoft.com/office/officeart/2005/8/layout/vList2"/>
    <dgm:cxn modelId="{B2536D3B-1F04-485F-9B29-E7E13F367947}" type="presParOf" srcId="{CC8763B3-4621-4666-B669-3C5BA2A30DBE}" destId="{35FB7A5C-EE80-4418-B452-E9BF5B7C52B3}" srcOrd="3" destOrd="0" presId="urn:microsoft.com/office/officeart/2005/8/layout/vList2"/>
    <dgm:cxn modelId="{61843E6B-3C0B-488F-BD4F-935406D3F175}" type="presParOf" srcId="{CC8763B3-4621-4666-B669-3C5BA2A30DBE}" destId="{E0E1F7FC-C1DE-4EA7-994D-37AD03907CC6}" srcOrd="4" destOrd="0" presId="urn:microsoft.com/office/officeart/2005/8/layout/vList2"/>
    <dgm:cxn modelId="{BAC244B4-CC4F-46C4-A23A-94A639E14A74}" type="presParOf" srcId="{CC8763B3-4621-4666-B669-3C5BA2A30DBE}" destId="{05D370FE-9ED9-48C5-A0DA-9A88A5DF21BD}" srcOrd="5" destOrd="0" presId="urn:microsoft.com/office/officeart/2005/8/layout/vList2"/>
    <dgm:cxn modelId="{97F99595-DFD9-4912-BC47-9C91A8A73F0F}" type="presParOf" srcId="{CC8763B3-4621-4666-B669-3C5BA2A30DBE}" destId="{5DC88683-B470-4890-B11A-2192BBAE432B}" srcOrd="6" destOrd="0" presId="urn:microsoft.com/office/officeart/2005/8/layout/vList2"/>
    <dgm:cxn modelId="{F1460513-704F-475B-A4B8-5A28597E49EF}" type="presParOf" srcId="{CC8763B3-4621-4666-B669-3C5BA2A30DBE}" destId="{AF26FF60-9E6B-4277-8CC1-FCFCD740DD42}" srcOrd="7" destOrd="0" presId="urn:microsoft.com/office/officeart/2005/8/layout/vList2"/>
    <dgm:cxn modelId="{1CF4CBB9-0481-4EF0-B14A-886FAC9647A0}"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6AC9FAAE-5F1B-4DCE-8BE9-5EF32C9F457C}" type="presOf" srcId="{0431BE58-52DD-4257-A5DA-C0A4B849590E}" destId="{F7B2C6EC-1BD4-4AE5-AB5A-E687F0A0AC0C}" srcOrd="0" destOrd="0" presId="urn:microsoft.com/office/officeart/2005/8/layout/vList2"/>
    <dgm:cxn modelId="{9E593ECD-4C3D-4D43-A20E-7C007CE58D4F}" type="presOf" srcId="{62D3FBED-765B-4C71-8C39-5546B46FF944}" destId="{5DC88683-B470-4890-B11A-2192BBAE432B}" srcOrd="0" destOrd="0" presId="urn:microsoft.com/office/officeart/2005/8/layout/vList2"/>
    <dgm:cxn modelId="{DD783C60-2BBD-4AB2-901D-53D43A4D0276}" type="presOf" srcId="{E6CB1D23-BBD8-4875-97FB-76C6D1DF1786}" destId="{ECA2C48E-F743-4C45-B04A-3D046B3B5232}" srcOrd="0" destOrd="0" presId="urn:microsoft.com/office/officeart/2005/8/layout/vList2"/>
    <dgm:cxn modelId="{AA319189-D464-44D1-9C9C-B00489C1925B}" type="presOf" srcId="{A6F3EE18-EFC8-4188-A792-2A0060986D91}" destId="{E0E1F7FC-C1DE-4EA7-994D-37AD03907CC6}" srcOrd="0" destOrd="0" presId="urn:microsoft.com/office/officeart/2005/8/layout/vList2"/>
    <dgm:cxn modelId="{C1CA241F-AEA7-4587-9F20-61B0C5593C90}"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7416DFFF-3706-4776-BF40-D8BFC45021DE}" type="presOf" srcId="{703D4D02-5513-427D-B6E9-B2E187EE0C3A}" destId="{CC8763B3-4621-4666-B669-3C5BA2A30DBE}" srcOrd="0" destOrd="0" presId="urn:microsoft.com/office/officeart/2005/8/layout/vList2"/>
    <dgm:cxn modelId="{24F04258-63E3-4A11-9216-092078A1788C}" type="presParOf" srcId="{CC8763B3-4621-4666-B669-3C5BA2A30DBE}" destId="{ECA2C48E-F743-4C45-B04A-3D046B3B5232}" srcOrd="0" destOrd="0" presId="urn:microsoft.com/office/officeart/2005/8/layout/vList2"/>
    <dgm:cxn modelId="{A888F0A0-9EFF-40AB-903C-C3C34A774992}" type="presParOf" srcId="{CC8763B3-4621-4666-B669-3C5BA2A30DBE}" destId="{2E454826-67AD-4191-A11B-410BD9B8A386}" srcOrd="1" destOrd="0" presId="urn:microsoft.com/office/officeart/2005/8/layout/vList2"/>
    <dgm:cxn modelId="{D28049DE-5B31-4140-B890-077E0731AE74}" type="presParOf" srcId="{CC8763B3-4621-4666-B669-3C5BA2A30DBE}" destId="{47F42535-DFC2-4D29-B920-1C40FFE6B1E7}" srcOrd="2" destOrd="0" presId="urn:microsoft.com/office/officeart/2005/8/layout/vList2"/>
    <dgm:cxn modelId="{15D3CB6D-63CA-4B50-932C-F50EAF1A4531}" type="presParOf" srcId="{CC8763B3-4621-4666-B669-3C5BA2A30DBE}" destId="{35FB7A5C-EE80-4418-B452-E9BF5B7C52B3}" srcOrd="3" destOrd="0" presId="urn:microsoft.com/office/officeart/2005/8/layout/vList2"/>
    <dgm:cxn modelId="{CEC6A34E-B2EA-4898-82C1-7C7A89E18D35}" type="presParOf" srcId="{CC8763B3-4621-4666-B669-3C5BA2A30DBE}" destId="{E0E1F7FC-C1DE-4EA7-994D-37AD03907CC6}" srcOrd="4" destOrd="0" presId="urn:microsoft.com/office/officeart/2005/8/layout/vList2"/>
    <dgm:cxn modelId="{7FBAE5BF-D125-4357-A531-5AFA7463B7D4}" type="presParOf" srcId="{CC8763B3-4621-4666-B669-3C5BA2A30DBE}" destId="{05D370FE-9ED9-48C5-A0DA-9A88A5DF21BD}" srcOrd="5" destOrd="0" presId="urn:microsoft.com/office/officeart/2005/8/layout/vList2"/>
    <dgm:cxn modelId="{C01C6117-5387-4136-B670-38CC90F6DEAF}" type="presParOf" srcId="{CC8763B3-4621-4666-B669-3C5BA2A30DBE}" destId="{5DC88683-B470-4890-B11A-2192BBAE432B}" srcOrd="6" destOrd="0" presId="urn:microsoft.com/office/officeart/2005/8/layout/vList2"/>
    <dgm:cxn modelId="{CB274AB7-1E4D-496E-AB7D-A566661E4668}" type="presParOf" srcId="{CC8763B3-4621-4666-B669-3C5BA2A30DBE}" destId="{AF26FF60-9E6B-4277-8CC1-FCFCD740DD42}" srcOrd="7" destOrd="0" presId="urn:microsoft.com/office/officeart/2005/8/layout/vList2"/>
    <dgm:cxn modelId="{4C447B6D-52A8-49BC-BC82-44A46C681475}" type="presParOf" srcId="{CC8763B3-4621-4666-B669-3C5BA2A30DBE}" destId="{F7B2C6EC-1BD4-4AE5-AB5A-E687F0A0AC0C}" srcOrd="8"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FDAEE8FA-5B35-4C08-B958-02FDA8F371E8}" type="presOf" srcId="{08921785-96E4-4341-A115-FDC70CE59B03}" destId="{1CC5E02F-1B68-4146-ACFD-1CF631143585}"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2AF9F6D9-A31D-463C-A08E-4B47321BB435}" type="presOf" srcId="{04B09A31-2739-40C1-B703-9F4F44F69228}" destId="{0E007A47-D7F2-4DC7-8B4C-CC68E6232445}" srcOrd="0" destOrd="0" presId="urn:microsoft.com/office/officeart/2005/8/layout/matrix2"/>
    <dgm:cxn modelId="{1CE8C401-28C3-4C08-B06E-206EE50BAFE9}" type="presOf" srcId="{A06F8DBD-779F-4EFC-A291-B3A544A6A870}" destId="{09DCF2CA-E083-4863-9186-E49FA0882D39}" srcOrd="0" destOrd="0" presId="urn:microsoft.com/office/officeart/2005/8/layout/matrix2"/>
    <dgm:cxn modelId="{FE529A9F-A257-45C6-91AB-7850E0FAE406}" type="presOf" srcId="{AD105260-FEC2-4DE8-B2DA-CD81536E0E39}" destId="{1005E180-3ACF-47E7-A2B6-09C5393BF745}"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A740831E-1E28-4643-A6FB-97AC2C2FCA6A}" type="presOf" srcId="{F8934300-52E6-48AC-94A0-09BF26178754}" destId="{7909AB3E-0F49-4884-8EA2-00D040A2CBE4}"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DC542937-341A-4ABF-96EE-89C269BAC67E}" type="presParOf" srcId="{7909AB3E-0F49-4884-8EA2-00D040A2CBE4}" destId="{6EB0D235-D893-472D-8E61-6CC3E9C1E0A9}" srcOrd="0" destOrd="0" presId="urn:microsoft.com/office/officeart/2005/8/layout/matrix2"/>
    <dgm:cxn modelId="{51E277AE-83A9-440F-992A-ECE55DF10DA4}" type="presParOf" srcId="{7909AB3E-0F49-4884-8EA2-00D040A2CBE4}" destId="{1CC5E02F-1B68-4146-ACFD-1CF631143585}" srcOrd="1" destOrd="0" presId="urn:microsoft.com/office/officeart/2005/8/layout/matrix2"/>
    <dgm:cxn modelId="{8E6B0A2D-8D03-45C3-B406-D0AD2766F9D5}" type="presParOf" srcId="{7909AB3E-0F49-4884-8EA2-00D040A2CBE4}" destId="{09DCF2CA-E083-4863-9186-E49FA0882D39}" srcOrd="2" destOrd="0" presId="urn:microsoft.com/office/officeart/2005/8/layout/matrix2"/>
    <dgm:cxn modelId="{AF5210D7-463D-4543-ACD1-941436076D79}" type="presParOf" srcId="{7909AB3E-0F49-4884-8EA2-00D040A2CBE4}" destId="{0E007A47-D7F2-4DC7-8B4C-CC68E6232445}" srcOrd="3" destOrd="0" presId="urn:microsoft.com/office/officeart/2005/8/layout/matrix2"/>
    <dgm:cxn modelId="{DC289709-6973-4048-A089-BBBF92EEF87D}" type="presParOf" srcId="{7909AB3E-0F49-4884-8EA2-00D040A2CBE4}" destId="{1005E180-3ACF-47E7-A2B6-09C5393BF745}" srcOrd="4" destOrd="0" presId="urn:microsoft.com/office/officeart/2005/8/layout/matrix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3E72ED13-B0CF-4F50-857C-60DB19C03F3E}" type="presOf" srcId="{703D4D02-5513-427D-B6E9-B2E187EE0C3A}" destId="{CC8763B3-4621-4666-B669-3C5BA2A30DBE}"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5166F210-D0AA-49C0-A24E-2C9C56F0830F}" type="presOf" srcId="{62D3FBED-765B-4C71-8C39-5546B46FF944}" destId="{5DC88683-B470-4890-B11A-2192BBAE432B}" srcOrd="0" destOrd="0" presId="urn:microsoft.com/office/officeart/2005/8/layout/vList2"/>
    <dgm:cxn modelId="{386BF2A3-D0C4-4225-94FF-5714C13C09EB}" type="presOf" srcId="{A6F3EE18-EFC8-4188-A792-2A0060986D91}" destId="{E0E1F7FC-C1DE-4EA7-994D-37AD03907CC6}" srcOrd="0" destOrd="0" presId="urn:microsoft.com/office/officeart/2005/8/layout/vList2"/>
    <dgm:cxn modelId="{7D84C942-5B6A-44BE-A714-E4CAE0E8B8A1}" type="presOf" srcId="{42DA80EF-15E6-41D6-85F6-4F59594D0383}" destId="{47F42535-DFC2-4D29-B920-1C40FFE6B1E7}" srcOrd="0" destOrd="0" presId="urn:microsoft.com/office/officeart/2005/8/layout/vList2"/>
    <dgm:cxn modelId="{9CEB1234-ABAB-46EB-B50C-A6473CFFBA33}"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2700FC7A-F38E-46E7-AA83-137D43CD1CCD}" type="presOf" srcId="{0431BE58-52DD-4257-A5DA-C0A4B849590E}" destId="{F7B2C6EC-1BD4-4AE5-AB5A-E687F0A0AC0C}" srcOrd="0" destOrd="0" presId="urn:microsoft.com/office/officeart/2005/8/layout/vList2"/>
    <dgm:cxn modelId="{C240F6A5-0E8B-4997-AD8B-68A58E7C463B}" type="presParOf" srcId="{CC8763B3-4621-4666-B669-3C5BA2A30DBE}" destId="{ECA2C48E-F743-4C45-B04A-3D046B3B5232}" srcOrd="0" destOrd="0" presId="urn:microsoft.com/office/officeart/2005/8/layout/vList2"/>
    <dgm:cxn modelId="{EAFD924D-AF40-40DA-B147-5A4046FF1340}" type="presParOf" srcId="{CC8763B3-4621-4666-B669-3C5BA2A30DBE}" destId="{2E454826-67AD-4191-A11B-410BD9B8A386}" srcOrd="1" destOrd="0" presId="urn:microsoft.com/office/officeart/2005/8/layout/vList2"/>
    <dgm:cxn modelId="{7F110468-9C63-42EA-8581-B67AC69D7E72}" type="presParOf" srcId="{CC8763B3-4621-4666-B669-3C5BA2A30DBE}" destId="{47F42535-DFC2-4D29-B920-1C40FFE6B1E7}" srcOrd="2" destOrd="0" presId="urn:microsoft.com/office/officeart/2005/8/layout/vList2"/>
    <dgm:cxn modelId="{DB4F1C18-473A-48F3-9D86-C96EB1130048}" type="presParOf" srcId="{CC8763B3-4621-4666-B669-3C5BA2A30DBE}" destId="{35FB7A5C-EE80-4418-B452-E9BF5B7C52B3}" srcOrd="3" destOrd="0" presId="urn:microsoft.com/office/officeart/2005/8/layout/vList2"/>
    <dgm:cxn modelId="{AB3575F2-7842-43A1-AE34-651A3DB35DC6}" type="presParOf" srcId="{CC8763B3-4621-4666-B669-3C5BA2A30DBE}" destId="{E0E1F7FC-C1DE-4EA7-994D-37AD03907CC6}" srcOrd="4" destOrd="0" presId="urn:microsoft.com/office/officeart/2005/8/layout/vList2"/>
    <dgm:cxn modelId="{14978A0C-4630-4921-9310-488AAABE58A2}" type="presParOf" srcId="{CC8763B3-4621-4666-B669-3C5BA2A30DBE}" destId="{05D370FE-9ED9-48C5-A0DA-9A88A5DF21BD}" srcOrd="5" destOrd="0" presId="urn:microsoft.com/office/officeart/2005/8/layout/vList2"/>
    <dgm:cxn modelId="{635DAD62-AE41-464D-91B2-45FB055C1015}" type="presParOf" srcId="{CC8763B3-4621-4666-B669-3C5BA2A30DBE}" destId="{5DC88683-B470-4890-B11A-2192BBAE432B}" srcOrd="6" destOrd="0" presId="urn:microsoft.com/office/officeart/2005/8/layout/vList2"/>
    <dgm:cxn modelId="{18B7D8D9-EBE4-4E37-9745-74D45DF2D7B8}" type="presParOf" srcId="{CC8763B3-4621-4666-B669-3C5BA2A30DBE}" destId="{AF26FF60-9E6B-4277-8CC1-FCFCD740DD42}" srcOrd="7" destOrd="0" presId="urn:microsoft.com/office/officeart/2005/8/layout/vList2"/>
    <dgm:cxn modelId="{E2297ABC-8306-42A9-B8D6-6B462D4B965A}" type="presParOf" srcId="{CC8763B3-4621-4666-B669-3C5BA2A30DBE}" destId="{F7B2C6EC-1BD4-4AE5-AB5A-E687F0A0AC0C}" srcOrd="8"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42EB90BA-0242-489C-A2DE-F3824C27F0BE}" type="presOf" srcId="{703D4D02-5513-427D-B6E9-B2E187EE0C3A}" destId="{CC8763B3-4621-4666-B669-3C5BA2A30DBE}" srcOrd="0" destOrd="0" presId="urn:microsoft.com/office/officeart/2005/8/layout/vList2"/>
    <dgm:cxn modelId="{B39C8B47-11A5-4BAB-88DE-F013841C7B00}" type="presOf" srcId="{E6CB1D23-BBD8-4875-97FB-76C6D1DF1786}" destId="{ECA2C48E-F743-4C45-B04A-3D046B3B5232}" srcOrd="0" destOrd="0" presId="urn:microsoft.com/office/officeart/2005/8/layout/vList2"/>
    <dgm:cxn modelId="{A0310588-EBFC-4DDC-BE02-D25298ECCF9E}"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98D0B9C-6E8E-44E3-BF48-5D3EAD24A698}" type="presOf" srcId="{62D3FBED-765B-4C71-8C39-5546B46FF944}" destId="{5DC88683-B470-4890-B11A-2192BBAE432B}"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1023D3E5-4183-4792-B59F-31416C69F8D9}" type="presOf" srcId="{A6F3EE18-EFC8-4188-A792-2A0060986D91}" destId="{E0E1F7FC-C1DE-4EA7-994D-37AD03907CC6}" srcOrd="0" destOrd="0" presId="urn:microsoft.com/office/officeart/2005/8/layout/vList2"/>
    <dgm:cxn modelId="{0E0C85DA-B9DF-43BF-A1B0-A01B2ECB99FC}" type="presOf" srcId="{42DA80EF-15E6-41D6-85F6-4F59594D0383}" destId="{47F42535-DFC2-4D29-B920-1C40FFE6B1E7}" srcOrd="0" destOrd="0" presId="urn:microsoft.com/office/officeart/2005/8/layout/vList2"/>
    <dgm:cxn modelId="{959F8656-0F95-4BE4-9494-DF790467993A}" type="presParOf" srcId="{CC8763B3-4621-4666-B669-3C5BA2A30DBE}" destId="{ECA2C48E-F743-4C45-B04A-3D046B3B5232}" srcOrd="0" destOrd="0" presId="urn:microsoft.com/office/officeart/2005/8/layout/vList2"/>
    <dgm:cxn modelId="{45CF0352-1DB7-455F-9F3D-294907E2979C}" type="presParOf" srcId="{CC8763B3-4621-4666-B669-3C5BA2A30DBE}" destId="{2E454826-67AD-4191-A11B-410BD9B8A386}" srcOrd="1" destOrd="0" presId="urn:microsoft.com/office/officeart/2005/8/layout/vList2"/>
    <dgm:cxn modelId="{AA0F5645-DE8D-437E-A402-85AAF1F873AF}" type="presParOf" srcId="{CC8763B3-4621-4666-B669-3C5BA2A30DBE}" destId="{47F42535-DFC2-4D29-B920-1C40FFE6B1E7}" srcOrd="2" destOrd="0" presId="urn:microsoft.com/office/officeart/2005/8/layout/vList2"/>
    <dgm:cxn modelId="{0E59AEB0-6EC8-47AE-9BC1-EA009BF90C8F}" type="presParOf" srcId="{CC8763B3-4621-4666-B669-3C5BA2A30DBE}" destId="{35FB7A5C-EE80-4418-B452-E9BF5B7C52B3}" srcOrd="3" destOrd="0" presId="urn:microsoft.com/office/officeart/2005/8/layout/vList2"/>
    <dgm:cxn modelId="{F5CBA7E7-5E2B-44D1-9C42-0240D4C2195D}" type="presParOf" srcId="{CC8763B3-4621-4666-B669-3C5BA2A30DBE}" destId="{E0E1F7FC-C1DE-4EA7-994D-37AD03907CC6}" srcOrd="4" destOrd="0" presId="urn:microsoft.com/office/officeart/2005/8/layout/vList2"/>
    <dgm:cxn modelId="{7BEFB761-D291-4CAE-AEA2-517267C5BB84}" type="presParOf" srcId="{CC8763B3-4621-4666-B669-3C5BA2A30DBE}" destId="{05D370FE-9ED9-48C5-A0DA-9A88A5DF21BD}" srcOrd="5" destOrd="0" presId="urn:microsoft.com/office/officeart/2005/8/layout/vList2"/>
    <dgm:cxn modelId="{5E7CFBFD-8CF2-4B2A-9D30-09E89D460D19}" type="presParOf" srcId="{CC8763B3-4621-4666-B669-3C5BA2A30DBE}" destId="{5DC88683-B470-4890-B11A-2192BBAE432B}" srcOrd="6" destOrd="0" presId="urn:microsoft.com/office/officeart/2005/8/layout/vList2"/>
    <dgm:cxn modelId="{FEBE6B7A-8738-4C57-8C8E-45A9CAC57BAD}" type="presParOf" srcId="{CC8763B3-4621-4666-B669-3C5BA2A30DBE}" destId="{AF26FF60-9E6B-4277-8CC1-FCFCD740DD42}" srcOrd="7" destOrd="0" presId="urn:microsoft.com/office/officeart/2005/8/layout/vList2"/>
    <dgm:cxn modelId="{8073CA66-05B8-4B8C-BF21-CBD81D50CE4C}" type="presParOf" srcId="{CC8763B3-4621-4666-B669-3C5BA2A30DBE}" destId="{F7B2C6EC-1BD4-4AE5-AB5A-E687F0A0AC0C}" srcOrd="8"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74D69091-8B92-4B2F-A73A-8643D637325E}" type="presOf" srcId="{42DA80EF-15E6-41D6-85F6-4F59594D0383}" destId="{47F42535-DFC2-4D29-B920-1C40FFE6B1E7}" srcOrd="0" destOrd="0" presId="urn:microsoft.com/office/officeart/2005/8/layout/vList2"/>
    <dgm:cxn modelId="{0AE0923C-8542-497B-8F45-FDF2A8FD2048}" type="presOf" srcId="{A6F3EE18-EFC8-4188-A792-2A0060986D91}" destId="{E0E1F7FC-C1DE-4EA7-994D-37AD03907CC6}"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67F75233-A7C9-4FB0-9048-8C2138F06DF9}" type="presOf" srcId="{703D4D02-5513-427D-B6E9-B2E187EE0C3A}" destId="{CC8763B3-4621-4666-B669-3C5BA2A30DBE}" srcOrd="0" destOrd="0" presId="urn:microsoft.com/office/officeart/2005/8/layout/vList2"/>
    <dgm:cxn modelId="{83ED2127-FF5D-4CCE-A54F-7E19584D57FC}" type="presOf" srcId="{0431BE58-52DD-4257-A5DA-C0A4B849590E}" destId="{F7B2C6EC-1BD4-4AE5-AB5A-E687F0A0AC0C}" srcOrd="0" destOrd="0" presId="urn:microsoft.com/office/officeart/2005/8/layout/vList2"/>
    <dgm:cxn modelId="{E0034EAA-481A-40BB-8BA6-C0B874EE80B0}" type="presOf" srcId="{E6CB1D23-BBD8-4875-97FB-76C6D1DF1786}" destId="{ECA2C48E-F743-4C45-B04A-3D046B3B5232}" srcOrd="0" destOrd="0" presId="urn:microsoft.com/office/officeart/2005/8/layout/vList2"/>
    <dgm:cxn modelId="{38027069-E219-4952-9B2A-29CD67E81A1D}" type="presOf" srcId="{62D3FBED-765B-4C71-8C39-5546B46FF944}" destId="{5DC88683-B470-4890-B11A-2192BBAE432B}"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89F13A1-8BDB-4768-922E-0D86F6C542F7}" type="presParOf" srcId="{CC8763B3-4621-4666-B669-3C5BA2A30DBE}" destId="{ECA2C48E-F743-4C45-B04A-3D046B3B5232}" srcOrd="0" destOrd="0" presId="urn:microsoft.com/office/officeart/2005/8/layout/vList2"/>
    <dgm:cxn modelId="{41A227EE-AF5B-447B-9EAB-06E4637F82A6}" type="presParOf" srcId="{CC8763B3-4621-4666-B669-3C5BA2A30DBE}" destId="{2E454826-67AD-4191-A11B-410BD9B8A386}" srcOrd="1" destOrd="0" presId="urn:microsoft.com/office/officeart/2005/8/layout/vList2"/>
    <dgm:cxn modelId="{85F7C8FB-8738-4D09-93FC-ADA239023F4F}" type="presParOf" srcId="{CC8763B3-4621-4666-B669-3C5BA2A30DBE}" destId="{47F42535-DFC2-4D29-B920-1C40FFE6B1E7}" srcOrd="2" destOrd="0" presId="urn:microsoft.com/office/officeart/2005/8/layout/vList2"/>
    <dgm:cxn modelId="{425DD8CF-EEC3-4857-A745-0B966E34B5C4}" type="presParOf" srcId="{CC8763B3-4621-4666-B669-3C5BA2A30DBE}" destId="{35FB7A5C-EE80-4418-B452-E9BF5B7C52B3}" srcOrd="3" destOrd="0" presId="urn:microsoft.com/office/officeart/2005/8/layout/vList2"/>
    <dgm:cxn modelId="{2D7B07D6-4FBA-4D62-96AE-CBBAF429466B}" type="presParOf" srcId="{CC8763B3-4621-4666-B669-3C5BA2A30DBE}" destId="{E0E1F7FC-C1DE-4EA7-994D-37AD03907CC6}" srcOrd="4" destOrd="0" presId="urn:microsoft.com/office/officeart/2005/8/layout/vList2"/>
    <dgm:cxn modelId="{64CB58B8-6B52-4997-93ED-EBE8BD367E34}" type="presParOf" srcId="{CC8763B3-4621-4666-B669-3C5BA2A30DBE}" destId="{05D370FE-9ED9-48C5-A0DA-9A88A5DF21BD}" srcOrd="5" destOrd="0" presId="urn:microsoft.com/office/officeart/2005/8/layout/vList2"/>
    <dgm:cxn modelId="{86F9BEA3-2072-4B3E-9B41-B7EF84DB807B}" type="presParOf" srcId="{CC8763B3-4621-4666-B669-3C5BA2A30DBE}" destId="{5DC88683-B470-4890-B11A-2192BBAE432B}" srcOrd="6" destOrd="0" presId="urn:microsoft.com/office/officeart/2005/8/layout/vList2"/>
    <dgm:cxn modelId="{AC06417E-F8E6-4AF5-AA5C-C395A3439F85}" type="presParOf" srcId="{CC8763B3-4621-4666-B669-3C5BA2A30DBE}" destId="{AF26FF60-9E6B-4277-8CC1-FCFCD740DD42}" srcOrd="7" destOrd="0" presId="urn:microsoft.com/office/officeart/2005/8/layout/vList2"/>
    <dgm:cxn modelId="{690D104C-68E2-4310-A189-C7AC9665B587}" type="presParOf" srcId="{CC8763B3-4621-4666-B669-3C5BA2A30DBE}" destId="{F7B2C6EC-1BD4-4AE5-AB5A-E687F0A0AC0C}" srcOrd="8"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65123599-2419-48CA-896C-BA8821691D3C}" type="presOf" srcId="{B471EB4E-14D3-4629-97A8-4B9CE37D1351}" destId="{4C500E30-F93E-47EA-B6F5-32864EEF4D91}" srcOrd="0" destOrd="0" presId="urn:microsoft.com/office/officeart/2005/8/layout/vList2"/>
    <dgm:cxn modelId="{9336FD82-C3C7-4C06-9038-1125CAC67E4E}" type="presOf" srcId="{703D4D02-5513-427D-B6E9-B2E187EE0C3A}" destId="{CC8763B3-4621-4666-B669-3C5BA2A30DBE}" srcOrd="0" destOrd="0" presId="urn:microsoft.com/office/officeart/2005/8/layout/vList2"/>
    <dgm:cxn modelId="{19ED177A-AAB9-4F55-B3EF-AD1BFCA3B99C}"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A2DE1895-0322-4AB2-9AF6-FCCF51E6C189}"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61A9A773-49C0-4E54-BD40-676B4B1886B7}" type="presParOf" srcId="{CC8763B3-4621-4666-B669-3C5BA2A30DBE}" destId="{4C500E30-F93E-47EA-B6F5-32864EEF4D91}" srcOrd="0" destOrd="0" presId="urn:microsoft.com/office/officeart/2005/8/layout/vList2"/>
    <dgm:cxn modelId="{E90074F2-4605-42BD-85E6-47AE4D65902E}" type="presParOf" srcId="{CC8763B3-4621-4666-B669-3C5BA2A30DBE}" destId="{B6395B5E-2790-4C57-8CE8-FF9FF6C98AF0}" srcOrd="1" destOrd="0" presId="urn:microsoft.com/office/officeart/2005/8/layout/vList2"/>
    <dgm:cxn modelId="{1F6A6A22-EA84-431E-8B02-C6203F2003E3}" type="presParOf" srcId="{CC8763B3-4621-4666-B669-3C5BA2A30DBE}" destId="{ECA2C48E-F743-4C45-B04A-3D046B3B5232}" srcOrd="2" destOrd="0" presId="urn:microsoft.com/office/officeart/2005/8/layout/vList2"/>
    <dgm:cxn modelId="{67EAE549-DB7E-4FAE-B5D9-F7C6D399E22E}" type="presParOf" srcId="{CC8763B3-4621-4666-B669-3C5BA2A30DBE}" destId="{2E454826-67AD-4191-A11B-410BD9B8A386}" srcOrd="3" destOrd="0" presId="urn:microsoft.com/office/officeart/2005/8/layout/vList2"/>
    <dgm:cxn modelId="{C70CDED3-931A-4F50-ADBF-AEC99800DEF4}" type="presParOf" srcId="{CC8763B3-4621-4666-B669-3C5BA2A30DBE}" destId="{47F42535-DFC2-4D29-B920-1C40FFE6B1E7}" srcOrd="4"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23BAE340-60EC-49DA-A89D-4CDB8E3086DD}"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2598D9EF-FE74-42BE-8E50-96625C0F969B}" type="presOf" srcId="{703D4D02-5513-427D-B6E9-B2E187EE0C3A}" destId="{CC8763B3-4621-4666-B669-3C5BA2A30DBE}" srcOrd="0" destOrd="0" presId="urn:microsoft.com/office/officeart/2005/8/layout/vList2"/>
    <dgm:cxn modelId="{3D074B24-2180-4635-A45D-E45817AE762E}" type="presOf" srcId="{42DA80EF-15E6-41D6-85F6-4F59594D0383}" destId="{47F42535-DFC2-4D29-B920-1C40FFE6B1E7}" srcOrd="0" destOrd="0" presId="urn:microsoft.com/office/officeart/2005/8/layout/vList2"/>
    <dgm:cxn modelId="{BBA62D4F-7155-454B-8C3E-6E627FA737C0}" type="presOf" srcId="{B471EB4E-14D3-4629-97A8-4B9CE37D1351}" destId="{4C500E30-F93E-47EA-B6F5-32864EEF4D91}"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749B7C90-2C31-4091-BBAF-140613A5C1A3}" type="presParOf" srcId="{CC8763B3-4621-4666-B669-3C5BA2A30DBE}" destId="{4C500E30-F93E-47EA-B6F5-32864EEF4D91}" srcOrd="0" destOrd="0" presId="urn:microsoft.com/office/officeart/2005/8/layout/vList2"/>
    <dgm:cxn modelId="{878EA722-74F6-436E-ABED-263E20B8C6FB}" type="presParOf" srcId="{CC8763B3-4621-4666-B669-3C5BA2A30DBE}" destId="{B6395B5E-2790-4C57-8CE8-FF9FF6C98AF0}" srcOrd="1" destOrd="0" presId="urn:microsoft.com/office/officeart/2005/8/layout/vList2"/>
    <dgm:cxn modelId="{4EB37AD3-A45B-4A4D-8D67-17606A495FFC}" type="presParOf" srcId="{CC8763B3-4621-4666-B669-3C5BA2A30DBE}" destId="{ECA2C48E-F743-4C45-B04A-3D046B3B5232}" srcOrd="2" destOrd="0" presId="urn:microsoft.com/office/officeart/2005/8/layout/vList2"/>
    <dgm:cxn modelId="{4A18A2D6-F0BB-43FE-A909-126001BDFB14}" type="presParOf" srcId="{CC8763B3-4621-4666-B669-3C5BA2A30DBE}" destId="{2E454826-67AD-4191-A11B-410BD9B8A386}" srcOrd="3" destOrd="0" presId="urn:microsoft.com/office/officeart/2005/8/layout/vList2"/>
    <dgm:cxn modelId="{1E54533B-1BD9-4B94-9A79-E3B122B74C08}" type="presParOf" srcId="{CC8763B3-4621-4666-B669-3C5BA2A30DBE}" destId="{47F42535-DFC2-4D29-B920-1C40FFE6B1E7}" srcOrd="4"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6AE0573D-69AC-4B4E-86AD-D8FB037E6ECD}" type="presOf" srcId="{703D4D02-5513-427D-B6E9-B2E187EE0C3A}" destId="{CC8763B3-4621-4666-B669-3C5BA2A30DBE}"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7B3A23B9-06A9-4AC5-910A-29C05C98E38C}" type="presOf" srcId="{B471EB4E-14D3-4629-97A8-4B9CE37D1351}" destId="{4C500E30-F93E-47EA-B6F5-32864EEF4D91}"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4B811FEE-1477-446E-8F7A-CD5F8A68B22B}" type="presOf" srcId="{42DA80EF-15E6-41D6-85F6-4F59594D0383}" destId="{47F42535-DFC2-4D29-B920-1C40FFE6B1E7}" srcOrd="0" destOrd="0" presId="urn:microsoft.com/office/officeart/2005/8/layout/vList2"/>
    <dgm:cxn modelId="{557E87EC-FC76-4B97-B2E2-51A2353063CA}" type="presOf" srcId="{E6CB1D23-BBD8-4875-97FB-76C6D1DF1786}" destId="{ECA2C48E-F743-4C45-B04A-3D046B3B5232}" srcOrd="0" destOrd="0" presId="urn:microsoft.com/office/officeart/2005/8/layout/vList2"/>
    <dgm:cxn modelId="{4E85E5AD-DA7A-413B-8F19-838B07CAD5C1}" type="presParOf" srcId="{CC8763B3-4621-4666-B669-3C5BA2A30DBE}" destId="{4C500E30-F93E-47EA-B6F5-32864EEF4D91}" srcOrd="0" destOrd="0" presId="urn:microsoft.com/office/officeart/2005/8/layout/vList2"/>
    <dgm:cxn modelId="{E2A4BB83-9410-44BA-B82B-43A7BF099102}" type="presParOf" srcId="{CC8763B3-4621-4666-B669-3C5BA2A30DBE}" destId="{B6395B5E-2790-4C57-8CE8-FF9FF6C98AF0}" srcOrd="1" destOrd="0" presId="urn:microsoft.com/office/officeart/2005/8/layout/vList2"/>
    <dgm:cxn modelId="{9E78DD26-DF30-4D9F-89DC-877FB099EB02}" type="presParOf" srcId="{CC8763B3-4621-4666-B669-3C5BA2A30DBE}" destId="{ECA2C48E-F743-4C45-B04A-3D046B3B5232}" srcOrd="2" destOrd="0" presId="urn:microsoft.com/office/officeart/2005/8/layout/vList2"/>
    <dgm:cxn modelId="{FC06B043-99C6-4260-BD86-A90E1887479C}" type="presParOf" srcId="{CC8763B3-4621-4666-B669-3C5BA2A30DBE}" destId="{2E454826-67AD-4191-A11B-410BD9B8A386}" srcOrd="3" destOrd="0" presId="urn:microsoft.com/office/officeart/2005/8/layout/vList2"/>
    <dgm:cxn modelId="{E3E81486-5FEC-46E3-AC45-C3F9F3FDE789}" type="presParOf" srcId="{CC8763B3-4621-4666-B669-3C5BA2A30DBE}" destId="{47F42535-DFC2-4D29-B920-1C40FFE6B1E7}" srcOrd="4"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159</a:t>
            </a:fld>
            <a:endParaRPr lang="en-MY" altLang="en-US"/>
          </a:p>
        </p:txBody>
      </p:sp>
    </p:spTree>
    <p:extLst>
      <p:ext uri="{BB962C8B-B14F-4D97-AF65-F5344CB8AC3E}">
        <p14:creationId xmlns=""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609600" y="2133600"/>
            <a:ext cx="8001000" cy="2057400"/>
          </a:xfrm>
        </p:spPr>
        <p:txBody>
          <a:bodyPr>
            <a:normAutofit/>
          </a:bodyPr>
          <a:lstStyle/>
          <a:p>
            <a:r>
              <a:rPr lang="en-MY" sz="6000" dirty="0"/>
              <a:t>HR SERVICE DELIVERY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5874EC8E-F83C-4BDF-B349-0BF69227AF21}"/>
              </a:ext>
            </a:extLst>
          </p:cNvPr>
          <p:cNvSpPr>
            <a:spLocks noGrp="1"/>
          </p:cNvSpPr>
          <p:nvPr>
            <p:ph type="title"/>
          </p:nvPr>
        </p:nvSpPr>
        <p:spPr/>
        <p:txBody>
          <a:bodyPr/>
          <a:lstStyle/>
          <a:p>
            <a:r>
              <a:rPr lang="en-MY" dirty="0"/>
              <a:t>HR Planning and Staffing</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9278687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 xmlns:p14="http://schemas.microsoft.com/office/powerpoint/2010/main" val="249605613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03239"/>
          </a:xfrm>
        </p:spPr>
        <p:txBody>
          <a:bodyPr>
            <a:normAutofit fontScale="90000"/>
          </a:bodyPr>
          <a:lstStyle/>
          <a:p>
            <a:r>
              <a:rPr lang="en-MY" dirty="0"/>
              <a:t>Workforce Planning</a:t>
            </a:r>
          </a:p>
        </p:txBody>
      </p:sp>
      <p:sp>
        <p:nvSpPr>
          <p:cNvPr id="4" name="TextBox 3">
            <a:extLst>
              <a:ext uri="{FF2B5EF4-FFF2-40B4-BE49-F238E27FC236}">
                <a16:creationId xmlns="" xmlns:a16="http://schemas.microsoft.com/office/drawing/2014/main" id="{B63649DB-A96A-451A-8E92-F427CDA986A7}"/>
              </a:ext>
            </a:extLst>
          </p:cNvPr>
          <p:cNvSpPr txBox="1"/>
          <p:nvPr/>
        </p:nvSpPr>
        <p:spPr>
          <a:xfrm>
            <a:off x="685800" y="838200"/>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 xmlns:p14="http://schemas.microsoft.com/office/powerpoint/2010/main" val="78910072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 xmlns:p14="http://schemas.microsoft.com/office/powerpoint/2010/main" val="26881712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A2080-6746-4E6E-8C1C-0E104D43B9F7}"/>
              </a:ext>
            </a:extLst>
          </p:cNvPr>
          <p:cNvSpPr>
            <a:spLocks noGrp="1"/>
          </p:cNvSpPr>
          <p:nvPr>
            <p:ph type="title"/>
          </p:nvPr>
        </p:nvSpPr>
        <p:spPr>
          <a:xfrm>
            <a:off x="990600" y="228600"/>
            <a:ext cx="7200900" cy="579439"/>
          </a:xfrm>
        </p:spPr>
        <p:txBody>
          <a:bodyPr/>
          <a:lstStyle/>
          <a:p>
            <a:r>
              <a:rPr lang="en-MY" dirty="0"/>
              <a:t>Workforce Planning</a:t>
            </a:r>
          </a:p>
        </p:txBody>
      </p:sp>
      <p:sp>
        <p:nvSpPr>
          <p:cNvPr id="3" name="Content Placeholder 2">
            <a:extLst>
              <a:ext uri="{FF2B5EF4-FFF2-40B4-BE49-F238E27FC236}">
                <a16:creationId xmlns="" xmlns:a16="http://schemas.microsoft.com/office/drawing/2014/main" id="{785F9606-B2D5-440B-9F61-AD942AE3D466}"/>
              </a:ext>
            </a:extLst>
          </p:cNvPr>
          <p:cNvSpPr>
            <a:spLocks noGrp="1"/>
          </p:cNvSpPr>
          <p:nvPr>
            <p:ph idx="1"/>
          </p:nvPr>
        </p:nvSpPr>
        <p:spPr>
          <a:xfrm>
            <a:off x="762000" y="990600"/>
            <a:ext cx="7696200" cy="5181600"/>
          </a:xfrm>
        </p:spPr>
        <p:txBody>
          <a:bodyPr>
            <a:normAutofit fontScale="62500" lnSpcReduction="20000"/>
          </a:bodyPr>
          <a:lstStyle/>
          <a:p>
            <a:pPr marL="0" indent="0">
              <a:buNone/>
            </a:pPr>
            <a:r>
              <a:rPr lang="en-MY" sz="3500" dirty="0"/>
              <a:t>How to fill the Gap</a:t>
            </a:r>
          </a:p>
          <a:p>
            <a:r>
              <a:rPr lang="en-MY" sz="3500" dirty="0"/>
              <a:t>Hire</a:t>
            </a:r>
          </a:p>
          <a:p>
            <a:r>
              <a:rPr lang="en-MY" sz="3500" dirty="0"/>
              <a:t>Develop</a:t>
            </a:r>
          </a:p>
          <a:p>
            <a:r>
              <a:rPr lang="en-MY" sz="3500" dirty="0"/>
              <a:t>Outsource</a:t>
            </a:r>
          </a:p>
          <a:p>
            <a:r>
              <a:rPr lang="en-MY" sz="3500" dirty="0"/>
              <a:t>Design</a:t>
            </a:r>
          </a:p>
          <a:p>
            <a:pPr marL="0" indent="0">
              <a:buNone/>
            </a:pPr>
            <a:endParaRPr lang="en-MY" sz="3500" dirty="0"/>
          </a:p>
          <a:p>
            <a:pPr marL="0" indent="0">
              <a:buNone/>
            </a:pPr>
            <a:r>
              <a:rPr lang="en-MY" sz="3500" dirty="0"/>
              <a:t>Organisation must have </a:t>
            </a:r>
          </a:p>
          <a:p>
            <a:r>
              <a:rPr lang="en-MY" sz="3500" dirty="0"/>
              <a:t>Capability to do the work</a:t>
            </a:r>
          </a:p>
          <a:p>
            <a:r>
              <a:rPr lang="en-MY" sz="3500" dirty="0"/>
              <a:t>Capacity – enough people</a:t>
            </a:r>
          </a:p>
          <a:p>
            <a:r>
              <a:rPr lang="en-MY" sz="3500" dirty="0"/>
              <a:t>Cost – within a budget</a:t>
            </a:r>
          </a:p>
          <a:p>
            <a:r>
              <a:rPr lang="en-MY" sz="3500" dirty="0"/>
              <a:t>Construct – internal vs external</a:t>
            </a:r>
          </a:p>
          <a:p>
            <a:endParaRPr lang="en-MY" sz="2400" dirty="0"/>
          </a:p>
        </p:txBody>
      </p:sp>
    </p:spTree>
    <p:extLst>
      <p:ext uri="{BB962C8B-B14F-4D97-AF65-F5344CB8AC3E}">
        <p14:creationId xmlns="" xmlns:p14="http://schemas.microsoft.com/office/powerpoint/2010/main" val="73675326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 xmlns:p14="http://schemas.microsoft.com/office/powerpoint/2010/main" val="1847060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4CC820-4EE6-4EF7-A493-7688F0205719}"/>
              </a:ext>
            </a:extLst>
          </p:cNvPr>
          <p:cNvSpPr>
            <a:spLocks noGrp="1"/>
          </p:cNvSpPr>
          <p:nvPr>
            <p:ph type="title"/>
          </p:nvPr>
        </p:nvSpPr>
        <p:spPr>
          <a:xfrm>
            <a:off x="914400" y="0"/>
            <a:ext cx="7200900" cy="1142385"/>
          </a:xfrm>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E1970684-DF69-4E7B-8F83-3DFD1AE677E0}"/>
              </a:ext>
            </a:extLst>
          </p:cNvPr>
          <p:cNvSpPr>
            <a:spLocks noGrp="1"/>
          </p:cNvSpPr>
          <p:nvPr>
            <p:ph idx="1"/>
          </p:nvPr>
        </p:nvSpPr>
        <p:spPr>
          <a:xfrm>
            <a:off x="685800" y="1143000"/>
            <a:ext cx="8206680" cy="5184576"/>
          </a:xfrm>
        </p:spPr>
        <p:txBody>
          <a:bodyPr>
            <a:normAutofit lnSpcReduction="10000"/>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 xmlns:p14="http://schemas.microsoft.com/office/powerpoint/2010/main" val="292172391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CA0C6DB8-E4D0-4D1C-84CF-33B35E285895}"/>
              </a:ext>
            </a:extLst>
          </p:cNvPr>
          <p:cNvSpPr>
            <a:spLocks noGrp="1"/>
          </p:cNvSpPr>
          <p:nvPr>
            <p:ph idx="1"/>
          </p:nvPr>
        </p:nvSpPr>
        <p:spPr/>
        <p:txBody>
          <a:bodyPr>
            <a:normAutofit/>
          </a:bodyPr>
          <a:lstStyle/>
          <a:p>
            <a:r>
              <a:rPr lang="en-MY" sz="2400" dirty="0"/>
              <a:t>Supply side strategies</a:t>
            </a:r>
          </a:p>
          <a:p>
            <a:pPr lvl="1"/>
            <a:r>
              <a:rPr lang="en-MY" sz="2400" dirty="0"/>
              <a:t>Recruitment</a:t>
            </a:r>
          </a:p>
          <a:p>
            <a:pPr lvl="1"/>
            <a:r>
              <a:rPr lang="en-MY" sz="2400" dirty="0"/>
              <a:t>Modified Qualifications</a:t>
            </a:r>
          </a:p>
          <a:p>
            <a:pPr lvl="1"/>
            <a:r>
              <a:rPr lang="en-MY" sz="2400" dirty="0"/>
              <a:t>Workforce Development</a:t>
            </a:r>
          </a:p>
          <a:p>
            <a:pPr lvl="1"/>
            <a:r>
              <a:rPr lang="en-MY" sz="2400" dirty="0"/>
              <a:t>Training and Development</a:t>
            </a:r>
          </a:p>
          <a:p>
            <a:pPr lvl="1"/>
            <a:r>
              <a:rPr lang="en-MY" sz="2400" dirty="0"/>
              <a:t>Succession Planning</a:t>
            </a:r>
          </a:p>
        </p:txBody>
      </p:sp>
    </p:spTree>
    <p:extLst>
      <p:ext uri="{BB962C8B-B14F-4D97-AF65-F5344CB8AC3E}">
        <p14:creationId xmlns="" xmlns:p14="http://schemas.microsoft.com/office/powerpoint/2010/main" val="70368930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 xmlns:a16="http://schemas.microsoft.com/office/drawing/2014/main" id="{9A0E3091-EFD1-4A45-B3C3-7332A060F096}"/>
              </a:ext>
            </a:extLst>
          </p:cNvPr>
          <p:cNvGraphicFramePr>
            <a:graphicFrameLocks noGrp="1"/>
          </p:cNvGraphicFramePr>
          <p:nvPr>
            <p:ph idx="1"/>
            <p:extLst>
              <p:ext uri="{D42A27DB-BD31-4B8C-83A1-F6EECF244321}">
                <p14:modId xmlns="" xmlns:p14="http://schemas.microsoft.com/office/powerpoint/2010/main" val="365457307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79635081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04800"/>
            <a:ext cx="7200900" cy="655639"/>
          </a:xfrm>
        </p:spPr>
        <p:txBody>
          <a:bodyPr/>
          <a:lstStyle/>
          <a:p>
            <a:r>
              <a:rPr lang="en-MY" dirty="0"/>
              <a:t>Benefits of Workforce Planning</a:t>
            </a:r>
          </a:p>
        </p:txBody>
      </p:sp>
      <p:sp>
        <p:nvSpPr>
          <p:cNvPr id="4" name="TextBox 3">
            <a:extLst>
              <a:ext uri="{FF2B5EF4-FFF2-40B4-BE49-F238E27FC236}">
                <a16:creationId xmlns="" xmlns:a16="http://schemas.microsoft.com/office/drawing/2014/main" id="{A103A73A-18F3-4D99-9876-4E0EF238ADF3}"/>
              </a:ext>
            </a:extLst>
          </p:cNvPr>
          <p:cNvSpPr txBox="1"/>
          <p:nvPr/>
        </p:nvSpPr>
        <p:spPr>
          <a:xfrm>
            <a:off x="685800" y="1066800"/>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 xmlns:p14="http://schemas.microsoft.com/office/powerpoint/2010/main" val="29384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609600" y="304800"/>
            <a:ext cx="8153400" cy="609600"/>
          </a:xfrm>
        </p:spPr>
        <p:txBody>
          <a:bodyPr/>
          <a:lstStyle/>
          <a:p>
            <a:r>
              <a:rPr lang="en-MY" dirty="0"/>
              <a:t>Organizational Requirements for Staffing</a:t>
            </a:r>
          </a:p>
        </p:txBody>
      </p:sp>
      <p:sp>
        <p:nvSpPr>
          <p:cNvPr id="4" name="TextBox 3">
            <a:extLst>
              <a:ext uri="{FF2B5EF4-FFF2-40B4-BE49-F238E27FC236}">
                <a16:creationId xmlns="" xmlns:a16="http://schemas.microsoft.com/office/drawing/2014/main" id="{D9DEDF94-0543-48EE-A239-52E19F8BD5D8}"/>
              </a:ext>
            </a:extLst>
          </p:cNvPr>
          <p:cNvSpPr txBox="1"/>
          <p:nvPr/>
        </p:nvSpPr>
        <p:spPr>
          <a:xfrm>
            <a:off x="609600" y="1066800"/>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 xmlns:p14="http://schemas.microsoft.com/office/powerpoint/2010/main" val="98935381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81000"/>
            <a:ext cx="7200900" cy="655639"/>
          </a:xfrm>
        </p:spPr>
        <p:txBody>
          <a:bodyPr/>
          <a:lstStyle/>
          <a:p>
            <a:r>
              <a:rPr lang="en-MY" dirty="0"/>
              <a:t>Anticipating Staffing Needs</a:t>
            </a:r>
          </a:p>
        </p:txBody>
      </p:sp>
      <p:sp>
        <p:nvSpPr>
          <p:cNvPr id="4" name="TextBox 3">
            <a:extLst>
              <a:ext uri="{FF2B5EF4-FFF2-40B4-BE49-F238E27FC236}">
                <a16:creationId xmlns=""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 xmlns:p14="http://schemas.microsoft.com/office/powerpoint/2010/main" val="404418569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Issues that impact future staffing </a:t>
            </a:r>
          </a:p>
        </p:txBody>
      </p:sp>
      <p:sp>
        <p:nvSpPr>
          <p:cNvPr id="4" name="TextBox 3">
            <a:extLst>
              <a:ext uri="{FF2B5EF4-FFF2-40B4-BE49-F238E27FC236}">
                <a16:creationId xmlns=""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 xmlns:p14="http://schemas.microsoft.com/office/powerpoint/2010/main" val="4743151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066800" y="0"/>
            <a:ext cx="7200900" cy="1142385"/>
          </a:xfrm>
        </p:spPr>
        <p:txBody>
          <a:bodyPr/>
          <a:lstStyle/>
          <a:p>
            <a:r>
              <a:rPr lang="en-MY" dirty="0"/>
              <a:t>Legal Considerations in Global Staffing</a:t>
            </a:r>
          </a:p>
        </p:txBody>
      </p:sp>
      <p:sp>
        <p:nvSpPr>
          <p:cNvPr id="4" name="TextBox 3">
            <a:extLst>
              <a:ext uri="{FF2B5EF4-FFF2-40B4-BE49-F238E27FC236}">
                <a16:creationId xmlns="" xmlns:a16="http://schemas.microsoft.com/office/drawing/2014/main" id="{C63672F7-F2A0-4251-9DC0-731E0C0394D1}"/>
              </a:ext>
            </a:extLst>
          </p:cNvPr>
          <p:cNvSpPr txBox="1"/>
          <p:nvPr/>
        </p:nvSpPr>
        <p:spPr>
          <a:xfrm>
            <a:off x="685800" y="1219200"/>
            <a:ext cx="7702624" cy="5170646"/>
          </a:xfrm>
          <a:prstGeom prst="rect">
            <a:avLst/>
          </a:prstGeom>
          <a:noFill/>
        </p:spPr>
        <p:txBody>
          <a:bodyPr wrap="square" rtlCol="0">
            <a:spAutoFit/>
          </a:bodyPr>
          <a:lstStyle/>
          <a:p>
            <a:r>
              <a:rPr lang="en-MY" sz="2400" dirty="0"/>
              <a:t>Many unique employment issues are raised by global and cross-border organizations. The HR professional must take the following actions:</a:t>
            </a:r>
          </a:p>
          <a:p>
            <a:endParaRPr lang="en-MY" sz="2400" dirty="0"/>
          </a:p>
          <a:p>
            <a:pPr marL="285750" indent="-285750">
              <a:buFont typeface="Wingdings" panose="05000000000000000000" pitchFamily="2" charset="2"/>
              <a:buChar char="§"/>
            </a:pPr>
            <a:r>
              <a:rPr lang="en-MY" sz="2400" dirty="0"/>
              <a:t>Identify what matters.</a:t>
            </a:r>
          </a:p>
          <a:p>
            <a:pPr marL="285750" indent="-285750">
              <a:buFont typeface="Wingdings" panose="05000000000000000000" pitchFamily="2" charset="2"/>
              <a:buChar char="§"/>
            </a:pPr>
            <a:r>
              <a:rPr lang="en-MY" sz="2400" dirty="0"/>
              <a:t>Understand the risks and obstacles of noncompliance.</a:t>
            </a:r>
          </a:p>
          <a:p>
            <a:pPr marL="285750" indent="-285750">
              <a:buFont typeface="Wingdings" panose="05000000000000000000" pitchFamily="2" charset="2"/>
              <a:buChar char="§"/>
            </a:pPr>
            <a:r>
              <a:rPr lang="en-MY" sz="2400" dirty="0"/>
              <a:t>Find solutions for compliance.</a:t>
            </a:r>
          </a:p>
          <a:p>
            <a:endParaRPr lang="en-MY" sz="2400" dirty="0"/>
          </a:p>
          <a:p>
            <a:r>
              <a:rPr lang="en-MY" sz="2400"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 xmlns:p14="http://schemas.microsoft.com/office/powerpoint/2010/main" val="19524793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 xmlns:p14="http://schemas.microsoft.com/office/powerpoint/2010/main" val="40954035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655639"/>
          </a:xfrm>
        </p:spPr>
        <p:txBody>
          <a:bodyPr/>
          <a:lstStyle/>
          <a:p>
            <a:r>
              <a:rPr lang="en-MY" dirty="0"/>
              <a:t>Staffing Needs Analysis</a:t>
            </a:r>
          </a:p>
        </p:txBody>
      </p:sp>
      <p:sp>
        <p:nvSpPr>
          <p:cNvPr id="4" name="TextBox 3">
            <a:extLst>
              <a:ext uri="{FF2B5EF4-FFF2-40B4-BE49-F238E27FC236}">
                <a16:creationId xmlns="" xmlns:a16="http://schemas.microsoft.com/office/drawing/2014/main" id="{020AED33-2997-4752-9194-1A2461BDD990}"/>
              </a:ext>
            </a:extLst>
          </p:cNvPr>
          <p:cNvSpPr txBox="1"/>
          <p:nvPr/>
        </p:nvSpPr>
        <p:spPr>
          <a:xfrm>
            <a:off x="609600" y="1066800"/>
            <a:ext cx="7924800" cy="5293757"/>
          </a:xfrm>
          <a:prstGeom prst="rect">
            <a:avLst/>
          </a:prstGeom>
          <a:noFill/>
        </p:spPr>
        <p:txBody>
          <a:bodyPr wrap="square" rtlCol="0">
            <a:spAutoFit/>
          </a:bodyPr>
          <a:lstStyle/>
          <a:p>
            <a:r>
              <a:rPr lang="en-MY" sz="2000"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sz="2000" dirty="0"/>
          </a:p>
          <a:p>
            <a:pPr marL="285750" indent="-285750">
              <a:buFont typeface="Wingdings" panose="05000000000000000000" pitchFamily="2" charset="2"/>
              <a:buChar char="§"/>
            </a:pPr>
            <a:r>
              <a:rPr lang="en-MY" sz="2000" dirty="0"/>
              <a:t>Supply analysis identifies the supply of </a:t>
            </a:r>
            <a:r>
              <a:rPr lang="en-MY" sz="2000" dirty="0" err="1"/>
              <a:t>labor</a:t>
            </a:r>
            <a:r>
              <a:rPr lang="en-MY" sz="2000" dirty="0"/>
              <a:t> and skills essential to the organization.</a:t>
            </a:r>
          </a:p>
          <a:p>
            <a:pPr marL="285750" indent="-285750">
              <a:buFont typeface="Wingdings" panose="05000000000000000000" pitchFamily="2" charset="2"/>
              <a:buChar char="§"/>
            </a:pPr>
            <a:r>
              <a:rPr lang="en-MY" sz="2000" dirty="0"/>
              <a:t>Demand analysis forecasts the organization’s future workforce composition.</a:t>
            </a:r>
          </a:p>
          <a:p>
            <a:pPr marL="285750" indent="-285750">
              <a:buFont typeface="Wingdings" panose="05000000000000000000" pitchFamily="2" charset="2"/>
              <a:buChar char="§"/>
            </a:pPr>
            <a:r>
              <a:rPr lang="en-MY" sz="2000"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sz="2000" dirty="0"/>
              <a:t>Solution analysis is the process of creating strategies to close the gaps identified during the gap analysis.</a:t>
            </a:r>
          </a:p>
          <a:p>
            <a:endParaRPr lang="en-MY" dirty="0"/>
          </a:p>
        </p:txBody>
      </p:sp>
    </p:spTree>
    <p:extLst>
      <p:ext uri="{BB962C8B-B14F-4D97-AF65-F5344CB8AC3E}">
        <p14:creationId xmlns="" xmlns:p14="http://schemas.microsoft.com/office/powerpoint/2010/main" val="322915969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 xmlns:p14="http://schemas.microsoft.com/office/powerpoint/2010/main" val="255173203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7200900" cy="655639"/>
          </a:xfrm>
        </p:spPr>
        <p:txBody>
          <a:bodyPr/>
          <a:lstStyle/>
          <a:p>
            <a:r>
              <a:rPr lang="en-MY" dirty="0"/>
              <a:t>Designing the Staffing Plan</a:t>
            </a:r>
          </a:p>
        </p:txBody>
      </p:sp>
      <p:sp>
        <p:nvSpPr>
          <p:cNvPr id="4" name="TextBox 3">
            <a:extLst>
              <a:ext uri="{FF2B5EF4-FFF2-40B4-BE49-F238E27FC236}">
                <a16:creationId xmlns="" xmlns:a16="http://schemas.microsoft.com/office/drawing/2014/main" id="{DB8CD2C4-945E-481D-A567-4350C8C7F94B}"/>
              </a:ext>
            </a:extLst>
          </p:cNvPr>
          <p:cNvSpPr txBox="1"/>
          <p:nvPr/>
        </p:nvSpPr>
        <p:spPr>
          <a:xfrm>
            <a:off x="609600" y="1066800"/>
            <a:ext cx="7696200" cy="3477875"/>
          </a:xfrm>
          <a:prstGeom prst="rect">
            <a:avLst/>
          </a:prstGeom>
          <a:noFill/>
        </p:spPr>
        <p:txBody>
          <a:bodyPr wrap="square" rtlCol="0">
            <a:spAutoFit/>
          </a:bodyPr>
          <a:lstStyle/>
          <a:p>
            <a:r>
              <a:rPr lang="en-MY" sz="2000"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sz="2000" dirty="0"/>
          </a:p>
          <a:p>
            <a:pPr marL="285750" indent="-285750">
              <a:buFont typeface="Wingdings" panose="05000000000000000000" pitchFamily="2" charset="2"/>
              <a:buChar char="§"/>
            </a:pPr>
            <a:r>
              <a:rPr lang="en-MY" sz="2000" dirty="0"/>
              <a:t>Be consistent with other HR planning initiatives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collaborative and easily understood by all participants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accepted by those responsible for implementing the plan </a:t>
            </a:r>
          </a:p>
        </p:txBody>
      </p:sp>
    </p:spTree>
    <p:extLst>
      <p:ext uri="{BB962C8B-B14F-4D97-AF65-F5344CB8AC3E}">
        <p14:creationId xmlns="" xmlns:p14="http://schemas.microsoft.com/office/powerpoint/2010/main" val="28428074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487047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pPr marL="0" indent="0">
              <a:buNone/>
            </a:pPr>
            <a:r>
              <a:rPr lang="en-MY" sz="2400"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 xmlns:p14="http://schemas.microsoft.com/office/powerpoint/2010/main" val="25129153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E12A17-0260-4E96-A295-00C65253DC44}"/>
              </a:ext>
            </a:extLst>
          </p:cNvPr>
          <p:cNvSpPr>
            <a:spLocks noGrp="1"/>
          </p:cNvSpPr>
          <p:nvPr>
            <p:ph type="title"/>
          </p:nvPr>
        </p:nvSpPr>
        <p:spPr>
          <a:xfrm>
            <a:off x="990600" y="228600"/>
            <a:ext cx="7200900" cy="655639"/>
          </a:xfrm>
        </p:spPr>
        <p:txBody>
          <a:bodyPr/>
          <a:lstStyle/>
          <a:p>
            <a:r>
              <a:rPr lang="en-MY" dirty="0"/>
              <a:t>Contingent Staffing</a:t>
            </a:r>
          </a:p>
        </p:txBody>
      </p:sp>
      <p:pic>
        <p:nvPicPr>
          <p:cNvPr id="5" name="Picture 4">
            <a:extLst>
              <a:ext uri="{FF2B5EF4-FFF2-40B4-BE49-F238E27FC236}">
                <a16:creationId xmlns="" xmlns:a16="http://schemas.microsoft.com/office/drawing/2014/main" id="{F8463CA9-D7CB-495C-AA14-BFE8D3264A60}"/>
              </a:ext>
            </a:extLst>
          </p:cNvPr>
          <p:cNvPicPr>
            <a:picLocks noChangeAspect="1"/>
          </p:cNvPicPr>
          <p:nvPr/>
        </p:nvPicPr>
        <p:blipFill>
          <a:blip r:embed="rId2"/>
          <a:stretch>
            <a:fillRect/>
          </a:stretch>
        </p:blipFill>
        <p:spPr>
          <a:xfrm>
            <a:off x="1828800" y="990600"/>
            <a:ext cx="5760640" cy="4659813"/>
          </a:xfrm>
          <a:prstGeom prst="rect">
            <a:avLst/>
          </a:prstGeom>
        </p:spPr>
      </p:pic>
    </p:spTree>
    <p:extLst>
      <p:ext uri="{BB962C8B-B14F-4D97-AF65-F5344CB8AC3E}">
        <p14:creationId xmlns="" xmlns:p14="http://schemas.microsoft.com/office/powerpoint/2010/main" val="404465148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r>
              <a:rPr lang="en-MY" sz="2400"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 xmlns:p14="http://schemas.microsoft.com/office/powerpoint/2010/main" val="418709898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8316796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04800"/>
            <a:ext cx="7200900" cy="655639"/>
          </a:xfrm>
        </p:spPr>
        <p:txBody>
          <a:bodyPr/>
          <a:lstStyle/>
          <a:p>
            <a:r>
              <a:rPr lang="en-MY" dirty="0"/>
              <a:t>Recruitment</a:t>
            </a:r>
          </a:p>
        </p:txBody>
      </p:sp>
      <p:sp>
        <p:nvSpPr>
          <p:cNvPr id="4" name="TextBox 3">
            <a:extLst>
              <a:ext uri="{FF2B5EF4-FFF2-40B4-BE49-F238E27FC236}">
                <a16:creationId xmlns="" xmlns:a16="http://schemas.microsoft.com/office/drawing/2014/main" id="{B3B470B9-9D6F-4190-816A-0BF27BD3CDBD}"/>
              </a:ext>
            </a:extLst>
          </p:cNvPr>
          <p:cNvSpPr txBox="1"/>
          <p:nvPr/>
        </p:nvSpPr>
        <p:spPr>
          <a:xfrm>
            <a:off x="685800" y="1143000"/>
            <a:ext cx="8134672" cy="4370427"/>
          </a:xfrm>
          <a:prstGeom prst="rect">
            <a:avLst/>
          </a:prstGeom>
          <a:noFill/>
        </p:spPr>
        <p:txBody>
          <a:bodyPr wrap="square" rtlCol="0">
            <a:spAutoFit/>
          </a:bodyPr>
          <a:lstStyle/>
          <a:p>
            <a:r>
              <a:rPr lang="en-MY" sz="2000" dirty="0"/>
              <a:t>Recruitment is the process of attracting, screening and hiring qualified people for a job. The goal is to attract a pool of qualified candidates, some of whom will later be given job offers.</a:t>
            </a:r>
          </a:p>
          <a:p>
            <a:endParaRPr lang="en-MY" sz="2000" dirty="0"/>
          </a:p>
          <a:p>
            <a:r>
              <a:rPr lang="en-MY" sz="2000" dirty="0"/>
              <a:t>Recruitment consists of two crucial factors. One factor is attracting the appropriate quantity of applicants. The other factor is attracting quality applicants.</a:t>
            </a:r>
          </a:p>
          <a:p>
            <a:endParaRPr lang="en-MY" sz="2000" dirty="0"/>
          </a:p>
          <a:p>
            <a:r>
              <a:rPr lang="en-MY" sz="2000"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 xmlns:p14="http://schemas.microsoft.com/office/powerpoint/2010/main" val="42656319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655639"/>
          </a:xfrm>
        </p:spPr>
        <p:txBody>
          <a:bodyPr/>
          <a:lstStyle/>
          <a:p>
            <a:r>
              <a:rPr lang="en-MY" dirty="0"/>
              <a:t>Recruiting Process</a:t>
            </a:r>
          </a:p>
        </p:txBody>
      </p:sp>
      <p:sp>
        <p:nvSpPr>
          <p:cNvPr id="4" name="TextBox 3">
            <a:extLst>
              <a:ext uri="{FF2B5EF4-FFF2-40B4-BE49-F238E27FC236}">
                <a16:creationId xmlns="" xmlns:a16="http://schemas.microsoft.com/office/drawing/2014/main" id="{0A7568AF-54B0-41A3-922C-34E182B191EB}"/>
              </a:ext>
            </a:extLst>
          </p:cNvPr>
          <p:cNvSpPr txBox="1"/>
          <p:nvPr/>
        </p:nvSpPr>
        <p:spPr>
          <a:xfrm>
            <a:off x="533400" y="1143000"/>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 xmlns:p14="http://schemas.microsoft.com/office/powerpoint/2010/main" val="149509125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Recruiting Strategies I</a:t>
            </a:r>
          </a:p>
        </p:txBody>
      </p:sp>
      <p:sp>
        <p:nvSpPr>
          <p:cNvPr id="4" name="TextBox 3">
            <a:extLst>
              <a:ext uri="{FF2B5EF4-FFF2-40B4-BE49-F238E27FC236}">
                <a16:creationId xmlns="" xmlns:a16="http://schemas.microsoft.com/office/drawing/2014/main" id="{45DF9A92-663D-47F0-8FBE-3E853C1C60D1}"/>
              </a:ext>
            </a:extLst>
          </p:cNvPr>
          <p:cNvSpPr txBox="1"/>
          <p:nvPr/>
        </p:nvSpPr>
        <p:spPr>
          <a:xfrm>
            <a:off x="762000" y="1295400"/>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 xmlns:p14="http://schemas.microsoft.com/office/powerpoint/2010/main" val="191387926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 xmlns:p14="http://schemas.microsoft.com/office/powerpoint/2010/main" val="65419553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81000"/>
            <a:ext cx="7200900" cy="731839"/>
          </a:xfrm>
        </p:spPr>
        <p:txBody>
          <a:bodyPr/>
          <a:lstStyle/>
          <a:p>
            <a:r>
              <a:rPr lang="en-MY" dirty="0"/>
              <a:t>Recruiting Strategies III</a:t>
            </a:r>
          </a:p>
        </p:txBody>
      </p:sp>
      <p:sp>
        <p:nvSpPr>
          <p:cNvPr id="4" name="TextBox 3">
            <a:extLst>
              <a:ext uri="{FF2B5EF4-FFF2-40B4-BE49-F238E27FC236}">
                <a16:creationId xmlns="" xmlns:a16="http://schemas.microsoft.com/office/drawing/2014/main" id="{25950D13-8F91-4DAD-B20E-7F64D3301587}"/>
              </a:ext>
            </a:extLst>
          </p:cNvPr>
          <p:cNvSpPr txBox="1"/>
          <p:nvPr/>
        </p:nvSpPr>
        <p:spPr>
          <a:xfrm>
            <a:off x="685800" y="1295400"/>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 xmlns:p14="http://schemas.microsoft.com/office/powerpoint/2010/main" val="268484854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77D7F7-9140-465B-BA3E-8033AC965CD8}"/>
              </a:ext>
            </a:extLst>
          </p:cNvPr>
          <p:cNvSpPr>
            <a:spLocks noGrp="1"/>
          </p:cNvSpPr>
          <p:nvPr>
            <p:ph type="title"/>
          </p:nvPr>
        </p:nvSpPr>
        <p:spPr>
          <a:xfrm>
            <a:off x="990600" y="0"/>
            <a:ext cx="7200900" cy="1142385"/>
          </a:xfrm>
        </p:spPr>
        <p:txBody>
          <a:bodyPr>
            <a:normAutofit/>
          </a:bodyPr>
          <a:lstStyle/>
          <a:p>
            <a:r>
              <a:rPr lang="en-MY" sz="2800" dirty="0"/>
              <a:t>Advantages and Disadvantages of Recruiting Internally</a:t>
            </a:r>
          </a:p>
        </p:txBody>
      </p:sp>
      <p:pic>
        <p:nvPicPr>
          <p:cNvPr id="5" name="Picture 4">
            <a:extLst>
              <a:ext uri="{FF2B5EF4-FFF2-40B4-BE49-F238E27FC236}">
                <a16:creationId xmlns="" xmlns:a16="http://schemas.microsoft.com/office/drawing/2014/main" id="{35214E08-428A-419A-AA49-51C9E08A7F89}"/>
              </a:ext>
            </a:extLst>
          </p:cNvPr>
          <p:cNvPicPr>
            <a:picLocks noChangeAspect="1"/>
          </p:cNvPicPr>
          <p:nvPr/>
        </p:nvPicPr>
        <p:blipFill>
          <a:blip r:embed="rId2"/>
          <a:stretch>
            <a:fillRect/>
          </a:stretch>
        </p:blipFill>
        <p:spPr>
          <a:xfrm>
            <a:off x="1905000" y="1219200"/>
            <a:ext cx="5112568" cy="4729125"/>
          </a:xfrm>
          <a:prstGeom prst="rect">
            <a:avLst/>
          </a:prstGeom>
        </p:spPr>
      </p:pic>
    </p:spTree>
    <p:extLst>
      <p:ext uri="{BB962C8B-B14F-4D97-AF65-F5344CB8AC3E}">
        <p14:creationId xmlns="" xmlns:p14="http://schemas.microsoft.com/office/powerpoint/2010/main" val="211601701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827592-8F1B-47B8-8A86-76DB47A0230A}"/>
              </a:ext>
            </a:extLst>
          </p:cNvPr>
          <p:cNvSpPr>
            <a:spLocks noGrp="1"/>
          </p:cNvSpPr>
          <p:nvPr>
            <p:ph type="title"/>
          </p:nvPr>
        </p:nvSpPr>
        <p:spPr>
          <a:xfrm>
            <a:off x="914400" y="228600"/>
            <a:ext cx="7200900" cy="579439"/>
          </a:xfrm>
        </p:spPr>
        <p:txBody>
          <a:bodyPr/>
          <a:lstStyle/>
          <a:p>
            <a:r>
              <a:rPr lang="en-MY" dirty="0"/>
              <a:t>Job Postings</a:t>
            </a:r>
          </a:p>
        </p:txBody>
      </p:sp>
      <p:sp>
        <p:nvSpPr>
          <p:cNvPr id="4" name="TextBox 3">
            <a:extLst>
              <a:ext uri="{FF2B5EF4-FFF2-40B4-BE49-F238E27FC236}">
                <a16:creationId xmlns="" xmlns:a16="http://schemas.microsoft.com/office/drawing/2014/main" id="{008A8CCB-65A1-4278-9A5B-2A458F22C2DB}"/>
              </a:ext>
            </a:extLst>
          </p:cNvPr>
          <p:cNvSpPr txBox="1"/>
          <p:nvPr/>
        </p:nvSpPr>
        <p:spPr>
          <a:xfrm>
            <a:off x="457200" y="1219200"/>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 xmlns:p14="http://schemas.microsoft.com/office/powerpoint/2010/main" val="217651619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63FC97-B059-49D1-A6A1-85A26AA66343}"/>
              </a:ext>
            </a:extLst>
          </p:cNvPr>
          <p:cNvSpPr>
            <a:spLocks noGrp="1"/>
          </p:cNvSpPr>
          <p:nvPr>
            <p:ph type="title"/>
          </p:nvPr>
        </p:nvSpPr>
        <p:spPr>
          <a:xfrm>
            <a:off x="838200" y="304800"/>
            <a:ext cx="7200900" cy="655639"/>
          </a:xfrm>
        </p:spPr>
        <p:txBody>
          <a:bodyPr/>
          <a:lstStyle/>
          <a:p>
            <a:r>
              <a:rPr lang="en-MY" dirty="0"/>
              <a:t>Skills Assessment Tools</a:t>
            </a:r>
          </a:p>
        </p:txBody>
      </p:sp>
      <p:sp>
        <p:nvSpPr>
          <p:cNvPr id="4" name="TextBox 3">
            <a:extLst>
              <a:ext uri="{FF2B5EF4-FFF2-40B4-BE49-F238E27FC236}">
                <a16:creationId xmlns="" xmlns:a16="http://schemas.microsoft.com/office/drawing/2014/main" id="{024DDDC5-26BC-4D62-86CD-C6CE2842F6B4}"/>
              </a:ext>
            </a:extLst>
          </p:cNvPr>
          <p:cNvSpPr txBox="1"/>
          <p:nvPr/>
        </p:nvSpPr>
        <p:spPr>
          <a:xfrm>
            <a:off x="685800" y="1143000"/>
            <a:ext cx="7848600" cy="4985980"/>
          </a:xfrm>
          <a:prstGeom prst="rect">
            <a:avLst/>
          </a:prstGeom>
          <a:noFill/>
        </p:spPr>
        <p:txBody>
          <a:bodyPr wrap="square" rtlCol="0">
            <a:spAutoFit/>
          </a:bodyPr>
          <a:lstStyle/>
          <a:p>
            <a:r>
              <a:rPr lang="en-MY" sz="2000" dirty="0"/>
              <a:t>The human resource information system (HRIS) is technology that supports human resources functions. HRIS can be used as a source for internal recruitment.</a:t>
            </a:r>
          </a:p>
          <a:p>
            <a:endParaRPr lang="en-MY" sz="2000" dirty="0"/>
          </a:p>
          <a:p>
            <a:r>
              <a:rPr lang="en-MY" sz="2000"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sz="2000" dirty="0"/>
          </a:p>
          <a:p>
            <a:pPr marL="285750" indent="-285750">
              <a:buFont typeface="Wingdings" panose="05000000000000000000" pitchFamily="2" charset="2"/>
              <a:buChar char="§"/>
            </a:pPr>
            <a:r>
              <a:rPr lang="en-MY" sz="2000" dirty="0"/>
              <a:t>Allows organizations to scan records quickly and to locate qualified candidates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Increases the likelihood of a good match between the job and the employee</a:t>
            </a:r>
          </a:p>
          <a:p>
            <a:endParaRPr lang="en-MY" dirty="0"/>
          </a:p>
        </p:txBody>
      </p:sp>
    </p:spTree>
    <p:extLst>
      <p:ext uri="{BB962C8B-B14F-4D97-AF65-F5344CB8AC3E}">
        <p14:creationId xmlns="" xmlns:p14="http://schemas.microsoft.com/office/powerpoint/2010/main" val="35181147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 xmlns:p14="http://schemas.microsoft.com/office/powerpoint/2010/main" val="39326116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 xmlns:p14="http://schemas.microsoft.com/office/powerpoint/2010/main" val="29264735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5E1BB4-6C76-4220-9E02-95945CCD2082}"/>
              </a:ext>
            </a:extLst>
          </p:cNvPr>
          <p:cNvSpPr>
            <a:spLocks noGrp="1"/>
          </p:cNvSpPr>
          <p:nvPr>
            <p:ph type="title"/>
          </p:nvPr>
        </p:nvSpPr>
        <p:spPr>
          <a:xfrm>
            <a:off x="914400" y="304800"/>
            <a:ext cx="7200900" cy="655639"/>
          </a:xfrm>
        </p:spPr>
        <p:txBody>
          <a:bodyPr/>
          <a:lstStyle/>
          <a:p>
            <a:r>
              <a:rPr lang="en-MY" dirty="0"/>
              <a:t>Promotions</a:t>
            </a:r>
          </a:p>
        </p:txBody>
      </p:sp>
      <p:sp>
        <p:nvSpPr>
          <p:cNvPr id="4" name="TextBox 3">
            <a:extLst>
              <a:ext uri="{FF2B5EF4-FFF2-40B4-BE49-F238E27FC236}">
                <a16:creationId xmlns="" xmlns:a16="http://schemas.microsoft.com/office/drawing/2014/main" id="{342C8923-F37A-465A-9A3D-A69ADAA6D3F2}"/>
              </a:ext>
            </a:extLst>
          </p:cNvPr>
          <p:cNvSpPr txBox="1"/>
          <p:nvPr/>
        </p:nvSpPr>
        <p:spPr>
          <a:xfrm>
            <a:off x="609600" y="1066800"/>
            <a:ext cx="7848600" cy="4800600"/>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 xmlns:p14="http://schemas.microsoft.com/office/powerpoint/2010/main" val="221479328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 xmlns:p14="http://schemas.microsoft.com/office/powerpoint/2010/main" val="4818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 xmlns:p14="http://schemas.microsoft.com/office/powerpoint/2010/main" val="324011093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 xmlns:p14="http://schemas.microsoft.com/office/powerpoint/2010/main" val="271750946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 xmlns:p14="http://schemas.microsoft.com/office/powerpoint/2010/main" val="37733766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228600"/>
            <a:ext cx="7200900" cy="579439"/>
          </a:xfrm>
        </p:spPr>
        <p:txBody>
          <a:bodyPr/>
          <a:lstStyle/>
          <a:p>
            <a:r>
              <a:rPr lang="en-MY" dirty="0"/>
              <a:t>Recruiting Strategies IV</a:t>
            </a:r>
          </a:p>
        </p:txBody>
      </p:sp>
      <p:sp>
        <p:nvSpPr>
          <p:cNvPr id="4" name="TextBox 3">
            <a:extLst>
              <a:ext uri="{FF2B5EF4-FFF2-40B4-BE49-F238E27FC236}">
                <a16:creationId xmlns="" xmlns:a16="http://schemas.microsoft.com/office/drawing/2014/main" id="{3D551BA2-A207-467F-ACE8-F46D945F718F}"/>
              </a:ext>
            </a:extLst>
          </p:cNvPr>
          <p:cNvSpPr txBox="1"/>
          <p:nvPr/>
        </p:nvSpPr>
        <p:spPr>
          <a:xfrm>
            <a:off x="533400" y="106680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 xmlns:a16="http://schemas.microsoft.com/office/drawing/2014/main" id="{10EE636C-13D5-4CFD-8479-BE45D0293473}"/>
              </a:ext>
            </a:extLst>
          </p:cNvPr>
          <p:cNvPicPr>
            <a:picLocks noChangeAspect="1"/>
          </p:cNvPicPr>
          <p:nvPr/>
        </p:nvPicPr>
        <p:blipFill>
          <a:blip r:embed="rId2"/>
          <a:stretch>
            <a:fillRect/>
          </a:stretch>
        </p:blipFill>
        <p:spPr>
          <a:xfrm>
            <a:off x="2438400" y="3352800"/>
            <a:ext cx="4810125" cy="2676525"/>
          </a:xfrm>
          <a:prstGeom prst="rect">
            <a:avLst/>
          </a:prstGeom>
        </p:spPr>
      </p:pic>
    </p:spTree>
    <p:extLst>
      <p:ext uri="{BB962C8B-B14F-4D97-AF65-F5344CB8AC3E}">
        <p14:creationId xmlns="" xmlns:p14="http://schemas.microsoft.com/office/powerpoint/2010/main" val="119858236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152400"/>
            <a:ext cx="7200900" cy="655639"/>
          </a:xfrm>
        </p:spPr>
        <p:txBody>
          <a:bodyPr/>
          <a:lstStyle/>
          <a:p>
            <a:r>
              <a:rPr lang="en-MY" dirty="0"/>
              <a:t>External Recruiting Sources</a:t>
            </a:r>
          </a:p>
        </p:txBody>
      </p:sp>
      <p:pic>
        <p:nvPicPr>
          <p:cNvPr id="5" name="Picture 4">
            <a:extLst>
              <a:ext uri="{FF2B5EF4-FFF2-40B4-BE49-F238E27FC236}">
                <a16:creationId xmlns="" xmlns:a16="http://schemas.microsoft.com/office/drawing/2014/main" id="{F04A49FB-265E-4180-90D9-FB5BC166B163}"/>
              </a:ext>
            </a:extLst>
          </p:cNvPr>
          <p:cNvPicPr>
            <a:picLocks noChangeAspect="1"/>
          </p:cNvPicPr>
          <p:nvPr/>
        </p:nvPicPr>
        <p:blipFill>
          <a:blip r:embed="rId2"/>
          <a:stretch>
            <a:fillRect/>
          </a:stretch>
        </p:blipFill>
        <p:spPr>
          <a:xfrm>
            <a:off x="1524000" y="838200"/>
            <a:ext cx="6192688" cy="5191125"/>
          </a:xfrm>
          <a:prstGeom prst="rect">
            <a:avLst/>
          </a:prstGeom>
        </p:spPr>
      </p:pic>
    </p:spTree>
    <p:extLst>
      <p:ext uri="{BB962C8B-B14F-4D97-AF65-F5344CB8AC3E}">
        <p14:creationId xmlns="" xmlns:p14="http://schemas.microsoft.com/office/powerpoint/2010/main" val="190329497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 xmlns:p14="http://schemas.microsoft.com/office/powerpoint/2010/main" val="6711808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 xmlns:p14="http://schemas.microsoft.com/office/powerpoint/2010/main" val="118849170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 xmlns:p14="http://schemas.microsoft.com/office/powerpoint/2010/main" val="268704800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 xmlns:p14="http://schemas.microsoft.com/office/powerpoint/2010/main" val="347668787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 xmlns:p14="http://schemas.microsoft.com/office/powerpoint/2010/main" val="343112118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 xmlns:p14="http://schemas.microsoft.com/office/powerpoint/2010/main" val="272629213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 xmlns:p14="http://schemas.microsoft.com/office/powerpoint/2010/main" val="170888224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 xmlns:p14="http://schemas.microsoft.com/office/powerpoint/2010/main" val="30642105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38200" y="457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5806415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 xmlns:p14="http://schemas.microsoft.com/office/powerpoint/2010/main" val="258162753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579439"/>
          </a:xfrm>
        </p:spPr>
        <p:txBody>
          <a:bodyPr/>
          <a:lstStyle/>
          <a:p>
            <a:r>
              <a:rPr lang="en-MY" dirty="0"/>
              <a:t>1. Employer Branding</a:t>
            </a:r>
          </a:p>
        </p:txBody>
      </p:sp>
      <p:sp>
        <p:nvSpPr>
          <p:cNvPr id="4" name="TextBox 3">
            <a:extLst>
              <a:ext uri="{FF2B5EF4-FFF2-40B4-BE49-F238E27FC236}">
                <a16:creationId xmlns="" xmlns:a16="http://schemas.microsoft.com/office/drawing/2014/main" id="{149C3CF9-318B-44A7-936F-272B89A81F2C}"/>
              </a:ext>
            </a:extLst>
          </p:cNvPr>
          <p:cNvSpPr txBox="1"/>
          <p:nvPr/>
        </p:nvSpPr>
        <p:spPr>
          <a:xfrm>
            <a:off x="762000" y="914400"/>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 xmlns:p14="http://schemas.microsoft.com/office/powerpoint/2010/main" val="30508591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71550" y="990600"/>
            <a:ext cx="7200900" cy="655639"/>
          </a:xfrm>
        </p:spPr>
        <p:txBody>
          <a:bodyPr/>
          <a:lstStyle/>
          <a:p>
            <a:r>
              <a:rPr lang="en-MY" dirty="0"/>
              <a:t>2. Employee Value Proposition</a:t>
            </a:r>
          </a:p>
        </p:txBody>
      </p:sp>
      <p:sp>
        <p:nvSpPr>
          <p:cNvPr id="4" name="TextBox 3">
            <a:extLst>
              <a:ext uri="{FF2B5EF4-FFF2-40B4-BE49-F238E27FC236}">
                <a16:creationId xmlns=""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 xmlns:p14="http://schemas.microsoft.com/office/powerpoint/2010/main" val="13365949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 xmlns:p14="http://schemas.microsoft.com/office/powerpoint/2010/main" val="253898226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 xmlns:p14="http://schemas.microsoft.com/office/powerpoint/2010/main" val="189141675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 xmlns:p14="http://schemas.microsoft.com/office/powerpoint/2010/main" val="242062563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 xmlns:p14="http://schemas.microsoft.com/office/powerpoint/2010/main" val="129830166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 xmlns:p14="http://schemas.microsoft.com/office/powerpoint/2010/main" val="374616991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 xmlns:p14="http://schemas.microsoft.com/office/powerpoint/2010/main" val="221153755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4" name="TextBox 3">
            <a:extLst>
              <a:ext uri="{FF2B5EF4-FFF2-40B4-BE49-F238E27FC236}">
                <a16:creationId xmlns=""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 xmlns:p14="http://schemas.microsoft.com/office/powerpoint/2010/main" val="184163941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 xmlns:p14="http://schemas.microsoft.com/office/powerpoint/2010/main" val="382002715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4" name="TextBox 3">
            <a:extLst>
              <a:ext uri="{FF2B5EF4-FFF2-40B4-BE49-F238E27FC236}">
                <a16:creationId xmlns=""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 xmlns:p14="http://schemas.microsoft.com/office/powerpoint/2010/main" val="2638123803"/>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 xmlns:p14="http://schemas.microsoft.com/office/powerpoint/2010/main" val="321585012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 xmlns:p14="http://schemas.microsoft.com/office/powerpoint/2010/main" val="428069602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 xmlns:p14="http://schemas.microsoft.com/office/powerpoint/2010/main" val="3263566219"/>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Answer to </a:t>
            </a:r>
            <a:r>
              <a:rPr lang="en-MY" dirty="0" smtClean="0"/>
              <a:t>Question</a:t>
            </a:r>
            <a:r>
              <a:rPr lang="en-MY" dirty="0" smtClean="0"/>
              <a:t> </a:t>
            </a:r>
            <a:r>
              <a:rPr lang="en-MY" dirty="0"/>
              <a:t># 4</a:t>
            </a:r>
          </a:p>
        </p:txBody>
      </p:sp>
      <p:sp>
        <p:nvSpPr>
          <p:cNvPr id="4" name="TextBox 3">
            <a:extLst>
              <a:ext uri="{FF2B5EF4-FFF2-40B4-BE49-F238E27FC236}">
                <a16:creationId xmlns=""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 xmlns:p14="http://schemas.microsoft.com/office/powerpoint/2010/main" val="361398424"/>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60487510"/>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 xmlns:p14="http://schemas.microsoft.com/office/powerpoint/2010/main" val="3518278316"/>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 xmlns:a16="http://schemas.microsoft.com/office/drawing/2014/main"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 xmlns:a16="http://schemas.microsoft.com/office/drawing/2014/main"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 xmlns:a16="http://schemas.microsoft.com/office/drawing/2014/main"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 xmlns:a16="http://schemas.microsoft.com/office/drawing/2014/main"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 xmlns:p14="http://schemas.microsoft.com/office/powerpoint/2010/main" val="424994420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 xmlns:p14="http://schemas.microsoft.com/office/powerpoint/2010/main" val="1641145115"/>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 xmlns:p14="http://schemas.microsoft.com/office/powerpoint/2010/main" val="1135892643"/>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 xmlns:p14="http://schemas.microsoft.com/office/powerpoint/2010/main" val="2280660945"/>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 xmlns:p14="http://schemas.microsoft.com/office/powerpoint/2010/main" val="165450997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 xmlns:p14="http://schemas.microsoft.com/office/powerpoint/2010/main" val="671028008"/>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32972561"/>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 xmlns:a16="http://schemas.microsoft.com/office/drawing/2014/main"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 xmlns:p14="http://schemas.microsoft.com/office/powerpoint/2010/main" val="950304200"/>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 xmlns:a16="http://schemas.microsoft.com/office/drawing/2014/main"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 xmlns:a16="http://schemas.microsoft.com/office/drawing/2014/main"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 xmlns:p14="http://schemas.microsoft.com/office/powerpoint/2010/main" val="1254565926"/>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 xmlns:a16="http://schemas.microsoft.com/office/drawing/2014/main" val="627334451"/>
                    </a:ext>
                  </a:extLst>
                </a:gridCol>
                <a:gridCol w="3168352">
                  <a:extLst>
                    <a:ext uri="{9D8B030D-6E8A-4147-A177-3AD203B41FA5}">
                      <a16:colId xmlns=""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95788537"/>
                  </a:ext>
                </a:extLst>
              </a:tr>
            </a:tbl>
          </a:graphicData>
        </a:graphic>
      </p:graphicFrame>
      <p:sp>
        <p:nvSpPr>
          <p:cNvPr id="6" name="TextBox 5">
            <a:extLst>
              <a:ext uri="{FF2B5EF4-FFF2-40B4-BE49-F238E27FC236}">
                <a16:creationId xmlns=""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 xmlns:p14="http://schemas.microsoft.com/office/powerpoint/2010/main" val="360698283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 xmlns:a16="http://schemas.microsoft.com/office/drawing/2014/main"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 xmlns:p14="http://schemas.microsoft.com/office/powerpoint/2010/main" val="1237615533"/>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 xmlns:a16="http://schemas.microsoft.com/office/drawing/2014/main" val="3831551115"/>
                    </a:ext>
                  </a:extLst>
                </a:gridCol>
                <a:gridCol w="2994127">
                  <a:extLst>
                    <a:ext uri="{9D8B030D-6E8A-4147-A177-3AD203B41FA5}">
                      <a16:colId xmlns="" xmlns:a16="http://schemas.microsoft.com/office/drawing/2014/main"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548943725"/>
                  </a:ext>
                </a:extLst>
              </a:tr>
            </a:tbl>
          </a:graphicData>
        </a:graphic>
      </p:graphicFrame>
    </p:spTree>
    <p:extLst>
      <p:ext uri="{BB962C8B-B14F-4D97-AF65-F5344CB8AC3E}">
        <p14:creationId xmlns="" xmlns:p14="http://schemas.microsoft.com/office/powerpoint/2010/main" val="403807321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 xmlns:p14="http://schemas.microsoft.com/office/powerpoint/2010/main" val="1053745500"/>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 xmlns:a16="http://schemas.microsoft.com/office/drawing/2014/main" val="1624867639"/>
                    </a:ext>
                  </a:extLst>
                </a:gridCol>
                <a:gridCol w="3606245">
                  <a:extLst>
                    <a:ext uri="{9D8B030D-6E8A-4147-A177-3AD203B41FA5}">
                      <a16:colId xmlns=""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425271561"/>
                  </a:ext>
                </a:extLst>
              </a:tr>
            </a:tbl>
          </a:graphicData>
        </a:graphic>
      </p:graphicFrame>
      <p:sp>
        <p:nvSpPr>
          <p:cNvPr id="5" name="TextBox 4">
            <a:extLst>
              <a:ext uri="{FF2B5EF4-FFF2-40B4-BE49-F238E27FC236}">
                <a16:creationId xmlns=""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 xmlns:p14="http://schemas.microsoft.com/office/powerpoint/2010/main" val="307756914"/>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 xmlns:p14="http://schemas.microsoft.com/office/powerpoint/2010/main" val="2582310217"/>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 xmlns:p14="http://schemas.microsoft.com/office/powerpoint/2010/main" val="1927330089"/>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72439002"/>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 xmlns:p14="http://schemas.microsoft.com/office/powerpoint/2010/main" val="365162672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914400" y="228600"/>
            <a:ext cx="7200900" cy="655639"/>
          </a:xfrm>
        </p:spPr>
        <p:txBody>
          <a:bodyPr/>
          <a:lstStyle/>
          <a:p>
            <a:r>
              <a:rPr lang="en-MY" dirty="0"/>
              <a:t>New Employee Orientation</a:t>
            </a:r>
          </a:p>
        </p:txBody>
      </p:sp>
      <p:sp>
        <p:nvSpPr>
          <p:cNvPr id="4" name="TextBox 3">
            <a:extLst>
              <a:ext uri="{FF2B5EF4-FFF2-40B4-BE49-F238E27FC236}">
                <a16:creationId xmlns="" xmlns:a16="http://schemas.microsoft.com/office/drawing/2014/main"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 xmlns:p14="http://schemas.microsoft.com/office/powerpoint/2010/main" val="1073835563"/>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990600" y="228600"/>
            <a:ext cx="7200900" cy="655639"/>
          </a:xfrm>
        </p:spPr>
        <p:txBody>
          <a:bodyPr/>
          <a:lstStyle/>
          <a:p>
            <a:r>
              <a:rPr lang="en-MY" dirty="0"/>
              <a:t>Orientation/Induction</a:t>
            </a:r>
          </a:p>
        </p:txBody>
      </p:sp>
      <p:sp>
        <p:nvSpPr>
          <p:cNvPr id="4" name="TextBox 3">
            <a:extLst>
              <a:ext uri="{FF2B5EF4-FFF2-40B4-BE49-F238E27FC236}">
                <a16:creationId xmlns="" xmlns:a16="http://schemas.microsoft.com/office/drawing/2014/main" id="{5AB68107-7944-4F58-BA27-2331C1034541}"/>
              </a:ext>
            </a:extLst>
          </p:cNvPr>
          <p:cNvSpPr txBox="1"/>
          <p:nvPr/>
        </p:nvSpPr>
        <p:spPr>
          <a:xfrm>
            <a:off x="533400" y="9144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 xmlns:p14="http://schemas.microsoft.com/office/powerpoint/2010/main" val="240998360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B4DB90-7366-4962-9019-B58530CF3A90}"/>
              </a:ext>
            </a:extLst>
          </p:cNvPr>
          <p:cNvSpPr>
            <a:spLocks noGrp="1"/>
          </p:cNvSpPr>
          <p:nvPr>
            <p:ph type="title"/>
          </p:nvPr>
        </p:nvSpPr>
        <p:spPr>
          <a:xfrm>
            <a:off x="1066800" y="228600"/>
            <a:ext cx="7200900" cy="655639"/>
          </a:xfrm>
        </p:spPr>
        <p:txBody>
          <a:bodyPr/>
          <a:lstStyle/>
          <a:p>
            <a:r>
              <a:rPr lang="en-MY" dirty="0"/>
              <a:t>Model of Onboarding</a:t>
            </a:r>
          </a:p>
        </p:txBody>
      </p:sp>
      <p:pic>
        <p:nvPicPr>
          <p:cNvPr id="5" name="Picture 4">
            <a:extLst>
              <a:ext uri="{FF2B5EF4-FFF2-40B4-BE49-F238E27FC236}">
                <a16:creationId xmlns="" xmlns:a16="http://schemas.microsoft.com/office/drawing/2014/main" id="{497C70DE-D982-4ECB-B1FE-FEED940C89BE}"/>
              </a:ext>
            </a:extLst>
          </p:cNvPr>
          <p:cNvPicPr>
            <a:picLocks noChangeAspect="1"/>
          </p:cNvPicPr>
          <p:nvPr/>
        </p:nvPicPr>
        <p:blipFill>
          <a:blip r:embed="rId2"/>
          <a:stretch>
            <a:fillRect/>
          </a:stretch>
        </p:blipFill>
        <p:spPr>
          <a:xfrm>
            <a:off x="1524000" y="1066800"/>
            <a:ext cx="6764982" cy="4849730"/>
          </a:xfrm>
          <a:prstGeom prst="rect">
            <a:avLst/>
          </a:prstGeom>
        </p:spPr>
      </p:pic>
    </p:spTree>
    <p:extLst>
      <p:ext uri="{BB962C8B-B14F-4D97-AF65-F5344CB8AC3E}">
        <p14:creationId xmlns="" xmlns:p14="http://schemas.microsoft.com/office/powerpoint/2010/main" val="2396736555"/>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 xmlns:p14="http://schemas.microsoft.com/office/powerpoint/2010/main" val="3288716180"/>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 xmlns:p14="http://schemas.microsoft.com/office/powerpoint/2010/main" val="3597300900"/>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14400" y="2286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 xmlns:a16="http://schemas.microsoft.com/office/drawing/2014/main" id="{0048BF56-9A74-410F-B3E1-B59233F637D6}"/>
              </a:ext>
            </a:extLst>
          </p:cNvPr>
          <p:cNvSpPr txBox="1"/>
          <p:nvPr/>
        </p:nvSpPr>
        <p:spPr>
          <a:xfrm>
            <a:off x="457200" y="8382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 xmlns:p14="http://schemas.microsoft.com/office/powerpoint/2010/main" val="3501579388"/>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04800"/>
            <a:ext cx="7200900" cy="655639"/>
          </a:xfrm>
        </p:spPr>
        <p:txBody>
          <a:bodyPr/>
          <a:lstStyle/>
          <a:p>
            <a:r>
              <a:rPr lang="en-MY" dirty="0" smtClean="0"/>
              <a:t>Question </a:t>
            </a:r>
            <a:r>
              <a:rPr lang="en-MY" dirty="0"/>
              <a:t># </a:t>
            </a:r>
          </a:p>
        </p:txBody>
      </p:sp>
      <p:sp>
        <p:nvSpPr>
          <p:cNvPr id="4" name="TextBox 3">
            <a:extLst>
              <a:ext uri="{FF2B5EF4-FFF2-40B4-BE49-F238E27FC236}">
                <a16:creationId xmlns="" xmlns:a16="http://schemas.microsoft.com/office/drawing/2014/main" id="{AA995BB7-7278-46A1-B7C6-1893FDFDBF40}"/>
              </a:ext>
            </a:extLst>
          </p:cNvPr>
          <p:cNvSpPr txBox="1"/>
          <p:nvPr/>
        </p:nvSpPr>
        <p:spPr>
          <a:xfrm>
            <a:off x="6858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 xmlns:p14="http://schemas.microsoft.com/office/powerpoint/2010/main" val="1774150458"/>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 xmlns:p14="http://schemas.microsoft.com/office/powerpoint/2010/main" val="4083286077"/>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228600"/>
            <a:ext cx="7200900" cy="579439"/>
          </a:xfrm>
        </p:spPr>
        <p:txBody>
          <a:bodyPr/>
          <a:lstStyle/>
          <a:p>
            <a:r>
              <a:rPr lang="en-MY" dirty="0" smtClean="0"/>
              <a:t>Question </a:t>
            </a:r>
            <a:r>
              <a:rPr lang="en-MY" dirty="0"/>
              <a:t># </a:t>
            </a:r>
          </a:p>
        </p:txBody>
      </p:sp>
      <p:sp>
        <p:nvSpPr>
          <p:cNvPr id="4" name="TextBox 3">
            <a:extLst>
              <a:ext uri="{FF2B5EF4-FFF2-40B4-BE49-F238E27FC236}">
                <a16:creationId xmlns="" xmlns:a16="http://schemas.microsoft.com/office/drawing/2014/main" id="{3CE22D53-27FC-4CF0-A93C-EABF6834BF56}"/>
              </a:ext>
            </a:extLst>
          </p:cNvPr>
          <p:cNvSpPr txBox="1"/>
          <p:nvPr/>
        </p:nvSpPr>
        <p:spPr>
          <a:xfrm>
            <a:off x="533400" y="990600"/>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 xmlns:p14="http://schemas.microsoft.com/office/powerpoint/2010/main" val="3266446453"/>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 xmlns:p14="http://schemas.microsoft.com/office/powerpoint/2010/main" val="2453483364"/>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 xmlns:p14="http://schemas.microsoft.com/office/powerpoint/2010/main" val="927868744"/>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F2A37D-973A-4637-8E01-C13AF7CBB5C5}"/>
              </a:ext>
            </a:extLst>
          </p:cNvPr>
          <p:cNvSpPr>
            <a:spLocks noGrp="1"/>
          </p:cNvSpPr>
          <p:nvPr>
            <p:ph type="title"/>
          </p:nvPr>
        </p:nvSpPr>
        <p:spPr>
          <a:xfrm>
            <a:off x="990600" y="228600"/>
            <a:ext cx="7200900" cy="655639"/>
          </a:xfrm>
        </p:spPr>
        <p:txBody>
          <a:bodyPr/>
          <a:lstStyle/>
          <a:p>
            <a:r>
              <a:rPr lang="en-MY" dirty="0"/>
              <a:t>Introduction</a:t>
            </a:r>
          </a:p>
        </p:txBody>
      </p:sp>
      <p:sp>
        <p:nvSpPr>
          <p:cNvPr id="4" name="TextBox 3">
            <a:extLst>
              <a:ext uri="{FF2B5EF4-FFF2-40B4-BE49-F238E27FC236}">
                <a16:creationId xmlns="" xmlns:a16="http://schemas.microsoft.com/office/drawing/2014/main" id="{BFBEC616-8F10-4170-9638-EE57DCCB4622}"/>
              </a:ext>
            </a:extLst>
          </p:cNvPr>
          <p:cNvSpPr txBox="1"/>
          <p:nvPr/>
        </p:nvSpPr>
        <p:spPr>
          <a:xfrm>
            <a:off x="609600" y="990600"/>
            <a:ext cx="7772400" cy="5262979"/>
          </a:xfrm>
          <a:prstGeom prst="rect">
            <a:avLst/>
          </a:prstGeom>
          <a:noFill/>
        </p:spPr>
        <p:txBody>
          <a:bodyPr wrap="square" rtlCol="0">
            <a:spAutoFit/>
          </a:bodyPr>
          <a:lstStyle/>
          <a:p>
            <a:r>
              <a:rPr lang="en-MY" sz="2400" dirty="0">
                <a:latin typeface="+mn-lt"/>
              </a:rPr>
              <a:t>An organization’s goals are accomplished through people. </a:t>
            </a:r>
          </a:p>
          <a:p>
            <a:endParaRPr lang="en-MY" sz="2400" dirty="0">
              <a:latin typeface="+mn-lt"/>
            </a:endParaRPr>
          </a:p>
          <a:p>
            <a:r>
              <a:rPr lang="en-MY" sz="2400" dirty="0">
                <a:latin typeface="+mn-lt"/>
              </a:rPr>
              <a:t>The major challenge of any organization is to attract, retain, motivate, and align the types and numbers of people it needs to achieve its goals. </a:t>
            </a:r>
          </a:p>
          <a:p>
            <a:endParaRPr lang="en-MY" sz="2400" dirty="0">
              <a:latin typeface="+mn-lt"/>
            </a:endParaRPr>
          </a:p>
          <a:p>
            <a:r>
              <a:rPr lang="en-MY" sz="2400" dirty="0">
                <a:latin typeface="+mn-lt"/>
              </a:rPr>
              <a:t>This is accomplished through a value exchange—a situation in which the company and the employee give value to the other in exchange for value received to achieve their respective self-interests. </a:t>
            </a:r>
          </a:p>
          <a:p>
            <a:endParaRPr lang="en-MY" sz="2400" dirty="0">
              <a:latin typeface="+mn-lt"/>
            </a:endParaRPr>
          </a:p>
          <a:p>
            <a:r>
              <a:rPr lang="en-MY" sz="2400" dirty="0">
                <a:latin typeface="+mn-lt"/>
              </a:rPr>
              <a:t>This notion can be summarized by the phrase, “</a:t>
            </a:r>
            <a:r>
              <a:rPr lang="en-MY" sz="2400" i="1" dirty="0">
                <a:latin typeface="+mn-lt"/>
              </a:rPr>
              <a:t>Value given for value received</a:t>
            </a:r>
            <a:r>
              <a:rPr lang="en-MY" sz="2400" dirty="0">
                <a:latin typeface="+mn-lt"/>
              </a:rPr>
              <a:t>.”</a:t>
            </a:r>
          </a:p>
        </p:txBody>
      </p:sp>
    </p:spTree>
    <p:extLst>
      <p:ext uri="{BB962C8B-B14F-4D97-AF65-F5344CB8AC3E}">
        <p14:creationId xmlns="" xmlns:p14="http://schemas.microsoft.com/office/powerpoint/2010/main" val="1409502272"/>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655639"/>
          </a:xfrm>
        </p:spPr>
        <p:txBody>
          <a:bodyPr/>
          <a:lstStyle/>
          <a:p>
            <a:r>
              <a:rPr lang="en-MY" dirty="0"/>
              <a:t>Value Exchange - Employee</a:t>
            </a:r>
          </a:p>
        </p:txBody>
      </p:sp>
      <p:pic>
        <p:nvPicPr>
          <p:cNvPr id="5" name="Picture 4">
            <a:extLst>
              <a:ext uri="{FF2B5EF4-FFF2-40B4-BE49-F238E27FC236}">
                <a16:creationId xmlns="" xmlns:a16="http://schemas.microsoft.com/office/drawing/2014/main" id="{EB01F137-B096-4B6D-9B1C-E8E4ED58203C}"/>
              </a:ext>
            </a:extLst>
          </p:cNvPr>
          <p:cNvPicPr>
            <a:picLocks noChangeAspect="1"/>
          </p:cNvPicPr>
          <p:nvPr/>
        </p:nvPicPr>
        <p:blipFill>
          <a:blip r:embed="rId2"/>
          <a:stretch>
            <a:fillRect/>
          </a:stretch>
        </p:blipFill>
        <p:spPr>
          <a:xfrm>
            <a:off x="1295400" y="1066800"/>
            <a:ext cx="6120680" cy="4451404"/>
          </a:xfrm>
          <a:prstGeom prst="rect">
            <a:avLst/>
          </a:prstGeom>
        </p:spPr>
      </p:pic>
    </p:spTree>
    <p:extLst>
      <p:ext uri="{BB962C8B-B14F-4D97-AF65-F5344CB8AC3E}">
        <p14:creationId xmlns="" xmlns:p14="http://schemas.microsoft.com/office/powerpoint/2010/main" val="379015473"/>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81000"/>
            <a:ext cx="7200900" cy="655639"/>
          </a:xfrm>
        </p:spPr>
        <p:txBody>
          <a:bodyPr/>
          <a:lstStyle/>
          <a:p>
            <a:r>
              <a:rPr lang="en-MY" dirty="0"/>
              <a:t>Value Exchange - Employer</a:t>
            </a:r>
          </a:p>
        </p:txBody>
      </p:sp>
      <p:pic>
        <p:nvPicPr>
          <p:cNvPr id="5" name="Picture 4">
            <a:extLst>
              <a:ext uri="{FF2B5EF4-FFF2-40B4-BE49-F238E27FC236}">
                <a16:creationId xmlns="" xmlns:a16="http://schemas.microsoft.com/office/drawing/2014/main" id="{D4960D72-52E4-403B-9057-1C9022B51486}"/>
              </a:ext>
            </a:extLst>
          </p:cNvPr>
          <p:cNvPicPr>
            <a:picLocks noChangeAspect="1"/>
          </p:cNvPicPr>
          <p:nvPr/>
        </p:nvPicPr>
        <p:blipFill>
          <a:blip r:embed="rId2"/>
          <a:stretch>
            <a:fillRect/>
          </a:stretch>
        </p:blipFill>
        <p:spPr>
          <a:xfrm>
            <a:off x="1524000" y="1143000"/>
            <a:ext cx="5976888" cy="4671315"/>
          </a:xfrm>
          <a:prstGeom prst="rect">
            <a:avLst/>
          </a:prstGeom>
        </p:spPr>
      </p:pic>
    </p:spTree>
    <p:extLst>
      <p:ext uri="{BB962C8B-B14F-4D97-AF65-F5344CB8AC3E}">
        <p14:creationId xmlns="" xmlns:p14="http://schemas.microsoft.com/office/powerpoint/2010/main" val="2188603207"/>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 xmlns:a16="http://schemas.microsoft.com/office/drawing/2014/main" id="{B688735D-20F3-48D6-B991-C04BBD53E301}"/>
              </a:ext>
            </a:extLst>
          </p:cNvPr>
          <p:cNvSpPr>
            <a:spLocks noGrp="1"/>
          </p:cNvSpPr>
          <p:nvPr>
            <p:ph idx="1"/>
          </p:nvPr>
        </p:nvSpPr>
        <p:spPr>
          <a:xfrm>
            <a:off x="914400" y="1916832"/>
            <a:ext cx="7772400" cy="3556992"/>
          </a:xfrm>
        </p:spPr>
        <p:txBody>
          <a:bodyPr>
            <a:normAutofit/>
          </a:bodyPr>
          <a:lstStyle/>
          <a:p>
            <a:pPr marL="0" indent="0">
              <a:buNone/>
            </a:pPr>
            <a:r>
              <a:rPr lang="en-MY" sz="2400"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 xmlns:p14="http://schemas.microsoft.com/office/powerpoint/2010/main" val="363511789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18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 xmlns:p14="http://schemas.microsoft.com/office/powerpoint/2010/main" val="531780261"/>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FD764A-8616-4F45-8A1C-C10517AB68D4}"/>
              </a:ext>
            </a:extLst>
          </p:cNvPr>
          <p:cNvSpPr>
            <a:spLocks noGrp="1"/>
          </p:cNvSpPr>
          <p:nvPr>
            <p:ph type="title"/>
          </p:nvPr>
        </p:nvSpPr>
        <p:spPr>
          <a:xfrm>
            <a:off x="990600" y="304800"/>
            <a:ext cx="7200900" cy="655639"/>
          </a:xfrm>
        </p:spPr>
        <p:txBody>
          <a:bodyPr/>
          <a:lstStyle/>
          <a:p>
            <a:r>
              <a:rPr lang="en-MY" dirty="0"/>
              <a:t>Evolution of Rewards</a:t>
            </a:r>
          </a:p>
        </p:txBody>
      </p:sp>
      <p:pic>
        <p:nvPicPr>
          <p:cNvPr id="5" name="Picture 4">
            <a:extLst>
              <a:ext uri="{FF2B5EF4-FFF2-40B4-BE49-F238E27FC236}">
                <a16:creationId xmlns="" xmlns:a16="http://schemas.microsoft.com/office/drawing/2014/main" id="{DCC3BF00-6A75-4099-B8FB-894D533B5668}"/>
              </a:ext>
            </a:extLst>
          </p:cNvPr>
          <p:cNvPicPr>
            <a:picLocks noChangeAspect="1"/>
          </p:cNvPicPr>
          <p:nvPr/>
        </p:nvPicPr>
        <p:blipFill>
          <a:blip r:embed="rId2"/>
          <a:stretch>
            <a:fillRect/>
          </a:stretch>
        </p:blipFill>
        <p:spPr>
          <a:xfrm>
            <a:off x="1066800" y="1295400"/>
            <a:ext cx="6370265" cy="4204878"/>
          </a:xfrm>
          <a:prstGeom prst="rect">
            <a:avLst/>
          </a:prstGeom>
        </p:spPr>
      </p:pic>
    </p:spTree>
    <p:extLst>
      <p:ext uri="{BB962C8B-B14F-4D97-AF65-F5344CB8AC3E}">
        <p14:creationId xmlns="" xmlns:p14="http://schemas.microsoft.com/office/powerpoint/2010/main" val="1133832101"/>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228600"/>
            <a:ext cx="7200900" cy="655639"/>
          </a:xfrm>
        </p:spPr>
        <p:txBody>
          <a:bodyPr/>
          <a:lstStyle/>
          <a:p>
            <a:r>
              <a:rPr lang="en-MY" dirty="0"/>
              <a:t>Total Rewards </a:t>
            </a:r>
          </a:p>
        </p:txBody>
      </p:sp>
      <p:sp>
        <p:nvSpPr>
          <p:cNvPr id="4" name="TextBox 3">
            <a:extLst>
              <a:ext uri="{FF2B5EF4-FFF2-40B4-BE49-F238E27FC236}">
                <a16:creationId xmlns=""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 xmlns:a16="http://schemas.microsoft.com/office/drawing/2014/main" id="{64039FB5-CF40-449C-ACED-74784FF8C1E8}"/>
              </a:ext>
            </a:extLst>
          </p:cNvPr>
          <p:cNvSpPr txBox="1"/>
          <p:nvPr/>
        </p:nvSpPr>
        <p:spPr>
          <a:xfrm>
            <a:off x="762000" y="10668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 xmlns:p14="http://schemas.microsoft.com/office/powerpoint/2010/main" val="1560421067"/>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655639"/>
          </a:xfrm>
        </p:spPr>
        <p:txBody>
          <a:bodyPr/>
          <a:lstStyle/>
          <a:p>
            <a:r>
              <a:rPr lang="en-MY" dirty="0"/>
              <a:t>Total Rewards</a:t>
            </a:r>
          </a:p>
        </p:txBody>
      </p:sp>
      <p:pic>
        <p:nvPicPr>
          <p:cNvPr id="4" name="image17.jpeg">
            <a:extLst>
              <a:ext uri="{FF2B5EF4-FFF2-40B4-BE49-F238E27FC236}">
                <a16:creationId xmlns="" xmlns:a16="http://schemas.microsoft.com/office/drawing/2014/main" id="{8562E8D9-FE8B-4412-9418-49FFE6FAC53B}"/>
              </a:ext>
            </a:extLst>
          </p:cNvPr>
          <p:cNvPicPr/>
          <p:nvPr/>
        </p:nvPicPr>
        <p:blipFill>
          <a:blip r:embed="rId2" cstate="print"/>
          <a:stretch>
            <a:fillRect/>
          </a:stretch>
        </p:blipFill>
        <p:spPr>
          <a:xfrm>
            <a:off x="1066800" y="1371600"/>
            <a:ext cx="7057454" cy="4464496"/>
          </a:xfrm>
          <a:prstGeom prst="rect">
            <a:avLst/>
          </a:prstGeom>
        </p:spPr>
      </p:pic>
    </p:spTree>
    <p:extLst>
      <p:ext uri="{BB962C8B-B14F-4D97-AF65-F5344CB8AC3E}">
        <p14:creationId xmlns="" xmlns:p14="http://schemas.microsoft.com/office/powerpoint/2010/main" val="325337739"/>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 xmlns:p14="http://schemas.microsoft.com/office/powerpoint/2010/main" val="458049316"/>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 xmlns:p14="http://schemas.microsoft.com/office/powerpoint/2010/main" val="24741492"/>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 xmlns:p14="http://schemas.microsoft.com/office/powerpoint/2010/main" val="2494153628"/>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 xmlns:p14="http://schemas.microsoft.com/office/powerpoint/2010/main" val="546333512"/>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381000"/>
            <a:ext cx="7200900" cy="655639"/>
          </a:xfrm>
        </p:spPr>
        <p:txBody>
          <a:bodyPr/>
          <a:lstStyle/>
          <a:p>
            <a:r>
              <a:rPr lang="en-MY" dirty="0"/>
              <a:t>Pay Strategies</a:t>
            </a:r>
          </a:p>
        </p:txBody>
      </p:sp>
      <p:sp>
        <p:nvSpPr>
          <p:cNvPr id="4" name="TextBox 3">
            <a:extLst>
              <a:ext uri="{FF2B5EF4-FFF2-40B4-BE49-F238E27FC236}">
                <a16:creationId xmlns="" xmlns:a16="http://schemas.microsoft.com/office/drawing/2014/main" id="{FE3AABDE-242B-415D-AA3F-8588F1683660}"/>
              </a:ext>
            </a:extLst>
          </p:cNvPr>
          <p:cNvSpPr txBox="1"/>
          <p:nvPr/>
        </p:nvSpPr>
        <p:spPr>
          <a:xfrm>
            <a:off x="1066800" y="1371600"/>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 xmlns:a16="http://schemas.microsoft.com/office/drawing/2014/main" id="{DFCF8CAC-EA55-44CF-9B3B-CB4FF3A59234}"/>
              </a:ext>
            </a:extLst>
          </p:cNvPr>
          <p:cNvPicPr>
            <a:picLocks noChangeAspect="1"/>
          </p:cNvPicPr>
          <p:nvPr/>
        </p:nvPicPr>
        <p:blipFill>
          <a:blip r:embed="rId2"/>
          <a:stretch>
            <a:fillRect/>
          </a:stretch>
        </p:blipFill>
        <p:spPr>
          <a:xfrm>
            <a:off x="1066800" y="2743200"/>
            <a:ext cx="7181599" cy="3168352"/>
          </a:xfrm>
          <a:prstGeom prst="rect">
            <a:avLst/>
          </a:prstGeom>
        </p:spPr>
      </p:pic>
    </p:spTree>
    <p:extLst>
      <p:ext uri="{BB962C8B-B14F-4D97-AF65-F5344CB8AC3E}">
        <p14:creationId xmlns="" xmlns:p14="http://schemas.microsoft.com/office/powerpoint/2010/main" val="1462368491"/>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Pay Strategies</a:t>
            </a:r>
          </a:p>
        </p:txBody>
      </p:sp>
      <p:sp>
        <p:nvSpPr>
          <p:cNvPr id="4" name="TextBox 3">
            <a:extLst>
              <a:ext uri="{FF2B5EF4-FFF2-40B4-BE49-F238E27FC236}">
                <a16:creationId xmlns="" xmlns:a16="http://schemas.microsoft.com/office/drawing/2014/main" id="{6BBDA0D3-783C-495C-AB01-634EA3328CE9}"/>
              </a:ext>
            </a:extLst>
          </p:cNvPr>
          <p:cNvSpPr txBox="1"/>
          <p:nvPr/>
        </p:nvSpPr>
        <p:spPr>
          <a:xfrm>
            <a:off x="685800" y="1143000"/>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 xmlns:a16="http://schemas.microsoft.com/office/drawing/2014/main" id="{37585604-6EFD-469C-9355-1C2D2680F349}"/>
              </a:ext>
            </a:extLst>
          </p:cNvPr>
          <p:cNvPicPr>
            <a:picLocks noChangeAspect="1"/>
          </p:cNvPicPr>
          <p:nvPr/>
        </p:nvPicPr>
        <p:blipFill>
          <a:blip r:embed="rId2"/>
          <a:stretch>
            <a:fillRect/>
          </a:stretch>
        </p:blipFill>
        <p:spPr>
          <a:xfrm>
            <a:off x="2590800" y="1905000"/>
            <a:ext cx="5325223" cy="4089846"/>
          </a:xfrm>
          <a:prstGeom prst="rect">
            <a:avLst/>
          </a:prstGeom>
          <a:ln w="12700">
            <a:solidFill>
              <a:schemeClr val="tx1"/>
            </a:solidFill>
          </a:ln>
        </p:spPr>
      </p:pic>
    </p:spTree>
    <p:extLst>
      <p:ext uri="{BB962C8B-B14F-4D97-AF65-F5344CB8AC3E}">
        <p14:creationId xmlns="" xmlns:p14="http://schemas.microsoft.com/office/powerpoint/2010/main" val="1887621342"/>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 xmlns:p14="http://schemas.microsoft.com/office/powerpoint/2010/main" val="3412912860"/>
      </p:ext>
    </p:extLst>
  </p:cSld>
  <p:clrMapOvr>
    <a:masterClrMapping/>
  </p:clrMapOvr>
  <p:transition spd="med">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 xmlns:p14="http://schemas.microsoft.com/office/powerpoint/2010/main" val="1032493550"/>
      </p:ext>
    </p:extLst>
  </p:cSld>
  <p:clrMapOvr>
    <a:masterClrMapping/>
  </p:clrMapOvr>
  <p:transition spd="med">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 xmlns:p14="http://schemas.microsoft.com/office/powerpoint/2010/main" val="1804607670"/>
      </p:ext>
    </p:extLst>
  </p:cSld>
  <p:clrMapOvr>
    <a:masterClrMapping/>
  </p:clrMapOvr>
  <p:transition spd="med">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 xmlns:p14="http://schemas.microsoft.com/office/powerpoint/2010/main" val="229773646"/>
      </p:ext>
    </p:extLst>
  </p:cSld>
  <p:clrMapOvr>
    <a:masterClrMapping/>
  </p:clrMapOvr>
  <p:transition spd="med">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 xmlns:p14="http://schemas.microsoft.com/office/powerpoint/2010/main" val="827573434"/>
      </p:ext>
    </p:extLst>
  </p:cSld>
  <p:clrMapOvr>
    <a:masterClrMapping/>
  </p:clrMapOvr>
  <p:transition spd="med">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 xmlns:p14="http://schemas.microsoft.com/office/powerpoint/2010/main" val="3402916175"/>
      </p:ext>
    </p:extLst>
  </p:cSld>
  <p:clrMapOvr>
    <a:masterClrMapping/>
  </p:clrMapOvr>
  <p:transition spd="med">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 xmlns:p14="http://schemas.microsoft.com/office/powerpoint/2010/main" val="2962254508"/>
      </p:ext>
    </p:extLst>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 xmlns:p14="http://schemas.microsoft.com/office/powerpoint/2010/main" val="1665180477"/>
      </p:ext>
    </p:extLst>
  </p:cSld>
  <p:clrMapOvr>
    <a:masterClrMapping/>
  </p:clrMapOvr>
  <p:transition spd="med">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 xmlns:p14="http://schemas.microsoft.com/office/powerpoint/2010/main" val="1160148006"/>
      </p:ext>
    </p:extLst>
  </p:cSld>
  <p:clrMapOvr>
    <a:masterClrMapping/>
  </p:clrMapOvr>
  <p:transition spd="med">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 xmlns:p14="http://schemas.microsoft.com/office/powerpoint/2010/main" val="2252542219"/>
      </p:ext>
    </p:extLst>
  </p:cSld>
  <p:clrMapOvr>
    <a:masterClrMapping/>
  </p:clrMapOvr>
  <p:transition spd="med">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 xmlns:p14="http://schemas.microsoft.com/office/powerpoint/2010/main" val="3856197966"/>
      </p:ext>
    </p:extLst>
  </p:cSld>
  <p:clrMapOvr>
    <a:masterClrMapping/>
  </p:clrMapOvr>
  <p:transition spd="med">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 xmlns:p14="http://schemas.microsoft.com/office/powerpoint/2010/main" val="780790617"/>
      </p:ext>
    </p:extLst>
  </p:cSld>
  <p:clrMapOvr>
    <a:masterClrMapping/>
  </p:clrMapOvr>
  <p:transition spd="med">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 xmlns:p14="http://schemas.microsoft.com/office/powerpoint/2010/main" val="3153226409"/>
      </p:ext>
    </p:extLst>
  </p:cSld>
  <p:clrMapOvr>
    <a:masterClrMapping/>
  </p:clrMapOvr>
  <p:transition spd="med">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 xmlns:p14="http://schemas.microsoft.com/office/powerpoint/2010/main" val="1401675516"/>
      </p:ext>
    </p:extLst>
  </p:cSld>
  <p:clrMapOvr>
    <a:masterClrMapping/>
  </p:clrMapOvr>
  <p:transition spd="med">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 xmlns:p14="http://schemas.microsoft.com/office/powerpoint/2010/main" val="2043452508"/>
      </p:ext>
    </p:extLst>
  </p:cSld>
  <p:clrMapOvr>
    <a:masterClrMapping/>
  </p:clrMapOvr>
  <p:transition spd="med">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 xmlns:p14="http://schemas.microsoft.com/office/powerpoint/2010/main" val="4036710921"/>
      </p:ext>
    </p:extLst>
  </p:cSld>
  <p:clrMapOvr>
    <a:masterClrMapping/>
  </p:clrMapOvr>
  <p:transition spd="med">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 xmlns:p14="http://schemas.microsoft.com/office/powerpoint/2010/main" val="1458092029"/>
      </p:ext>
    </p:extLst>
  </p:cSld>
  <p:clrMapOvr>
    <a:masterClrMapping/>
  </p:clrMapOvr>
  <p:transition spd="med">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 xmlns:p14="http://schemas.microsoft.com/office/powerpoint/2010/main" val="565856285"/>
      </p:ext>
    </p:extLst>
  </p:cSld>
  <p:clrMapOvr>
    <a:masterClrMapping/>
  </p:clrMapOvr>
  <p:transition spd="med">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 xmlns:p14="http://schemas.microsoft.com/office/powerpoint/2010/main" val="1440926795"/>
      </p:ext>
    </p:extLst>
  </p:cSld>
  <p:clrMapOvr>
    <a:masterClrMapping/>
  </p:clrMapOvr>
  <p:transition spd="med">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 xmlns:p14="http://schemas.microsoft.com/office/powerpoint/2010/main" val="1604404205"/>
      </p:ext>
    </p:extLst>
  </p:cSld>
  <p:clrMapOvr>
    <a:masterClrMapping/>
  </p:clrMapOvr>
  <p:transition spd="med">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79301105"/>
      </p:ext>
    </p:extLst>
  </p:cSld>
  <p:clrMapOvr>
    <a:masterClrMapping/>
  </p:clrMapOvr>
  <p:transition spd="med">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755576" y="16002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normAutofit fontScale="85000" lnSpcReduction="1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755576" y="1600200"/>
            <a:ext cx="7931224" cy="4979987"/>
          </a:xfrm>
        </p:spPr>
        <p:txBody>
          <a:bodyPr>
            <a:normAutofit fontScale="55000" lnSpcReduction="20000"/>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556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p:txBody>
          <a:bodyPr>
            <a:normAutofit fontScale="70000" lnSpcReduction="20000"/>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906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838200" y="1219200"/>
            <a:ext cx="7620000" cy="4724399"/>
          </a:xfrm>
        </p:spPr>
        <p:txBody>
          <a:bodyPr>
            <a:normAutofit fontScale="92500" lnSpcReduction="10000"/>
          </a:bodyPr>
          <a:lstStyle/>
          <a:p>
            <a:pPr marL="0" indent="0">
              <a:buNone/>
            </a:pPr>
            <a:r>
              <a:rPr lang="en-MY" sz="22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200" dirty="0"/>
          </a:p>
          <a:p>
            <a:pPr marL="0" indent="0">
              <a:buNone/>
            </a:pPr>
            <a:r>
              <a:rPr lang="en-MY" sz="22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normAutofit/>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379085984"/>
      </p:ext>
    </p:extLst>
  </p:cSld>
  <p:clrMapOvr>
    <a:masterClrMapping/>
  </p:clrMapOvr>
  <p:transition spd="med">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 xmlns:p14="http://schemas.microsoft.com/office/powerpoint/2010/main" val="1218219140"/>
      </p:ext>
    </p:extLst>
  </p:cSld>
  <p:clrMapOvr>
    <a:masterClrMapping/>
  </p:clrMapOvr>
  <p:transition spd="med">
    <p:fad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 xmlns:p14="http://schemas.microsoft.com/office/powerpoint/2010/main" val="4284736067"/>
      </p:ext>
    </p:extLst>
  </p:cSld>
  <p:clrMapOvr>
    <a:masterClrMapping/>
  </p:clrMapOvr>
  <p:transition spd="med">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85800" y="16288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a:xfrm>
            <a:off x="990600" y="304800"/>
            <a:ext cx="7200900" cy="655639"/>
          </a:xfrm>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762000" y="1371600"/>
            <a:ext cx="7696200" cy="4572000"/>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14400" y="3048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066800" y="11430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90600" y="304800"/>
            <a:ext cx="7200900" cy="6556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838200" y="16002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14400" y="3810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p:txBody>
          <a:bodyPr/>
          <a:lstStyle/>
          <a:p>
            <a:r>
              <a:rPr lang="en-MY" dirty="0" smtClean="0"/>
              <a:t>Question </a:t>
            </a:r>
            <a:r>
              <a:rPr lang="en-MY" dirty="0"/>
              <a:t>#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normAutofit/>
          </a:bodyPr>
          <a:lstStyle/>
          <a:p>
            <a:pPr marL="0" indent="0">
              <a:buNone/>
            </a:pPr>
            <a:r>
              <a:rPr lang="en-MY" sz="4400"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2064</TotalTime>
  <Words>8890</Words>
  <Application>Microsoft Office PowerPoint</Application>
  <PresentationFormat>On-screen Show (4:3)</PresentationFormat>
  <Paragraphs>1026</Paragraphs>
  <Slides>172</Slides>
  <Notes>1</Notes>
  <HiddenSlides>0</HiddenSlides>
  <MMClips>0</MMClips>
  <ScaleCrop>false</ScaleCrop>
  <HeadingPairs>
    <vt:vector size="4" baseType="variant">
      <vt:variant>
        <vt:lpstr>Theme</vt:lpstr>
      </vt:variant>
      <vt:variant>
        <vt:i4>1</vt:i4>
      </vt:variant>
      <vt:variant>
        <vt:lpstr>Slide Titles</vt:lpstr>
      </vt:variant>
      <vt:variant>
        <vt:i4>172</vt:i4>
      </vt:variant>
    </vt:vector>
  </HeadingPairs>
  <TitlesOfParts>
    <vt:vector size="173" baseType="lpstr">
      <vt:lpstr>Diamond Grid 16x9</vt:lpstr>
      <vt:lpstr>HR SERVICE DELIVERY - I</vt:lpstr>
      <vt:lpstr>SPHRi Exam Content </vt:lpstr>
      <vt:lpstr>HR Planning and Staffing</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Legal Considerations in Global Staffing</vt:lpstr>
      <vt:lpstr>The Role of the Staffing Plan</vt:lpstr>
      <vt:lpstr>Staffing Needs Analysis</vt:lpstr>
      <vt:lpstr>Staffing Need Analysis</vt:lpstr>
      <vt:lpstr>Designing the Staffing Plan</vt:lpstr>
      <vt:lpstr>Workforce Planning</vt:lpstr>
      <vt:lpstr>Slide 22</vt:lpstr>
      <vt:lpstr>Contingent Staffing</vt:lpstr>
      <vt:lpstr>Contingent Staffing</vt:lpstr>
      <vt:lpstr>Professional employer organization (PEO)</vt:lpstr>
      <vt:lpstr>Slide 26</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Question # 1</vt:lpstr>
      <vt:lpstr>Answer to Question # 1</vt:lpstr>
      <vt:lpstr>Question # 2</vt:lpstr>
      <vt:lpstr>Answer to Question # 2</vt:lpstr>
      <vt:lpstr>Question # 3</vt:lpstr>
      <vt:lpstr>Answer to Poll Question # 3</vt:lpstr>
      <vt:lpstr>Question # 4</vt:lpstr>
      <vt:lpstr>Answer to Question # 4</vt:lpstr>
      <vt:lpstr>Slide 52</vt:lpstr>
      <vt:lpstr>Promoting the Organization</vt:lpstr>
      <vt:lpstr>1. Employer Branding</vt:lpstr>
      <vt:lpstr>2. Employee Value Proposition</vt:lpstr>
      <vt:lpstr>EVP - Example</vt:lpstr>
      <vt:lpstr>The Employment Value Proposition</vt:lpstr>
      <vt:lpstr>Benefits of EVP</vt:lpstr>
      <vt:lpstr>Employer Brand Framework</vt:lpstr>
      <vt:lpstr>Diversity and Inclusion Considerations</vt:lpstr>
      <vt:lpstr>Question # 1</vt:lpstr>
      <vt:lpstr>Answer to Question # 1</vt:lpstr>
      <vt:lpstr>Question # 2</vt:lpstr>
      <vt:lpstr>Answer to Question # 2</vt:lpstr>
      <vt:lpstr>Question # 3</vt:lpstr>
      <vt:lpstr>Answer to Question # 3</vt:lpstr>
      <vt:lpstr>Question # 4</vt:lpstr>
      <vt:lpstr>Answer to Question # 4</vt:lpstr>
      <vt:lpstr>Slide 69</vt:lpstr>
      <vt:lpstr>Selection</vt:lpstr>
      <vt:lpstr>Selection Risks</vt:lpstr>
      <vt:lpstr>Selection Process</vt:lpstr>
      <vt:lpstr>Selection Process</vt:lpstr>
      <vt:lpstr>Selection Process</vt:lpstr>
      <vt:lpstr>Slide 75</vt:lpstr>
      <vt:lpstr>Reliability and Validity of Selection Tools and Methods</vt:lpstr>
      <vt:lpstr>Reliability and Validity of Selection Tools and Methods</vt:lpstr>
      <vt:lpstr>Slide 78</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88</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Question # </vt:lpstr>
      <vt:lpstr>Answer to Poll Question # </vt:lpstr>
      <vt:lpstr>Question # </vt:lpstr>
      <vt:lpstr>Answer to Poll Question # </vt:lpstr>
      <vt:lpstr>Slide 100</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Slide 135</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157</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Question # 1</vt:lpstr>
      <vt:lpstr>Poll Answer # 1</vt:lpstr>
      <vt:lpstr>Purpose of Global Assignment</vt:lpstr>
      <vt:lpstr>Slide 172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65</cp:revision>
  <cp:lastPrinted>1601-01-01T00:00:00Z</cp:lastPrinted>
  <dcterms:created xsi:type="dcterms:W3CDTF">2020-07-09T15:12:46Z</dcterms:created>
  <dcterms:modified xsi:type="dcterms:W3CDTF">2022-07-09T17:37:35Z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