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6" r:id="rId20"/>
    <p:sldId id="275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299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10" r:id="rId54"/>
    <p:sldId id="309" r:id="rId55"/>
    <p:sldId id="312" r:id="rId56"/>
    <p:sldId id="311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30" r:id="rId74"/>
    <p:sldId id="329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4" r:id="rId88"/>
    <p:sldId id="343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80" r:id="rId124"/>
    <p:sldId id="382" r:id="rId125"/>
    <p:sldId id="381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9" r:id="rId142"/>
    <p:sldId id="398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7" r:id="rId159"/>
    <p:sldId id="418" r:id="rId160"/>
    <p:sldId id="419" r:id="rId161"/>
    <p:sldId id="420" r:id="rId162"/>
    <p:sldId id="421" r:id="rId163"/>
    <p:sldId id="422" r:id="rId164"/>
    <p:sldId id="423" r:id="rId165"/>
    <p:sldId id="424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8" r:id="rId179"/>
    <p:sldId id="439" r:id="rId180"/>
    <p:sldId id="440" r:id="rId181"/>
    <p:sldId id="441" r:id="rId182"/>
    <p:sldId id="442" r:id="rId183"/>
    <p:sldId id="443" r:id="rId184"/>
    <p:sldId id="444" r:id="rId185"/>
    <p:sldId id="445" r:id="rId186"/>
    <p:sldId id="446" r:id="rId187"/>
    <p:sldId id="447" r:id="rId188"/>
    <p:sldId id="448" r:id="rId189"/>
    <p:sldId id="449" r:id="rId190"/>
    <p:sldId id="450" r:id="rId191"/>
    <p:sldId id="451" r:id="rId192"/>
    <p:sldId id="452" r:id="rId193"/>
    <p:sldId id="453" r:id="rId194"/>
    <p:sldId id="454" r:id="rId195"/>
    <p:sldId id="455" r:id="rId196"/>
    <p:sldId id="457" r:id="rId197"/>
    <p:sldId id="456" r:id="rId198"/>
    <p:sldId id="458" r:id="rId199"/>
    <p:sldId id="459" r:id="rId200"/>
    <p:sldId id="460" r:id="rId201"/>
    <p:sldId id="462" r:id="rId202"/>
    <p:sldId id="461" r:id="rId203"/>
    <p:sldId id="463" r:id="rId204"/>
    <p:sldId id="464" r:id="rId2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0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ableStyles" Target="tableStyle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93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90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04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2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8793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31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6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10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77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821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31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5DA32-A4FA-46FC-B212-7118B72127F0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009B7-6BC9-400A-9FF4-EE2E97B06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47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r-project.org/bin/windows/base/R-4.1.1-win.exe" TargetMode="External"/><Relationship Id="rId2" Type="http://schemas.openxmlformats.org/officeDocument/2006/relationships/hyperlink" Target="https://cloud.r-project.org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HR R Analytics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2574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</a:t>
            </a:r>
          </a:p>
        </p:txBody>
      </p:sp>
    </p:spTree>
    <p:extLst>
      <p:ext uri="{BB962C8B-B14F-4D97-AF65-F5344CB8AC3E}">
        <p14:creationId xmlns:p14="http://schemas.microsoft.com/office/powerpoint/2010/main" val="195387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Getting Started With R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273" y="2828836"/>
            <a:ext cx="11499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 is an interpreted programming language.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also allows you to carry out modular programming with the help of functions.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is widely used to analyse statistical information as well as graphical representation.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4856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Run R Programs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273" y="2828836"/>
            <a:ext cx="114992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 can run R programs in two different ways: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Installing R in your local machine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Using an online environment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67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Run R Programs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273" y="2828836"/>
            <a:ext cx="114992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Installing R in your local machine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400" dirty="0"/>
              <a:t>Visit </a:t>
            </a:r>
            <a:r>
              <a:rPr lang="en-US" sz="2400" dirty="0">
                <a:hlinkClick r:id="rId2"/>
              </a:rPr>
              <a:t>https://cloud.r-project.org/</a:t>
            </a:r>
            <a:r>
              <a:rPr lang="en-US" sz="2400" dirty="0"/>
              <a:t> and download the right binary for your operating system. If you want to download the latest version of R in Windows, you can visit </a:t>
            </a:r>
            <a:r>
              <a:rPr lang="en-US" sz="2400" dirty="0">
                <a:hlinkClick r:id="rId3"/>
              </a:rPr>
              <a:t>https://cloud.r-project.org/bin/windows/base/R-4.1.1-win.exe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190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Running Your First R Program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46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Running Your First R Program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273" y="2828836"/>
            <a:ext cx="11499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message &lt;-"Hello World!“</a:t>
            </a:r>
          </a:p>
          <a:p>
            <a:pPr algn="just"/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print(message) </a:t>
            </a:r>
          </a:p>
        </p:txBody>
      </p:sp>
    </p:spTree>
    <p:extLst>
      <p:ext uri="{BB962C8B-B14F-4D97-AF65-F5344CB8AC3E}">
        <p14:creationId xmlns:p14="http://schemas.microsoft.com/office/powerpoint/2010/main" val="1233421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Comments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273" y="2828836"/>
            <a:ext cx="11499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Here, # declare variable and # print variable are two comments used in the code.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1055" y="3930808"/>
            <a:ext cx="100445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# declare variable</a:t>
            </a:r>
          </a:p>
          <a:p>
            <a:r>
              <a:rPr lang="en-IN" dirty="0"/>
              <a:t>age = 24</a:t>
            </a:r>
          </a:p>
          <a:p>
            <a:endParaRPr lang="en-IN" dirty="0"/>
          </a:p>
          <a:p>
            <a:r>
              <a:rPr lang="en-IN" dirty="0"/>
              <a:t># print variable</a:t>
            </a:r>
          </a:p>
          <a:p>
            <a:r>
              <a:rPr lang="en-IN" dirty="0"/>
              <a:t>print(age)</a:t>
            </a:r>
          </a:p>
        </p:txBody>
      </p:sp>
    </p:spTree>
    <p:extLst>
      <p:ext uri="{BB962C8B-B14F-4D97-AF65-F5344CB8AC3E}">
        <p14:creationId xmlns:p14="http://schemas.microsoft.com/office/powerpoint/2010/main" val="1097121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Variables and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628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Comments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computer programming, a variable is a named memory location where data is stored. For example,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x = 13.8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Here, x is the variable where the data 13.8 is stored. Now, whenever we use x in our program, we will get 13.8.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29527" y="436207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</a:rPr>
              <a:t>x = 13.8</a:t>
            </a:r>
          </a:p>
          <a:p>
            <a:endParaRPr lang="en-IN" sz="2800" dirty="0">
              <a:solidFill>
                <a:srgbClr val="C00000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# print variable</a:t>
            </a:r>
          </a:p>
          <a:p>
            <a:r>
              <a:rPr lang="en-IN" sz="2800" dirty="0">
                <a:solidFill>
                  <a:srgbClr val="C00000"/>
                </a:solidFill>
              </a:rPr>
              <a:t>print(x)</a:t>
            </a:r>
          </a:p>
        </p:txBody>
      </p:sp>
    </p:spTree>
    <p:extLst>
      <p:ext uri="{BB962C8B-B14F-4D97-AF65-F5344CB8AC3E}">
        <p14:creationId xmlns:p14="http://schemas.microsoft.com/office/powerpoint/2010/main" val="1192682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Comments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computer programming, a variable is a named memory location where data is stored. For example,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x = 13.8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Here, x is the variable where the data 13.8 is stored. Now, whenever we use x in our program, we will get 13.8.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29527" y="436207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</a:rPr>
              <a:t>x = 13.8</a:t>
            </a:r>
          </a:p>
          <a:p>
            <a:endParaRPr lang="en-IN" sz="2800" dirty="0">
              <a:solidFill>
                <a:srgbClr val="C00000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# print variable</a:t>
            </a:r>
          </a:p>
          <a:p>
            <a:r>
              <a:rPr lang="en-IN" sz="2800" dirty="0">
                <a:solidFill>
                  <a:srgbClr val="C00000"/>
                </a:solidFill>
              </a:rPr>
              <a:t>print(x)</a:t>
            </a:r>
          </a:p>
        </p:txBody>
      </p:sp>
    </p:spTree>
    <p:extLst>
      <p:ext uri="{BB962C8B-B14F-4D97-AF65-F5344CB8AC3E}">
        <p14:creationId xmlns:p14="http://schemas.microsoft.com/office/powerpoint/2010/main" val="28669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Rules to Declare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10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Comments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per our requirements, we can use any name for our variables. However, there are certain rules that need to be followed while creating a variable: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variable name in R can be created using letters, digits, periods, and underscores.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 can start a variable name with a letter or a period, but not with digits.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a variable name starts with a dot, you can't follow it with digits.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 is case sensitive. This means that age and Age are treated as different variables.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have some reserved words that cannot be used as variable names.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174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</a:p>
        </p:txBody>
      </p:sp>
    </p:spTree>
    <p:extLst>
      <p:ext uri="{BB962C8B-B14F-4D97-AF65-F5344CB8AC3E}">
        <p14:creationId xmlns:p14="http://schemas.microsoft.com/office/powerpoint/2010/main" val="2458645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Depending on the type of data that you want to store, variables can be divided into the following types.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AutoNum type="arabicPeriod"/>
            </a:pP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Boolean Variables</a:t>
            </a:r>
          </a:p>
          <a:p>
            <a:pPr marL="457200" indent="-457200" algn="just">
              <a:buAutoNum type="arabicPeriod"/>
            </a:pPr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stores single bit data which is either TRUE or FALSE. Here, TRUE means yes and FALSE means no.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0365" y="3830491"/>
            <a:ext cx="34174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</a:rPr>
              <a:t>a = TRUE</a:t>
            </a:r>
          </a:p>
          <a:p>
            <a:endParaRPr lang="en-IN" sz="3200" dirty="0">
              <a:solidFill>
                <a:srgbClr val="C00000"/>
              </a:solidFill>
            </a:endParaRPr>
          </a:p>
          <a:p>
            <a:r>
              <a:rPr lang="en-IN" sz="3200" dirty="0">
                <a:solidFill>
                  <a:srgbClr val="C00000"/>
                </a:solidFill>
              </a:rPr>
              <a:t>print(a)</a:t>
            </a:r>
          </a:p>
          <a:p>
            <a:r>
              <a:rPr lang="en-IN" sz="3200" dirty="0">
                <a:solidFill>
                  <a:srgbClr val="C00000"/>
                </a:solidFill>
              </a:rPr>
              <a:t>print(class(a))</a:t>
            </a:r>
          </a:p>
        </p:txBody>
      </p:sp>
      <p:sp>
        <p:nvSpPr>
          <p:cNvPr id="5" name="Rectangle 4"/>
          <p:cNvSpPr/>
          <p:nvPr/>
        </p:nvSpPr>
        <p:spPr>
          <a:xfrm>
            <a:off x="6266873" y="3800273"/>
            <a:ext cx="54032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3200" dirty="0"/>
              <a:t>Here, we have declared the </a:t>
            </a:r>
            <a:r>
              <a:rPr lang="en-IN" sz="3200" dirty="0" err="1"/>
              <a:t>boolean</a:t>
            </a:r>
            <a:r>
              <a:rPr lang="en-IN" sz="3200" dirty="0"/>
              <a:t> variable a with the value TRUE. Boolean variables belong to the logical class so class(a) returns "logical".</a:t>
            </a:r>
          </a:p>
        </p:txBody>
      </p:sp>
    </p:spTree>
    <p:extLst>
      <p:ext uri="{BB962C8B-B14F-4D97-AF65-F5344CB8AC3E}">
        <p14:creationId xmlns:p14="http://schemas.microsoft.com/office/powerpoint/2010/main" val="231639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Integer Variables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stores numeric data without any decimal values.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3563" y="3974145"/>
            <a:ext cx="34728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</a:rPr>
              <a:t>A = 14L</a:t>
            </a:r>
          </a:p>
          <a:p>
            <a:endParaRPr lang="en-IN" sz="3200" dirty="0">
              <a:solidFill>
                <a:srgbClr val="C00000"/>
              </a:solidFill>
            </a:endParaRPr>
          </a:p>
          <a:p>
            <a:r>
              <a:rPr lang="en-IN" sz="3200" dirty="0">
                <a:solidFill>
                  <a:srgbClr val="C00000"/>
                </a:solidFill>
              </a:rPr>
              <a:t>print(A)</a:t>
            </a:r>
          </a:p>
          <a:p>
            <a:r>
              <a:rPr lang="en-IN" sz="3200" dirty="0">
                <a:solidFill>
                  <a:srgbClr val="C00000"/>
                </a:solidFill>
              </a:rPr>
              <a:t>print(class(A))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3819" y="3675389"/>
            <a:ext cx="62068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3200" dirty="0"/>
              <a:t>Here, L represents integer value. In R, integer variables belong to the integer class so, class(a) returns "integer".</a:t>
            </a:r>
          </a:p>
        </p:txBody>
      </p:sp>
    </p:spTree>
    <p:extLst>
      <p:ext uri="{BB962C8B-B14F-4D97-AF65-F5344CB8AC3E}">
        <p14:creationId xmlns:p14="http://schemas.microsoft.com/office/powerpoint/2010/main" val="283767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Floating Point Variables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stores numeric data with decimal values.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417" y="3530800"/>
            <a:ext cx="34728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</a:rPr>
              <a:t>x = 13.4</a:t>
            </a:r>
          </a:p>
          <a:p>
            <a:endParaRPr lang="en-IN" sz="3200" dirty="0">
              <a:solidFill>
                <a:srgbClr val="C00000"/>
              </a:solidFill>
            </a:endParaRPr>
          </a:p>
          <a:p>
            <a:r>
              <a:rPr lang="en-IN" sz="3200" dirty="0">
                <a:solidFill>
                  <a:srgbClr val="C00000"/>
                </a:solidFill>
              </a:rPr>
              <a:t>print(x)</a:t>
            </a:r>
          </a:p>
          <a:p>
            <a:r>
              <a:rPr lang="en-IN" sz="3200" dirty="0">
                <a:solidFill>
                  <a:srgbClr val="C00000"/>
                </a:solidFill>
              </a:rPr>
              <a:t>print(class(x))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3819" y="3675389"/>
            <a:ext cx="62068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Here, we have created a floating point variable named x. You can see that the floating point variable belongs to the numeric class.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499688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Character Variables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stores a single character data.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417" y="3530800"/>
            <a:ext cx="3823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</a:rPr>
              <a:t>alphabet = "a"</a:t>
            </a:r>
          </a:p>
          <a:p>
            <a:endParaRPr lang="en-IN" sz="3200" dirty="0">
              <a:solidFill>
                <a:srgbClr val="C00000"/>
              </a:solidFill>
            </a:endParaRPr>
          </a:p>
          <a:p>
            <a:r>
              <a:rPr lang="en-IN" sz="3200" dirty="0">
                <a:solidFill>
                  <a:srgbClr val="C00000"/>
                </a:solidFill>
              </a:rPr>
              <a:t>print(alphabet)</a:t>
            </a:r>
          </a:p>
          <a:p>
            <a:r>
              <a:rPr lang="en-IN" sz="3200" dirty="0">
                <a:solidFill>
                  <a:srgbClr val="C00000"/>
                </a:solidFill>
              </a:rPr>
              <a:t>print(class(alphabet))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3819" y="3675389"/>
            <a:ext cx="62068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Here, we have created a character variable named alphabet. Since character variables belong to the character class, class(alphabet) returns "character".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796677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1" y="916909"/>
            <a:ext cx="11222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String Variables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stores data that is composed of more than one character. We use double quotes to represent string data.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417" y="3530800"/>
            <a:ext cx="3823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message = "Welcome to </a:t>
            </a:r>
            <a:r>
              <a:rPr lang="en-US" sz="3200" dirty="0" err="1">
                <a:solidFill>
                  <a:srgbClr val="C00000"/>
                </a:solidFill>
              </a:rPr>
              <a:t>Programiz</a:t>
            </a:r>
            <a:r>
              <a:rPr lang="en-US" sz="3200" dirty="0">
                <a:solidFill>
                  <a:srgbClr val="C00000"/>
                </a:solidFill>
              </a:rPr>
              <a:t>!"</a:t>
            </a:r>
          </a:p>
          <a:p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>
                <a:solidFill>
                  <a:srgbClr val="C00000"/>
                </a:solidFill>
              </a:rPr>
              <a:t>print(message)</a:t>
            </a:r>
          </a:p>
          <a:p>
            <a:r>
              <a:rPr lang="en-US" sz="3200" dirty="0">
                <a:solidFill>
                  <a:srgbClr val="C00000"/>
                </a:solidFill>
              </a:rPr>
              <a:t>print(class(message))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3819" y="3675389"/>
            <a:ext cx="62068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Here, we have created a string variable named message. You can see that the string variable also belongs to the character class.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152767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Variables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Changing Value of Variables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Depending on the conditions or information passed into the program, you can change the value of a variable.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44" y="2692277"/>
            <a:ext cx="63546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message = "Hello World!"</a:t>
            </a:r>
          </a:p>
          <a:p>
            <a:r>
              <a:rPr lang="en-US" sz="3200" dirty="0">
                <a:solidFill>
                  <a:srgbClr val="C00000"/>
                </a:solidFill>
              </a:rPr>
              <a:t>print(message)</a:t>
            </a:r>
          </a:p>
          <a:p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>
                <a:solidFill>
                  <a:srgbClr val="C00000"/>
                </a:solidFill>
              </a:rPr>
              <a:t># changing value of a variable</a:t>
            </a:r>
          </a:p>
          <a:p>
            <a:r>
              <a:rPr lang="en-US" sz="3200" dirty="0">
                <a:solidFill>
                  <a:srgbClr val="C00000"/>
                </a:solidFill>
              </a:rPr>
              <a:t>message &lt;- "Welcome to </a:t>
            </a:r>
            <a:r>
              <a:rPr lang="en-US" sz="3200" dirty="0" err="1">
                <a:solidFill>
                  <a:srgbClr val="C00000"/>
                </a:solidFill>
              </a:rPr>
              <a:t>Programiz</a:t>
            </a:r>
            <a:r>
              <a:rPr lang="en-US" sz="3200" dirty="0">
                <a:solidFill>
                  <a:srgbClr val="C00000"/>
                </a:solidFill>
              </a:rPr>
              <a:t>!"</a:t>
            </a:r>
          </a:p>
          <a:p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>
                <a:solidFill>
                  <a:srgbClr val="C00000"/>
                </a:solidFill>
              </a:rPr>
              <a:t>print(message)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13235" y="2333685"/>
            <a:ext cx="53386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In this program,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dirty="0"/>
              <a:t>"Hello World!" - initial value of message</a:t>
            </a:r>
          </a:p>
          <a:p>
            <a:pPr algn="just"/>
            <a:r>
              <a:rPr lang="en-US" sz="3200" dirty="0"/>
              <a:t>"Welcome to </a:t>
            </a:r>
            <a:r>
              <a:rPr lang="en-US" sz="3200" dirty="0" err="1"/>
              <a:t>Programiz</a:t>
            </a:r>
            <a:r>
              <a:rPr lang="en-US" sz="3200" dirty="0"/>
              <a:t>!" - changed value of message</a:t>
            </a:r>
          </a:p>
          <a:p>
            <a:pPr algn="just"/>
            <a:r>
              <a:rPr lang="en-US" sz="3200" dirty="0"/>
              <a:t>You can see that the value of a variable can be changed anytime.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340531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</a:p>
        </p:txBody>
      </p:sp>
    </p:spTree>
    <p:extLst>
      <p:ext uri="{BB962C8B-B14F-4D97-AF65-F5344CB8AC3E}">
        <p14:creationId xmlns:p14="http://schemas.microsoft.com/office/powerpoint/2010/main" val="3238421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Constants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are those entities whose values aren't meant to be changed anywhere throughout the code. In R, we can declare constants using the </a:t>
            </a:r>
            <a:r>
              <a:rPr lang="en-US" sz="24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&lt;- symbol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44" y="2692277"/>
            <a:ext cx="63546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x &lt;- "Welcome to </a:t>
            </a:r>
            <a:r>
              <a:rPr lang="en-US" sz="3200" dirty="0" err="1">
                <a:solidFill>
                  <a:srgbClr val="C00000"/>
                </a:solidFill>
              </a:rPr>
              <a:t>Programiz</a:t>
            </a:r>
            <a:r>
              <a:rPr lang="en-US" sz="3200" dirty="0">
                <a:solidFill>
                  <a:srgbClr val="C00000"/>
                </a:solidFill>
              </a:rPr>
              <a:t>!"</a:t>
            </a:r>
          </a:p>
          <a:p>
            <a:r>
              <a:rPr lang="en-US" sz="3200" dirty="0">
                <a:solidFill>
                  <a:srgbClr val="C00000"/>
                </a:solidFill>
              </a:rPr>
              <a:t>print(x)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13235" y="2333685"/>
            <a:ext cx="53386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Here, "Welcome to </a:t>
            </a:r>
            <a:r>
              <a:rPr lang="en-US" sz="3200" dirty="0" err="1"/>
              <a:t>Programiz</a:t>
            </a:r>
            <a:r>
              <a:rPr lang="en-US" sz="3200" dirty="0"/>
              <a:t>!" is a string constant.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b="1" dirty="0"/>
              <a:t>Note:</a:t>
            </a:r>
            <a:r>
              <a:rPr lang="en-US" sz="3200" dirty="0"/>
              <a:t> Constants are also known as scalars.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137319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Types of 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R, we have the following types of constants.</a:t>
            </a:r>
          </a:p>
          <a:p>
            <a:pPr algn="just"/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five types of R constants -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7383" y="2333685"/>
            <a:ext cx="111944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numeric,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integer,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complex,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logical,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string.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3200" dirty="0"/>
          </a:p>
          <a:p>
            <a:pPr algn="just"/>
            <a:r>
              <a:rPr lang="en-US" sz="3200" dirty="0"/>
              <a:t>In addition to these, there are 4 specific types of R constants - Null, NA, </a:t>
            </a:r>
            <a:r>
              <a:rPr lang="en-US" sz="3200" dirty="0" err="1"/>
              <a:t>Inf</a:t>
            </a:r>
            <a:r>
              <a:rPr lang="en-US" sz="3200" dirty="0"/>
              <a:t>, </a:t>
            </a:r>
            <a:r>
              <a:rPr lang="en-US" sz="3200" dirty="0" err="1"/>
              <a:t>NaN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9399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Integer Constants</a:t>
            </a:r>
          </a:p>
          <a:p>
            <a:pPr marL="457200" indent="-457200" algn="just">
              <a:buAutoNum type="arabicPeriod"/>
            </a:pPr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Integer constants are the integer values we use in our code. These constants end with the letter L.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44" y="2692277"/>
            <a:ext cx="63546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x &lt;- 15L</a:t>
            </a:r>
          </a:p>
          <a:p>
            <a:r>
              <a:rPr lang="en-US" sz="3200" dirty="0">
                <a:solidFill>
                  <a:srgbClr val="C00000"/>
                </a:solidFill>
              </a:rPr>
              <a:t>print(</a:t>
            </a:r>
            <a:r>
              <a:rPr lang="en-US" sz="3200" dirty="0" err="1">
                <a:solidFill>
                  <a:srgbClr val="C00000"/>
                </a:solidFill>
              </a:rPr>
              <a:t>typeof</a:t>
            </a:r>
            <a:r>
              <a:rPr lang="en-US" sz="3200" dirty="0">
                <a:solidFill>
                  <a:srgbClr val="C00000"/>
                </a:solidFill>
              </a:rPr>
              <a:t>(x))</a:t>
            </a:r>
          </a:p>
          <a:p>
            <a:r>
              <a:rPr lang="en-US" sz="3200" dirty="0">
                <a:solidFill>
                  <a:srgbClr val="C00000"/>
                </a:solidFill>
              </a:rPr>
              <a:t>print(class(x))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0035" y="2758558"/>
            <a:ext cx="533861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Here, 15L is a constant which has been assigned to x. You can see that the type and class of the constant is integer.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475045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Integer Constants</a:t>
            </a:r>
          </a:p>
          <a:p>
            <a:pPr marL="457200" indent="-457200" algn="just">
              <a:buAutoNum type="arabicPeriod"/>
            </a:pPr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can use different types of integer constants in our code.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70620" y="3443223"/>
            <a:ext cx="4128654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Bahnschrift" panose="020B0502040204020203" pitchFamily="34" charset="0"/>
              </a:rPr>
              <a:t>[1] 21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800" dirty="0">
              <a:solidFill>
                <a:srgbClr val="D5D5D5"/>
              </a:solidFill>
              <a:latin typeface="Bahnschrift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Bahnschrift" panose="020B0502040204020203" pitchFamily="34" charset="0"/>
              </a:rPr>
              <a:t>[1] 100000</a:t>
            </a: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1817" y="2590802"/>
            <a:ext cx="6096001" cy="387798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Bahnschrift" panose="020B0502040204020203" pitchFamily="34" charset="0"/>
              </a:rPr>
              <a:t># hexadecimal value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x &lt;- 0x15L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Bahnschrift" panose="020B0502040204020203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(x)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solidFill>
                <a:srgbClr val="D3D3D3"/>
              </a:solidFill>
              <a:latin typeface="Bahnschrift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Bahnschrift" panose="020B0502040204020203" pitchFamily="34" charset="0"/>
              </a:rPr>
              <a:t># exponential value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x &lt;- 1e5L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Bahnschrift" panose="020B0502040204020203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Bahnschrift" panose="020B0502040204020203" pitchFamily="34" charset="0"/>
              </a:rPr>
              <a:t>(x)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1689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Numeric Constants</a:t>
            </a: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R programming, numeric constants can be integers (4), floating-point numbers (0.55), or exponential numbers (3e-3).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6473" y="2667553"/>
            <a:ext cx="6650182" cy="33239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 &lt;- 3e-3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(z)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0.003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(class(z))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"numeric"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 &lt;- 3.4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(y)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3.4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(class(z))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"numeric"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188035" y="3073474"/>
            <a:ext cx="3883892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0.003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"numeric"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3.4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"numeric"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0468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Tx/>
              <a:buAutoNum type="arabicPeriod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Logical Constants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Logical constants in R are either TRUE or FALSE.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8000" y="2713551"/>
            <a:ext cx="4618182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 &lt;-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 &lt;-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(x)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(y)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315200" y="2996594"/>
            <a:ext cx="2964873" cy="98488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TRUE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FALSE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1281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Tx/>
              <a:buAutoNum type="arabicPeriod"/>
            </a:pP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Logical Constants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Note: We can also use a single character to create logical constants. For example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8073" y="3110529"/>
            <a:ext cx="4664363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x &lt;- 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(x)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TRUE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0114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Complex Constants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complex constant is data that contains a real and an imaginary part (denoted by the suffix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0218" y="2833532"/>
            <a:ext cx="4738255" cy="166199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 &lt;-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3.2e-1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D3D3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(y)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solidFill>
                  <a:srgbClr val="D3D3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typeof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(y))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742546" y="2907330"/>
            <a:ext cx="3269673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0+0.32i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"complex"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2718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Special R Constants</a:t>
            </a:r>
          </a:p>
        </p:txBody>
      </p:sp>
    </p:spTree>
    <p:extLst>
      <p:ext uri="{BB962C8B-B14F-4D97-AF65-F5344CB8AC3E}">
        <p14:creationId xmlns:p14="http://schemas.microsoft.com/office/powerpoint/2010/main" val="1361744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 programming also provides 4 special types of constants.</a:t>
            </a:r>
          </a:p>
          <a:p>
            <a:pPr algn="just"/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NULL - to declare an empty R object.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71054" y="2953511"/>
            <a:ext cx="5449455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 &lt;- NULL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(x)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NULL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typeof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(x))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"NULL"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1883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/-</a:t>
            </a:r>
            <a:r>
              <a:rPr lang="en-US" sz="2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represents positive and negative infinity.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92" y="1406437"/>
            <a:ext cx="11490035" cy="246221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result is too big so it represents positive infinity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&lt;- 2^2020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result is too big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represents negative infinity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 &lt;- -2^2020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-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626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NaN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(Not a Number) - represents undefined numerical value.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79254" y="3076623"/>
            <a:ext cx="4366491" cy="861774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(0/0)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8225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 - represents value which is not available.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95054" y="3208937"/>
            <a:ext cx="3435928" cy="4308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(NA + 20)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NA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171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Built-In 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 programming provides some predefined constants that can be directly used in our program.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5511" y="2113188"/>
            <a:ext cx="6804889" cy="317924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list of uppercase letters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(LETTERS)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list of lowercase letters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(letters)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letters abbreviation of English months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month.abb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numerical value of constant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13600" y="2221470"/>
            <a:ext cx="4775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In the above example, we have used the following built-in constants: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LETTERS - to display a list of all uppercase letters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letters - to display a list of all small letters</a:t>
            </a:r>
          </a:p>
          <a:p>
            <a:pPr algn="just"/>
            <a:r>
              <a:rPr lang="en-IN" sz="2400" dirty="0" err="1"/>
              <a:t>month.abb</a:t>
            </a:r>
            <a:r>
              <a:rPr lang="en-IN" sz="2400" dirty="0"/>
              <a:t> - to print 3 letter abbreviations of all English months</a:t>
            </a:r>
          </a:p>
          <a:p>
            <a:pPr algn="just"/>
            <a:r>
              <a:rPr lang="en-IN" sz="2400" dirty="0"/>
              <a:t>pi - to print the numerical value of the constant pi</a:t>
            </a:r>
          </a:p>
        </p:txBody>
      </p:sp>
    </p:spTree>
    <p:extLst>
      <p:ext uri="{BB962C8B-B14F-4D97-AF65-F5344CB8AC3E}">
        <p14:creationId xmlns:p14="http://schemas.microsoft.com/office/powerpoint/2010/main" val="1698105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Built-In R Constants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695237"/>
            <a:ext cx="11222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 programming provides some predefined constants that can be directly used in our program. For example,</a:t>
            </a: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5511" y="2113188"/>
            <a:ext cx="6804889" cy="317924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list of uppercase letters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(LETTERS)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list of lowercase letters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(letters)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letters abbreviation of English months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month.abb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numerical value of constant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13600" y="2221470"/>
            <a:ext cx="4775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In the above example, we have used the following built-in constants: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LETTERS - to display a list of all uppercase letters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letters - to display a list of all small letters</a:t>
            </a:r>
          </a:p>
          <a:p>
            <a:pPr algn="just"/>
            <a:r>
              <a:rPr lang="en-IN" sz="2400" dirty="0" err="1"/>
              <a:t>month.abb</a:t>
            </a:r>
            <a:r>
              <a:rPr lang="en-IN" sz="2400" dirty="0"/>
              <a:t> - to print 3 letter abbreviations of all English months</a:t>
            </a:r>
          </a:p>
          <a:p>
            <a:pPr algn="just"/>
            <a:r>
              <a:rPr lang="en-IN" sz="2400" dirty="0"/>
              <a:t>pi - to print the numerical value of the constant pi</a:t>
            </a:r>
          </a:p>
        </p:txBody>
      </p:sp>
    </p:spTree>
    <p:extLst>
      <p:ext uri="{BB962C8B-B14F-4D97-AF65-F5344CB8AC3E}">
        <p14:creationId xmlns:p14="http://schemas.microsoft.com/office/powerpoint/2010/main" val="4110076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</a:p>
        </p:txBody>
      </p:sp>
    </p:spTree>
    <p:extLst>
      <p:ext uri="{BB962C8B-B14F-4D97-AF65-F5344CB8AC3E}">
        <p14:creationId xmlns:p14="http://schemas.microsoft.com/office/powerpoint/2010/main" val="27355486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6764" y="2221470"/>
            <a:ext cx="109820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Different Types of Data Types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R, there are 6 basic data types:</a:t>
            </a:r>
          </a:p>
          <a:p>
            <a:pPr algn="just"/>
            <a:endParaRPr 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logical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numeric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integer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complex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character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raw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184721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110" y="1011506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1. </a:t>
            </a:r>
            <a:r>
              <a:rPr lang="en-US" sz="2400" b="1" dirty="0"/>
              <a:t>Logical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logical data type in R is also known as </a:t>
            </a:r>
            <a:r>
              <a:rPr lang="en-US" sz="2400" dirty="0" err="1"/>
              <a:t>boolean</a:t>
            </a:r>
            <a:r>
              <a:rPr lang="en-US" sz="2400" dirty="0"/>
              <a:t> data type. It can only have two values: TRUE and FALSE. For example,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91127" y="3320075"/>
            <a:ext cx="4525820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bool1 &lt;- TRUE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(bool1)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bool1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bool2 &lt;- FALSE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(bool2)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bool2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73454" y="3320075"/>
            <a:ext cx="2983345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TRUE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"logical"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FALSE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"logical"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6652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110" y="1011506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1. </a:t>
            </a:r>
            <a:r>
              <a:rPr lang="en-US" sz="2400" b="1" dirty="0"/>
              <a:t>Logical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logical data type in R is also known as </a:t>
            </a:r>
            <a:r>
              <a:rPr lang="en-US" sz="2400" dirty="0" err="1"/>
              <a:t>boolean</a:t>
            </a:r>
            <a:r>
              <a:rPr lang="en-US" sz="2400" dirty="0"/>
              <a:t> data type. It can only have two values: TRUE and FALSE. For example,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09600" y="2881471"/>
            <a:ext cx="4525820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bool1 &lt;- TRUE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(bool1)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bool2 &lt;- FALSE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(bool2)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bool2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019636" y="2881471"/>
            <a:ext cx="2983345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TRUE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"logical"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FALSE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"logical"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6763" y="4537701"/>
            <a:ext cx="88853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In the above example,</a:t>
            </a:r>
          </a:p>
          <a:p>
            <a:endParaRPr lang="en-IN" sz="2400" dirty="0"/>
          </a:p>
          <a:p>
            <a:r>
              <a:rPr lang="en-IN" sz="2400" dirty="0"/>
              <a:t>bool1 has the value TRUE,</a:t>
            </a:r>
          </a:p>
          <a:p>
            <a:r>
              <a:rPr lang="en-IN" sz="2400" dirty="0"/>
              <a:t>bool2 has the value FALSE.</a:t>
            </a:r>
          </a:p>
          <a:p>
            <a:endParaRPr lang="en-IN" sz="2400" dirty="0"/>
          </a:p>
          <a:p>
            <a:r>
              <a:rPr lang="en-IN" sz="2400" dirty="0"/>
              <a:t>Here, we get "logical" when we check the type of both variables.</a:t>
            </a:r>
          </a:p>
        </p:txBody>
      </p:sp>
    </p:spTree>
    <p:extLst>
      <p:ext uri="{BB962C8B-B14F-4D97-AF65-F5344CB8AC3E}">
        <p14:creationId xmlns:p14="http://schemas.microsoft.com/office/powerpoint/2010/main" val="13439365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110" y="1011506"/>
            <a:ext cx="10982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1. </a:t>
            </a:r>
            <a:r>
              <a:rPr lang="en-US" sz="2400" b="1" dirty="0"/>
              <a:t>Logical Data Type</a:t>
            </a:r>
          </a:p>
          <a:p>
            <a:pPr algn="just"/>
            <a:r>
              <a:rPr lang="en-US" sz="2400" dirty="0"/>
              <a:t>Note: You can also define logical variables with a single letter - T for TRUE or F for FALSE. For example,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34110" y="2685780"/>
            <a:ext cx="4978400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is_weekend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is_weekend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#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"logical"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1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2. </a:t>
            </a:r>
            <a:r>
              <a:rPr lang="en-US" sz="2400" b="1" dirty="0"/>
              <a:t>Numeric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R, the numeric data type represents all real numbers with or without decimal values. For example,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9555" y="2669095"/>
            <a:ext cx="4913204" cy="295465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floating point values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weight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63.5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(weight)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real numbers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height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182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(height)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04182" y="2484430"/>
            <a:ext cx="3034145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5D5D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63.5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"numeric"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182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"numeric“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161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3. Integer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integer data type specifies real values without decimal points. We use the suffix L to specify integer data. For example,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1817" y="3278756"/>
            <a:ext cx="4313382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integer_variable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186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integer_variable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10036" y="3648088"/>
            <a:ext cx="1671933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"integer"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817" y="5269131"/>
            <a:ext cx="10746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Here, 186L is an integer data. So we get "integer" when we print the class of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integer_variable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0104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4. Complex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complex data type is used to specify purely imaginary values in R. We use the suffix </a:t>
            </a:r>
            <a:r>
              <a:rPr lang="en-US" sz="2400" dirty="0" err="1"/>
              <a:t>i</a:t>
            </a:r>
            <a:r>
              <a:rPr lang="en-US" sz="2400" dirty="0"/>
              <a:t> to specify the imaginary part. For example,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10036" y="3648088"/>
            <a:ext cx="1861087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Droid Sans Mono"/>
              </a:rPr>
              <a:t>[1] "complex"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43346" y="2724758"/>
            <a:ext cx="4627418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2i represents imaginary part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class of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968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4. Complex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complex data type is used to specify purely imaginary values in R. We use the suffix </a:t>
            </a:r>
            <a:r>
              <a:rPr lang="en-US" sz="2400" dirty="0" err="1"/>
              <a:t>i</a:t>
            </a:r>
            <a:r>
              <a:rPr lang="en-US" sz="2400" dirty="0"/>
              <a:t> to specify the imaginary part. For example,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10036" y="3648088"/>
            <a:ext cx="1861087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Droid Sans Mono"/>
              </a:rPr>
              <a:t>[1] "complex"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43346" y="2724758"/>
            <a:ext cx="4627418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2i represents imaginary part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class of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complex_value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75747" y="5733247"/>
            <a:ext cx="9890520" cy="369332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Here, 3 + 2i is of complex data type because it has an imaginary part 2i. </a:t>
            </a:r>
          </a:p>
        </p:txBody>
      </p:sp>
    </p:spTree>
    <p:extLst>
      <p:ext uri="{BB962C8B-B14F-4D97-AF65-F5344CB8AC3E}">
        <p14:creationId xmlns:p14="http://schemas.microsoft.com/office/powerpoint/2010/main" val="30486158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5. Character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character data type is used to specify character or string values in a variable.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programming, a string is a set of characters. For example, 'A' is a single character and "Apple" is a string.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You can use single quotes '' or double quotes "" to represent strings. In general, we use: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'' for character variables</a:t>
            </a:r>
          </a:p>
          <a:p>
            <a:pPr algn="just"/>
            <a:r>
              <a:rPr lang="en-US" sz="2400" dirty="0"/>
              <a:t>"" for string variables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148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3854" y="711201"/>
            <a:ext cx="6326910" cy="369331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a string variable</a:t>
            </a: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fruit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"Apple“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a character variable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my_char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'A‘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my_char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989455" y="1576756"/>
            <a:ext cx="2013372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"character"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5D5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"character"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8668" y="5270075"/>
            <a:ext cx="9896932" cy="369332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Here, both the variables - fruit and my_char - are of character data type. </a:t>
            </a:r>
          </a:p>
        </p:txBody>
      </p:sp>
    </p:spTree>
    <p:extLst>
      <p:ext uri="{BB962C8B-B14F-4D97-AF65-F5344CB8AC3E}">
        <p14:creationId xmlns:p14="http://schemas.microsoft.com/office/powerpoint/2010/main" val="42561302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6. Raw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raw data type specifies values as raw bytes. You can use the following methods to convert character data types to a raw data type and vice-versa: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charToRaw</a:t>
            </a:r>
            <a:r>
              <a:rPr lang="en-US" sz="2400" dirty="0"/>
              <a:t>() - converts character data to raw data</a:t>
            </a:r>
          </a:p>
          <a:p>
            <a:pPr algn="just"/>
            <a:r>
              <a:rPr lang="en-US" sz="2400" dirty="0" err="1"/>
              <a:t>rawToChar</a:t>
            </a:r>
            <a:r>
              <a:rPr lang="en-US" sz="2400" dirty="0"/>
              <a:t>() - converts raw data to character data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For example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484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6. Raw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raw data type specifies values as raw bytes. You can use the following methods to convert character data types to a raw data type and vice-versa: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charToRaw</a:t>
            </a:r>
            <a:r>
              <a:rPr lang="en-US" sz="2400" dirty="0"/>
              <a:t>() - converts character data to raw data</a:t>
            </a:r>
          </a:p>
          <a:p>
            <a:pPr algn="just"/>
            <a:r>
              <a:rPr lang="en-US" sz="2400" dirty="0" err="1"/>
              <a:t>rawToChar</a:t>
            </a:r>
            <a:r>
              <a:rPr lang="en-US" sz="2400" dirty="0"/>
              <a:t>() - converts raw data to character data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For example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71054" y="4228253"/>
            <a:ext cx="9828011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convert character to raw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 &lt;- charToRaw(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"Welcome to Programiz"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(raw_variable)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convert raw to character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char_variable &lt;- rawToChar(raw_variable)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(char_variable)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char_variable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26865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4873" y="2076303"/>
            <a:ext cx="8281498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# convert character to raw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charToRaw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"Welcome to </a:t>
            </a:r>
            <a:r>
              <a:rPr lang="en-US" altLang="en-US" sz="2400" dirty="0">
                <a:solidFill>
                  <a:srgbClr val="98C3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IIM </a:t>
            </a:r>
            <a:r>
              <a:rPr lang="en-US" altLang="en-US" sz="2400" dirty="0" err="1">
                <a:solidFill>
                  <a:srgbClr val="98C3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convert raw to character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rawToChar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raw_variable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char_variable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23636" y="4970140"/>
            <a:ext cx="7240765" cy="123110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57 65 6c 63 6f 6d 65 20 74 6f 20 50 72 6f 67 72 61 6d 69 7a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"raw"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"Welcome to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Programiz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"character"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20110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Types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6. Raw Data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this program,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We have first used the </a:t>
            </a:r>
            <a:r>
              <a:rPr lang="en-US" sz="2400" dirty="0" err="1"/>
              <a:t>charToRaw</a:t>
            </a:r>
            <a:r>
              <a:rPr lang="en-US" sz="2400" dirty="0"/>
              <a:t>() function to convert the string "Welcome to </a:t>
            </a:r>
            <a:r>
              <a:rPr lang="en-US" sz="2400" dirty="0" err="1"/>
              <a:t>Programiz</a:t>
            </a:r>
            <a:r>
              <a:rPr lang="en-US" sz="2400" dirty="0"/>
              <a:t>" to raw bytes.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This is why we get "raw" as output when we print the class of </a:t>
            </a:r>
            <a:r>
              <a:rPr lang="en-US" sz="2400" dirty="0" err="1"/>
              <a:t>raw_variable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Then, we have used the </a:t>
            </a:r>
            <a:r>
              <a:rPr lang="en-US" sz="2400" dirty="0" err="1"/>
              <a:t>rawToChar</a:t>
            </a:r>
            <a:r>
              <a:rPr lang="en-US" sz="2400" dirty="0"/>
              <a:t>() function to convert the data in </a:t>
            </a:r>
            <a:r>
              <a:rPr lang="en-US" sz="2400" dirty="0" err="1"/>
              <a:t>raw_variable</a:t>
            </a:r>
            <a:r>
              <a:rPr lang="en-US" sz="2400" dirty="0"/>
              <a:t> back to character form.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This is why we get "character" as output when we print the class of </a:t>
            </a:r>
            <a:r>
              <a:rPr lang="en-US" sz="2400" dirty="0" err="1"/>
              <a:t>char_variable</a:t>
            </a:r>
            <a:r>
              <a:rPr lang="en-US" sz="2400" dirty="0"/>
              <a:t>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41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</a:p>
        </p:txBody>
      </p:sp>
    </p:spTree>
    <p:extLst>
      <p:ext uri="{BB962C8B-B14F-4D97-AF65-F5344CB8AC3E}">
        <p14:creationId xmlns:p14="http://schemas.microsoft.com/office/powerpoint/2010/main" val="3065475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 print()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You can also print a string and variable together using the print() function. For this, you have to use the paste() function inside print().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49745" y="2861271"/>
            <a:ext cx="4101316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values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"R is fun"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variables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"Welcome to IIM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650181" y="3045937"/>
            <a:ext cx="3921779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"R is fun"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5D5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[1] "Welcome to IIM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33115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paste() Function</a:t>
            </a:r>
          </a:p>
          <a:p>
            <a:pPr algn="just"/>
            <a:r>
              <a:rPr lang="en-US" sz="2400" dirty="0"/>
              <a:t>You can also print a string and variable together using the print() function. For this, you have to use the paste() function inside print().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07999" y="2307212"/>
            <a:ext cx="6192981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company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“IIM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Rohtak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#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variable together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(paste(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"Welcome to"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company))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7253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09820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paste()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Notice the use of the paste() function inside print(). The paste() function takes two arguments: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string - "Welcome to"</a:t>
            </a:r>
          </a:p>
          <a:p>
            <a:pPr algn="just"/>
            <a:r>
              <a:rPr lang="en-US" sz="2400" dirty="0"/>
              <a:t>variable - company</a:t>
            </a:r>
          </a:p>
          <a:p>
            <a:pPr algn="just"/>
            <a:r>
              <a:rPr lang="en-US" sz="2400" dirty="0"/>
              <a:t>By default, you can see there is a space between string Welcome to and the value </a:t>
            </a:r>
            <a:r>
              <a:rPr lang="en-US" sz="2400" dirty="0" err="1"/>
              <a:t>Programiz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If you don't want any default separator between the string and variable, you can use another variant of paste() called paste0().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5436027"/>
            <a:ext cx="6474692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	company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“IIM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	# using paste0() instead of paste()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	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(paste0(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"Welcome to"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company))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3382" y="5436027"/>
            <a:ext cx="5024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Now, you can see there is no space between the string and the variable.</a:t>
            </a:r>
          </a:p>
        </p:txBody>
      </p:sp>
    </p:spTree>
    <p:extLst>
      <p:ext uri="{BB962C8B-B14F-4D97-AF65-F5344CB8AC3E}">
        <p14:creationId xmlns:p14="http://schemas.microsoft.com/office/powerpoint/2010/main" val="38691632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/>
              <a:t>sprintf</a:t>
            </a:r>
            <a:r>
              <a:rPr lang="en-US" sz="2400" b="1" dirty="0"/>
              <a:t>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</a:t>
            </a:r>
            <a:r>
              <a:rPr lang="en-US" sz="2400" dirty="0" err="1"/>
              <a:t>sprintf</a:t>
            </a:r>
            <a:r>
              <a:rPr lang="en-US" sz="2400" dirty="0"/>
              <a:t>() function of C Programming can also be used in R. It is used to print formatted strings.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1746" y="2390124"/>
            <a:ext cx="10007600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myString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"Welcome to IIM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“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print formatted string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C678DD"/>
                </a:solidFill>
                <a:effectLst/>
                <a:latin typeface="Centaur" panose="02030504050205020304" pitchFamily="18" charset="0"/>
              </a:rPr>
              <a:t>sprintf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"String: %s"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myString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09601"/>
              </p:ext>
            </p:extLst>
          </p:nvPr>
        </p:nvGraphicFramePr>
        <p:xfrm>
          <a:off x="0" y="2233454"/>
          <a:ext cx="12192000" cy="4624547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135"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effectLst/>
                        </a:rPr>
                        <a:t>Specifier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effectLst/>
                        </a:rPr>
                        <a:t>Value Type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135"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%c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effectLst/>
                        </a:rPr>
                        <a:t>Character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936"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%d or %i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effectLst/>
                        </a:rPr>
                        <a:t>Signed Decimal Integer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135"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%e or %E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Scientific notation 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135"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%f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Decimal Floating Point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6936"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%u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>
                          <a:effectLst/>
                        </a:rPr>
                        <a:t>Unsigned Decimal Integer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135">
                <a:tc>
                  <a:txBody>
                    <a:bodyPr/>
                    <a:lstStyle/>
                    <a:p>
                      <a:r>
                        <a:rPr lang="en-IN" b="1" dirty="0">
                          <a:effectLst/>
                        </a:rPr>
                        <a:t>%p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effectLst/>
                        </a:rPr>
                        <a:t>Pointer address</a:t>
                      </a:r>
                    </a:p>
                  </a:txBody>
                  <a:tcPr marL="152400" marR="1524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49429" y="145710"/>
            <a:ext cx="6880530" cy="1354217"/>
          </a:xfrm>
          <a:prstGeom prst="rect">
            <a:avLst/>
          </a:prstGeom>
          <a:solidFill>
            <a:srgbClr val="F8FA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Here,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String: %s - a formatted string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%s - format specifier that represents string values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myString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 - variable that replaces the format specifier %s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Besides %s, there are many other format specifiers that can be used for different types values.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63131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/>
              <a:t>sprintf</a:t>
            </a:r>
            <a:r>
              <a:rPr lang="en-US" sz="2400" b="1" dirty="0"/>
              <a:t>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</a:t>
            </a:r>
            <a:r>
              <a:rPr lang="en-US" sz="2400" dirty="0" err="1"/>
              <a:t>sprintf</a:t>
            </a:r>
            <a:r>
              <a:rPr lang="en-US" sz="2400" dirty="0"/>
              <a:t>() function of C Programming can also be used in R. It is used to print formatted strings.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54762" y="1801308"/>
            <a:ext cx="7841674" cy="492442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sprintf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() with integer variable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myInteger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123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C678DD"/>
                </a:solidFill>
                <a:effectLst/>
                <a:latin typeface="Centaur" panose="02030504050205020304" pitchFamily="18" charset="0"/>
              </a:rPr>
              <a:t>sprintf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"Integer Value: %d"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myInteger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sprintf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() with float variable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2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myFloat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12.34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C678DD"/>
                </a:solidFill>
                <a:effectLst/>
                <a:latin typeface="Centaur" panose="02030504050205020304" pitchFamily="18" charset="0"/>
              </a:rPr>
              <a:t>sprintf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"Float Value: %f"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myFloat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2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cat()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R programming also provides the cat() function to print variables. However, unlike print(), the cat() function is only used with basic types like logical, integer, character, etc.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0909" y="2638318"/>
            <a:ext cx="4572001" cy="387798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print using 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 Tutorials\n"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print a variable using 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message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Programiz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"Welcome to 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message)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89600" y="282298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IN" sz="2400" dirty="0"/>
              <a:t>In the example above, we have used the cat() function to display a string along with a variable. The \n is used as a newline character.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Note: As mentioned earlier, you cannot use cat() with list or any other object.</a:t>
            </a:r>
          </a:p>
        </p:txBody>
      </p:sp>
    </p:spTree>
    <p:extLst>
      <p:ext uri="{BB962C8B-B14F-4D97-AF65-F5344CB8AC3E}">
        <p14:creationId xmlns:p14="http://schemas.microsoft.com/office/powerpoint/2010/main" val="2934663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Print Output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cat() Function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R programming also provides the cat() function to print variables. However, unlike print(), the cat() function is only used with basic types like logical, integer, character, etc.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0909" y="2638318"/>
            <a:ext cx="4572001" cy="387798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print using 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 Tutorials\n"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print a variable using 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message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Programiz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"Welcome to 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message)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89600" y="282298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IN" sz="2400" dirty="0"/>
              <a:t>In the example above, we have used the cat() function to display a string along with a variable. The \n is used as a newline character.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Note: As mentioned earlier, you cannot use cat() with list or any other object.</a:t>
            </a:r>
          </a:p>
        </p:txBody>
      </p:sp>
    </p:spTree>
    <p:extLst>
      <p:ext uri="{BB962C8B-B14F-4D97-AF65-F5344CB8AC3E}">
        <p14:creationId xmlns:p14="http://schemas.microsoft.com/office/powerpoint/2010/main" val="41983393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3" y="289098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Structure</a:t>
            </a:r>
          </a:p>
        </p:txBody>
      </p:sp>
    </p:spTree>
    <p:extLst>
      <p:ext uri="{BB962C8B-B14F-4D97-AF65-F5344CB8AC3E}">
        <p14:creationId xmlns:p14="http://schemas.microsoft.com/office/powerpoint/2010/main" val="24120392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this tutorial, you will learn about strings in R with the help of examples.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string is a sequence of characters. For example, "Programming" is a string that includes characters: P, r, o, g, r, a, m, m, </a:t>
            </a:r>
            <a:r>
              <a:rPr lang="en-US" sz="2400" dirty="0" err="1"/>
              <a:t>i</a:t>
            </a:r>
            <a:r>
              <a:rPr lang="en-US" sz="2400" dirty="0"/>
              <a:t>, n, g.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R, we represent strings using quotation marks (double quotes, " " or single quotes, ' ').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41746" y="3530870"/>
            <a:ext cx="5730030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string value using single quotes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'Hello'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string value using double quotes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"Hello"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3782" y="3457000"/>
            <a:ext cx="5532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dirty="0"/>
              <a:t>Here, both 'Hello' and "Hello" are strings. We can use either single quotes or double quotes to represent strings in R.</a:t>
            </a:r>
          </a:p>
          <a:p>
            <a:pPr algn="just"/>
            <a:endParaRPr lang="en-IN" sz="2000" dirty="0"/>
          </a:p>
          <a:p>
            <a:pPr algn="just"/>
            <a:r>
              <a:rPr lang="en-IN" sz="2000" dirty="0"/>
              <a:t>However, we cannot mismatch them. For example, start the string with a single quote and end it with a double quote, 'Hello" and vice versa, "Hello'.</a:t>
            </a:r>
          </a:p>
        </p:txBody>
      </p:sp>
    </p:spTree>
    <p:extLst>
      <p:ext uri="{BB962C8B-B14F-4D97-AF65-F5344CB8AC3E}">
        <p14:creationId xmlns:p14="http://schemas.microsoft.com/office/powerpoint/2010/main" val="39205791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Example: Strings in R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1255" y="1971697"/>
            <a:ext cx="6282818" cy="301621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message1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‘IIM</a:t>
            </a:r>
            <a:r>
              <a:rPr kumimoji="0" lang="en-US" altLang="en-US" sz="2800" b="0" i="0" u="none" strike="noStrike" cap="none" normalizeH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message2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"Welcome to IIM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(message2)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99695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746" y="642051"/>
            <a:ext cx="115546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String Operations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R provides us various built-in functions that allow us to perform different operations on strings. Here, we will look at some of the commonly used string functions.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Find the length of a string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Join two strings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Compare two strings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Change the string case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306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4" y="826778"/>
            <a:ext cx="11554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1. Find Length of R String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We use the </a:t>
            </a:r>
            <a:r>
              <a:rPr lang="en-US" sz="2400" dirty="0" err="1"/>
              <a:t>nchar</a:t>
            </a:r>
            <a:r>
              <a:rPr lang="en-US" sz="2400" dirty="0"/>
              <a:t>() method to find the length of a string.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275" y="2667215"/>
            <a:ext cx="11434616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	message1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“IIM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use of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nchar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() to find length of message1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 	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nchar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(message1)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9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8925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4" y="826778"/>
            <a:ext cx="11554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2. Join Strings Together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can use the paste() function to join two or more strings together.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58800" y="2776446"/>
            <a:ext cx="8215746" cy="301621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message1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“IIM“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message2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“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Rohtak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use paste() to join two strings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paste(message1, message2)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31791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4" y="826778"/>
            <a:ext cx="59666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3. Compare Two Strings in R Programming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We use the == operator to compare two strings. If two strings are equal, the operator returns TRUE. Otherwise, it returns FALSE.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992505" y="1127158"/>
            <a:ext cx="4857749" cy="560153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message1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"Hello, World!"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message2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Hola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Mundo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!"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message3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"Hello, World!"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compare message1 and message2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FDDBE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(message1 == message2)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compare message1 and message3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FDDBE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(message1 == message3)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01960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Strings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3" y="711201"/>
            <a:ext cx="11526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4. Change Case of R String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can change the case of a string using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 err="1"/>
              <a:t>toupper</a:t>
            </a:r>
            <a:r>
              <a:rPr lang="en-US" sz="2400" b="1" dirty="0"/>
              <a:t>() </a:t>
            </a:r>
            <a:r>
              <a:rPr lang="en-US" sz="2400" dirty="0"/>
              <a:t>- convert string to uppercase, </a:t>
            </a:r>
            <a:r>
              <a:rPr lang="en-US" sz="2400" b="1" dirty="0" err="1"/>
              <a:t>tolower</a:t>
            </a:r>
            <a:r>
              <a:rPr lang="en-US" sz="2400" b="1" dirty="0"/>
              <a:t>()</a:t>
            </a:r>
            <a:r>
              <a:rPr lang="en-US" sz="2400" dirty="0"/>
              <a:t> - convert string to lowercase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28255" y="2786052"/>
            <a:ext cx="9587345" cy="387798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 Programming"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  <a:latin typeface="Centaur" panose="02030504050205020304" pitchFamily="18" charset="0"/>
              </a:rPr>
              <a:t># change string to uppercase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message_upper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toupper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(message) cat(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"Uppercase:"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message_upper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  <a:latin typeface="Centaur" panose="02030504050205020304" pitchFamily="18" charset="0"/>
              </a:rPr>
              <a:t># change string to lowercase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61AEEE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message_lower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tolower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(message) cat(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"\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nLowercase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:"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message_lower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03621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3" y="711201"/>
            <a:ext cx="115269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this tutorial, you will learn about vectors in R with the help of examples.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vector is the basic data structure in R that stores data of similar types. For example,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Suppose we need to record the age of 5 employees. Instead of creating 5 separate variables, we can simply create a vector.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986" name="Picture 2" descr="Vector of 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02" y="3019525"/>
            <a:ext cx="7848600" cy="261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029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273" y="711201"/>
            <a:ext cx="11526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Vector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c() function to create a vector.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441378"/>
            <a:ext cx="6622473" cy="215443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	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#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create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vector of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string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types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	employees &lt;- c(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Sabby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"Cathy"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"Lucy"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	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(employees)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9491" y="2622730"/>
            <a:ext cx="51908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In the above example, we have created a vector named employees with elements: </a:t>
            </a:r>
            <a:r>
              <a:rPr lang="en-IN" sz="2400" dirty="0" err="1"/>
              <a:t>Sabby</a:t>
            </a:r>
            <a:r>
              <a:rPr lang="en-IN" sz="2400" dirty="0"/>
              <a:t>, Cathy, and Lucy.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Here, the c() function creates a vector by combining three different elements of employees together.</a:t>
            </a:r>
          </a:p>
        </p:txBody>
      </p:sp>
    </p:spTree>
    <p:extLst>
      <p:ext uri="{BB962C8B-B14F-4D97-AF65-F5344CB8AC3E}">
        <p14:creationId xmlns:p14="http://schemas.microsoft.com/office/powerpoint/2010/main" val="3492100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541018"/>
            <a:ext cx="11526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Vector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each element in a vector is associated with a number. The number is known as a vector index. We can access elements of a vector using the index number (1, 2, 3 …).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79491" y="2622730"/>
            <a:ext cx="51908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In the above example, we have created a vector named employees with elements: </a:t>
            </a:r>
            <a:r>
              <a:rPr lang="en-IN" sz="2400" dirty="0" err="1"/>
              <a:t>Sabby</a:t>
            </a:r>
            <a:r>
              <a:rPr lang="en-IN" sz="2400" dirty="0"/>
              <a:t>, Cathy, and Lucy.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/>
              <a:t>Here, the c() function creates a vector by combining three different elements of employees together.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1819" y="2456795"/>
            <a:ext cx="5874326" cy="440120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 vector of string type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languages &lt;- c(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"Swift"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"Java"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access first element of languages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(languages[1])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"Swift"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access third element of languages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(languages[3]).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"R"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78629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541018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Vector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the above example, we have created a vector named languages. Each element of the vector is associated with an integer number.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09" y="2299777"/>
            <a:ext cx="5874326" cy="440120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 vector of string type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languages &lt;- c(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"Swift"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"Java"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access first element of languages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(languages[1])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6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"Swift"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access third element of languages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(languages[3]).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"R"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  <p:pic>
        <p:nvPicPr>
          <p:cNvPr id="45058" name="Picture 2" descr="Indexing of R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819" y="2724728"/>
            <a:ext cx="6142182" cy="239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6422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541018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Vector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the above example, we have created a vector named languages. Each element of the vector is associated with an integer number.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0" y="2718184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400" dirty="0"/>
              <a:t>Here, we have used the vector index to access the vector elements</a:t>
            </a:r>
          </a:p>
          <a:p>
            <a:endParaRPr lang="en-IN" sz="2400" dirty="0"/>
          </a:p>
          <a:p>
            <a:r>
              <a:rPr lang="en-IN" sz="2400" dirty="0"/>
              <a:t>languages[1] - access the first element "Swift"</a:t>
            </a:r>
          </a:p>
          <a:p>
            <a:r>
              <a:rPr lang="en-IN" sz="2400" dirty="0"/>
              <a:t>languages[3] - accesses the third element "R“</a:t>
            </a:r>
          </a:p>
          <a:p>
            <a:endParaRPr lang="en-IN" sz="2400" dirty="0"/>
          </a:p>
          <a:p>
            <a:r>
              <a:rPr lang="en-IN" sz="2400" dirty="0"/>
              <a:t>Note: In R, the vector index always starts with 1. Hence, the first element of a vector is present at index 1, second element at index 2 and so on.</a:t>
            </a:r>
          </a:p>
        </p:txBody>
      </p:sp>
      <p:pic>
        <p:nvPicPr>
          <p:cNvPr id="46082" name="Picture 2" descr="Indexing of R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67959"/>
            <a:ext cx="595745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79934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Modify Vector Element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To change a vector element, we can simply reassign a new value to the specific index.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0" y="2718184"/>
            <a:ext cx="5902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changed the vector element at index 2 from "Repeat" to "Sleep" by simply assigning a new value.</a:t>
            </a:r>
            <a:endParaRPr lang="en-IN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4872" y="2764350"/>
            <a:ext cx="5292437" cy="369331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dailyActivities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Eat"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"Repeat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"Initial Vector:"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dailyActivities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DDBE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 # change element at index 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dailyActivities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]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"Sleep"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"\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nUpdated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 Vector:"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dailyActivities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08387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Numeric Vector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Similar to strings, we use the c() function to create a numeric vector.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8509" y="2718184"/>
            <a:ext cx="56618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the C() function to create a vector of numeric sequence called numbers.</a:t>
            </a:r>
          </a:p>
          <a:p>
            <a:endParaRPr lang="en-US" sz="2400" dirty="0"/>
          </a:p>
          <a:p>
            <a:r>
              <a:rPr lang="en-US" sz="2400" dirty="0"/>
              <a:t>However, there is an efficient way to create a numeric sequence. We can use the : operator instead of C().</a:t>
            </a:r>
            <a:endParaRPr lang="en-IN" sz="2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3200" y="2622730"/>
            <a:ext cx="6034794" cy="301621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 vector with number sequence from 1 to 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FDDBE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numbers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&lt;-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c(1,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print(numbers)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Output: [1] 1 2 3 4 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31528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Sequence of Number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: operator to create a vector with numerical values in sequence. For example,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8509" y="2718184"/>
            <a:ext cx="56618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the C() function to create a vector of numeric sequence called numbers.</a:t>
            </a:r>
          </a:p>
          <a:p>
            <a:endParaRPr lang="en-US" sz="2400" dirty="0"/>
          </a:p>
          <a:p>
            <a:r>
              <a:rPr lang="en-US" sz="2400" dirty="0"/>
              <a:t>However, there is an efficient way to create a numeric sequence. We can use the : operator instead of C().</a:t>
            </a:r>
            <a:endParaRPr lang="en-IN" sz="2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3200" y="2622730"/>
            <a:ext cx="6034794" cy="301621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 vector with number sequence from 1 to 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FFDDBE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numbers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&lt;-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c(1,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print(numbers)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Output: [1] 1 2 3 4 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04291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Sequence of Number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: operator to create a vector with numerical values in sequence. For example,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8509" y="2718184"/>
            <a:ext cx="5661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the : operator to create the vector named numbers with numerical values in sequence i.e. 1 to 5.</a:t>
            </a:r>
            <a:endParaRPr lang="en-IN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6255" y="2792290"/>
            <a:ext cx="6031343" cy="215443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a vector with number sequence from 1 to 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numbers &lt;- 1:5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(numbers)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57838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Repeat Vectors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rep() function to repeat elements of vectors. For example,</a:t>
            </a:r>
          </a:p>
          <a:p>
            <a:pPr algn="just"/>
            <a:endParaRPr lang="en-US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8509" y="2718184"/>
            <a:ext cx="5592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the above example, we have created a numeric vector with elements 2, 4, 6. Notice the code,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1058" y="2355573"/>
            <a:ext cx="6125442" cy="246221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repeat sequence of vector 2 times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2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numbers &lt;- rep(c(2,4,6),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times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= 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2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cat(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"Using times argument:"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numbers)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5798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509" y="711201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Repeat Vectors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rep() function to repeat elements of vectors. For example,</a:t>
            </a:r>
          </a:p>
          <a:p>
            <a:pPr algn="just"/>
            <a:endParaRPr lang="en-US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5999" y="2280861"/>
            <a:ext cx="559204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</a:t>
            </a:r>
          </a:p>
          <a:p>
            <a:endParaRPr lang="en-US" sz="2400" dirty="0"/>
          </a:p>
          <a:p>
            <a:r>
              <a:rPr lang="en-US" sz="2400" dirty="0"/>
              <a:t>numbers - vector whose elements to be repeated</a:t>
            </a:r>
          </a:p>
          <a:p>
            <a:endParaRPr lang="en-US" sz="2400" dirty="0"/>
          </a:p>
          <a:p>
            <a:r>
              <a:rPr lang="en-US" sz="2400" dirty="0"/>
              <a:t>times = 2 - repeat the vector two times</a:t>
            </a:r>
          </a:p>
          <a:p>
            <a:endParaRPr lang="en-US" sz="2400" dirty="0"/>
          </a:p>
          <a:p>
            <a:r>
              <a:rPr lang="en-US" sz="2400" dirty="0"/>
              <a:t>We can see that we have repeated the whole vector two times. However, we can also repeat each element of the vector. For this we use the each parameter.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95167" y="3072126"/>
            <a:ext cx="3782869" cy="49244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rep(numbers, times=2)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323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9" y="1200697"/>
            <a:ext cx="11526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Let's see an example.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69890" y="3075188"/>
            <a:ext cx="5592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this example, we have created a numeric vector with elements 2, 4, 6. Notice the code,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963" y="2753566"/>
            <a:ext cx="5626733" cy="215443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#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Centaur" panose="02030504050205020304" pitchFamily="18" charset="0"/>
              </a:rPr>
              <a:t>repeat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each element of vector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times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numbers &lt;-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rep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(c(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6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), each =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cat(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"\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nUsing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 each argument:"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numbers)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25723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9" y="1200697"/>
            <a:ext cx="11526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Let's see an example.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69890" y="3075188"/>
            <a:ext cx="5592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each = 2 - repeats each element of vector two times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6399" y="3244465"/>
            <a:ext cx="3699859" cy="4308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rep(numbers, each = 2)   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837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Vectors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9" y="711201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Length of Vector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We can use the length() function to find the number of elements present inside the vector.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73455" y="3075188"/>
            <a:ext cx="47884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length() to find the length of the languages vector.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0147" y="2493467"/>
            <a:ext cx="6585585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98C379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  languages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&lt;- c(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"R"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"Swift"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"Python"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"Java"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  # find total elements in languages using length()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cat(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"Total Elements:"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length(languages))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32600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9" y="711201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this tutorial, you will learn about the matrix in R with the help of examples.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matrix is a two-dimensional data structure where data are arranged into rows and columns.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6322" name="Picture 2" descr="A matrix arrange data into rows and colum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549" y="1918421"/>
            <a:ext cx="8342451" cy="396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1744" y="5878947"/>
            <a:ext cx="11526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 the above matrix is 3 * 3 (pronounced "three by three") matrix because it has 3 rows and 3 columns.</a:t>
            </a:r>
          </a:p>
        </p:txBody>
      </p:sp>
    </p:spTree>
    <p:extLst>
      <p:ext uri="{BB962C8B-B14F-4D97-AF65-F5344CB8AC3E}">
        <p14:creationId xmlns:p14="http://schemas.microsoft.com/office/powerpoint/2010/main" val="14601968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9" y="711201"/>
            <a:ext cx="11526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Matrix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matrix() function to create a matrix.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syntax of the matrix() function is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50002" y="2201362"/>
            <a:ext cx="54540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vector - the data items of same type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nrow</a:t>
            </a:r>
            <a:r>
              <a:rPr lang="en-US" sz="2400" dirty="0"/>
              <a:t> - number of rows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ncol</a:t>
            </a:r>
            <a:r>
              <a:rPr lang="en-US" sz="2400" dirty="0"/>
              <a:t> - number of columns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byrow</a:t>
            </a:r>
            <a:r>
              <a:rPr lang="en-US" sz="2400" dirty="0"/>
              <a:t> (optional) - if TRUE, the matrix is filled row-wise. By default, the matrix is filled column-wise.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6398" y="3300106"/>
            <a:ext cx="3556001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 matrix(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Centaur" panose="02030504050205020304" pitchFamily="18" charset="0"/>
              </a:rPr>
              <a:t>vector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nrow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ncol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40845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6398" y="763784"/>
            <a:ext cx="11526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Let's see an example,</a:t>
            </a:r>
            <a:endParaRPr lang="en-US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6398" y="1414292"/>
            <a:ext cx="9787551" cy="215443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Centaur" panose="02030504050205020304" pitchFamily="18" charset="0"/>
              </a:rPr>
              <a:t># create a 2 by 3 matrix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Centaur" panose="020305040502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matrix1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&lt;-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matrix(c(1,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6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nrow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ncol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byrow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Centaur" panose="02030504050205020304" pitchFamily="18" charset="0"/>
              </a:rPr>
              <a:t>TRUE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print(matrix1)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0" y="4394416"/>
            <a:ext cx="3519054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      [,1] [,2] [,3]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[1,] 1     2     3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[2,] 4     5     6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90346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093" y="686599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Matrix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the above example, we have used the matrix() function to create a matrix named matrix1.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400" y="4140998"/>
            <a:ext cx="111344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 we have passed data items of integer type and used c() to combine data items together. And </a:t>
            </a:r>
            <a:r>
              <a:rPr lang="en-US" sz="2400" dirty="0" err="1"/>
              <a:t>nrow</a:t>
            </a:r>
            <a:r>
              <a:rPr lang="en-US" sz="2400" dirty="0"/>
              <a:t> = 2 and </a:t>
            </a:r>
            <a:r>
              <a:rPr lang="en-US" sz="2400" dirty="0" err="1"/>
              <a:t>ncol</a:t>
            </a:r>
            <a:r>
              <a:rPr lang="en-US" sz="2400" dirty="0"/>
              <a:t> = 3 means the matrix has 2 rows and 3 columns.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Since we have passed </a:t>
            </a:r>
            <a:r>
              <a:rPr lang="en-US" sz="2400" dirty="0" err="1"/>
              <a:t>byrow</a:t>
            </a:r>
            <a:r>
              <a:rPr lang="en-US" sz="2400" dirty="0"/>
              <a:t> = TRUE, the data items in the matrix are filled row-wise. If we didn't pass </a:t>
            </a:r>
            <a:r>
              <a:rPr lang="en-US" sz="2400" dirty="0" err="1"/>
              <a:t>byrow</a:t>
            </a:r>
            <a:r>
              <a:rPr lang="en-US" sz="2400" dirty="0"/>
              <a:t> argument as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06804" y="2942857"/>
            <a:ext cx="8333628" cy="4308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matrix(c(1,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6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nrow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ncol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byrow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Centaur" panose="02030504050205020304" pitchFamily="18" charset="0"/>
              </a:rPr>
              <a:t>TRUE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96436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093" y="686599"/>
            <a:ext cx="115269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Create a Matrix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Since we have passed </a:t>
            </a:r>
            <a:r>
              <a:rPr lang="en-US" sz="2400" dirty="0" err="1"/>
              <a:t>byrow</a:t>
            </a:r>
            <a:r>
              <a:rPr lang="en-US" sz="2400" dirty="0"/>
              <a:t> = TRUE, the data items in the matrix are filled row-wise. If we didn't pass </a:t>
            </a:r>
            <a:r>
              <a:rPr lang="en-US" sz="2400" dirty="0" err="1"/>
              <a:t>byrow</a:t>
            </a:r>
            <a:r>
              <a:rPr lang="en-US" sz="2400" dirty="0"/>
              <a:t> argument as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84218" y="2727413"/>
            <a:ext cx="6101350" cy="4308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matrix(c(1,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4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5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6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nrow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2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,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ncol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=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3D3D3"/>
                </a:solidFill>
                <a:effectLst/>
                <a:latin typeface="Centaur" panose="02030504050205020304" pitchFamily="18" charset="0"/>
              </a:rPr>
              <a:t>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D19A66"/>
                </a:solidFill>
                <a:effectLst/>
                <a:latin typeface="Centaur" panose="02030504050205020304" pitchFamily="18" charset="0"/>
              </a:rPr>
              <a:t>3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)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84602" y="3916026"/>
            <a:ext cx="3500582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	[,1] 	[,2] 	[,3]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[1,] 	1 	3 	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[2,] 	2 	4 	6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75869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093" y="686599"/>
            <a:ext cx="115269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Matrix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We use the vector index operator [ ] to access specific elements of a matrix in R.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syntax to access a matrix element is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79503" y="2966608"/>
            <a:ext cx="1910779" cy="4308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Centaur" panose="02030504050205020304" pitchFamily="18" charset="0"/>
              </a:rPr>
              <a:t>matrix[n1, n2]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aur" panose="020305040502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84602" y="3916026"/>
            <a:ext cx="3500582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	[,1] 	[,2] 	[,3]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[1,] 	1 	3 	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Centaur" panose="02030504050205020304" pitchFamily="18" charset="0"/>
              </a:rPr>
              <a:t>[2,] 	2 	4 	6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aur" panose="020305040502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89011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5567" y="11499"/>
            <a:ext cx="57265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Matrix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Here,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n1 - specifies the row position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n2 - specifies the column position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Let's see an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2437" y="3629354"/>
            <a:ext cx="11786881" cy="301621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matrix1 &lt;- matrix(c(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"Cathy"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"Larry"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"Harry"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2,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(matrix1)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access element at 1st row, 2nd column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cat(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"\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nDesired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Element:"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matrix1[1, 2])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5411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436" y="722699"/>
            <a:ext cx="11656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Matrix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the above example, we have created a 2 by 2 matrix named matrix1 with 4 string type </a:t>
            </a:r>
            <a:r>
              <a:rPr lang="en-US" sz="2400" dirty="0" err="1"/>
              <a:t>datas</a:t>
            </a:r>
            <a:r>
              <a:rPr lang="en-US" sz="2400" dirty="0"/>
              <a:t>. Notice the use of index operator [],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49237" y="2726560"/>
            <a:ext cx="3925454" cy="55399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E06C7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matrix1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[1, 2]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2435" y="4555944"/>
            <a:ext cx="11656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Here, [1, 2] specifies we are trying to access element present at 1st row, 2nd column i.e. "Larry".</a:t>
            </a:r>
          </a:p>
        </p:txBody>
      </p:sp>
    </p:spTree>
    <p:extLst>
      <p:ext uri="{BB962C8B-B14F-4D97-AF65-F5344CB8AC3E}">
        <p14:creationId xmlns:p14="http://schemas.microsoft.com/office/powerpoint/2010/main" val="36854560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436" y="722699"/>
            <a:ext cx="11656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Entire Row or Column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can also access the entire row or column based on the value passed inside [].</a:t>
            </a:r>
          </a:p>
          <a:p>
            <a:pPr algn="just"/>
            <a:r>
              <a:rPr lang="en-US" sz="2400" dirty="0"/>
              <a:t>[n, ] - returns the entire element of the nth row.</a:t>
            </a:r>
          </a:p>
          <a:p>
            <a:pPr algn="just"/>
            <a:r>
              <a:rPr lang="en-US" sz="2400" dirty="0"/>
              <a:t>[ ,n] - returns the entire element of the nth column.</a:t>
            </a:r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6327" y="3236351"/>
            <a:ext cx="11277600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matrix1 &lt;- matrix(c(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"Cathy"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"Larry"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"Harry"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2,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(matrix1)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# access entire element at 1st 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"\n1st Row:"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matrix1[1, 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# access entire element at 2nd column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"\n2nd Column:"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matrix1[, 2])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28437" y="5657671"/>
            <a:ext cx="11462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Here,</a:t>
            </a:r>
          </a:p>
          <a:p>
            <a:endParaRPr lang="en-IN" dirty="0"/>
          </a:p>
          <a:p>
            <a:r>
              <a:rPr lang="en-IN" dirty="0"/>
              <a:t>matrix1[1, ] - access entire elements at 1st row i.e. </a:t>
            </a:r>
            <a:r>
              <a:rPr lang="en-IN" dirty="0" err="1"/>
              <a:t>Sabby</a:t>
            </a:r>
            <a:r>
              <a:rPr lang="en-IN" dirty="0"/>
              <a:t> and Larry</a:t>
            </a:r>
          </a:p>
          <a:p>
            <a:r>
              <a:rPr lang="en-IN" dirty="0"/>
              <a:t>matrix1[ ,2] - access entire elements at 2nd column i.e. Larry and Harry</a:t>
            </a:r>
          </a:p>
        </p:txBody>
      </p:sp>
    </p:spTree>
    <p:extLst>
      <p:ext uri="{BB962C8B-B14F-4D97-AF65-F5344CB8AC3E}">
        <p14:creationId xmlns:p14="http://schemas.microsoft.com/office/powerpoint/2010/main" val="27679964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436" y="722699"/>
            <a:ext cx="11656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More Than One Row or Column</a:t>
            </a:r>
          </a:p>
          <a:p>
            <a:pPr algn="just"/>
            <a:r>
              <a:rPr lang="en-US" sz="2400" dirty="0"/>
              <a:t>We can access more than one row or column in R using the c() function.</a:t>
            </a:r>
          </a:p>
          <a:p>
            <a:pPr algn="just"/>
            <a:r>
              <a:rPr lang="en-US" sz="2400" dirty="0"/>
              <a:t>[c(n1,n2), ] - returns the entire element of n1 and n2 row.</a:t>
            </a:r>
          </a:p>
          <a:p>
            <a:pPr algn="just"/>
            <a:r>
              <a:rPr lang="en-US" sz="2400" dirty="0"/>
              <a:t>[ ,c(n1,n2)] - returns the entire element of n1 and n2 column.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2436" y="3247075"/>
            <a:ext cx="6505575" cy="295465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2 by 3 matrix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matrix1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matrix(c(10,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30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40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50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60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nrow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ncol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print(matrix1)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access entire element of 1st and 3rd 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cat("\n1st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and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2nd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Row:",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matrix1[c(1,3),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access entire element of 2nd and 3rd column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cat("\n2nd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and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3rd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Column:",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matrix1[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,c(2,3)])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96100" y="3142058"/>
            <a:ext cx="49726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Here,</a:t>
            </a:r>
          </a:p>
          <a:p>
            <a:endParaRPr lang="en-IN" sz="2400" dirty="0"/>
          </a:p>
          <a:p>
            <a:r>
              <a:rPr lang="en-IN" sz="2400" dirty="0"/>
              <a:t>[c(1,3), ] - returns the entire element of 1st and 3rd row.</a:t>
            </a:r>
          </a:p>
          <a:p>
            <a:endParaRPr lang="en-IN" sz="2400" dirty="0"/>
          </a:p>
          <a:p>
            <a:r>
              <a:rPr lang="en-IN" sz="2400" dirty="0"/>
              <a:t>[ ,c(2,3)] - returns the entire element of 2nd and 3rd column.</a:t>
            </a:r>
          </a:p>
        </p:txBody>
      </p:sp>
    </p:spTree>
    <p:extLst>
      <p:ext uri="{BB962C8B-B14F-4D97-AF65-F5344CB8AC3E}">
        <p14:creationId xmlns:p14="http://schemas.microsoft.com/office/powerpoint/2010/main" val="26252083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436" y="722699"/>
            <a:ext cx="11656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Modify Matrix Element in R</a:t>
            </a:r>
          </a:p>
          <a:p>
            <a:pPr algn="just"/>
            <a:r>
              <a:rPr lang="en-US" sz="2400" dirty="0"/>
              <a:t>We use the vector index operator [] to modify the specified element.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2436" y="3372890"/>
            <a:ext cx="2454564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matrix1[1,2] = 140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96100" y="3142058"/>
            <a:ext cx="4972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the element present at 1st row, 2nd column is changed to 140.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416794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436" y="722699"/>
            <a:ext cx="11656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Modify Matrix Element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Let's see an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2436" y="2495727"/>
            <a:ext cx="6761466" cy="2954655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2 by 2 matrix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matrix(c(1,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original matrix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print(matrix1)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change value at 1st row, 2nd column to 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matrix1[1,2]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updated matrix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print(matrix1)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51861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672" y="1258652"/>
            <a:ext cx="116562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Combine Two Matrices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</a:t>
            </a:r>
            <a:r>
              <a:rPr lang="en-US" sz="2400" dirty="0" err="1"/>
              <a:t>cbind</a:t>
            </a:r>
            <a:r>
              <a:rPr lang="en-US" sz="2400" dirty="0"/>
              <a:t>() and the </a:t>
            </a:r>
            <a:r>
              <a:rPr lang="en-US" sz="2400" dirty="0" err="1"/>
              <a:t>rbind</a:t>
            </a:r>
            <a:r>
              <a:rPr lang="en-US" sz="2400" dirty="0"/>
              <a:t>() function to combine two matrices together.</a:t>
            </a:r>
          </a:p>
          <a:p>
            <a:pPr algn="just"/>
            <a:r>
              <a:rPr lang="en-US" sz="2400" dirty="0" err="1"/>
              <a:t>cbind</a:t>
            </a:r>
            <a:r>
              <a:rPr lang="en-US" sz="2400" dirty="0"/>
              <a:t>() - combines two matrices by columns</a:t>
            </a:r>
          </a:p>
          <a:p>
            <a:pPr algn="just"/>
            <a:r>
              <a:rPr lang="en-US" sz="2400" dirty="0" err="1"/>
              <a:t>rbind</a:t>
            </a:r>
            <a:r>
              <a:rPr lang="en-US" sz="2400" dirty="0"/>
              <a:t>() - combines two matrices by rows</a:t>
            </a:r>
          </a:p>
          <a:p>
            <a:pPr algn="just"/>
            <a:r>
              <a:rPr lang="en-US" sz="2400" dirty="0"/>
              <a:t>The number of rows and columns of two matrices we want to combine must be equal. </a:t>
            </a:r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32738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41745" y="1041817"/>
            <a:ext cx="7555346" cy="236988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two 2 by 2 matrices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even_numbers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matrix(c(2,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odd_numbers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matrix(c(1,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combine two matrices by column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total1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cbind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even_numbers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odd_numbers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print(total1)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combine two matrices by row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total2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rbind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even_numbers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odd_numbers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print(total2)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41745" y="3743530"/>
            <a:ext cx="11656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 first we have used the </a:t>
            </a:r>
            <a:r>
              <a:rPr lang="en-US" sz="2400" dirty="0" err="1"/>
              <a:t>cbind</a:t>
            </a:r>
            <a:r>
              <a:rPr lang="en-US" sz="2400" dirty="0"/>
              <a:t>() function to combine the two matrices: </a:t>
            </a:r>
            <a:r>
              <a:rPr lang="en-US" sz="2400" dirty="0" err="1"/>
              <a:t>even_numbers</a:t>
            </a:r>
            <a:r>
              <a:rPr lang="en-US" sz="2400" dirty="0"/>
              <a:t> and </a:t>
            </a:r>
            <a:r>
              <a:rPr lang="en-US" sz="2400" dirty="0" err="1"/>
              <a:t>odd_numbers</a:t>
            </a:r>
            <a:r>
              <a:rPr lang="en-US" sz="2400" dirty="0"/>
              <a:t> by column. And </a:t>
            </a:r>
            <a:r>
              <a:rPr lang="en-US" sz="2400" dirty="0" err="1"/>
              <a:t>rbind</a:t>
            </a:r>
            <a:r>
              <a:rPr lang="en-US" sz="2400" dirty="0"/>
              <a:t>() to combine two matrices by row.</a:t>
            </a:r>
          </a:p>
        </p:txBody>
      </p:sp>
    </p:spTree>
    <p:extLst>
      <p:ext uri="{BB962C8B-B14F-4D97-AF65-F5344CB8AC3E}">
        <p14:creationId xmlns:p14="http://schemas.microsoft.com/office/powerpoint/2010/main" val="6194641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815307"/>
            <a:ext cx="11656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Check if Element Exists in R Matrix</a:t>
            </a:r>
          </a:p>
          <a:p>
            <a:pPr algn="just"/>
            <a:r>
              <a:rPr lang="en-US" sz="2400" dirty="0"/>
              <a:t>In R, we use the %in% operator to check if the specified element is present in the matrix or not and returns a </a:t>
            </a:r>
            <a:r>
              <a:rPr lang="en-US" sz="2400" dirty="0" err="1"/>
              <a:t>boolean</a:t>
            </a:r>
            <a:r>
              <a:rPr lang="en-US" sz="2400" dirty="0"/>
              <a:t> value.</a:t>
            </a:r>
          </a:p>
          <a:p>
            <a:pPr algn="just"/>
            <a:r>
              <a:rPr lang="en-US" sz="2400" dirty="0"/>
              <a:t>TRUE - if specified element is present in the matrix</a:t>
            </a:r>
          </a:p>
          <a:p>
            <a:pPr algn="just"/>
            <a:r>
              <a:rPr lang="en-US" sz="2400" dirty="0"/>
              <a:t>FALSE - if specified element is not present in the matrix</a:t>
            </a:r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273" y="3277795"/>
            <a:ext cx="8388515" cy="338554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matrix1 &lt;- matrix(c(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"Cathy"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"Larry"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"Harry"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"Larry"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%in% matrix1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TRUE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"Kinsley"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%in% matrix1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FALSE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65309" y="3613972"/>
            <a:ext cx="32647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Here,</a:t>
            </a:r>
          </a:p>
          <a:p>
            <a:pPr algn="just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"Larry" is present in matrix1, so the method returns TRUE</a:t>
            </a:r>
          </a:p>
          <a:p>
            <a:pPr algn="just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"Kinsley" is not present in matrix1, so the method returns FALSE</a:t>
            </a:r>
          </a:p>
        </p:txBody>
      </p:sp>
    </p:spTree>
    <p:extLst>
      <p:ext uri="{BB962C8B-B14F-4D97-AF65-F5344CB8AC3E}">
        <p14:creationId xmlns:p14="http://schemas.microsoft.com/office/powerpoint/2010/main" val="119217898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 List</a:t>
            </a:r>
          </a:p>
          <a:p>
            <a:pPr algn="just"/>
            <a:r>
              <a:rPr lang="en-US" sz="2400" dirty="0"/>
              <a:t>In this tutorial, we will learn about list in R with the help of examples.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List is a collection of similar or different types of data.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In R, we use the list() function to create a list.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57818" y="3613972"/>
            <a:ext cx="54722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Here,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list1 - list of integers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list2 - list containing string, integer,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value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4799" y="3716301"/>
            <a:ext cx="5680364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# list with similar type of data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list1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list(24,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# list with different type of data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list2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list("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Ranjy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07785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Access List Elements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each element in a list is associated with a number. The number is known as a list index.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We can access elements of a list using the index number (1, 2, 3 …).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41817" y="2972352"/>
            <a:ext cx="643283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the above example, we have created a list named list1.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 we have used the vector index to access the vector elements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list1[1] - access the first element 24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list1[4] - accesses the third element "Nepal“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Note: In R, the list index always starts with 1. Hence, the first element of a list is present at index 1, second element at index 2 and so on.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7018" y="2972352"/>
            <a:ext cx="5264727" cy="33239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access 1st item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(list1[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access 4th item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(list1[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Nepal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5246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Modify a List Element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To change a list element, we can simply reassign a new value to the specific index.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9778" y="2511116"/>
            <a:ext cx="643283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 we have reassigned a new value to index 2 to change the list element from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" to "Cathy".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7018" y="2510534"/>
            <a:ext cx="5063887" cy="33239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change element at index 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"Cathy"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print updated list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(list1)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68592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Add Items to R List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We use the append() function to add an item at the end of the list.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9778" y="2511116"/>
            <a:ext cx="64328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the example, we have created a list named list1.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Notice the line, append(list1, 3.14)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Here, append() adds 3.14 at the end of the list.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7018" y="2353271"/>
            <a:ext cx="5063887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list(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using append()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(list1, 3.14)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30070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Remove Items From a List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R allows us to remove items for a list. We first access elements using a list index and add negative sign - to indicate we want to delete the item. For example,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[-1] - removes 1st item</a:t>
            </a:r>
          </a:p>
          <a:p>
            <a:pPr algn="just"/>
            <a:r>
              <a:rPr lang="en-US" sz="2400" dirty="0"/>
              <a:t>[-2] - removes 2nd item and so on.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9087" y="4548271"/>
            <a:ext cx="64328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 list[-4] removes the 4th item of list1.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7018" y="4025052"/>
            <a:ext cx="5063887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remove 4th item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(list1[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Nepal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36060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Length of R List</a:t>
            </a:r>
          </a:p>
          <a:p>
            <a:pPr algn="just"/>
            <a:r>
              <a:rPr lang="en-US" sz="2400" dirty="0"/>
              <a:t>In R, we can use the length() function to find the number of elements present inside the list.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84032" y="2741949"/>
            <a:ext cx="57770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 we have used the length() function to find the length of list1. 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Since there are 4 elements in list1 so length() returns 4.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7018" y="2634228"/>
            <a:ext cx="5751575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find total elements in list1 using length()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"Total Elements:"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length(list1))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15601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Matrix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Check if Element Exists in R List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%in% operator to check if the specified element is present in the list or not and returns a </a:t>
            </a:r>
            <a:r>
              <a:rPr lang="en-US" sz="2400" dirty="0" err="1"/>
              <a:t>boolean</a:t>
            </a:r>
            <a:r>
              <a:rPr lang="en-US" sz="2400" dirty="0"/>
              <a:t> value.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TRUE - if specified element is present in the list</a:t>
            </a:r>
          </a:p>
          <a:p>
            <a:pPr algn="just"/>
            <a:r>
              <a:rPr lang="en-US" sz="2400" dirty="0"/>
              <a:t>FALSE - if specified element is not present in the list</a:t>
            </a:r>
          </a:p>
          <a:p>
            <a:pPr algn="just"/>
            <a:r>
              <a:rPr lang="en-US" sz="2400" dirty="0"/>
              <a:t>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15564" y="3914339"/>
            <a:ext cx="41194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"Larry" is present in list1, so the method returns TRUE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"Kinsley" is not present in list1, so the method returns FALSE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914339"/>
            <a:ext cx="7747314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list1 &lt;- list(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"Nepal"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%in% list1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"Kinsley"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%in% list1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80045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this tutorial, we will learn about data frames in R with the help of examples.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 data frame is a two-dimensional data structure which can store data in tabular format.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Data frames have rows and columns and each column can be a different vector. And different vectors can be of different data types.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Before we learn about Data Frames, make sure you know about R vector.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7662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Create a Data Frame in R</a:t>
            </a:r>
            <a:endParaRPr lang="en-US" sz="2400" b="1" dirty="0"/>
          </a:p>
          <a:p>
            <a:pPr algn="just"/>
            <a:r>
              <a:rPr lang="en-US" sz="2400" dirty="0"/>
              <a:t>In R, we use the </a:t>
            </a:r>
            <a:r>
              <a:rPr lang="en-US" sz="2400" dirty="0" err="1"/>
              <a:t>data.frame</a:t>
            </a:r>
            <a:r>
              <a:rPr lang="en-US" sz="2400" dirty="0"/>
              <a:t>() function to create a Data Frame.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 syntax of the </a:t>
            </a:r>
            <a:r>
              <a:rPr lang="en-US" sz="2400" dirty="0" err="1"/>
              <a:t>data.frame</a:t>
            </a:r>
            <a:r>
              <a:rPr lang="en-US" sz="2400" dirty="0"/>
              <a:t>() function is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346" y="2824448"/>
            <a:ext cx="41194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Here,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first_col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a vector with values val1, val2, ... of same data type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second_col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another vector with values val1, val2, ... of same data type and so on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7018" y="3295318"/>
            <a:ext cx="4765964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dataframe1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first_col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c(val1, val2, ...),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second_col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c(val1, val2, ...),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696634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Create a Data Frame in R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Let's see an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503265" y="2896525"/>
            <a:ext cx="5412510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Name 		Age 	Vote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1 	Juan 		22 	TRUE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rgbClr val="D5D5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	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Alcaraz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		15 	FALSE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rgbClr val="D5D5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 	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Simantha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5D5D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	19 	TRUE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653" y="4978019"/>
            <a:ext cx="11343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 Name, Age, and Vote are column names for vectors of String, Numeric, and Boolean type respectively.</a:t>
            </a:r>
            <a:endParaRPr lang="en-IN" sz="24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92899" y="2372321"/>
            <a:ext cx="5692264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"Juan"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Alcaraz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Simantha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Vote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6B6C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872191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Access Data Frame Columns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There are different ways to extract columns from a data frame. We can use [ ], [[ ]], or $ to access specific column of a data frame in R.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1744" y="2453728"/>
            <a:ext cx="8986983" cy="406265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a data frame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dataframe1 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"Juan"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Alcaraz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Simantha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Vote = c(TRUE, FALSE, TRUE) 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pass index number inside [ 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(dataframe1[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pass column name inside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[[ ]]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(dataframe1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[["Name"]]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use $ operator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column name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(dataframe1$Name)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18146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Access Data Frame Columns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the above example, we have created a data frame named dataframe1 with three columns Name, Age, Vote.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Here, we have used different operators to access Name column of dataframe1.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Accessing with [[ ]] or $ is similar. However, it differs for [ ], [ ] will return us a data frame but the other two will reduce it into a vector and return a vector.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2191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Combine Data Frames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In R, we use the </a:t>
            </a:r>
            <a:r>
              <a:rPr lang="en-US" sz="2400" dirty="0" err="1"/>
              <a:t>rbind</a:t>
            </a:r>
            <a:r>
              <a:rPr lang="en-US" sz="2400" dirty="0"/>
              <a:t>() and the </a:t>
            </a:r>
            <a:r>
              <a:rPr lang="en-US" sz="2400" dirty="0" err="1"/>
              <a:t>cbind</a:t>
            </a:r>
            <a:r>
              <a:rPr lang="en-US" sz="2400" dirty="0"/>
              <a:t>() function to combine two data frames together.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rbind</a:t>
            </a:r>
            <a:r>
              <a:rPr lang="en-US" sz="2400" dirty="0"/>
              <a:t>() - combines two data frames vertically</a:t>
            </a:r>
          </a:p>
          <a:p>
            <a:pPr algn="just"/>
            <a:r>
              <a:rPr lang="en-US" sz="2400" dirty="0" err="1"/>
              <a:t>cbind</a:t>
            </a:r>
            <a:r>
              <a:rPr lang="en-US" sz="2400" dirty="0"/>
              <a:t>() - combines two data frames horizontally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142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7018" y="722699"/>
            <a:ext cx="11656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/>
              <a:t>Combine Data Frames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If we want to combine two data frames vertically, the column name of the two data frames must be the same. For example,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996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184073" y="228599"/>
            <a:ext cx="6874824" cy="6432530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a data frame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dataframe1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data.frame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c("Juan", "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Alcaraz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"),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c(22, 15)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create another data frame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dataframe2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data.frame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c("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Yiruma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", "Bach"),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c(46, 89)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# combine two data frames vertically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FFDD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updated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rbind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(dataframe1, dataframe2)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dirty="0">
              <a:solidFill>
                <a:srgbClr val="D3D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print(updated)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81362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400" y="3105835"/>
            <a:ext cx="11434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Here, we have used the </a:t>
            </a:r>
            <a:r>
              <a:rPr lang="en-IN" sz="2000" dirty="0" err="1"/>
              <a:t>rbind</a:t>
            </a:r>
            <a:r>
              <a:rPr lang="en-IN" sz="2000" dirty="0"/>
              <a:t>() function to combine the two data frames: dataframe1 and dataframe2 vertically.</a:t>
            </a:r>
          </a:p>
        </p:txBody>
      </p:sp>
    </p:spTree>
    <p:extLst>
      <p:ext uri="{BB962C8B-B14F-4D97-AF65-F5344CB8AC3E}">
        <p14:creationId xmlns:p14="http://schemas.microsoft.com/office/powerpoint/2010/main" val="263920678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964" y="722699"/>
            <a:ext cx="11434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Combine Horizontally Using </a:t>
            </a:r>
            <a:r>
              <a:rPr lang="en-IN" sz="2000" b="1" dirty="0" err="1"/>
              <a:t>cbind</a:t>
            </a:r>
            <a:r>
              <a:rPr lang="en-IN" sz="2000" b="1" dirty="0"/>
              <a:t>()</a:t>
            </a:r>
          </a:p>
          <a:p>
            <a:endParaRPr lang="en-IN" sz="2000" b="1" dirty="0"/>
          </a:p>
          <a:p>
            <a:r>
              <a:rPr lang="en-US" sz="2000" dirty="0"/>
              <a:t>The </a:t>
            </a:r>
            <a:r>
              <a:rPr lang="en-US" sz="2000" dirty="0" err="1"/>
              <a:t>cbind</a:t>
            </a:r>
            <a:r>
              <a:rPr lang="en-US" sz="2000" dirty="0"/>
              <a:t>() function combines two or more data frames horizontally. For example,</a:t>
            </a:r>
            <a:endParaRPr lang="en-IN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00100" y="1888689"/>
            <a:ext cx="9112816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a data 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dataframe1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Name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=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c("Juan", 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Alcaraz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"),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Age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=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c(22, 15)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another data 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dataframe2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Hobby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=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c("Tennis", "Piano")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combine two data frames horizontally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updated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cbind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(dataframe1, dataframe2)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print(updated)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2581" y="4904512"/>
            <a:ext cx="115393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Here, we have used </a:t>
            </a:r>
            <a:r>
              <a:rPr lang="en-IN" sz="2400" dirty="0" err="1"/>
              <a:t>cbind</a:t>
            </a:r>
            <a:r>
              <a:rPr lang="en-IN" sz="2400" dirty="0"/>
              <a:t>() to combine two data frames horizontally.</a:t>
            </a:r>
          </a:p>
          <a:p>
            <a:endParaRPr lang="en-IN" sz="2400" dirty="0"/>
          </a:p>
          <a:p>
            <a:r>
              <a:rPr lang="en-IN" sz="2400" dirty="0"/>
              <a:t>Note: The number of items on each vector of two or more combining data frames must be equal otherwise we will get an error: arguments imply differing number of rows or columns.</a:t>
            </a:r>
          </a:p>
        </p:txBody>
      </p:sp>
    </p:spTree>
    <p:extLst>
      <p:ext uri="{BB962C8B-B14F-4D97-AF65-F5344CB8AC3E}">
        <p14:creationId xmlns:p14="http://schemas.microsoft.com/office/powerpoint/2010/main" val="38579323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964" y="722699"/>
            <a:ext cx="11434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Length of a Data Frame in R</a:t>
            </a:r>
            <a:endParaRPr lang="en-IN" sz="2000" b="1" dirty="0"/>
          </a:p>
          <a:p>
            <a:r>
              <a:rPr lang="en-US" sz="2000" dirty="0"/>
              <a:t>In R, we use the length() function to find the number of columns in a data frame. For example,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452581" y="4904512"/>
            <a:ext cx="11539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length() to find the total number of columns in dataframe1. Since there are 3 columns, the length() function returns 3.</a:t>
            </a:r>
            <a:endParaRPr lang="en-IN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28800" y="1644730"/>
            <a:ext cx="9296400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Create a data 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dataframe1 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Name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"Juan"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Alcaraz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Simantha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Age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Vote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"Total Elements:"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length(dataframe1))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8717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964" y="722699"/>
            <a:ext cx="11434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Length of a Data Frame in R</a:t>
            </a:r>
            <a:endParaRPr lang="en-IN" sz="2000" b="1" dirty="0"/>
          </a:p>
          <a:p>
            <a:r>
              <a:rPr lang="en-US" sz="2000" dirty="0"/>
              <a:t>In R, we use the length() function to find the number of columns in a data frame. For example,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452581" y="4904512"/>
            <a:ext cx="11539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used length() to find the total number of columns in dataframe1. Since there are 3 columns, the length() function returns 3.</a:t>
            </a:r>
            <a:endParaRPr lang="en-IN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23925" y="1768555"/>
            <a:ext cx="9296400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Create a data 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dataframe1 &lt;-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data.frame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Name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"Juan"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Alcaraz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Simantha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Age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Vote = 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cat(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"Total Elements:"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length(dataframe1))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39714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Factors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982" y="2025026"/>
            <a:ext cx="114346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 Factor is a data structure that is used to work with </a:t>
            </a:r>
            <a:r>
              <a:rPr lang="en-US" sz="2000" dirty="0" err="1"/>
              <a:t>categorizable</a:t>
            </a:r>
            <a:r>
              <a:rPr lang="en-US" sz="2000" dirty="0"/>
              <a:t> </a:t>
            </a:r>
            <a:r>
              <a:rPr lang="en-US" sz="2000" dirty="0" err="1"/>
              <a:t>datas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Suppose a data field such as marital status may contain only values from single, married, separated, divorced, or widowed.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such a case, we know the possible values beforehand and these predefined, distinct values are called levels of a factor.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26080514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964" y="722699"/>
            <a:ext cx="11434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Create a Factor in R</a:t>
            </a:r>
          </a:p>
          <a:p>
            <a:endParaRPr lang="en-US" sz="2000" b="1" dirty="0"/>
          </a:p>
          <a:p>
            <a:r>
              <a:rPr lang="en-US" sz="2000" dirty="0"/>
              <a:t>In R, we use the length() function to find the number of columns in a data frame. For example,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360218" y="6253021"/>
            <a:ext cx="11539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factor() takes a vector as an argument.</a:t>
            </a:r>
            <a:endParaRPr lang="en-IN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42328" y="1998412"/>
            <a:ext cx="2715491" cy="36933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FFDDBE"/>
                </a:solidFill>
              </a:rPr>
              <a:t>	factor(vector)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00362" y="2778266"/>
            <a:ext cx="11194473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create a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&lt;- factor(c(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"female"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"transgender"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"female"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print the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71253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909" y="1581681"/>
            <a:ext cx="11434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In the above example, we have used the factor() function to create the factor named </a:t>
            </a:r>
            <a:r>
              <a:rPr lang="en-US" sz="2000" dirty="0" err="1"/>
              <a:t>students_gender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dirty="0"/>
              <a:t>Notice while printing </a:t>
            </a:r>
            <a:r>
              <a:rPr lang="en-US" sz="2000" dirty="0" err="1"/>
              <a:t>students_gender</a:t>
            </a:r>
            <a:r>
              <a:rPr lang="en-US" sz="2000" dirty="0"/>
              <a:t>, we get two outputs</a:t>
            </a:r>
          </a:p>
          <a:p>
            <a:endParaRPr lang="en-US" sz="2000" dirty="0"/>
          </a:p>
          <a:p>
            <a:r>
              <a:rPr lang="en-US" sz="2000" dirty="0"/>
              <a:t>All the vectors items</a:t>
            </a:r>
          </a:p>
          <a:p>
            <a:r>
              <a:rPr lang="en-US" sz="2000" dirty="0"/>
              <a:t>predefined possible values we know beforehand i.e. levels of </a:t>
            </a:r>
            <a:r>
              <a:rPr lang="en-US" sz="2000" dirty="0" err="1"/>
              <a:t>students_gender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363853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182" y="683398"/>
            <a:ext cx="11434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Access Factors Elements</a:t>
            </a:r>
          </a:p>
          <a:p>
            <a:endParaRPr lang="en-US" sz="2000" b="1" dirty="0"/>
          </a:p>
          <a:p>
            <a:r>
              <a:rPr lang="en-US" sz="2000" dirty="0"/>
              <a:t>Accessing vector elements is similar to that of vectors. We use the index number. For example</a:t>
            </a:r>
            <a:r>
              <a:rPr lang="en-US" sz="2000" b="1" dirty="0"/>
              <a:t>,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54182" y="1784544"/>
            <a:ext cx="10087185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a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&lt;- factor(c(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"female"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"transgender"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"female"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access 1st element of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[1])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access 4th element of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students_gender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[4])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182" y="4611684"/>
            <a:ext cx="1143461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In the above example, we have used the index number to access elements of the </a:t>
            </a:r>
            <a:r>
              <a:rPr lang="en-IN" sz="2000" dirty="0" err="1"/>
              <a:t>students_gender</a:t>
            </a:r>
            <a:endParaRPr lang="en-IN" sz="2000" dirty="0"/>
          </a:p>
          <a:p>
            <a:endParaRPr lang="en-IN" sz="2000" dirty="0"/>
          </a:p>
          <a:p>
            <a:r>
              <a:rPr lang="en-IN" sz="2000" dirty="0" err="1"/>
              <a:t>students_gender</a:t>
            </a:r>
            <a:r>
              <a:rPr lang="en-IN" sz="2000" dirty="0"/>
              <a:t>[1] - returns the 1st element of </a:t>
            </a:r>
            <a:r>
              <a:rPr lang="en-IN" sz="2000" dirty="0" err="1"/>
              <a:t>students_gender</a:t>
            </a:r>
            <a:r>
              <a:rPr lang="en-IN" sz="2000" dirty="0"/>
              <a:t> </a:t>
            </a:r>
            <a:r>
              <a:rPr lang="en-IN" sz="2000" dirty="0" err="1"/>
              <a:t>i.e</a:t>
            </a:r>
            <a:r>
              <a:rPr lang="en-IN" sz="2000" dirty="0"/>
              <a:t> "male"</a:t>
            </a:r>
          </a:p>
          <a:p>
            <a:r>
              <a:rPr lang="en-IN" sz="2000" dirty="0" err="1"/>
              <a:t>students_gender</a:t>
            </a:r>
            <a:r>
              <a:rPr lang="en-IN" sz="2000" dirty="0"/>
              <a:t>[4] - returns the 4th element of </a:t>
            </a:r>
            <a:r>
              <a:rPr lang="en-IN" sz="2000" dirty="0" err="1"/>
              <a:t>students_gender</a:t>
            </a:r>
            <a:r>
              <a:rPr lang="en-IN" sz="2000" dirty="0"/>
              <a:t> i.e. "transgender"</a:t>
            </a:r>
          </a:p>
          <a:p>
            <a:r>
              <a:rPr lang="en-IN" sz="2000" dirty="0"/>
              <a:t>Note that each time we access and print factor elements we get a level of factor too.</a:t>
            </a:r>
          </a:p>
        </p:txBody>
      </p:sp>
    </p:spTree>
    <p:extLst>
      <p:ext uri="{BB962C8B-B14F-4D97-AF65-F5344CB8AC3E}">
        <p14:creationId xmlns:p14="http://schemas.microsoft.com/office/powerpoint/2010/main" val="291289003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182" y="683398"/>
            <a:ext cx="11434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Modify Factor Element</a:t>
            </a:r>
          </a:p>
          <a:p>
            <a:endParaRPr lang="en-US" sz="2000" b="1" dirty="0"/>
          </a:p>
          <a:p>
            <a:r>
              <a:rPr lang="en-US" sz="2000" dirty="0"/>
              <a:t>To change a vector element, we can simply reassign a new value to the specific index. For example,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182" y="4611684"/>
            <a:ext cx="11434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Here, we have reassigned a new value to index 1 of the </a:t>
            </a:r>
            <a:r>
              <a:rPr lang="en-US" sz="2000" dirty="0" err="1"/>
              <a:t>marital_status</a:t>
            </a:r>
            <a:r>
              <a:rPr lang="en-US" sz="2000" dirty="0"/>
              <a:t> factor to change the element from "married" to "divorced".</a:t>
            </a:r>
            <a:endParaRPr lang="en-IN" sz="2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74254" y="2133262"/>
            <a:ext cx="10446327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a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&lt;- factor(c(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"married"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"single"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"single"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"divorced"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"married"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print the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[1]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"divorced"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[1])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16395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35005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Frame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182" y="683398"/>
            <a:ext cx="11434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Modify Factor Element</a:t>
            </a:r>
          </a:p>
          <a:p>
            <a:endParaRPr lang="en-US" sz="2000" b="1" dirty="0"/>
          </a:p>
          <a:p>
            <a:r>
              <a:rPr lang="en-US" sz="2000" dirty="0"/>
              <a:t>To change a vector element, we can simply reassign a new value to the specific index. For example,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182" y="4611684"/>
            <a:ext cx="11434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Here, we have reassigned a new value to index 1 of the </a:t>
            </a:r>
            <a:r>
              <a:rPr lang="en-US" sz="2000" dirty="0" err="1"/>
              <a:t>marital_status</a:t>
            </a:r>
            <a:r>
              <a:rPr lang="en-US" sz="2000" dirty="0"/>
              <a:t> factor to change the element from "married" to "divorced".</a:t>
            </a:r>
            <a:endParaRPr lang="en-IN" sz="2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74254" y="2133262"/>
            <a:ext cx="10446327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create a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&lt;- factor(c(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"married"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"single"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"single"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"divorced"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"married"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print the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 factor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[1]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"divorced"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marital_status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[1])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606012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54" y="2918693"/>
            <a:ext cx="10515600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Flow Control</a:t>
            </a:r>
          </a:p>
        </p:txBody>
      </p:sp>
    </p:spTree>
    <p:extLst>
      <p:ext uri="{BB962C8B-B14F-4D97-AF65-F5344CB8AC3E}">
        <p14:creationId xmlns:p14="http://schemas.microsoft.com/office/powerpoint/2010/main" val="238150648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996218" cy="7112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Booleans (Comparison and Logical Operators)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181" y="1027870"/>
            <a:ext cx="114346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In R, </a:t>
            </a:r>
            <a:r>
              <a:rPr lang="en-US" sz="2000" dirty="0" err="1"/>
              <a:t>boolean</a:t>
            </a:r>
            <a:r>
              <a:rPr lang="en-US" sz="2000" dirty="0"/>
              <a:t> variables can take only 2 values: TRUE and FALSE. For example,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182" y="4389135"/>
            <a:ext cx="114346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Here, we have declared x and y as </a:t>
            </a:r>
            <a:r>
              <a:rPr lang="en-US" sz="2000" dirty="0" err="1"/>
              <a:t>boolean</a:t>
            </a:r>
            <a:r>
              <a:rPr lang="en-US" sz="2000" dirty="0"/>
              <a:t> variables. </a:t>
            </a:r>
          </a:p>
          <a:p>
            <a:endParaRPr lang="en-US" sz="2000" dirty="0"/>
          </a:p>
          <a:p>
            <a:r>
              <a:rPr lang="en-US" sz="2000" dirty="0"/>
              <a:t>In R, Boolean variables belong to the logical class.</a:t>
            </a:r>
          </a:p>
          <a:p>
            <a:endParaRPr lang="en-US" sz="2000" dirty="0"/>
          </a:p>
          <a:p>
            <a:r>
              <a:rPr lang="en-US" sz="2000" dirty="0"/>
              <a:t>You can also declare </a:t>
            </a:r>
            <a:r>
              <a:rPr lang="en-US" sz="2000" dirty="0" err="1"/>
              <a:t>boolean</a:t>
            </a:r>
            <a:r>
              <a:rPr lang="en-US" sz="2000" dirty="0"/>
              <a:t> variables using a single character - T or F. </a:t>
            </a:r>
          </a:p>
          <a:p>
            <a:endParaRPr lang="en-US" sz="2000" dirty="0"/>
          </a:p>
          <a:p>
            <a:r>
              <a:rPr lang="en-US" sz="2000" dirty="0"/>
              <a:t>Here, T stands for TRUE and F stands for FALSE.</a:t>
            </a:r>
            <a:endParaRPr lang="en-IN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31637" y="1615896"/>
            <a:ext cx="7740072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declare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boolean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x &lt;- TRUE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(x)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declare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boolean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 using single character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y &lt;- F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E6C07B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(y)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class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23284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Boolean With Comparison Operators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127" y="583754"/>
            <a:ext cx="119888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Comparison operators are used to compare two values. The output of a comparison is a </a:t>
            </a:r>
            <a:r>
              <a:rPr lang="en-US" sz="2000" dirty="0" err="1"/>
              <a:t>boolean</a:t>
            </a:r>
            <a:r>
              <a:rPr lang="en-US" sz="2000" dirty="0"/>
              <a:t> value. For example, to check if two numbers are equal, you can use the == operator.</a:t>
            </a:r>
            <a:endParaRPr lang="en-IN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7784" y="1399100"/>
          <a:ext cx="11924145" cy="5278790"/>
        </p:xfrm>
        <a:graphic>
          <a:graphicData uri="http://schemas.openxmlformats.org/drawingml/2006/table">
            <a:tbl>
              <a:tblPr/>
              <a:tblGrid>
                <a:gridCol w="3974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4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4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784">
                <a:tc>
                  <a:txBody>
                    <a:bodyPr/>
                    <a:lstStyle/>
                    <a:p>
                      <a:pPr algn="l"/>
                      <a:r>
                        <a:rPr lang="en-IN" sz="1700" b="1">
                          <a:effectLst/>
                        </a:rPr>
                        <a:t>Operator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700" b="1">
                          <a:effectLst/>
                        </a:rPr>
                        <a:t>Description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700" b="1">
                          <a:effectLst/>
                        </a:rPr>
                        <a:t>Example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&gt;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Greater than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5 &gt; 6 returns FALSE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&lt;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Less than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5 &lt; 6 returns TRUE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==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Equals to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10 == 10 returns TRUE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!=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Not equal to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10 != 10 returns FALSE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&gt;=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>
                          <a:effectLst/>
                        </a:rPr>
                        <a:t>Greater than or equal to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5 &gt;= 6 returns FALSE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8501">
                <a:tc>
                  <a:txBody>
                    <a:bodyPr/>
                    <a:lstStyle/>
                    <a:p>
                      <a:r>
                        <a:rPr lang="en-IN" sz="1700" b="1">
                          <a:effectLst/>
                        </a:rPr>
                        <a:t>&lt;=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>
                          <a:effectLst/>
                        </a:rPr>
                        <a:t>Less than or equal to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700" b="1" dirty="0">
                          <a:effectLst/>
                        </a:rPr>
                        <a:t>6 &lt;= 6 returns TRUE</a:t>
                      </a:r>
                    </a:p>
                  </a:txBody>
                  <a:tcPr marL="143136" marR="143136" marT="71568" marB="7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16849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Boolean With Comparison Operators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818" y="860844"/>
            <a:ext cx="11434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Comparison operators are used to compare two values. </a:t>
            </a:r>
            <a:endParaRPr lang="en-IN" sz="20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66619" y="1401863"/>
            <a:ext cx="5615708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compare x and 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print(x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==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y)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FALSE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946" y="3066267"/>
            <a:ext cx="66917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Similarly, to check if x is less than y, you can use the &lt; operator.</a:t>
            </a:r>
            <a:endParaRPr lang="en-IN" sz="2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66619" y="3938618"/>
            <a:ext cx="3943927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compare x and 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print(x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y)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TRUE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1818" y="5998812"/>
            <a:ext cx="10732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Since, the value stored in x is less than the value stored in y, the comparison x &lt; y results in TRUE.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8164455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Boolean With Comparison Operators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818" y="860844"/>
            <a:ext cx="114346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 Boolean With Logical Operators</a:t>
            </a:r>
          </a:p>
          <a:p>
            <a:endParaRPr lang="en-US" sz="2000" b="1" dirty="0"/>
          </a:p>
          <a:p>
            <a:r>
              <a:rPr lang="en-US" sz="2000" dirty="0"/>
              <a:t>Logical operators are used to compare the output of two comparisons. There are three types of logical operators in R. They are:</a:t>
            </a:r>
          </a:p>
          <a:p>
            <a:r>
              <a:rPr lang="en-US" sz="2000" dirty="0"/>
              <a:t>AND operator (&amp;)</a:t>
            </a:r>
          </a:p>
          <a:p>
            <a:r>
              <a:rPr lang="en-US" sz="2000" dirty="0"/>
              <a:t>OR operator (|)</a:t>
            </a:r>
          </a:p>
          <a:p>
            <a:r>
              <a:rPr lang="en-US" sz="2000" dirty="0"/>
              <a:t>NOT operator (!)</a:t>
            </a:r>
            <a:endParaRPr lang="en-IN" sz="20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033818" y="2316755"/>
            <a:ext cx="7158182" cy="443198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	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&lt;- 10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	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&lt;- 23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	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&lt;- 12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D3D3D3"/>
                </a:solidFill>
              </a:rPr>
              <a:t>	w &lt;- 54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</a:rPr>
              <a:t>	print(x&lt;y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&amp; y&gt;z)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98C379"/>
              </a:solidFill>
              <a:effectLst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61AEEE"/>
                </a:solidFill>
              </a:rPr>
              <a:t>	print(w&gt;x | x&gt;y | z&gt;w)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</a:rPr>
              <a:t>	x &lt;- 3 + 5i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</a:rPr>
              <a:t>	# using ! with in-built function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</a:rPr>
              <a:t>	print(!</a:t>
            </a:r>
            <a:r>
              <a:rPr lang="en-US" altLang="en-US" sz="2400" dirty="0" err="1">
                <a:solidFill>
                  <a:schemeClr val="bg1">
                    <a:lumMod val="95000"/>
                  </a:schemeClr>
                </a:solidFill>
              </a:rPr>
              <a:t>is.numeric</a:t>
            </a:r>
            <a:r>
              <a:rPr lang="en-US" altLang="en-US" sz="2400" dirty="0">
                <a:solidFill>
                  <a:schemeClr val="bg1">
                    <a:lumMod val="95000"/>
                  </a:schemeClr>
                </a:solidFill>
              </a:rPr>
              <a:t>(x))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030401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 decision making program runs one block of code under a condition and another block of code under different conditions. For example,</a:t>
            </a:r>
          </a:p>
          <a:p>
            <a:endParaRPr lang="en-US" sz="2000" dirty="0"/>
          </a:p>
          <a:p>
            <a:r>
              <a:rPr lang="en-US" sz="2000" dirty="0"/>
              <a:t>If age is greater than 18, allow the person to vote.</a:t>
            </a:r>
          </a:p>
          <a:p>
            <a:r>
              <a:rPr lang="en-US" sz="2000" dirty="0"/>
              <a:t>If age is not greater than 18, don't allow the person to vote.</a:t>
            </a:r>
          </a:p>
          <a:p>
            <a:endParaRPr lang="en-US" sz="2000" dirty="0"/>
          </a:p>
          <a:p>
            <a:r>
              <a:rPr lang="en-US" sz="2000" dirty="0"/>
              <a:t>The syntax of an if statement is: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33454" y="2415470"/>
            <a:ext cx="3906983" cy="1107996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test_expression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{ </a:t>
            </a:r>
            <a:endParaRPr lang="en-US" altLang="en-US" sz="2400" dirty="0">
              <a:solidFill>
                <a:srgbClr val="D3D3D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body of 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217" y="4662239"/>
            <a:ext cx="114346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Here, the </a:t>
            </a:r>
            <a:r>
              <a:rPr lang="en-IN" sz="2000" dirty="0" err="1"/>
              <a:t>test_expression</a:t>
            </a:r>
            <a:r>
              <a:rPr lang="en-IN" sz="2000" dirty="0"/>
              <a:t> is a </a:t>
            </a:r>
            <a:r>
              <a:rPr lang="en-IN" sz="2000" dirty="0" err="1"/>
              <a:t>boolean</a:t>
            </a:r>
            <a:r>
              <a:rPr lang="en-IN" sz="2000" dirty="0"/>
              <a:t> expression. It returns either True or False. If the </a:t>
            </a:r>
            <a:r>
              <a:rPr lang="en-IN" sz="2000" dirty="0" err="1"/>
              <a:t>test_expression</a:t>
            </a:r>
            <a:r>
              <a:rPr lang="en-IN" sz="2000" dirty="0"/>
              <a:t> is</a:t>
            </a:r>
          </a:p>
          <a:p>
            <a:endParaRPr lang="en-IN" sz="2000" dirty="0"/>
          </a:p>
          <a:p>
            <a:r>
              <a:rPr lang="en-IN" sz="2000" b="1" dirty="0"/>
              <a:t>True</a:t>
            </a:r>
            <a:r>
              <a:rPr lang="en-IN" sz="2000" dirty="0"/>
              <a:t> - body of the if statement is executed</a:t>
            </a:r>
          </a:p>
          <a:p>
            <a:r>
              <a:rPr lang="en-IN" sz="2000" b="1" dirty="0"/>
              <a:t>False</a:t>
            </a:r>
            <a:r>
              <a:rPr lang="en-IN" sz="2000" dirty="0"/>
              <a:t> - body of the if statement is skipped</a:t>
            </a:r>
          </a:p>
        </p:txBody>
      </p:sp>
    </p:spTree>
    <p:extLst>
      <p:ext uri="{BB962C8B-B14F-4D97-AF65-F5344CB8AC3E}">
        <p14:creationId xmlns:p14="http://schemas.microsoft.com/office/powerpoint/2010/main" val="320995294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Example: R if Statement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360217" y="4662239"/>
            <a:ext cx="11434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In the above program, the test condition x &gt; 0 is true. Hence, the code inside parenthesis is executed.</a:t>
            </a:r>
            <a:endParaRPr lang="en-IN" sz="20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02326" y="1584473"/>
            <a:ext cx="7038109" cy="221599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x &lt;- 3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check if x is greater than 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(x &gt; 0) { </a:t>
            </a:r>
            <a:endParaRPr lang="en-US" altLang="en-US" sz="2400" dirty="0">
              <a:solidFill>
                <a:srgbClr val="D3D3D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"The number is positive"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"Outside if statement"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288848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We can also use an optional else statement with an if statement. The syntax of an if...else statement is:</a:t>
            </a:r>
          </a:p>
        </p:txBody>
      </p:sp>
      <p:sp>
        <p:nvSpPr>
          <p:cNvPr id="6" name="Rectangle 5"/>
          <p:cNvSpPr/>
          <p:nvPr/>
        </p:nvSpPr>
        <p:spPr>
          <a:xfrm>
            <a:off x="1366982" y="2810402"/>
            <a:ext cx="96242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if statement evaluates the </a:t>
            </a:r>
            <a:r>
              <a:rPr lang="en-US" sz="2400" dirty="0" err="1"/>
              <a:t>test_expression</a:t>
            </a:r>
            <a:r>
              <a:rPr lang="en-US" sz="2400" dirty="0"/>
              <a:t> inside the parentheses.</a:t>
            </a:r>
          </a:p>
          <a:p>
            <a:r>
              <a:rPr lang="en-US" sz="2400" b="1" dirty="0"/>
              <a:t>If the </a:t>
            </a:r>
            <a:r>
              <a:rPr lang="en-US" sz="2400" b="1" dirty="0" err="1"/>
              <a:t>test_expression</a:t>
            </a:r>
            <a:r>
              <a:rPr lang="en-US" sz="2400" b="1" dirty="0"/>
              <a:t> is True,</a:t>
            </a:r>
          </a:p>
          <a:p>
            <a:endParaRPr lang="en-US" sz="2400" dirty="0"/>
          </a:p>
          <a:p>
            <a:r>
              <a:rPr lang="en-US" sz="2400" dirty="0"/>
              <a:t>body of if is executed</a:t>
            </a:r>
          </a:p>
          <a:p>
            <a:r>
              <a:rPr lang="en-US" sz="2400" dirty="0"/>
              <a:t>body of else is skipped</a:t>
            </a:r>
          </a:p>
          <a:p>
            <a:endParaRPr lang="en-US" sz="2400" dirty="0"/>
          </a:p>
          <a:p>
            <a:r>
              <a:rPr lang="en-US" sz="2400" b="1" dirty="0"/>
              <a:t>If the </a:t>
            </a:r>
            <a:r>
              <a:rPr lang="en-US" sz="2400" b="1" dirty="0" err="1"/>
              <a:t>test_expression</a:t>
            </a:r>
            <a:r>
              <a:rPr lang="en-US" sz="2400" b="1" dirty="0"/>
              <a:t> is False</a:t>
            </a:r>
          </a:p>
          <a:p>
            <a:endParaRPr lang="en-US" sz="2400" dirty="0"/>
          </a:p>
          <a:p>
            <a:r>
              <a:rPr lang="en-US" sz="2400" dirty="0"/>
              <a:t>body of else is executed</a:t>
            </a:r>
          </a:p>
          <a:p>
            <a:r>
              <a:rPr lang="en-US" sz="2400" dirty="0"/>
              <a:t>body of if is skipped</a:t>
            </a:r>
            <a:endParaRPr lang="en-IN" sz="24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66981" y="1333074"/>
            <a:ext cx="7389091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test_expression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</a:rPr>
              <a:t>			# body of if statement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</a:rPr>
              <a:t>			# body of else statement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332766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Example: R if...else Statement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34836" y="1433899"/>
            <a:ext cx="8719127" cy="33239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age &lt;- 15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check if age is greater than 18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(age &gt; 18)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	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"You are eligible to vote."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	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rgbClr val="D3D3D3"/>
                </a:solidFill>
                <a:effectLst/>
              </a:rPr>
              <a:t>    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	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"You cannot vote."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	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rgbClr val="D3D3D3"/>
                </a:solidFill>
                <a:effectLst/>
              </a:rPr>
              <a:t>    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064208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if...else 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If you want to test more than one condition, you can use the optional else if statement along with your if...else statements. The syntax is:</a:t>
            </a:r>
          </a:p>
        </p:txBody>
      </p:sp>
      <p:sp>
        <p:nvSpPr>
          <p:cNvPr id="6" name="Rectangle 5"/>
          <p:cNvSpPr/>
          <p:nvPr/>
        </p:nvSpPr>
        <p:spPr>
          <a:xfrm>
            <a:off x="969816" y="4325166"/>
            <a:ext cx="96242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</a:t>
            </a:r>
          </a:p>
          <a:p>
            <a:endParaRPr lang="en-US" sz="2400" dirty="0"/>
          </a:p>
          <a:p>
            <a:r>
              <a:rPr lang="en-US" sz="2400" dirty="0"/>
              <a:t>If </a:t>
            </a:r>
            <a:r>
              <a:rPr lang="en-US" sz="2400" b="1" dirty="0"/>
              <a:t>test_expression1</a:t>
            </a:r>
            <a:r>
              <a:rPr lang="en-US" sz="2400" dirty="0"/>
              <a:t> evaluates to True, the </a:t>
            </a:r>
            <a:r>
              <a:rPr lang="en-US" sz="2400" b="1" dirty="0"/>
              <a:t>code block 1 </a:t>
            </a:r>
            <a:r>
              <a:rPr lang="en-US" sz="2400" dirty="0"/>
              <a:t>is executed.</a:t>
            </a:r>
          </a:p>
          <a:p>
            <a:r>
              <a:rPr lang="en-US" sz="2400" dirty="0"/>
              <a:t>If </a:t>
            </a:r>
            <a:r>
              <a:rPr lang="en-US" sz="2400" b="1" dirty="0"/>
              <a:t>test_expression1</a:t>
            </a:r>
            <a:r>
              <a:rPr lang="en-US" sz="2400" dirty="0"/>
              <a:t> evaluates to False, then </a:t>
            </a:r>
            <a:r>
              <a:rPr lang="en-US" sz="2400" b="1" dirty="0"/>
              <a:t>test_expression2</a:t>
            </a:r>
            <a:r>
              <a:rPr lang="en-US" sz="2400" dirty="0"/>
              <a:t> is evaluated.</a:t>
            </a:r>
          </a:p>
          <a:p>
            <a:r>
              <a:rPr lang="en-US" sz="2400" dirty="0"/>
              <a:t>If </a:t>
            </a:r>
            <a:r>
              <a:rPr lang="en-US" sz="2400" b="1" dirty="0"/>
              <a:t>test_expression2</a:t>
            </a:r>
            <a:r>
              <a:rPr lang="en-US" sz="2400" dirty="0"/>
              <a:t> is True, code </a:t>
            </a:r>
            <a:r>
              <a:rPr lang="en-US" sz="2400" b="1" dirty="0"/>
              <a:t>block 2</a:t>
            </a:r>
            <a:r>
              <a:rPr lang="en-US" sz="2400" dirty="0"/>
              <a:t> is executed.</a:t>
            </a:r>
          </a:p>
          <a:p>
            <a:r>
              <a:rPr lang="en-US" sz="2400" dirty="0"/>
              <a:t>If </a:t>
            </a:r>
            <a:r>
              <a:rPr lang="en-US" sz="2400" b="1" dirty="0"/>
              <a:t>test_expression2</a:t>
            </a:r>
            <a:r>
              <a:rPr lang="en-US" sz="2400" dirty="0"/>
              <a:t> is False, code </a:t>
            </a:r>
            <a:r>
              <a:rPr lang="en-US" sz="2400" b="1" dirty="0"/>
              <a:t>block 3</a:t>
            </a:r>
            <a:r>
              <a:rPr lang="en-US" sz="2400" dirty="0"/>
              <a:t> is executed.</a:t>
            </a:r>
            <a:endParaRPr lang="en-IN" sz="24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28072" y="1776228"/>
            <a:ext cx="10594109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(test_expression1)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		# code block 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(test_expression2){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		# code block 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		# code block 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472306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if...else 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If you want to test more than one condition, you can use the optional else if statement along with your if...else statements. The syntax is: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96107" y="1883412"/>
            <a:ext cx="9762837" cy="369331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x &lt;- 0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check if x is positive or negative or zero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(x &gt; 0)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"x is a positive number"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(x &lt; 0)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	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"x is a negative number"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}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C07B"/>
                </a:solidFill>
                <a:effectLst/>
              </a:rPr>
              <a:t>			print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"x is zero"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	 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409813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Nested 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You can have nested if...else statements inside if...else blocks in R. This is called nested if...else statement.</a:t>
            </a:r>
          </a:p>
          <a:p>
            <a:endParaRPr lang="en-US" sz="2000" dirty="0"/>
          </a:p>
          <a:p>
            <a:r>
              <a:rPr lang="en-US" sz="2000" dirty="0"/>
              <a:t>This allows you to specify conditions inside conditions. For example,</a:t>
            </a:r>
          </a:p>
        </p:txBody>
      </p:sp>
    </p:spTree>
    <p:extLst>
      <p:ext uri="{BB962C8B-B14F-4D97-AF65-F5344CB8AC3E}">
        <p14:creationId xmlns:p14="http://schemas.microsoft.com/office/powerpoint/2010/main" val="278204842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Nested if...else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563" y="1"/>
            <a:ext cx="8340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7889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ifelse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() Function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218" y="722699"/>
            <a:ext cx="114346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R, the </a:t>
            </a:r>
            <a:r>
              <a:rPr lang="en-US" sz="2400" dirty="0" err="1"/>
              <a:t>ifelse</a:t>
            </a:r>
            <a:r>
              <a:rPr lang="en-US" sz="2400" dirty="0"/>
              <a:t>() function is a shorthand </a:t>
            </a:r>
            <a:r>
              <a:rPr lang="en-US" sz="2400" dirty="0" err="1"/>
              <a:t>vectorized</a:t>
            </a:r>
            <a:r>
              <a:rPr lang="en-US" sz="2400" dirty="0"/>
              <a:t> alternative to the standard if...else statement.</a:t>
            </a:r>
          </a:p>
          <a:p>
            <a:endParaRPr lang="en-US" sz="2400" dirty="0"/>
          </a:p>
          <a:p>
            <a:r>
              <a:rPr lang="en-US" sz="2400" dirty="0"/>
              <a:t>Most of the functions in R take a vector as input and return a </a:t>
            </a:r>
            <a:r>
              <a:rPr lang="en-US" sz="2400" dirty="0" err="1"/>
              <a:t>vectorized</a:t>
            </a:r>
            <a:r>
              <a:rPr lang="en-US" sz="2400" dirty="0"/>
              <a:t> output. Similarly, the vector equivalent of the traditional if...else block is the </a:t>
            </a:r>
            <a:r>
              <a:rPr lang="en-US" sz="2400" dirty="0" err="1"/>
              <a:t>ifelse</a:t>
            </a:r>
            <a:r>
              <a:rPr lang="en-US" sz="2400" dirty="0"/>
              <a:t>() function.</a:t>
            </a:r>
          </a:p>
          <a:p>
            <a:endParaRPr lang="en-US" sz="2400" dirty="0"/>
          </a:p>
          <a:p>
            <a:r>
              <a:rPr lang="en-US" sz="2400" dirty="0"/>
              <a:t>The syntax of the </a:t>
            </a:r>
            <a:r>
              <a:rPr lang="en-US" sz="2400" dirty="0" err="1"/>
              <a:t>ifelse</a:t>
            </a:r>
            <a:r>
              <a:rPr lang="en-US" sz="2400" dirty="0"/>
              <a:t>() function is: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19799" y="3656335"/>
            <a:ext cx="6040582" cy="1169551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06C75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E06C75"/>
                </a:solidFill>
              </a:rPr>
              <a:t>	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E06C75"/>
                </a:solidFill>
                <a:effectLst/>
              </a:rPr>
              <a:t>ifelse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test_expression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, x, 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73586" y="5334875"/>
            <a:ext cx="10533009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The output vector has the element x if the output of the test_expression is TRUE. If the output is FALSE, then the element in the output vector will be y. </a:t>
            </a:r>
          </a:p>
        </p:txBody>
      </p:sp>
    </p:spTree>
    <p:extLst>
      <p:ext uri="{BB962C8B-B14F-4D97-AF65-F5344CB8AC3E}">
        <p14:creationId xmlns:p14="http://schemas.microsoft.com/office/powerpoint/2010/main" val="211574215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ifelse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() Function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1222" y="3506443"/>
            <a:ext cx="11278269" cy="2954655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In this program, we have defined a vector x using the c() function in R. The vector contains a few odd and even numbers.</a:t>
            </a:r>
          </a:p>
          <a:p>
            <a:pPr lvl="0"/>
            <a:endParaRPr lang="en-US" altLang="en-US" sz="2400" dirty="0">
              <a:latin typeface="+mn-lt"/>
            </a:endParaRPr>
          </a:p>
          <a:p>
            <a:pPr lvl="0"/>
            <a:r>
              <a:rPr lang="en-US" altLang="en-US" sz="2400" dirty="0">
                <a:latin typeface="+mn-lt"/>
              </a:rPr>
              <a:t>We then used the </a:t>
            </a:r>
            <a:r>
              <a:rPr lang="en-US" altLang="en-US" sz="2400" dirty="0" err="1">
                <a:latin typeface="+mn-lt"/>
              </a:rPr>
              <a:t>ifelse</a:t>
            </a:r>
            <a:r>
              <a:rPr lang="en-US" altLang="en-US" sz="2400" dirty="0">
                <a:latin typeface="+mn-lt"/>
              </a:rPr>
              <a:t>() function which takes the vector x as an input. A logical operation is then performed on x to determine if the elements are odd or even.</a:t>
            </a:r>
          </a:p>
          <a:p>
            <a:pPr lvl="0"/>
            <a:endParaRPr lang="en-US" altLang="en-US" sz="2400" dirty="0">
              <a:latin typeface="+mn-lt"/>
            </a:endParaRPr>
          </a:p>
          <a:p>
            <a:pPr lvl="0"/>
            <a:r>
              <a:rPr lang="en-US" altLang="en-US" sz="2400" dirty="0">
                <a:latin typeface="+mn-lt"/>
              </a:rPr>
              <a:t>For each element in the vector, if the </a:t>
            </a:r>
            <a:r>
              <a:rPr lang="en-US" altLang="en-US" sz="2400" dirty="0" err="1">
                <a:latin typeface="+mn-lt"/>
              </a:rPr>
              <a:t>test_expression</a:t>
            </a:r>
            <a:r>
              <a:rPr lang="en-US" altLang="en-US" sz="2400" dirty="0">
                <a:latin typeface="+mn-lt"/>
              </a:rPr>
              <a:t> evaluates to TRUE, then the corresponding output element is "EVEN", else it's "ODD".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51564" y="11499"/>
            <a:ext cx="7325147" cy="3323987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FFDDBE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input vector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&lt;-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c(12,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9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	#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FDDBE"/>
                </a:solidFill>
                <a:effectLst/>
              </a:rPr>
              <a:t>ifelse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() function to determine odd/even numbers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>
              <a:solidFill>
                <a:srgbClr val="D3D3D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8C379"/>
                </a:solidFill>
                <a:effectLst/>
              </a:rPr>
              <a:t>ifelse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(x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%%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==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"EVEN",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"ODD")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950218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655" y="2449898"/>
            <a:ext cx="8478982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while Loop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5457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16567" y="1212410"/>
            <a:ext cx="11278269" cy="4062651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In programming, loops are used to repeat a block of code as long as the specified condition is satisfied. Loops help you to save time, avoid repeatable blocks of code, and write cleaner code.</a:t>
            </a:r>
          </a:p>
          <a:p>
            <a:pPr lvl="0"/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/>
            <a:r>
              <a:rPr lang="en-US" altLang="en-US" sz="2400" dirty="0">
                <a:latin typeface="+mn-lt"/>
              </a:rPr>
              <a:t>In R, there are three types of loops:</a:t>
            </a:r>
          </a:p>
          <a:p>
            <a:pPr lvl="0"/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while loops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for loops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repeat loops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17087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0385" y="1017894"/>
            <a:ext cx="11278269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while loops are used when you don't know the exact number of times a block of code is to be repeated. The basic syntax of while loop in R is: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44144" y="1799594"/>
            <a:ext cx="5024582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while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test_expression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block of code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90457" y="3572117"/>
            <a:ext cx="11278269" cy="2954655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Here, the </a:t>
            </a:r>
            <a:r>
              <a:rPr lang="en-US" altLang="en-US" sz="2400" dirty="0" err="1">
                <a:latin typeface="+mn-lt"/>
              </a:rPr>
              <a:t>test_expression</a:t>
            </a:r>
            <a:r>
              <a:rPr lang="en-US" altLang="en-US" sz="2400" dirty="0">
                <a:latin typeface="+mn-lt"/>
              </a:rPr>
              <a:t> is first evaluated.</a:t>
            </a:r>
          </a:p>
          <a:p>
            <a:pPr lvl="0"/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If the result is TRUE, then the block of code inside the while loop gets executed.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Once the execution is completed, the </a:t>
            </a:r>
            <a:r>
              <a:rPr lang="en-US" altLang="en-US" sz="2400" dirty="0" err="1">
                <a:latin typeface="+mn-lt"/>
              </a:rPr>
              <a:t>test_expression</a:t>
            </a:r>
            <a:r>
              <a:rPr lang="en-US" altLang="en-US" sz="2400" dirty="0">
                <a:latin typeface="+mn-lt"/>
              </a:rPr>
              <a:t> is evaluated again and the same process is repeated until the </a:t>
            </a:r>
            <a:r>
              <a:rPr lang="en-US" altLang="en-US" sz="2400" dirty="0" err="1">
                <a:latin typeface="+mn-lt"/>
              </a:rPr>
              <a:t>test_expression</a:t>
            </a:r>
            <a:r>
              <a:rPr lang="en-US" altLang="en-US" sz="2400" dirty="0">
                <a:latin typeface="+mn-lt"/>
              </a:rPr>
              <a:t> evaluates to FALSE.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altLang="en-US" sz="24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altLang="en-US" sz="2400" dirty="0">
                <a:latin typeface="+mn-lt"/>
              </a:rPr>
              <a:t>The while loop will terminate when the </a:t>
            </a:r>
            <a:r>
              <a:rPr lang="en-US" altLang="en-US" sz="2400" dirty="0" err="1">
                <a:latin typeface="+mn-lt"/>
              </a:rPr>
              <a:t>boolean</a:t>
            </a:r>
            <a:r>
              <a:rPr lang="en-US" altLang="en-US" sz="2400" dirty="0">
                <a:latin typeface="+mn-lt"/>
              </a:rPr>
              <a:t> expression returns FALSE.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081572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 example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5" y="0"/>
            <a:ext cx="8035636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842561"/>
            <a:ext cx="41563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Here, we have declared two variables: number and sum. The </a:t>
            </a:r>
            <a:r>
              <a:rPr lang="en-IN" dirty="0" err="1"/>
              <a:t>test_condition</a:t>
            </a:r>
            <a:r>
              <a:rPr lang="en-IN" dirty="0"/>
              <a:t> inside the while statement is number &lt;= 10.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This means that the while loop will continue to execute and calculate the sum as long as the value of number is less than or equal to 10.</a:t>
            </a:r>
          </a:p>
        </p:txBody>
      </p:sp>
    </p:spTree>
    <p:extLst>
      <p:ext uri="{BB962C8B-B14F-4D97-AF65-F5344CB8AC3E}">
        <p14:creationId xmlns:p14="http://schemas.microsoft.com/office/powerpoint/2010/main" val="283665055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 With break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1912" y="860876"/>
            <a:ext cx="11278269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The break statement in R can be used to stop the execution of a while loop even when the test expression is TRUE. For example,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1599540"/>
            <a:ext cx="7918017" cy="52584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364" y="2338204"/>
            <a:ext cx="38053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In this program, we have used a </a:t>
            </a:r>
            <a:r>
              <a:rPr lang="en-IN" sz="2400" b="1" dirty="0"/>
              <a:t>break statement </a:t>
            </a:r>
            <a:r>
              <a:rPr lang="en-IN" sz="2400" dirty="0"/>
              <a:t>inside the while loop, which breaks the loop as soon as the condition inside the if statement is evaluated to TRUE.</a:t>
            </a:r>
          </a:p>
        </p:txBody>
      </p:sp>
    </p:spTree>
    <p:extLst>
      <p:ext uri="{BB962C8B-B14F-4D97-AF65-F5344CB8AC3E}">
        <p14:creationId xmlns:p14="http://schemas.microsoft.com/office/powerpoint/2010/main" val="379255088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 With 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next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860876"/>
            <a:ext cx="11536217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You can use the next statement in a while loop to skip an iteration even if the test condition is TRUE. For example,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1302327"/>
            <a:ext cx="6296025" cy="555567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3964" y="2348820"/>
            <a:ext cx="54771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/>
              <a:t>This program only prints the odd numbers in the range of 1 to 10. To do this, we have used an if statement inside the while loop to check if number is divisible by 2.</a:t>
            </a:r>
          </a:p>
          <a:p>
            <a:pPr algn="just"/>
            <a:endParaRPr lang="en-IN" dirty="0"/>
          </a:p>
          <a:p>
            <a:pPr algn="just"/>
            <a:r>
              <a:rPr lang="en-IN" dirty="0"/>
              <a:t>Here,</a:t>
            </a:r>
          </a:p>
          <a:p>
            <a:pPr algn="just"/>
            <a:endParaRPr lang="en-IN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dirty="0"/>
              <a:t>if number is divisible by 2, then its value is simply incremented by 1 and the iteration is skipped using the next statement.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dirty="0"/>
              <a:t>if number is not divisible by 2, then the variable is printed and its value is incremented by 1.</a:t>
            </a:r>
          </a:p>
        </p:txBody>
      </p:sp>
    </p:spTree>
    <p:extLst>
      <p:ext uri="{BB962C8B-B14F-4D97-AF65-F5344CB8AC3E}">
        <p14:creationId xmlns:p14="http://schemas.microsoft.com/office/powerpoint/2010/main" val="7553372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for Loop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860876"/>
            <a:ext cx="11536217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A for loop is used to iterate over a list, vector or any other object of elements. The syntax of for loop is: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964" y="3227288"/>
            <a:ext cx="11536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Here, sequence is an object of elements and value takes in each of those elements. In each iteration, the block of code is executed. For example,</a:t>
            </a:r>
            <a:endParaRPr lang="en-IN" sz="24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25599" y="1305418"/>
            <a:ext cx="4553528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C678DD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for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value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sequence)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1AEEE"/>
                </a:solidFill>
                <a:effectLst/>
              </a:rPr>
              <a:t>		# block of code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64690" y="4251235"/>
            <a:ext cx="7028873" cy="2585323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numbers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c(1,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19A66"/>
                </a:solidFill>
                <a:effectLst/>
              </a:rPr>
              <a:t>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DDBE"/>
                </a:solidFill>
                <a:effectLst/>
              </a:rPr>
              <a:t># for loop to print all elements in numbers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for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(x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numbers)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print(x)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1212899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while Loop With </a:t>
            </a: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next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932995"/>
            <a:ext cx="11536217" cy="369332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Example: Count the Number of Even Numbers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964" y="2348820"/>
            <a:ext cx="596669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In this program, we have used a for loop to count the number of even numbers in the </a:t>
            </a:r>
            <a:r>
              <a:rPr lang="en-US" sz="2000" dirty="0" err="1"/>
              <a:t>num</a:t>
            </a:r>
            <a:r>
              <a:rPr lang="en-US" sz="2000" dirty="0"/>
              <a:t> vector. Here is how this program works: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We first initialized the count variable to 0. We use this variable to store the count of even numbers in the </a:t>
            </a:r>
            <a:r>
              <a:rPr lang="en-US" sz="2000" dirty="0" err="1"/>
              <a:t>num</a:t>
            </a:r>
            <a:r>
              <a:rPr lang="en-US" sz="2000" dirty="0"/>
              <a:t> vector.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We then use a for loop to iterate through the </a:t>
            </a:r>
            <a:r>
              <a:rPr lang="en-US" sz="2000" dirty="0" err="1"/>
              <a:t>num</a:t>
            </a:r>
            <a:r>
              <a:rPr lang="en-US" sz="2000" dirty="0"/>
              <a:t> vector using the variable </a:t>
            </a:r>
            <a:r>
              <a:rPr lang="en-US" sz="2000" dirty="0" err="1"/>
              <a:t>i</a:t>
            </a:r>
            <a:r>
              <a:rPr lang="en-US" sz="2000" dirty="0"/>
              <a:t>.</a:t>
            </a:r>
            <a:endParaRPr lang="en-IN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75" y="932995"/>
            <a:ext cx="5800725" cy="592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4220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for Loop With break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932995"/>
            <a:ext cx="11536217" cy="369332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You can use the break statement to exit from the for loop in any iteration. For example,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964" y="2348820"/>
            <a:ext cx="59666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we have used an if statement inside the for loop.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If the current element is equal to 5, we break the loop using the break statement. 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After this, no iteration will be executed.</a:t>
            </a:r>
            <a:endParaRPr lang="en-IN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527" y="1579419"/>
            <a:ext cx="5606474" cy="527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0937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for Loop With next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748329"/>
            <a:ext cx="11536217" cy="738664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dirty="0">
                <a:latin typeface="+mn-lt"/>
              </a:rPr>
              <a:t>Instead of terminating the loop, you can skip an iteration using the next statement. For example,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964" y="2348820"/>
            <a:ext cx="59666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we have used an if statement inside the for loop to check for odd numbers. 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If the number is odd, we skip the iteration using the next statement and print only even numbers.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1182255"/>
            <a:ext cx="5892800" cy="56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6629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Nested for Loops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628379"/>
            <a:ext cx="11841018" cy="1477328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en-US" altLang="en-US" sz="2400" dirty="0">
                <a:latin typeface="+mn-lt"/>
              </a:rPr>
              <a:t>You can include a for loop inside another for loop to create a nested loop.</a:t>
            </a:r>
          </a:p>
          <a:p>
            <a:pPr lvl="0" algn="just"/>
            <a:endParaRPr lang="en-US" altLang="en-US" sz="2400" dirty="0">
              <a:latin typeface="+mn-lt"/>
            </a:endParaRPr>
          </a:p>
          <a:p>
            <a:pPr lvl="0" algn="just"/>
            <a:r>
              <a:rPr lang="en-US" altLang="en-US" sz="2400" dirty="0">
                <a:latin typeface="+mn-lt"/>
              </a:rPr>
              <a:t>Consider the example below. Suppose we have two sequences of numbers. We want to print all the combinations where the sum of numbers in both the sequences is even.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964" y="3041547"/>
            <a:ext cx="59666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In the above program, we have created two sequences: sequence_1 and sequence_2, both containing numbers from 1 to 3.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016" y="2105707"/>
            <a:ext cx="5781984" cy="475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9259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break and next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722699"/>
            <a:ext cx="11841018" cy="1846659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en-US" altLang="en-US" sz="2400" dirty="0">
                <a:latin typeface="+mn-lt"/>
              </a:rPr>
              <a:t>We use the R break and next statements to alter the flow of a program. These are also known as jump statements in programming:</a:t>
            </a:r>
          </a:p>
          <a:p>
            <a:pPr lvl="0" algn="just"/>
            <a:endParaRPr lang="en-US" altLang="en-US" sz="2400" dirty="0">
              <a:latin typeface="+mn-lt"/>
            </a:endParaRPr>
          </a:p>
          <a:p>
            <a:pPr lvl="0" algn="just"/>
            <a:r>
              <a:rPr lang="en-US" altLang="en-US" sz="2400" dirty="0">
                <a:latin typeface="+mn-lt"/>
              </a:rPr>
              <a:t>break - terminate a looping statement</a:t>
            </a:r>
          </a:p>
          <a:p>
            <a:pPr lvl="0" algn="just"/>
            <a:r>
              <a:rPr lang="en-US" altLang="en-US" sz="2400" dirty="0">
                <a:latin typeface="+mn-lt"/>
              </a:rPr>
              <a:t>next - skips an iteration of the loop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77721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break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964" y="907365"/>
            <a:ext cx="11841018" cy="1477328"/>
          </a:xfrm>
          <a:prstGeom prst="rect">
            <a:avLst/>
          </a:prstGeom>
          <a:solidFill>
            <a:srgbClr val="F9FA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en-US" altLang="en-US" sz="2400" dirty="0">
                <a:latin typeface="+mn-lt"/>
              </a:rPr>
              <a:t>You can use a break statement inside a loop (for, while, repeat) to terminate the execution of the loop. This will stop any further iterations.</a:t>
            </a:r>
          </a:p>
          <a:p>
            <a:pPr lvl="0" algn="just"/>
            <a:endParaRPr lang="en-US" altLang="en-US" sz="2400" dirty="0">
              <a:latin typeface="+mn-lt"/>
            </a:endParaRPr>
          </a:p>
          <a:p>
            <a:pPr lvl="0" algn="just"/>
            <a:r>
              <a:rPr lang="en-US" altLang="en-US" sz="2400" dirty="0">
                <a:latin typeface="+mn-lt"/>
              </a:rPr>
              <a:t>The syntax of the break statement is: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07127" y="2593354"/>
            <a:ext cx="4100946" cy="1477328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	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test_expression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break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102962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break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The break statement is often used inside a conditional (if...else) statement in a loop. If the condition inside the </a:t>
            </a:r>
            <a:r>
              <a:rPr lang="en-IN" sz="2000" dirty="0" err="1"/>
              <a:t>test_expression</a:t>
            </a:r>
            <a:r>
              <a:rPr lang="en-IN" sz="2000" dirty="0"/>
              <a:t> returns True, then the break statement is executed. For example,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691" y="1689695"/>
            <a:ext cx="6225309" cy="51683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6255" y="2339447"/>
            <a:ext cx="5606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Here, we have defined a vector of numbers from 1 to 7. Inside the for loop, we check if the current number is 4 using an if statement.</a:t>
            </a:r>
          </a:p>
          <a:p>
            <a:endParaRPr lang="en-IN" sz="2800" dirty="0"/>
          </a:p>
          <a:p>
            <a:r>
              <a:rPr lang="en-IN" sz="2800" dirty="0"/>
              <a:t>If yes, then the break statement is executed and no further iterations are carried out. Hence, only numbers from 1 to 3 are printed.</a:t>
            </a:r>
          </a:p>
        </p:txBody>
      </p:sp>
    </p:spTree>
    <p:extLst>
      <p:ext uri="{BB962C8B-B14F-4D97-AF65-F5344CB8AC3E}">
        <p14:creationId xmlns:p14="http://schemas.microsoft.com/office/powerpoint/2010/main" val="147791196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break Statement in Nested Loop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If you have a nested loop and the break statement is inside the inner loop, then the execution of only the inner loop will be terminated. Let's check out a program to use break statements in a nested loop.</a:t>
            </a:r>
            <a:endParaRPr lang="en-IN" sz="2000" dirty="0"/>
          </a:p>
        </p:txBody>
      </p:sp>
      <p:sp>
        <p:nvSpPr>
          <p:cNvPr id="7" name="Rectangle 6"/>
          <p:cNvSpPr/>
          <p:nvPr/>
        </p:nvSpPr>
        <p:spPr>
          <a:xfrm>
            <a:off x="166255" y="2339447"/>
            <a:ext cx="56064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a break statement inside the inner loop.</a:t>
            </a:r>
          </a:p>
          <a:p>
            <a:endParaRPr lang="en-US" sz="2400" dirty="0"/>
          </a:p>
          <a:p>
            <a:r>
              <a:rPr lang="en-US" sz="2400" dirty="0"/>
              <a:t>We have used it inside a conditional statement such that if both the numbers are equal to 2, the inner loop gets terminated.</a:t>
            </a:r>
          </a:p>
          <a:p>
            <a:endParaRPr lang="en-US" sz="2400" dirty="0"/>
          </a:p>
          <a:p>
            <a:r>
              <a:rPr lang="en-US" sz="2400" dirty="0"/>
              <a:t>The flow then moves to the outer loop. Hence, the combination (2, 2) is never printed.</a:t>
            </a:r>
            <a:endParaRPr lang="en-IN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145" y="1838036"/>
            <a:ext cx="5855855" cy="501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6362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next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In R, the next statement skips the current iteration of the loop and starts the loop from the next iteration.</a:t>
            </a:r>
          </a:p>
          <a:p>
            <a:endParaRPr lang="en-US" sz="2000" dirty="0"/>
          </a:p>
          <a:p>
            <a:r>
              <a:rPr lang="en-US" sz="2000" dirty="0"/>
              <a:t>The syntax of the next statement is:</a:t>
            </a:r>
            <a:endParaRPr lang="en-IN" sz="2000" dirty="0"/>
          </a:p>
        </p:txBody>
      </p:sp>
      <p:sp>
        <p:nvSpPr>
          <p:cNvPr id="7" name="Rectangle 6"/>
          <p:cNvSpPr/>
          <p:nvPr/>
        </p:nvSpPr>
        <p:spPr>
          <a:xfrm>
            <a:off x="157017" y="3844975"/>
            <a:ext cx="11757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If the program encounters the next statement, any further execution of code from the current iteration is skipped, and the next iteration begins.</a:t>
            </a:r>
            <a:endParaRPr lang="en-IN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66544" y="1529640"/>
            <a:ext cx="3925455" cy="1292662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if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test_condition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8C379"/>
                </a:solidFill>
                <a:effectLst/>
              </a:rPr>
              <a:t>		next</a:t>
            </a:r>
            <a:endParaRPr lang="en-US" altLang="en-US" sz="2800" dirty="0">
              <a:solidFill>
                <a:srgbClr val="D3D3D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	}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123168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next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Let's check out a program to print only even numbers from a vector of numbers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480291" y="2182430"/>
            <a:ext cx="5985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Here, we have used an if statement to check whether the current number in the loop is odd or not.</a:t>
            </a:r>
          </a:p>
          <a:p>
            <a:endParaRPr lang="en-US" sz="2400" dirty="0"/>
          </a:p>
          <a:p>
            <a:r>
              <a:rPr lang="en-US" sz="2400" dirty="0"/>
              <a:t>If yes, the next statement inside the if block is executed, and the current iteration is skipped.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83" y="1708438"/>
            <a:ext cx="5237018" cy="514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049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next Statement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Let's check out a program to print only even numbers from a vector of numbers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480291" y="2182430"/>
            <a:ext cx="59851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Here, we have used an if statement to check whether the current number in the loop is odd or not.</a:t>
            </a:r>
          </a:p>
          <a:p>
            <a:endParaRPr lang="en-US" sz="2400" dirty="0"/>
          </a:p>
          <a:p>
            <a:r>
              <a:rPr lang="en-US" sz="2400" dirty="0"/>
              <a:t>If yes, the next statement inside the if block is executed, and the current iteration is skipped.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83" y="1708438"/>
            <a:ext cx="5237018" cy="514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802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655" y="2449898"/>
            <a:ext cx="8478982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6376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function is just a block of code that you can call and run from any part of your program. They are used to break our code in simple parts and avoid repeatable codes.</a:t>
            </a:r>
          </a:p>
          <a:p>
            <a:endParaRPr lang="en-US" sz="2400" dirty="0"/>
          </a:p>
          <a:p>
            <a:r>
              <a:rPr lang="en-US" sz="2400" dirty="0"/>
              <a:t>You can pass data into functions with the help of parameters and return some other data as a result. You can use the function() reserve keyword to create a function in R. The syntax is:</a:t>
            </a:r>
            <a:endParaRPr lang="en-IN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22764" y="3652195"/>
            <a:ext cx="6604000" cy="184665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	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3D3D3"/>
                </a:solidFill>
                <a:effectLst/>
              </a:rPr>
              <a:t>func_name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&lt;-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C678DD"/>
                </a:solidFill>
                <a:effectLst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 (parameters)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statement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D3D3D3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rgbClr val="D3D3D3"/>
                </a:solidFill>
              </a:rPr>
              <a:t>			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3D3D3"/>
                </a:solidFill>
                <a:effectLst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555012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Call the Function</a:t>
            </a:r>
          </a:p>
          <a:p>
            <a:endParaRPr lang="en-US" sz="2400" b="1" dirty="0"/>
          </a:p>
          <a:p>
            <a:r>
              <a:rPr lang="en-US" sz="2400" dirty="0"/>
              <a:t>After you have defined the function, you can call the function using the function name and arguments. For example,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249382" y="4426709"/>
            <a:ext cx="11536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Here, we have called the function with two arguments - 2 and 3. This will print the value of 2 raised to the power 3 which is 8.</a:t>
            </a:r>
          </a:p>
          <a:p>
            <a:endParaRPr lang="en-US" sz="2400" dirty="0"/>
          </a:p>
          <a:p>
            <a:r>
              <a:rPr lang="en-US" sz="2400" dirty="0"/>
              <a:t>The arguments used in the actual function are called formal arguments. They are also called parameters. The values passed to the function while calling the function are called actual arguments.</a:t>
            </a:r>
            <a:endParaRPr lang="en-IN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694" y="2097375"/>
            <a:ext cx="65722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2496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Named Arguments</a:t>
            </a:r>
          </a:p>
          <a:p>
            <a:endParaRPr lang="en-US" sz="2400" b="1" dirty="0"/>
          </a:p>
          <a:p>
            <a:r>
              <a:rPr lang="en-US" sz="2400" dirty="0"/>
              <a:t>In the above function call of the power() function, the arguments passed during the function call must be of the same order as the parameters passed during function declaration.</a:t>
            </a:r>
          </a:p>
          <a:p>
            <a:endParaRPr lang="en-US" sz="2400" dirty="0"/>
          </a:p>
          <a:p>
            <a:r>
              <a:rPr lang="en-US" sz="2400" dirty="0"/>
              <a:t>This means that when we call power(2, 3), the value 2 is assigned to a and 3 is assigned to b. If you want to change the order of arguments to be passed, you can use named arguments. For example,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305" y="4037589"/>
            <a:ext cx="6524625" cy="26495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382" y="5016185"/>
            <a:ext cx="4184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Here, the result is the same irrespective of the order of arguments that you pass during the function call.</a:t>
            </a:r>
          </a:p>
        </p:txBody>
      </p:sp>
    </p:spTree>
    <p:extLst>
      <p:ext uri="{BB962C8B-B14F-4D97-AF65-F5344CB8AC3E}">
        <p14:creationId xmlns:p14="http://schemas.microsoft.com/office/powerpoint/2010/main" val="88349289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Named Arguments</a:t>
            </a:r>
          </a:p>
          <a:p>
            <a:endParaRPr lang="en-US" sz="2400" b="1" dirty="0"/>
          </a:p>
          <a:p>
            <a:r>
              <a:rPr lang="en-US" sz="2400" dirty="0"/>
              <a:t>You can also use a mix of named and unnamed arguments. For example,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431" y="2679266"/>
            <a:ext cx="7035223" cy="33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1002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Default Parameters Values</a:t>
            </a:r>
          </a:p>
          <a:p>
            <a:r>
              <a:rPr lang="en-US" sz="2400" dirty="0"/>
              <a:t>You can assign default parameter values to functions. To do so, you can specify an appropriate value to the function parameters during function definition.</a:t>
            </a:r>
          </a:p>
          <a:p>
            <a:endParaRPr lang="en-US" sz="2400" dirty="0"/>
          </a:p>
          <a:p>
            <a:r>
              <a:rPr lang="en-US" sz="2400" dirty="0"/>
              <a:t>When you call a function without an argument, the default value is used.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2" y="3972476"/>
            <a:ext cx="46274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in the second call to power() function, we have only specified the b argument as a named argument. In such a case, it uses the default value for a provided in the function definition.</a:t>
            </a:r>
            <a:endParaRPr lang="en-IN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36" y="2920801"/>
            <a:ext cx="7001164" cy="362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1181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Return Values</a:t>
            </a:r>
          </a:p>
          <a:p>
            <a:endParaRPr lang="en-US" sz="2400" b="1" dirty="0"/>
          </a:p>
          <a:p>
            <a:r>
              <a:rPr lang="en-US" sz="2400" dirty="0"/>
              <a:t>You can use the return() keyword to return values from a function.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2" y="3972476"/>
            <a:ext cx="46274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instead of printing the result inside the function, we have returned </a:t>
            </a:r>
            <a:r>
              <a:rPr lang="en-US" sz="2000" dirty="0" err="1"/>
              <a:t>a^b</a:t>
            </a:r>
            <a:r>
              <a:rPr lang="en-US" sz="2000" dirty="0"/>
              <a:t>. When we call the power() function with arguments, the result is returned which can be printed during the call.</a:t>
            </a:r>
            <a:endParaRPr lang="en-IN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54" y="3283527"/>
            <a:ext cx="6114473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4652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Nested Function: </a:t>
            </a:r>
            <a:r>
              <a:rPr lang="en-US" sz="2400" dirty="0"/>
              <a:t>In R, you can create a nested function in 2 different ways.</a:t>
            </a:r>
          </a:p>
          <a:p>
            <a:endParaRPr lang="en-US" sz="2400" dirty="0"/>
          </a:p>
          <a:p>
            <a:r>
              <a:rPr lang="en-US" sz="2400" dirty="0"/>
              <a:t>By calling a function inside another function call.</a:t>
            </a:r>
          </a:p>
          <a:p>
            <a:r>
              <a:rPr lang="en-US" sz="2400" dirty="0"/>
              <a:t>By writing a function inside another function.</a:t>
            </a:r>
          </a:p>
          <a:p>
            <a:endParaRPr lang="en-US" sz="2400" dirty="0"/>
          </a:p>
          <a:p>
            <a:r>
              <a:rPr lang="en-US" sz="2400" b="1" dirty="0"/>
              <a:t>Call a Function Inside Another Function Call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972476"/>
            <a:ext cx="56618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we have created a function called add() to add two numbers. But during the function call, the arguments are calls to the add() function.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First, add(1, 2) and add(3, 4) are computed and the results are passed as arguments to the outer add() function. Hence, the result is the sum of all four numbers.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3365499"/>
            <a:ext cx="5384800" cy="289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434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Introduction to R Functions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Nested Function: </a:t>
            </a:r>
            <a:r>
              <a:rPr lang="en-US" sz="2400" dirty="0"/>
              <a:t>In R, you can create a nested function in 2 different ways.</a:t>
            </a:r>
          </a:p>
          <a:p>
            <a:endParaRPr lang="en-US" sz="2400" dirty="0"/>
          </a:p>
          <a:p>
            <a:r>
              <a:rPr lang="en-US" sz="2400" b="1" dirty="0"/>
              <a:t>Write a Function Inside Another Function</a:t>
            </a:r>
          </a:p>
          <a:p>
            <a:endParaRPr lang="en-US" sz="2400" b="1" dirty="0"/>
          </a:p>
          <a:p>
            <a:r>
              <a:rPr lang="en-US" sz="2400" dirty="0"/>
              <a:t>Let's create a nested function by writing a function inside another function.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972476"/>
            <a:ext cx="56618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Here, we cannot directly call the power() function because the exponent() function is defined inside the power() function.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Hence, we need to first call the outer function with the argument a and set it to a variable. This variable now acts as a function to which we pass the next argument b.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782" y="3571875"/>
            <a:ext cx="5440218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2880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655" y="2449898"/>
            <a:ext cx="8478982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 Manipulation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8896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this tutorial, we will learn to Read and Write CSV Files in R with the help of examples.</a:t>
            </a:r>
          </a:p>
          <a:p>
            <a:endParaRPr lang="en-US" sz="2400" dirty="0"/>
          </a:p>
          <a:p>
            <a:r>
              <a:rPr lang="en-US" sz="2400" dirty="0"/>
              <a:t>The CSV (Comma Separated Value) file is a plain text file that uses a comma to separate values.</a:t>
            </a:r>
          </a:p>
          <a:p>
            <a:endParaRPr lang="en-US" sz="2400" dirty="0"/>
          </a:p>
          <a:p>
            <a:r>
              <a:rPr lang="en-US" sz="2400" dirty="0"/>
              <a:t>R has a built-in functionality that makes it easy to read and write a CSV file.</a:t>
            </a:r>
          </a:p>
        </p:txBody>
      </p:sp>
    </p:spTree>
    <p:extLst>
      <p:ext uri="{BB962C8B-B14F-4D97-AF65-F5344CB8AC3E}">
        <p14:creationId xmlns:p14="http://schemas.microsoft.com/office/powerpoint/2010/main" val="101948798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63453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Sample CSV File</a:t>
            </a:r>
          </a:p>
          <a:p>
            <a:endParaRPr lang="en-US" sz="2400" b="1" dirty="0"/>
          </a:p>
          <a:p>
            <a:r>
              <a:rPr lang="en-US" sz="2400" dirty="0"/>
              <a:t>To demonstrate how we read CSV files in R, let's suppose we have a CSV file named airtravel.csv with following data: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145" y="852254"/>
            <a:ext cx="5347855" cy="46618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8764" y="47129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euclid_circular_a"/>
              </a:rPr>
              <a:t>The CSV file above is a sample data of monthly air travel, in thousands of passengers, for </a:t>
            </a:r>
            <a:r>
              <a:rPr lang="en-US" b="1" dirty="0">
                <a:latin typeface="euclid_circular_a"/>
              </a:rPr>
              <a:t>1958-1960</a:t>
            </a:r>
            <a:r>
              <a:rPr lang="en-US" dirty="0">
                <a:latin typeface="euclid_circular_a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274228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Read a CSV File in R</a:t>
            </a:r>
          </a:p>
          <a:p>
            <a:r>
              <a:rPr lang="en-US" sz="2400" dirty="0"/>
              <a:t>In R, we use the read.csv() function to read a CSV file available in our current directory.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4660421"/>
            <a:ext cx="117578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the above example, we have read the airtravel.csv file that is available in our current directory. Notice the code,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 &lt;- read.csv("airtravel.csv")</a:t>
            </a:r>
          </a:p>
          <a:p>
            <a:r>
              <a:rPr lang="en-US" dirty="0">
                <a:latin typeface="euclid_circular_a"/>
              </a:rPr>
              <a:t>Here, read.csv() reads the csv file airtravel.csv and creates a </a:t>
            </a:r>
            <a:r>
              <a:rPr lang="en-US" dirty="0" err="1">
                <a:latin typeface="euclid_circular_a"/>
              </a:rPr>
              <a:t>dataframe</a:t>
            </a:r>
            <a:r>
              <a:rPr lang="en-US" dirty="0">
                <a:latin typeface="euclid_circular_a"/>
              </a:rPr>
              <a:t> which is stored in the </a:t>
            </a:r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 variable.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Finally, the csv file is displayed using print().</a:t>
            </a:r>
          </a:p>
          <a:p>
            <a:r>
              <a:rPr lang="en-US" dirty="0">
                <a:latin typeface="euclid_circular_a"/>
              </a:rPr>
              <a:t>.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720320"/>
            <a:ext cx="6761028" cy="2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9371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Read a CSV File in R</a:t>
            </a:r>
          </a:p>
          <a:p>
            <a:r>
              <a:rPr lang="en-US" sz="2400" dirty="0"/>
              <a:t>In R, we use the read.csv() function to read a CSV file available in our current directory.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4660421"/>
            <a:ext cx="117578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the above example, we have read the airtravel.csv file that is available in our current directory. Notice the code,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 &lt;- read.csv("airtravel.csv")</a:t>
            </a:r>
          </a:p>
          <a:p>
            <a:r>
              <a:rPr lang="en-US" dirty="0">
                <a:latin typeface="euclid_circular_a"/>
              </a:rPr>
              <a:t>Here, read.csv() reads the csv file airtravel.csv and creates a </a:t>
            </a:r>
            <a:r>
              <a:rPr lang="en-US" dirty="0" err="1">
                <a:latin typeface="euclid_circular_a"/>
              </a:rPr>
              <a:t>dataframe</a:t>
            </a:r>
            <a:r>
              <a:rPr lang="en-US" dirty="0">
                <a:latin typeface="euclid_circular_a"/>
              </a:rPr>
              <a:t> which is stored in the </a:t>
            </a:r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 variable.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Finally, the csv file is displayed using print().</a:t>
            </a:r>
          </a:p>
          <a:p>
            <a:r>
              <a:rPr lang="en-US" dirty="0">
                <a:latin typeface="euclid_circular_a"/>
              </a:rPr>
              <a:t>.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720320"/>
            <a:ext cx="6761028" cy="2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6929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Read a CSV File in R</a:t>
            </a:r>
          </a:p>
          <a:p>
            <a:r>
              <a:rPr lang="en-US" sz="2400" dirty="0"/>
              <a:t>In R, we use the read.csv() function to read a CSV file available in our current directory.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4660421"/>
            <a:ext cx="11757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euclid_circular_a"/>
              </a:rPr>
              <a:t>Note: If the file is in some other location, we have to specify the path along with the file name as: read.csv</a:t>
            </a:r>
            <a:r>
              <a:rPr lang="en-US" b="1" dirty="0">
                <a:solidFill>
                  <a:srgbClr val="FF0000"/>
                </a:solidFill>
                <a:latin typeface="euclid_circular_a"/>
              </a:rPr>
              <a:t>("D:/folder1/airtravel.csv").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720320"/>
            <a:ext cx="6761028" cy="25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2830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Number of Rows and Columns of CSV File in R</a:t>
            </a:r>
          </a:p>
          <a:p>
            <a:endParaRPr lang="en-US" sz="2400" b="1" dirty="0"/>
          </a:p>
          <a:p>
            <a:r>
              <a:rPr lang="en-US" sz="2400" dirty="0"/>
              <a:t>We use the </a:t>
            </a:r>
            <a:r>
              <a:rPr lang="en-US" sz="2400" dirty="0" err="1"/>
              <a:t>ncol</a:t>
            </a:r>
            <a:r>
              <a:rPr lang="en-US" sz="2400" dirty="0"/>
              <a:t>() and </a:t>
            </a:r>
            <a:r>
              <a:rPr lang="en-US" sz="2400" dirty="0" err="1"/>
              <a:t>nrow</a:t>
            </a:r>
            <a:r>
              <a:rPr lang="en-US" sz="2400" dirty="0"/>
              <a:t>() function to get the total number of rows and columns present in the CSV file in R.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063449"/>
            <a:ext cx="6123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this  example, we have used the </a:t>
            </a:r>
            <a:r>
              <a:rPr lang="en-US" dirty="0" err="1">
                <a:latin typeface="euclid_circular_a"/>
              </a:rPr>
              <a:t>ncol</a:t>
            </a:r>
            <a:r>
              <a:rPr lang="en-US" dirty="0">
                <a:latin typeface="euclid_circular_a"/>
              </a:rPr>
              <a:t>() and </a:t>
            </a:r>
            <a:r>
              <a:rPr lang="en-US" dirty="0" err="1">
                <a:latin typeface="euclid_circular_a"/>
              </a:rPr>
              <a:t>nrow</a:t>
            </a:r>
            <a:r>
              <a:rPr lang="en-US" dirty="0">
                <a:latin typeface="euclid_circular_a"/>
              </a:rPr>
              <a:t>() function to find the total number of columns and rows in the airtravel.csv file.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Here,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 err="1">
                <a:latin typeface="euclid_circular_a"/>
              </a:rPr>
              <a:t>ncol</a:t>
            </a:r>
            <a:r>
              <a:rPr lang="en-US" dirty="0">
                <a:latin typeface="euclid_circular_a"/>
              </a:rPr>
              <a:t>(</a:t>
            </a:r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) - returns total number of columns i.e. 4</a:t>
            </a:r>
          </a:p>
          <a:p>
            <a:r>
              <a:rPr lang="en-US" dirty="0" err="1">
                <a:latin typeface="euclid_circular_a"/>
              </a:rPr>
              <a:t>nrow</a:t>
            </a:r>
            <a:r>
              <a:rPr lang="en-US" dirty="0">
                <a:latin typeface="euclid_circular_a"/>
              </a:rPr>
              <a:t>(</a:t>
            </a:r>
            <a:r>
              <a:rPr lang="en-US" dirty="0" err="1">
                <a:latin typeface="euclid_circular_a"/>
              </a:rPr>
              <a:t>read_data</a:t>
            </a:r>
            <a:r>
              <a:rPr lang="en-US" dirty="0">
                <a:latin typeface="euclid_circular_a"/>
              </a:rPr>
              <a:t>) - returns total number of rows i.e. 12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576" y="2683991"/>
            <a:ext cx="5643424" cy="26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519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Using min() and max() With CSV Files</a:t>
            </a:r>
          </a:p>
          <a:p>
            <a:endParaRPr lang="en-US" sz="2400" b="1" dirty="0"/>
          </a:p>
          <a:p>
            <a:r>
              <a:rPr lang="en-US" sz="2400" dirty="0"/>
              <a:t>In R, we can also find minimum and maximum data in a certain column of a CSV file using the min() and max() function.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063449"/>
            <a:ext cx="49506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Here, we have used the min() and max() function to find the minimum and maximum value of the 1960 and 1958 column of the airtravel.csv file respectively.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min(read_data$1960) - returns the minimum value from the 1960 column i.e. 390</a:t>
            </a:r>
          </a:p>
          <a:p>
            <a:r>
              <a:rPr lang="en-US" dirty="0">
                <a:latin typeface="euclid_circular_a"/>
              </a:rPr>
              <a:t>max(read_data$1958) - returns the maximum value from the 1958 column i.e. 505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925" y="2811030"/>
            <a:ext cx="66960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9447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Subset of a CSV File in R</a:t>
            </a:r>
          </a:p>
          <a:p>
            <a:endParaRPr lang="en-US" sz="2400" b="1" dirty="0"/>
          </a:p>
          <a:p>
            <a:r>
              <a:rPr lang="en-US" sz="2400" dirty="0"/>
              <a:t>In R, we use the subset() function to return all the </a:t>
            </a:r>
            <a:r>
              <a:rPr lang="en-US" sz="2400" dirty="0" err="1"/>
              <a:t>datas</a:t>
            </a:r>
            <a:r>
              <a:rPr lang="en-US" sz="2400" dirty="0"/>
              <a:t> from a CSV file that satisfies the specified condition.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063449"/>
            <a:ext cx="58281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the above example, we have specified a certain condition inside the subset() function to extract data from a CSV file.</a:t>
            </a:r>
          </a:p>
          <a:p>
            <a:endParaRPr lang="en-US" dirty="0">
              <a:latin typeface="euclid_circular_a"/>
            </a:endParaRPr>
          </a:p>
          <a:p>
            <a:r>
              <a:rPr lang="en-US" b="1" dirty="0">
                <a:solidFill>
                  <a:srgbClr val="FF0000"/>
                </a:solidFill>
                <a:latin typeface="euclid_circular_a"/>
              </a:rPr>
              <a:t>subset(</a:t>
            </a:r>
            <a:r>
              <a:rPr lang="en-US" b="1" dirty="0" err="1">
                <a:solidFill>
                  <a:srgbClr val="FF0000"/>
                </a:solidFill>
                <a:latin typeface="euclid_circular_a"/>
              </a:rPr>
              <a:t>read_data</a:t>
            </a:r>
            <a:r>
              <a:rPr lang="en-US" b="1" dirty="0">
                <a:solidFill>
                  <a:srgbClr val="FF0000"/>
                </a:solidFill>
                <a:latin typeface="euclid_circular_a"/>
              </a:rPr>
              <a:t>, 1958 &gt; 400)</a:t>
            </a:r>
          </a:p>
          <a:p>
            <a:r>
              <a:rPr lang="en-US" dirty="0">
                <a:latin typeface="euclid_circular_a"/>
              </a:rPr>
              <a:t>Here, subset() creates a subset of airtravel.csv with data column 1958 having data greater than 400 and stored it in the </a:t>
            </a:r>
            <a:r>
              <a:rPr lang="en-US" dirty="0" err="1">
                <a:latin typeface="euclid_circular_a"/>
              </a:rPr>
              <a:t>sub_data</a:t>
            </a:r>
            <a:r>
              <a:rPr lang="en-US" dirty="0">
                <a:latin typeface="euclid_circular_a"/>
              </a:rPr>
              <a:t> data frame.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Since column 1958 has data greater than 400 in 6th, 7th, 8th, and 9th row, only these rows are displayed.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929371"/>
            <a:ext cx="55626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2796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Write Into CSV File in R</a:t>
            </a:r>
          </a:p>
          <a:p>
            <a:r>
              <a:rPr lang="en-US" sz="2400" dirty="0"/>
              <a:t>In R, we use the write.csv() function to write into a CSV file. We pass the data in the form of </a:t>
            </a:r>
            <a:r>
              <a:rPr lang="en-US" sz="2400" dirty="0" err="1"/>
              <a:t>dataframe</a:t>
            </a:r>
            <a:r>
              <a:rPr lang="en-US" sz="2400" dirty="0"/>
              <a:t>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063449"/>
            <a:ext cx="58281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the above example, we have used the write.csv() function to export a data frame named dataframe1 to a CSV file. Notice the arguments passed inside write.csv(),</a:t>
            </a:r>
          </a:p>
          <a:p>
            <a:endParaRPr lang="en-US" dirty="0">
              <a:latin typeface="euclid_circular_a"/>
            </a:endParaRPr>
          </a:p>
          <a:p>
            <a:r>
              <a:rPr lang="en-US" b="1" dirty="0">
                <a:solidFill>
                  <a:srgbClr val="FF0000"/>
                </a:solidFill>
                <a:latin typeface="euclid_circular_a"/>
              </a:rPr>
              <a:t>write.csv(dataframe1, "file1.csv")</a:t>
            </a:r>
          </a:p>
          <a:p>
            <a:r>
              <a:rPr lang="en-US" dirty="0">
                <a:latin typeface="euclid_circular_a"/>
              </a:rPr>
              <a:t>Here,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dataframe1 - name of the data frame we want to export</a:t>
            </a:r>
          </a:p>
          <a:p>
            <a:r>
              <a:rPr lang="en-US" dirty="0">
                <a:latin typeface="euclid_circular_a"/>
              </a:rPr>
              <a:t>file1.csv - name of the csv file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782" y="2182138"/>
            <a:ext cx="5948218" cy="290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4156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Write Into CSV File in R</a:t>
            </a:r>
          </a:p>
          <a:p>
            <a:endParaRPr lang="en-US" sz="2400" b="1" dirty="0"/>
          </a:p>
          <a:p>
            <a:r>
              <a:rPr lang="en-US" sz="2400" dirty="0"/>
              <a:t>Finally, the file1.csv file would look like this in our directory: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1" y="3063449"/>
            <a:ext cx="58281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In the above example, we have used the write.csv() function to export a data frame named dataframe1 to a CSV file. Notice the arguments passed inside write.csv(),</a:t>
            </a:r>
          </a:p>
          <a:p>
            <a:endParaRPr lang="en-US" dirty="0">
              <a:latin typeface="euclid_circular_a"/>
            </a:endParaRPr>
          </a:p>
          <a:p>
            <a:r>
              <a:rPr lang="en-US" b="1" dirty="0">
                <a:solidFill>
                  <a:srgbClr val="FF0000"/>
                </a:solidFill>
                <a:latin typeface="euclid_circular_a"/>
              </a:rPr>
              <a:t>write.csv(dataframe1, "file1.csv")</a:t>
            </a:r>
          </a:p>
          <a:p>
            <a:r>
              <a:rPr lang="en-US" dirty="0">
                <a:latin typeface="euclid_circular_a"/>
              </a:rPr>
              <a:t>Here,</a:t>
            </a:r>
          </a:p>
          <a:p>
            <a:endParaRPr lang="en-US" dirty="0">
              <a:latin typeface="euclid_circular_a"/>
            </a:endParaRPr>
          </a:p>
          <a:p>
            <a:r>
              <a:rPr lang="en-US" dirty="0">
                <a:latin typeface="euclid_circular_a"/>
              </a:rPr>
              <a:t>dataframe1 - name of the data frame we want to export</a:t>
            </a:r>
          </a:p>
          <a:p>
            <a:r>
              <a:rPr lang="en-US" dirty="0">
                <a:latin typeface="euclid_circular_a"/>
              </a:rPr>
              <a:t>file1.csv - name of the csv file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764" y="3063449"/>
            <a:ext cx="5578770" cy="25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6622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Write Into CSV File in R</a:t>
            </a:r>
          </a:p>
          <a:p>
            <a:endParaRPr lang="en-US" sz="2400" b="1" dirty="0"/>
          </a:p>
          <a:p>
            <a:r>
              <a:rPr lang="en-US" sz="2400" dirty="0"/>
              <a:t>If we pass "quote = FALSE" to write.csv() as: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180" y="4346829"/>
            <a:ext cx="5828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Our file1.csv would look like this: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27" y="1191492"/>
            <a:ext cx="4636655" cy="15020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089" y="3939873"/>
            <a:ext cx="4095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36097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CSV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1" y="852254"/>
            <a:ext cx="11757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Write Into CSV File in R</a:t>
            </a:r>
          </a:p>
          <a:p>
            <a:endParaRPr lang="en-US" sz="2400" b="1" dirty="0"/>
          </a:p>
          <a:p>
            <a:r>
              <a:rPr lang="en-US" sz="2400" dirty="0"/>
              <a:t>If we pass "quote = FALSE" to write.csv() as: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180" y="4346829"/>
            <a:ext cx="5828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euclid_circular_a"/>
              </a:rPr>
              <a:t>Our file1.csv would look like this: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27" y="1191492"/>
            <a:ext cx="4636655" cy="15020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089" y="3939873"/>
            <a:ext cx="4095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492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An </a:t>
            </a:r>
            <a:r>
              <a:rPr lang="en-US" sz="2400" dirty="0" err="1"/>
              <a:t>xlsx</a:t>
            </a:r>
            <a:r>
              <a:rPr lang="en-US" sz="2400" dirty="0"/>
              <a:t> is a file format used for Microsoft Excel spreadsheets. Excel can be used to store tabular data.</a:t>
            </a:r>
          </a:p>
          <a:p>
            <a:endParaRPr lang="en-US" sz="2400" dirty="0"/>
          </a:p>
          <a:p>
            <a:r>
              <a:rPr lang="en-US" sz="2400" dirty="0"/>
              <a:t>R has a built-in functionality that makes it easy to read and write a </a:t>
            </a:r>
            <a:r>
              <a:rPr lang="en-US" sz="2400" dirty="0" err="1"/>
              <a:t>xlsx</a:t>
            </a:r>
            <a:r>
              <a:rPr lang="en-US" sz="2400" dirty="0"/>
              <a:t> file.</a:t>
            </a:r>
          </a:p>
        </p:txBody>
      </p:sp>
    </p:spTree>
    <p:extLst>
      <p:ext uri="{BB962C8B-B14F-4D97-AF65-F5344CB8AC3E}">
        <p14:creationId xmlns:p14="http://schemas.microsoft.com/office/powerpoint/2010/main" val="262216472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/>
              <a:t>Install and Load xlsx Package</a:t>
            </a:r>
          </a:p>
          <a:p>
            <a:endParaRPr lang="en-US" sz="2400"/>
          </a:p>
          <a:p>
            <a:r>
              <a:rPr lang="en-US" sz="2400"/>
              <a:t>In order to read, write, and format Excel files into R, we first need to install and load the xlsx package as: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486" y="3648363"/>
            <a:ext cx="5412514" cy="23321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382" y="378941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Here, we have successfully installed and loaded the </a:t>
            </a:r>
            <a:r>
              <a:rPr lang="en-IN" dirty="0" err="1"/>
              <a:t>xlsx</a:t>
            </a:r>
            <a:r>
              <a:rPr lang="en-IN" dirty="0"/>
              <a:t> package.</a:t>
            </a:r>
          </a:p>
          <a:p>
            <a:endParaRPr lang="en-IN" dirty="0"/>
          </a:p>
          <a:p>
            <a:r>
              <a:rPr lang="en-IN" dirty="0"/>
              <a:t>Now, we are able to read data from an </a:t>
            </a:r>
            <a:r>
              <a:rPr lang="en-IN" dirty="0" err="1"/>
              <a:t>xlsx</a:t>
            </a:r>
            <a:r>
              <a:rPr lang="en-IN" dirty="0"/>
              <a:t> file.</a:t>
            </a:r>
          </a:p>
        </p:txBody>
      </p:sp>
    </p:spTree>
    <p:extLst>
      <p:ext uri="{BB962C8B-B14F-4D97-AF65-F5344CB8AC3E}">
        <p14:creationId xmlns:p14="http://schemas.microsoft.com/office/powerpoint/2010/main" val="335185149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Read a </a:t>
            </a:r>
            <a:r>
              <a:rPr lang="en-US" sz="2400" b="1" dirty="0" err="1"/>
              <a:t>xlsx</a:t>
            </a:r>
            <a:r>
              <a:rPr lang="en-US" sz="2400" b="1" dirty="0"/>
              <a:t> File in R</a:t>
            </a:r>
          </a:p>
          <a:p>
            <a:endParaRPr lang="en-US" sz="2400" dirty="0"/>
          </a:p>
          <a:p>
            <a:r>
              <a:rPr lang="en-US" sz="2400" dirty="0"/>
              <a:t>In R, we use the read.xlsx() function to read a </a:t>
            </a:r>
            <a:r>
              <a:rPr lang="en-US" sz="2400" dirty="0" err="1"/>
              <a:t>xlsx</a:t>
            </a:r>
            <a:r>
              <a:rPr lang="en-US" sz="2400" dirty="0"/>
              <a:t> file available in our current directory.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2" y="2616812"/>
            <a:ext cx="435956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the above example, we have read the studentinfo.xlsx file that is available in our current directory. Notice the code,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read_data</a:t>
            </a:r>
            <a:r>
              <a:rPr lang="en-US" b="1" dirty="0">
                <a:solidFill>
                  <a:srgbClr val="FF0000"/>
                </a:solidFill>
              </a:rPr>
              <a:t> &lt;- read.xlsx("studentinfo.xlsx", </a:t>
            </a:r>
            <a:r>
              <a:rPr lang="en-US" b="1" dirty="0" err="1">
                <a:solidFill>
                  <a:srgbClr val="FF0000"/>
                </a:solidFill>
              </a:rPr>
              <a:t>sheetIndex</a:t>
            </a:r>
            <a:r>
              <a:rPr lang="en-US" b="1" dirty="0">
                <a:solidFill>
                  <a:srgbClr val="FF0000"/>
                </a:solidFill>
              </a:rPr>
              <a:t> = 1)</a:t>
            </a:r>
          </a:p>
          <a:p>
            <a:r>
              <a:rPr lang="en-US" dirty="0"/>
              <a:t>Here,</a:t>
            </a:r>
          </a:p>
          <a:p>
            <a:endParaRPr lang="en-US" dirty="0"/>
          </a:p>
          <a:p>
            <a:r>
              <a:rPr lang="en-US" dirty="0"/>
              <a:t>read.xlsx() - reads the </a:t>
            </a:r>
            <a:r>
              <a:rPr lang="en-US" dirty="0" err="1"/>
              <a:t>xlsx</a:t>
            </a:r>
            <a:r>
              <a:rPr lang="en-US" dirty="0"/>
              <a:t> file studentinfo.xlsx and creates a </a:t>
            </a:r>
            <a:r>
              <a:rPr lang="en-US" dirty="0" err="1"/>
              <a:t>dataframe</a:t>
            </a:r>
            <a:r>
              <a:rPr lang="en-US" dirty="0"/>
              <a:t> which is stored in the </a:t>
            </a:r>
            <a:r>
              <a:rPr lang="en-US" dirty="0" err="1"/>
              <a:t>read_data</a:t>
            </a:r>
            <a:r>
              <a:rPr lang="en-US" dirty="0"/>
              <a:t> variable.</a:t>
            </a:r>
          </a:p>
          <a:p>
            <a:r>
              <a:rPr lang="en-US" dirty="0" err="1"/>
              <a:t>sheetIndex</a:t>
            </a:r>
            <a:r>
              <a:rPr lang="en-US" dirty="0"/>
              <a:t> = 1 - reads specified worksheet i.e. 1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5" y="2872797"/>
            <a:ext cx="72104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4507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Read a </a:t>
            </a:r>
            <a:r>
              <a:rPr lang="en-US" sz="2400" b="1" dirty="0" err="1"/>
              <a:t>xlsx</a:t>
            </a:r>
            <a:r>
              <a:rPr lang="en-US" sz="2400" b="1" dirty="0"/>
              <a:t> File in R</a:t>
            </a:r>
          </a:p>
          <a:p>
            <a:endParaRPr lang="en-US" sz="2400" dirty="0"/>
          </a:p>
          <a:p>
            <a:r>
              <a:rPr lang="en-US" sz="2400" dirty="0"/>
              <a:t>In R, we use the read.xlsx() function to read a </a:t>
            </a:r>
            <a:r>
              <a:rPr lang="en-US" sz="2400" dirty="0" err="1"/>
              <a:t>xlsx</a:t>
            </a:r>
            <a:r>
              <a:rPr lang="en-US" sz="2400" dirty="0"/>
              <a:t> file available in our current directory. For example,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382" y="2616812"/>
            <a:ext cx="43595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Note:</a:t>
            </a:r>
          </a:p>
          <a:p>
            <a:endParaRPr lang="en-US" dirty="0"/>
          </a:p>
          <a:p>
            <a:r>
              <a:rPr lang="en-US" dirty="0"/>
              <a:t>If the file is in some other location, we have to specify the path along with the file name as: </a:t>
            </a:r>
          </a:p>
          <a:p>
            <a:endParaRPr lang="en-US" dirty="0"/>
          </a:p>
          <a:p>
            <a:r>
              <a:rPr lang="en-US" dirty="0"/>
              <a:t>read.xlsx("D:/folder1/studentinfo.xlsx", </a:t>
            </a:r>
            <a:r>
              <a:rPr lang="en-US" dirty="0" err="1"/>
              <a:t>sheetIndex</a:t>
            </a:r>
            <a:r>
              <a:rPr lang="en-US" dirty="0"/>
              <a:t> = 1).</a:t>
            </a:r>
          </a:p>
          <a:p>
            <a:endParaRPr lang="en-US" dirty="0"/>
          </a:p>
          <a:p>
            <a:r>
              <a:rPr lang="en-US" dirty="0"/>
              <a:t>We can also use the read.xlsx2() function if the dataset we are working on is larger.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5" y="2872797"/>
            <a:ext cx="72104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8984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xlsx</a:t>
            </a:r>
            <a:r>
              <a:rPr lang="en-US" sz="2400" b="1" dirty="0"/>
              <a:t> </a:t>
            </a:r>
            <a:r>
              <a:rPr lang="en-US" sz="2400" b="1" dirty="0" err="1"/>
              <a:t>rowIndex</a:t>
            </a:r>
            <a:r>
              <a:rPr lang="en-US" sz="2400" b="1" dirty="0"/>
              <a:t> and </a:t>
            </a:r>
            <a:r>
              <a:rPr lang="en-US" sz="2400" b="1" dirty="0" err="1"/>
              <a:t>colIndex</a:t>
            </a:r>
            <a:r>
              <a:rPr lang="en-US" sz="2400" b="1" dirty="0"/>
              <a:t> Argument in R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 R, we can also read a specific range of data from excel files. We can pass the </a:t>
            </a:r>
            <a:r>
              <a:rPr lang="en-US" sz="2400" dirty="0" err="1"/>
              <a:t>rowIndex</a:t>
            </a:r>
            <a:r>
              <a:rPr lang="en-US" sz="2400" dirty="0"/>
              <a:t> and </a:t>
            </a:r>
            <a:r>
              <a:rPr lang="en-US" sz="2400" dirty="0" err="1"/>
              <a:t>colIndex</a:t>
            </a:r>
            <a:r>
              <a:rPr lang="en-US" sz="2400" dirty="0"/>
              <a:t> argument inside read.xlsx() to read specific range.</a:t>
            </a:r>
          </a:p>
          <a:p>
            <a:endParaRPr lang="en-US" sz="2400" dirty="0"/>
          </a:p>
          <a:p>
            <a:r>
              <a:rPr lang="en-US" sz="2400" dirty="0" err="1"/>
              <a:t>rowIndex</a:t>
            </a:r>
            <a:r>
              <a:rPr lang="en-US" sz="2400" dirty="0"/>
              <a:t> - reads a specific range of rows</a:t>
            </a:r>
          </a:p>
          <a:p>
            <a:r>
              <a:rPr lang="en-US" sz="2400" dirty="0" err="1"/>
              <a:t>colIndex</a:t>
            </a:r>
            <a:r>
              <a:rPr lang="en-US" sz="2400" dirty="0"/>
              <a:t> - read a specific range of columns</a:t>
            </a:r>
          </a:p>
        </p:txBody>
      </p:sp>
    </p:spTree>
    <p:extLst>
      <p:ext uri="{BB962C8B-B14F-4D97-AF65-F5344CB8AC3E}">
        <p14:creationId xmlns:p14="http://schemas.microsoft.com/office/powerpoint/2010/main" val="402943425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Example: Read Range of Rows</a:t>
            </a:r>
          </a:p>
          <a:p>
            <a:endParaRPr lang="en-US" sz="2400" dirty="0"/>
          </a:p>
          <a:p>
            <a:r>
              <a:rPr lang="en-US" sz="2400" dirty="0"/>
              <a:t>In R, we can also read a specific range of data from excel files. We can pass the </a:t>
            </a:r>
            <a:r>
              <a:rPr lang="en-US" sz="2400" dirty="0" err="1"/>
              <a:t>rowIndex</a:t>
            </a:r>
            <a:r>
              <a:rPr lang="en-US" sz="2400" dirty="0"/>
              <a:t> and </a:t>
            </a:r>
            <a:r>
              <a:rPr lang="en-US" sz="2400" dirty="0" err="1"/>
              <a:t>colIndex</a:t>
            </a:r>
            <a:r>
              <a:rPr lang="en-US" sz="2400" dirty="0"/>
              <a:t> argument inside read.xlsx() to read specific range.</a:t>
            </a:r>
          </a:p>
          <a:p>
            <a:endParaRPr lang="en-US" sz="2400" dirty="0"/>
          </a:p>
          <a:p>
            <a:r>
              <a:rPr lang="en-US" sz="2400" dirty="0" err="1"/>
              <a:t>rowIndex</a:t>
            </a:r>
            <a:r>
              <a:rPr lang="en-US" sz="2400" dirty="0"/>
              <a:t> - reads a specific range of rows</a:t>
            </a:r>
          </a:p>
          <a:p>
            <a:r>
              <a:rPr lang="en-US" sz="2400" dirty="0" err="1"/>
              <a:t>colIndex</a:t>
            </a:r>
            <a:r>
              <a:rPr lang="en-US" sz="2400" dirty="0"/>
              <a:t> - read a specific range of columns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614612"/>
            <a:ext cx="5181600" cy="4067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91" y="5324475"/>
            <a:ext cx="59436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5353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Example: Read Range of Rows</a:t>
            </a:r>
          </a:p>
          <a:p>
            <a:endParaRPr lang="en-US" sz="2400" dirty="0"/>
          </a:p>
          <a:p>
            <a:r>
              <a:rPr lang="en-US" sz="2400" dirty="0"/>
              <a:t>In R, we can also read a specific range of data from excel files. We can pass the </a:t>
            </a:r>
            <a:r>
              <a:rPr lang="en-US" sz="2400" dirty="0" err="1"/>
              <a:t>rowIndex</a:t>
            </a:r>
            <a:r>
              <a:rPr lang="en-US" sz="2400" dirty="0"/>
              <a:t> and </a:t>
            </a:r>
            <a:r>
              <a:rPr lang="en-US" sz="2400" dirty="0" err="1"/>
              <a:t>colIndex</a:t>
            </a:r>
            <a:r>
              <a:rPr lang="en-US" sz="2400" dirty="0"/>
              <a:t> argument inside read.xlsx() to read specific range.</a:t>
            </a:r>
          </a:p>
          <a:p>
            <a:endParaRPr lang="en-US" sz="2400" dirty="0"/>
          </a:p>
          <a:p>
            <a:r>
              <a:rPr lang="en-US" sz="2400" dirty="0" err="1"/>
              <a:t>rowIndex</a:t>
            </a:r>
            <a:r>
              <a:rPr lang="en-US" sz="2400" dirty="0"/>
              <a:t> - reads a specific range of rows</a:t>
            </a:r>
          </a:p>
          <a:p>
            <a:r>
              <a:rPr lang="en-US" sz="2400" dirty="0" err="1"/>
              <a:t>colIndex</a:t>
            </a:r>
            <a:r>
              <a:rPr lang="en-US" sz="2400" dirty="0"/>
              <a:t> - read a specific range of columns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614612"/>
            <a:ext cx="5181600" cy="4067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5" y="3659465"/>
            <a:ext cx="5943600" cy="15335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7145" y="56089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In the above example, we have passed </a:t>
            </a:r>
            <a:r>
              <a:rPr lang="en-IN" dirty="0" err="1"/>
              <a:t>rowIndex</a:t>
            </a:r>
            <a:r>
              <a:rPr lang="en-IN" dirty="0"/>
              <a:t> = 1:5 inside read.xlsx() so the function reads only the first five rows from the studentinfo.xlsx file.</a:t>
            </a:r>
          </a:p>
        </p:txBody>
      </p:sp>
    </p:spTree>
    <p:extLst>
      <p:ext uri="{BB962C8B-B14F-4D97-AF65-F5344CB8AC3E}">
        <p14:creationId xmlns:p14="http://schemas.microsoft.com/office/powerpoint/2010/main" val="2869951903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Example: Read Range of Columns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145" y="56089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Here, </a:t>
            </a:r>
            <a:r>
              <a:rPr lang="en-US" dirty="0" err="1"/>
              <a:t>colIndex</a:t>
            </a:r>
            <a:r>
              <a:rPr lang="en-US" dirty="0"/>
              <a:t> = 1:3 inside read.xlsx() reads only the first three columns from the studentinfo.xlsx file.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5" y="1993900"/>
            <a:ext cx="5191125" cy="4076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2" y="1993900"/>
            <a:ext cx="5449460" cy="228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3912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Read and Write </a:t>
            </a:r>
            <a:r>
              <a:rPr lang="en-US" sz="3200" b="1" dirty="0" err="1">
                <a:solidFill>
                  <a:schemeClr val="accent2"/>
                </a:solidFill>
                <a:latin typeface="Arial Rounded MT Bold" panose="020F0704030504030204" pitchFamily="34" charset="0"/>
              </a:rPr>
              <a:t>xls</a:t>
            </a:r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Files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Write Into </a:t>
            </a:r>
            <a:r>
              <a:rPr lang="en-US" sz="2400" b="1" dirty="0" err="1"/>
              <a:t>xlsx</a:t>
            </a:r>
            <a:r>
              <a:rPr lang="en-US" sz="2400" b="1" dirty="0"/>
              <a:t> File in R</a:t>
            </a:r>
          </a:p>
          <a:p>
            <a:endParaRPr lang="en-US" sz="2400" b="1" dirty="0"/>
          </a:p>
          <a:p>
            <a:r>
              <a:rPr lang="en-US" sz="2400" dirty="0"/>
              <a:t>In R, we use the write.xlsx() function to write into a </a:t>
            </a:r>
            <a:r>
              <a:rPr lang="en-US" sz="2400" dirty="0" err="1"/>
              <a:t>xlsx</a:t>
            </a:r>
            <a:r>
              <a:rPr lang="en-US" sz="2400" dirty="0"/>
              <a:t> file. We pass the data in the form of </a:t>
            </a:r>
            <a:r>
              <a:rPr lang="en-US" sz="2400" dirty="0" err="1"/>
              <a:t>dataframe</a:t>
            </a:r>
            <a:r>
              <a:rPr lang="en-US" sz="2400" dirty="0"/>
              <a:t>. For example,</a:t>
            </a:r>
          </a:p>
        </p:txBody>
      </p:sp>
      <p:sp>
        <p:nvSpPr>
          <p:cNvPr id="6" name="Rectangle 5"/>
          <p:cNvSpPr/>
          <p:nvPr/>
        </p:nvSpPr>
        <p:spPr>
          <a:xfrm>
            <a:off x="422564" y="304729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the above example, we have used the write.xlsx() function to export a data frame named dataframe1 to a </a:t>
            </a:r>
            <a:r>
              <a:rPr lang="en-US" dirty="0" err="1"/>
              <a:t>xlsx</a:t>
            </a:r>
            <a:r>
              <a:rPr lang="en-US" dirty="0"/>
              <a:t> file. Notice the arguments passed inside write.xlsx(),</a:t>
            </a:r>
          </a:p>
          <a:p>
            <a:endParaRPr lang="en-US" dirty="0"/>
          </a:p>
          <a:p>
            <a:r>
              <a:rPr lang="en-US" dirty="0"/>
              <a:t>write.xlsx(dataframe1, "file1.xlsx")</a:t>
            </a:r>
          </a:p>
          <a:p>
            <a:r>
              <a:rPr lang="en-US" dirty="0"/>
              <a:t>Here,</a:t>
            </a:r>
          </a:p>
          <a:p>
            <a:endParaRPr lang="en-US" dirty="0"/>
          </a:p>
          <a:p>
            <a:r>
              <a:rPr lang="en-US" dirty="0"/>
              <a:t>dataframe1 - name of the data frame we want to export</a:t>
            </a:r>
          </a:p>
          <a:p>
            <a:r>
              <a:rPr lang="en-US" dirty="0"/>
              <a:t>file1.xlsx - name of the </a:t>
            </a:r>
            <a:r>
              <a:rPr lang="en-US" dirty="0" err="1"/>
              <a:t>xlsx</a:t>
            </a:r>
            <a:r>
              <a:rPr lang="en-US" dirty="0"/>
              <a:t> file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0" y="2152729"/>
            <a:ext cx="52197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93101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655" y="2449898"/>
            <a:ext cx="8478982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2742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 dataset is a data collection presented in a table.</a:t>
            </a:r>
          </a:p>
          <a:p>
            <a:endParaRPr lang="en-US" sz="2400" b="1" dirty="0"/>
          </a:p>
          <a:p>
            <a:r>
              <a:rPr lang="en-US" sz="2400" dirty="0"/>
              <a:t>The R programming language has tons of built-in datasets that can generally be used as a demo data to illustrate how the R functions work.</a:t>
            </a:r>
          </a:p>
        </p:txBody>
      </p:sp>
    </p:spTree>
    <p:extLst>
      <p:ext uri="{BB962C8B-B14F-4D97-AF65-F5344CB8AC3E}">
        <p14:creationId xmlns:p14="http://schemas.microsoft.com/office/powerpoint/2010/main" val="112858374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Most Used built-in Datasets in R</a:t>
            </a:r>
          </a:p>
          <a:p>
            <a:endParaRPr lang="en-US" sz="2400" b="1" dirty="0"/>
          </a:p>
          <a:p>
            <a:r>
              <a:rPr lang="en-US" sz="2400" dirty="0"/>
              <a:t>In R, there are tons of datasets we can try but the mostly used built-in datasets are:</a:t>
            </a:r>
          </a:p>
          <a:p>
            <a:endParaRPr lang="en-US" sz="2400" dirty="0"/>
          </a:p>
          <a:p>
            <a:r>
              <a:rPr lang="en-US" sz="2400" dirty="0" err="1"/>
              <a:t>airquality</a:t>
            </a:r>
            <a:r>
              <a:rPr lang="en-US" sz="2400" dirty="0"/>
              <a:t> - New York Air Quality Measurements</a:t>
            </a:r>
          </a:p>
          <a:p>
            <a:r>
              <a:rPr lang="en-US" sz="2400" dirty="0" err="1"/>
              <a:t>AirPassengers</a:t>
            </a:r>
            <a:r>
              <a:rPr lang="en-US" sz="2400" dirty="0"/>
              <a:t> - Monthly Airline Passenger Numbers 1949-1960</a:t>
            </a:r>
          </a:p>
          <a:p>
            <a:r>
              <a:rPr lang="en-US" sz="2400" dirty="0" err="1"/>
              <a:t>mtcars</a:t>
            </a:r>
            <a:r>
              <a:rPr lang="en-US" sz="2400" dirty="0"/>
              <a:t> - Motor Trend Car Road Tests</a:t>
            </a:r>
          </a:p>
          <a:p>
            <a:r>
              <a:rPr lang="en-US" sz="2400" dirty="0"/>
              <a:t>iris - Edgar Anderson's Iris Data</a:t>
            </a:r>
          </a:p>
          <a:p>
            <a:r>
              <a:rPr lang="en-US" sz="2400" dirty="0"/>
              <a:t>These are few of the most used built-in data sets. If you want to learn about other built-in datasets, please visit The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Datasets Package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In this tutorial we will be using the </a:t>
            </a:r>
            <a:r>
              <a:rPr lang="en-US" sz="2400" dirty="0" err="1"/>
              <a:t>airquality</a:t>
            </a:r>
            <a:r>
              <a:rPr lang="en-US" sz="2400" dirty="0"/>
              <a:t> dataset to demonstrate the use of datasets in R.</a:t>
            </a:r>
          </a:p>
        </p:txBody>
      </p:sp>
      <p:sp>
        <p:nvSpPr>
          <p:cNvPr id="3" name="Rectangle 2"/>
          <p:cNvSpPr/>
          <p:nvPr/>
        </p:nvSpPr>
        <p:spPr>
          <a:xfrm>
            <a:off x="249382" y="6006053"/>
            <a:ext cx="11536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https://stat.ethz.ch/R-manual/R-devel/library/datasets/html/00Index.html</a:t>
            </a:r>
          </a:p>
        </p:txBody>
      </p:sp>
    </p:spTree>
    <p:extLst>
      <p:ext uri="{BB962C8B-B14F-4D97-AF65-F5344CB8AC3E}">
        <p14:creationId xmlns:p14="http://schemas.microsoft.com/office/powerpoint/2010/main" val="2348865601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Display R datasets: </a:t>
            </a:r>
            <a:r>
              <a:rPr lang="en-US" sz="2400" dirty="0"/>
              <a:t>To display the dataset, we simply write the name of the dataset inside the print() function. For example,</a:t>
            </a:r>
          </a:p>
        </p:txBody>
      </p:sp>
      <p:sp>
        <p:nvSpPr>
          <p:cNvPr id="3" name="Rectangle 2"/>
          <p:cNvSpPr/>
          <p:nvPr/>
        </p:nvSpPr>
        <p:spPr>
          <a:xfrm>
            <a:off x="905164" y="6468546"/>
            <a:ext cx="11536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https://stat.ethz.ch/R-manual/R-devel/library/datasets/html/00Index.html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935" y="2758864"/>
            <a:ext cx="3773065" cy="1092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23" y="1683251"/>
            <a:ext cx="4772025" cy="456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0233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Get </a:t>
            </a:r>
            <a:r>
              <a:rPr lang="en-US" sz="2400" b="1" dirty="0" err="1"/>
              <a:t>Informations</a:t>
            </a:r>
            <a:r>
              <a:rPr lang="en-US" sz="2400" b="1" dirty="0"/>
              <a:t> of Dataset: </a:t>
            </a:r>
            <a:r>
              <a:rPr lang="en-US" sz="2400" dirty="0"/>
              <a:t>In R, there are various functions we can use to get information about the dataset like: dimensions of dataset, number of rows and columns, name of variables and so on. For example,</a:t>
            </a:r>
          </a:p>
        </p:txBody>
      </p:sp>
      <p:sp>
        <p:nvSpPr>
          <p:cNvPr id="3" name="Rectangle 2"/>
          <p:cNvSpPr/>
          <p:nvPr/>
        </p:nvSpPr>
        <p:spPr>
          <a:xfrm>
            <a:off x="256892" y="4359005"/>
            <a:ext cx="58575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the above example, we have used various functions to get information about the </a:t>
            </a:r>
            <a:r>
              <a:rPr lang="en-US" dirty="0" err="1"/>
              <a:t>airquality</a:t>
            </a:r>
            <a:r>
              <a:rPr lang="en-US" dirty="0"/>
              <a:t> dataset.</a:t>
            </a:r>
          </a:p>
          <a:p>
            <a:endParaRPr lang="en-US" dirty="0"/>
          </a:p>
          <a:p>
            <a:r>
              <a:rPr lang="en-US" dirty="0"/>
              <a:t>dim() - returns the dimension of the dataset i.e. 153 6</a:t>
            </a:r>
          </a:p>
          <a:p>
            <a:r>
              <a:rPr lang="en-US" dirty="0" err="1"/>
              <a:t>nrow</a:t>
            </a:r>
            <a:r>
              <a:rPr lang="en-US" dirty="0"/>
              <a:t>() - returns the number of row (observations) i.e. 153</a:t>
            </a:r>
          </a:p>
          <a:p>
            <a:r>
              <a:rPr lang="en-US" dirty="0" err="1"/>
              <a:t>ncol</a:t>
            </a:r>
            <a:r>
              <a:rPr lang="en-US" dirty="0"/>
              <a:t>() - returns the number of column (variables) i.e. 6</a:t>
            </a:r>
          </a:p>
          <a:p>
            <a:r>
              <a:rPr lang="en-US" dirty="0"/>
              <a:t>names() - returns all the name of variables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372" y="2265142"/>
            <a:ext cx="5905500" cy="3248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1" y="2265142"/>
            <a:ext cx="5070775" cy="172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69424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Display Variables Value in R: </a:t>
            </a:r>
            <a:r>
              <a:rPr lang="en-US" sz="2400" dirty="0"/>
              <a:t>To display all the values of the specified variable in R, we use the $ operator and the name of the variable. For example,</a:t>
            </a:r>
          </a:p>
        </p:txBody>
      </p:sp>
      <p:sp>
        <p:nvSpPr>
          <p:cNvPr id="3" name="Rectangle 2"/>
          <p:cNvSpPr/>
          <p:nvPr/>
        </p:nvSpPr>
        <p:spPr>
          <a:xfrm>
            <a:off x="415637" y="4680531"/>
            <a:ext cx="112591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the above example, we have used the $ operator and the name of the variable to display all values of a variable.</a:t>
            </a:r>
          </a:p>
          <a:p>
            <a:endParaRPr lang="en-US" dirty="0"/>
          </a:p>
          <a:p>
            <a:r>
              <a:rPr lang="en-US" dirty="0" err="1"/>
              <a:t>airquality$Temp</a:t>
            </a:r>
            <a:endParaRPr lang="en-US" dirty="0"/>
          </a:p>
          <a:p>
            <a:endParaRPr lang="en-US" dirty="0"/>
          </a:p>
          <a:p>
            <a:r>
              <a:rPr lang="en-US" dirty="0"/>
              <a:t>Here, we have displayed all values of Temp variable of the </a:t>
            </a:r>
            <a:r>
              <a:rPr lang="en-US" dirty="0" err="1"/>
              <a:t>airquality</a:t>
            </a:r>
            <a:r>
              <a:rPr lang="en-US" dirty="0"/>
              <a:t> dataset.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144" y="2481913"/>
            <a:ext cx="4331855" cy="1018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6545"/>
            <a:ext cx="7712363" cy="229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48146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Sort Variables Value in R: </a:t>
            </a:r>
            <a:r>
              <a:rPr lang="en-US" sz="2400" dirty="0"/>
              <a:t>In R, we use the sort() function to sort values of variables in ascending order. For example,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60" y="1812806"/>
            <a:ext cx="1002982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6054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Statistical Summary of Data in R:</a:t>
            </a:r>
          </a:p>
          <a:p>
            <a:endParaRPr lang="en-US" sz="2400" b="1" dirty="0"/>
          </a:p>
          <a:p>
            <a:r>
              <a:rPr lang="en-US" sz="2400" dirty="0"/>
              <a:t>We use the summary() function to get statistical information about the dataset.</a:t>
            </a:r>
          </a:p>
          <a:p>
            <a:endParaRPr lang="en-US" sz="2400" dirty="0"/>
          </a:p>
          <a:p>
            <a:r>
              <a:rPr lang="en-US" sz="2400" dirty="0"/>
              <a:t>The summary() function returns six statistical summaries:</a:t>
            </a:r>
          </a:p>
          <a:p>
            <a:endParaRPr lang="en-US" sz="2400" dirty="0"/>
          </a:p>
          <a:p>
            <a:r>
              <a:rPr lang="en-US" sz="2400" dirty="0"/>
              <a:t>min</a:t>
            </a:r>
          </a:p>
          <a:p>
            <a:r>
              <a:rPr lang="en-US" sz="2400" dirty="0"/>
              <a:t>First Quartile</a:t>
            </a:r>
          </a:p>
          <a:p>
            <a:r>
              <a:rPr lang="en-US" sz="2400" dirty="0"/>
              <a:t>Median</a:t>
            </a:r>
          </a:p>
          <a:p>
            <a:r>
              <a:rPr lang="en-US" sz="2400" dirty="0"/>
              <a:t>Mean</a:t>
            </a:r>
          </a:p>
          <a:p>
            <a:r>
              <a:rPr lang="en-US" sz="2400" dirty="0"/>
              <a:t>Third Quartile</a:t>
            </a:r>
          </a:p>
          <a:p>
            <a:r>
              <a:rPr lang="en-US" sz="2400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212429590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Statistical Summary of Data in R: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551"/>
            <a:ext cx="5818909" cy="32480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17491" y="1592551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In the above example, we have used the </a:t>
            </a:r>
            <a:r>
              <a:rPr lang="en-IN" b="1" dirty="0"/>
              <a:t>summary()</a:t>
            </a:r>
            <a:r>
              <a:rPr lang="en-IN" dirty="0"/>
              <a:t> function to get statistical summary of the Temp variable of </a:t>
            </a:r>
            <a:r>
              <a:rPr lang="en-IN" dirty="0" err="1"/>
              <a:t>airquality</a:t>
            </a:r>
            <a:r>
              <a:rPr lang="en-IN" dirty="0"/>
              <a:t> dataset.</a:t>
            </a:r>
          </a:p>
          <a:p>
            <a:endParaRPr lang="en-IN" dirty="0"/>
          </a:p>
          <a:p>
            <a:r>
              <a:rPr lang="en-IN" dirty="0"/>
              <a:t>Here,</a:t>
            </a:r>
          </a:p>
          <a:p>
            <a:endParaRPr lang="en-IN" dirty="0"/>
          </a:p>
          <a:p>
            <a:r>
              <a:rPr lang="en-IN" dirty="0"/>
              <a:t>Min - is the minimum value i.e. 56.00</a:t>
            </a:r>
          </a:p>
          <a:p>
            <a:r>
              <a:rPr lang="en-IN" dirty="0"/>
              <a:t>1st Qu. - is the first quartile i.e. 72.00</a:t>
            </a:r>
          </a:p>
          <a:p>
            <a:r>
              <a:rPr lang="en-IN" dirty="0"/>
              <a:t>Median - is the median value i.e. 79.00</a:t>
            </a:r>
          </a:p>
          <a:p>
            <a:r>
              <a:rPr lang="en-IN" dirty="0"/>
              <a:t>Mean - is the mean value i.e. 77.88</a:t>
            </a:r>
          </a:p>
          <a:p>
            <a:r>
              <a:rPr lang="en-IN" dirty="0"/>
              <a:t>3rd Qu. - is the third quartile i.e. 85.00</a:t>
            </a:r>
          </a:p>
          <a:p>
            <a:r>
              <a:rPr lang="en-IN" dirty="0"/>
              <a:t>Max - is the maximum value i.e. 97.00</a:t>
            </a:r>
          </a:p>
        </p:txBody>
      </p:sp>
    </p:spTree>
    <p:extLst>
      <p:ext uri="{BB962C8B-B14F-4D97-AF65-F5344CB8AC3E}">
        <p14:creationId xmlns:p14="http://schemas.microsoft.com/office/powerpoint/2010/main" val="233453621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 min() and max()</a:t>
            </a:r>
          </a:p>
          <a:p>
            <a:endParaRPr lang="en-US" sz="2400" b="1" dirty="0"/>
          </a:p>
          <a:p>
            <a:r>
              <a:rPr lang="en-US" sz="2400" dirty="0"/>
              <a:t>In R, we can find the minimum or maximum value of a vector or data frame.</a:t>
            </a:r>
          </a:p>
          <a:p>
            <a:endParaRPr lang="en-US" sz="2400" dirty="0"/>
          </a:p>
          <a:p>
            <a:r>
              <a:rPr lang="en-US" sz="2400" dirty="0"/>
              <a:t>We use the min() and max() function to find minimum and maximum value respectively.</a:t>
            </a:r>
          </a:p>
          <a:p>
            <a:endParaRPr lang="en-US" sz="2400" dirty="0"/>
          </a:p>
          <a:p>
            <a:r>
              <a:rPr lang="en-US" sz="2400" dirty="0"/>
              <a:t>The min() function returns the minimum value of a vector or data frame.</a:t>
            </a:r>
          </a:p>
          <a:p>
            <a:r>
              <a:rPr lang="en-US" sz="2400" dirty="0"/>
              <a:t>The max() function returns the maximum value of a vector or data frame.</a:t>
            </a:r>
          </a:p>
        </p:txBody>
      </p:sp>
    </p:spTree>
    <p:extLst>
      <p:ext uri="{BB962C8B-B14F-4D97-AF65-F5344CB8AC3E}">
        <p14:creationId xmlns:p14="http://schemas.microsoft.com/office/powerpoint/2010/main" val="1810391798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Syntax of min() and max() in R</a:t>
            </a:r>
          </a:p>
          <a:p>
            <a:endParaRPr lang="en-US" sz="2400" b="1" dirty="0"/>
          </a:p>
          <a:p>
            <a:r>
              <a:rPr lang="en-US" sz="2400" dirty="0"/>
              <a:t>In R, we can find the minimum or maximum value of a vector or data frame.</a:t>
            </a:r>
          </a:p>
          <a:p>
            <a:endParaRPr lang="en-US" sz="2400" dirty="0"/>
          </a:p>
          <a:p>
            <a:r>
              <a:rPr lang="en-US" sz="2400" dirty="0"/>
              <a:t>We use the min() and max() function to find minimum and maximum value respectively.</a:t>
            </a:r>
          </a:p>
          <a:p>
            <a:endParaRPr lang="en-US" sz="2400" dirty="0"/>
          </a:p>
          <a:p>
            <a:r>
              <a:rPr lang="en-US" sz="2400" dirty="0"/>
              <a:t>The min() function returns the minimum value of a vector or data frame.</a:t>
            </a:r>
          </a:p>
          <a:p>
            <a:r>
              <a:rPr lang="en-US" sz="2400" dirty="0"/>
              <a:t>The max() function returns the maximum value of a vector or data frame.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4028797"/>
            <a:ext cx="4210050" cy="28292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12145" y="4704734"/>
            <a:ext cx="70565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In both the syntax,</a:t>
            </a:r>
          </a:p>
          <a:p>
            <a:endParaRPr lang="en-IN" dirty="0"/>
          </a:p>
          <a:p>
            <a:r>
              <a:rPr lang="en-IN" dirty="0"/>
              <a:t>collection - is a vector or data frame</a:t>
            </a:r>
          </a:p>
          <a:p>
            <a:endParaRPr lang="en-IN" dirty="0"/>
          </a:p>
          <a:p>
            <a:r>
              <a:rPr lang="en-IN" dirty="0"/>
              <a:t>na.rm (optional) - is a </a:t>
            </a:r>
            <a:r>
              <a:rPr lang="en-IN" dirty="0" err="1"/>
              <a:t>boolean</a:t>
            </a:r>
            <a:r>
              <a:rPr lang="en-IN" dirty="0"/>
              <a:t> value that indicates whether value should be kept or removed,</a:t>
            </a:r>
          </a:p>
        </p:txBody>
      </p:sp>
    </p:spTree>
    <p:extLst>
      <p:ext uri="{BB962C8B-B14F-4D97-AF65-F5344CB8AC3E}">
        <p14:creationId xmlns:p14="http://schemas.microsoft.com/office/powerpoint/2010/main" val="779980891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 1: Use of min() in 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6928"/>
            <a:ext cx="6505575" cy="5191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40945" y="1443474"/>
            <a:ext cx="538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Here,</a:t>
            </a:r>
          </a:p>
          <a:p>
            <a:endParaRPr lang="en-US" dirty="0"/>
          </a:p>
          <a:p>
            <a:r>
              <a:rPr lang="en-US" dirty="0"/>
              <a:t>min(numbers) - returns the smallest number in numbers i.e. 2</a:t>
            </a:r>
          </a:p>
          <a:p>
            <a:endParaRPr lang="en-US" dirty="0"/>
          </a:p>
          <a:p>
            <a:r>
              <a:rPr lang="en-US" dirty="0"/>
              <a:t>min(characters) - returns alphabetically minimum value in characters i.e. "a"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92828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 2: Use of max() in R</a:t>
            </a:r>
          </a:p>
        </p:txBody>
      </p:sp>
      <p:sp>
        <p:nvSpPr>
          <p:cNvPr id="7" name="Rectangle 6"/>
          <p:cNvSpPr/>
          <p:nvPr/>
        </p:nvSpPr>
        <p:spPr>
          <a:xfrm>
            <a:off x="6640945" y="1443474"/>
            <a:ext cx="538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Here,</a:t>
            </a:r>
          </a:p>
          <a:p>
            <a:endParaRPr lang="en-US" dirty="0"/>
          </a:p>
          <a:p>
            <a:r>
              <a:rPr lang="en-US" dirty="0"/>
              <a:t>max(numbers) - returns the largest number in numbers i.e. 10</a:t>
            </a:r>
          </a:p>
          <a:p>
            <a:endParaRPr lang="en-US" dirty="0"/>
          </a:p>
          <a:p>
            <a:r>
              <a:rPr lang="en-US" dirty="0"/>
              <a:t>max(characters) - returns alphabetically maximum value in characters i.e. "s"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6364"/>
            <a:ext cx="6096004" cy="524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43417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min() and max() in a Data Frame: </a:t>
            </a:r>
            <a:r>
              <a:rPr lang="en-US" sz="2400" dirty="0"/>
              <a:t>In R, we can use min() and max() to find minimum and maximum value in a certain column of a data frame. For example,</a:t>
            </a:r>
          </a:p>
        </p:txBody>
      </p:sp>
      <p:sp>
        <p:nvSpPr>
          <p:cNvPr id="7" name="Rectangle 6"/>
          <p:cNvSpPr/>
          <p:nvPr/>
        </p:nvSpPr>
        <p:spPr>
          <a:xfrm>
            <a:off x="6659418" y="2561074"/>
            <a:ext cx="5384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Here, </a:t>
            </a:r>
          </a:p>
          <a:p>
            <a:endParaRPr lang="en-US" dirty="0"/>
          </a:p>
          <a:p>
            <a:r>
              <a:rPr lang="en-US" dirty="0"/>
              <a:t>we have used the max() and min() function to find the maximum and minimum value of the Age and ID column respectively.</a:t>
            </a:r>
          </a:p>
          <a:p>
            <a:endParaRPr lang="en-US" dirty="0"/>
          </a:p>
          <a:p>
            <a:r>
              <a:rPr lang="en-US" dirty="0"/>
              <a:t>max(dataframe1$Age) - returns the maximum value from the Age column of dataframe1 i.e. 30.</a:t>
            </a:r>
          </a:p>
          <a:p>
            <a:endParaRPr lang="en-US" dirty="0"/>
          </a:p>
          <a:p>
            <a:r>
              <a:rPr lang="en-US" dirty="0"/>
              <a:t>min(dataframe1$ID) - returns the minimum value from the ID column of dataframe1 i.e. 101.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" y="1683250"/>
            <a:ext cx="6391563" cy="517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39430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655" y="2449898"/>
            <a:ext cx="8478982" cy="711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Mean, Median, and Mode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780333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Mean, Mode, and Median are measurements of central tendency. In other words, it tells you where the "middle" of a data set is.</a:t>
            </a:r>
          </a:p>
          <a:p>
            <a:endParaRPr lang="en-US" sz="2400" dirty="0"/>
          </a:p>
          <a:p>
            <a:r>
              <a:rPr lang="en-US" sz="2400" dirty="0"/>
              <a:t>Each of these statistics defines the middle differently.</a:t>
            </a:r>
          </a:p>
          <a:p>
            <a:endParaRPr lang="en-US" sz="2400" dirty="0"/>
          </a:p>
          <a:p>
            <a:r>
              <a:rPr lang="en-US" sz="2400" dirty="0"/>
              <a:t>The mean is the average of a data set.</a:t>
            </a:r>
          </a:p>
          <a:p>
            <a:r>
              <a:rPr lang="en-US" sz="2400" dirty="0"/>
              <a:t>The mode is the most common number in a data set.</a:t>
            </a:r>
          </a:p>
          <a:p>
            <a:r>
              <a:rPr lang="en-US" sz="2400" dirty="0"/>
              <a:t>The median is the middle of the set of numbers.</a:t>
            </a:r>
          </a:p>
        </p:txBody>
      </p:sp>
    </p:spTree>
    <p:extLst>
      <p:ext uri="{BB962C8B-B14F-4D97-AF65-F5344CB8AC3E}">
        <p14:creationId xmlns:p14="http://schemas.microsoft.com/office/powerpoint/2010/main" val="3625408065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Calculate Mean in R</a:t>
            </a:r>
          </a:p>
          <a:p>
            <a:endParaRPr lang="en-US" sz="2400" b="1" dirty="0"/>
          </a:p>
          <a:p>
            <a:r>
              <a:rPr lang="en-US" sz="2400" dirty="0"/>
              <a:t>In R, we use the mean() function to calculate the mean. For example,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7564"/>
            <a:ext cx="5144655" cy="45304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57091" y="3216671"/>
            <a:ext cx="65393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In the above example, we have used the mean() function to calculate the average result of the marks vector.</a:t>
            </a:r>
          </a:p>
        </p:txBody>
      </p:sp>
    </p:spTree>
    <p:extLst>
      <p:ext uri="{BB962C8B-B14F-4D97-AF65-F5344CB8AC3E}">
        <p14:creationId xmlns:p14="http://schemas.microsoft.com/office/powerpoint/2010/main" val="171874200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Calculate Median in R</a:t>
            </a:r>
          </a:p>
          <a:p>
            <a:endParaRPr lang="en-US" sz="2400" b="1" dirty="0"/>
          </a:p>
          <a:p>
            <a:r>
              <a:rPr lang="en-US" sz="2400" dirty="0"/>
              <a:t>We use the median() function to calculate the median in R. For example,,</a:t>
            </a:r>
          </a:p>
        </p:txBody>
      </p:sp>
      <p:sp>
        <p:nvSpPr>
          <p:cNvPr id="6" name="Rectangle 5"/>
          <p:cNvSpPr/>
          <p:nvPr/>
        </p:nvSpPr>
        <p:spPr>
          <a:xfrm>
            <a:off x="5357091" y="3216671"/>
            <a:ext cx="65393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this example, we have used the median() function to find the middle value of the marks vector.</a:t>
            </a:r>
            <a:endParaRPr lang="en-I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3" y="3428993"/>
            <a:ext cx="14" cy="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2138"/>
            <a:ext cx="5292436" cy="46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9260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99"/>
            <a:ext cx="8478982" cy="711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 dataset</a:t>
            </a:r>
            <a:endParaRPr lang="en-IN" sz="32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383B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82" y="852254"/>
            <a:ext cx="11536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Calculate Mode in R: </a:t>
            </a:r>
            <a:r>
              <a:rPr lang="en-US" sz="2400" dirty="0"/>
              <a:t>In R, unlike mean and median, there's no built-in function to calculate mode. We need to create a user defined function to calculate mode. For example,</a:t>
            </a:r>
          </a:p>
        </p:txBody>
      </p:sp>
      <p:sp>
        <p:nvSpPr>
          <p:cNvPr id="6" name="Rectangle 5"/>
          <p:cNvSpPr/>
          <p:nvPr/>
        </p:nvSpPr>
        <p:spPr>
          <a:xfrm>
            <a:off x="6419273" y="1812806"/>
            <a:ext cx="543098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00" dirty="0"/>
              <a:t>In the above example, we have created a function named mode() to calculate the mode of the marks vector.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Inside the function, we have used the table() function to create a categorical representation of data with the variable names and the frequency in the form of a table.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We will sort marks in descending order and will return the 1st value from the sorted values.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Finally, we have called the mode() function and it returned the most common number in marks i.e. 78</a:t>
            </a:r>
            <a:endParaRPr lang="en-IN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3" y="3428993"/>
            <a:ext cx="14" cy="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2806"/>
            <a:ext cx="6200775" cy="50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28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15492</Words>
  <Application>Microsoft Office PowerPoint</Application>
  <PresentationFormat>Widescreen</PresentationFormat>
  <Paragraphs>1909</Paragraphs>
  <Slides>204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204</vt:i4>
      </vt:variant>
    </vt:vector>
  </HeadingPairs>
  <TitlesOfParts>
    <vt:vector size="215" baseType="lpstr">
      <vt:lpstr>Arial</vt:lpstr>
      <vt:lpstr>Arial Rounded MT Bold</vt:lpstr>
      <vt:lpstr>Arial Unicode MS</vt:lpstr>
      <vt:lpstr>Bahnschrift</vt:lpstr>
      <vt:lpstr>Calibri</vt:lpstr>
      <vt:lpstr>Calibri Light</vt:lpstr>
      <vt:lpstr>Centaur</vt:lpstr>
      <vt:lpstr>Droid Sans Mono</vt:lpstr>
      <vt:lpstr>euclid_circular_a</vt:lpstr>
      <vt:lpstr>Wingdings</vt:lpstr>
      <vt:lpstr>Office Theme</vt:lpstr>
      <vt:lpstr>HR R Analytics</vt:lpstr>
      <vt:lpstr>Introduction to R</vt:lpstr>
      <vt:lpstr>Getting Started With R</vt:lpstr>
      <vt:lpstr>Run R Programs</vt:lpstr>
      <vt:lpstr>Run R Programs</vt:lpstr>
      <vt:lpstr>Running Your First R Program</vt:lpstr>
      <vt:lpstr>Running Your First R Program</vt:lpstr>
      <vt:lpstr>R Comments</vt:lpstr>
      <vt:lpstr>R Variables and Constants</vt:lpstr>
      <vt:lpstr>R Comments</vt:lpstr>
      <vt:lpstr>R Comments</vt:lpstr>
      <vt:lpstr>Rules to Declare R Variables</vt:lpstr>
      <vt:lpstr>R Comments</vt:lpstr>
      <vt:lpstr>Types of R Variables</vt:lpstr>
      <vt:lpstr>Types of R Variables</vt:lpstr>
      <vt:lpstr>Types of R Variables</vt:lpstr>
      <vt:lpstr>Types of R Variables</vt:lpstr>
      <vt:lpstr>Types of R Variables</vt:lpstr>
      <vt:lpstr>Types of R Variables</vt:lpstr>
      <vt:lpstr>Types of R Variables</vt:lpstr>
      <vt:lpstr>R Constants</vt:lpstr>
      <vt:lpstr>R Constants</vt:lpstr>
      <vt:lpstr>Types of R Constants</vt:lpstr>
      <vt:lpstr>R Constants</vt:lpstr>
      <vt:lpstr>R Constants</vt:lpstr>
      <vt:lpstr>R Constants</vt:lpstr>
      <vt:lpstr>R Constants</vt:lpstr>
      <vt:lpstr>R Constants</vt:lpstr>
      <vt:lpstr>R Constants</vt:lpstr>
      <vt:lpstr>Special R Constants</vt:lpstr>
      <vt:lpstr>R Constants</vt:lpstr>
      <vt:lpstr>R Constants</vt:lpstr>
      <vt:lpstr>R Constants</vt:lpstr>
      <vt:lpstr>R Constants</vt:lpstr>
      <vt:lpstr>Built-In R Constants</vt:lpstr>
      <vt:lpstr>Built-In R Constants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Data Types</vt:lpstr>
      <vt:lpstr>R Print Output</vt:lpstr>
      <vt:lpstr>R Print Output</vt:lpstr>
      <vt:lpstr>R Print Output</vt:lpstr>
      <vt:lpstr>R Print Output</vt:lpstr>
      <vt:lpstr>R Print Output</vt:lpstr>
      <vt:lpstr>R Print Output</vt:lpstr>
      <vt:lpstr>R Print Output</vt:lpstr>
      <vt:lpstr>R Print Output</vt:lpstr>
      <vt:lpstr>R Data Structure</vt:lpstr>
      <vt:lpstr>R Strings</vt:lpstr>
      <vt:lpstr>R Strings</vt:lpstr>
      <vt:lpstr>R Strings</vt:lpstr>
      <vt:lpstr>R Strings</vt:lpstr>
      <vt:lpstr>R Strings</vt:lpstr>
      <vt:lpstr>R Strings</vt:lpstr>
      <vt:lpstr>R Strings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Vectors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Matrix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Data Frame</vt:lpstr>
      <vt:lpstr>R Factors</vt:lpstr>
      <vt:lpstr>R Data Frame</vt:lpstr>
      <vt:lpstr>R Data Frame</vt:lpstr>
      <vt:lpstr>R Data Frame</vt:lpstr>
      <vt:lpstr>R Data Frame</vt:lpstr>
      <vt:lpstr>R Data Frame</vt:lpstr>
      <vt:lpstr>R Flow Control</vt:lpstr>
      <vt:lpstr>R Booleans (Comparison and Logical Operators)</vt:lpstr>
      <vt:lpstr>R Boolean With Comparison Operators</vt:lpstr>
      <vt:lpstr>R Boolean With Comparison Operators</vt:lpstr>
      <vt:lpstr>R Boolean With Comparison Operators</vt:lpstr>
      <vt:lpstr>if...</vt:lpstr>
      <vt:lpstr>if...</vt:lpstr>
      <vt:lpstr>if...else</vt:lpstr>
      <vt:lpstr>if...else</vt:lpstr>
      <vt:lpstr>if...else if...else</vt:lpstr>
      <vt:lpstr>if...else if...else</vt:lpstr>
      <vt:lpstr>Nested if...else</vt:lpstr>
      <vt:lpstr>Nested if...else</vt:lpstr>
      <vt:lpstr>ifelse() Function</vt:lpstr>
      <vt:lpstr>ifelse() Function</vt:lpstr>
      <vt:lpstr>R while Loop</vt:lpstr>
      <vt:lpstr>While loop</vt:lpstr>
      <vt:lpstr>While loop</vt:lpstr>
      <vt:lpstr>while loop example</vt:lpstr>
      <vt:lpstr>while Loop With break Statement</vt:lpstr>
      <vt:lpstr>while Loop With next Statement</vt:lpstr>
      <vt:lpstr>for Loop</vt:lpstr>
      <vt:lpstr>while Loop With next Statement</vt:lpstr>
      <vt:lpstr>for Loop With break Statement</vt:lpstr>
      <vt:lpstr>for Loop With next Statement</vt:lpstr>
      <vt:lpstr>Nested for Loops</vt:lpstr>
      <vt:lpstr>R break and next</vt:lpstr>
      <vt:lpstr>R break Statement</vt:lpstr>
      <vt:lpstr>R break Statement</vt:lpstr>
      <vt:lpstr>break Statement in Nested Loop</vt:lpstr>
      <vt:lpstr>R next Statement</vt:lpstr>
      <vt:lpstr>R next Statement</vt:lpstr>
      <vt:lpstr>R next Statement</vt:lpstr>
      <vt:lpstr>R Functions</vt:lpstr>
      <vt:lpstr>Introduction to R Functions</vt:lpstr>
      <vt:lpstr>Introduction to R Functions</vt:lpstr>
      <vt:lpstr>Introduction to R Functions</vt:lpstr>
      <vt:lpstr>Introduction to R Functions</vt:lpstr>
      <vt:lpstr>Introduction to R Functions</vt:lpstr>
      <vt:lpstr>Introduction to R Functions</vt:lpstr>
      <vt:lpstr>Introduction to R Functions</vt:lpstr>
      <vt:lpstr>Introduction to R Functions</vt:lpstr>
      <vt:lpstr>R Data Manipulation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CSV Files</vt:lpstr>
      <vt:lpstr>R Read and Write xls Files</vt:lpstr>
      <vt:lpstr>R Read and Write xls Files</vt:lpstr>
      <vt:lpstr>R Read and Write xls Files</vt:lpstr>
      <vt:lpstr>R Read and Write xls Files</vt:lpstr>
      <vt:lpstr>R Read and Write xls Files</vt:lpstr>
      <vt:lpstr>R Read and Write xls Files</vt:lpstr>
      <vt:lpstr>R Read and Write xls Files</vt:lpstr>
      <vt:lpstr>R Read and Write xls Files</vt:lpstr>
      <vt:lpstr>R Read and Write xls Files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dataset</vt:lpstr>
      <vt:lpstr>R Mean, Median, and Mode</vt:lpstr>
      <vt:lpstr>R dataset</vt:lpstr>
      <vt:lpstr>R dataset</vt:lpstr>
      <vt:lpstr>R dataset</vt:lpstr>
      <vt:lpstr>R dataset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R Analytics</dc:title>
  <dc:creator>HP</dc:creator>
  <cp:lastModifiedBy>ABC 123</cp:lastModifiedBy>
  <cp:revision>152</cp:revision>
  <dcterms:created xsi:type="dcterms:W3CDTF">2023-04-21T06:45:28Z</dcterms:created>
  <dcterms:modified xsi:type="dcterms:W3CDTF">2024-08-15T07:51:03Z</dcterms:modified>
</cp:coreProperties>
</file>