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2"/>
  </p:notesMasterIdLst>
  <p:handoutMasterIdLst>
    <p:handoutMasterId r:id="rId73"/>
  </p:handoutMasterIdLst>
  <p:sldIdLst>
    <p:sldId id="256" r:id="rId2"/>
    <p:sldId id="442" r:id="rId3"/>
    <p:sldId id="277" r:id="rId4"/>
    <p:sldId id="278" r:id="rId5"/>
    <p:sldId id="443" r:id="rId6"/>
    <p:sldId id="444" r:id="rId7"/>
    <p:sldId id="445" r:id="rId8"/>
    <p:sldId id="446" r:id="rId9"/>
    <p:sldId id="447" r:id="rId10"/>
    <p:sldId id="274" r:id="rId11"/>
    <p:sldId id="275" r:id="rId12"/>
    <p:sldId id="272" r:id="rId13"/>
    <p:sldId id="273" r:id="rId14"/>
    <p:sldId id="276" r:id="rId15"/>
    <p:sldId id="270" r:id="rId16"/>
    <p:sldId id="260" r:id="rId17"/>
    <p:sldId id="261" r:id="rId18"/>
    <p:sldId id="262" r:id="rId19"/>
    <p:sldId id="263" r:id="rId20"/>
    <p:sldId id="469" r:id="rId21"/>
    <p:sldId id="470" r:id="rId22"/>
    <p:sldId id="448" r:id="rId23"/>
    <p:sldId id="449" r:id="rId24"/>
    <p:sldId id="450" r:id="rId25"/>
    <p:sldId id="400" r:id="rId26"/>
    <p:sldId id="395" r:id="rId27"/>
    <p:sldId id="401" r:id="rId28"/>
    <p:sldId id="402" r:id="rId29"/>
    <p:sldId id="403" r:id="rId30"/>
    <p:sldId id="404" r:id="rId31"/>
    <p:sldId id="467" r:id="rId32"/>
    <p:sldId id="468" r:id="rId33"/>
    <p:sldId id="405" r:id="rId34"/>
    <p:sldId id="406" r:id="rId35"/>
    <p:sldId id="407" r:id="rId36"/>
    <p:sldId id="408" r:id="rId37"/>
    <p:sldId id="409" r:id="rId38"/>
    <p:sldId id="410" r:id="rId39"/>
    <p:sldId id="411" r:id="rId40"/>
    <p:sldId id="412" r:id="rId41"/>
    <p:sldId id="413" r:id="rId42"/>
    <p:sldId id="293" r:id="rId43"/>
    <p:sldId id="264" r:id="rId44"/>
    <p:sldId id="286" r:id="rId45"/>
    <p:sldId id="414" r:id="rId46"/>
    <p:sldId id="415" r:id="rId47"/>
    <p:sldId id="416" r:id="rId48"/>
    <p:sldId id="417" r:id="rId49"/>
    <p:sldId id="418" r:id="rId50"/>
    <p:sldId id="451" r:id="rId51"/>
    <p:sldId id="452" r:id="rId52"/>
    <p:sldId id="453" r:id="rId53"/>
    <p:sldId id="454" r:id="rId54"/>
    <p:sldId id="455" r:id="rId55"/>
    <p:sldId id="456" r:id="rId56"/>
    <p:sldId id="457" r:id="rId57"/>
    <p:sldId id="458" r:id="rId58"/>
    <p:sldId id="459" r:id="rId59"/>
    <p:sldId id="460" r:id="rId60"/>
    <p:sldId id="461" r:id="rId61"/>
    <p:sldId id="464" r:id="rId62"/>
    <p:sldId id="462" r:id="rId63"/>
    <p:sldId id="463" r:id="rId64"/>
    <p:sldId id="471" r:id="rId65"/>
    <p:sldId id="472" r:id="rId66"/>
    <p:sldId id="465" r:id="rId67"/>
    <p:sldId id="466" r:id="rId68"/>
    <p:sldId id="474" r:id="rId69"/>
    <p:sldId id="473" r:id="rId70"/>
    <p:sldId id="340"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 Resource Information System (HRIS)</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accent3"/>
              </a:solidFill>
              <a:latin typeface="Arial"/>
              <a:ea typeface="+mn-ea"/>
              <a:cs typeface="+mn-cs"/>
            </a:rPr>
            <a:t>Technology and Human Resource Management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6" custLinFactNeighborY="10348">
        <dgm:presLayoutVars>
          <dgm:chMax val="0"/>
          <dgm:bulletEnabled val="1"/>
        </dgm:presLayoutVars>
      </dgm:prSet>
      <dgm:spPr>
        <a:xfrm>
          <a:off x="0" y="4115"/>
          <a:ext cx="7916416" cy="99440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6"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6"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6"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6"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6">
        <dgm:presLayoutVars>
          <dgm:chMax val="0"/>
          <dgm:bulletEnabled val="1"/>
        </dgm:presLayoutVars>
      </dgm:prSet>
      <dgm:spPr>
        <a:xfrm>
          <a:off x="0" y="5042667"/>
          <a:ext cx="7916416" cy="996670"/>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Data</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 Resource Information System (HRIS)</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6" custLinFactNeighborY="10348">
        <dgm:presLayoutVars>
          <dgm:chMax val="0"/>
          <dgm:bulletEnabled val="1"/>
        </dgm:presLayoutVars>
      </dgm:prSet>
      <dgm:spPr>
        <a:xfrm>
          <a:off x="0" y="4115"/>
          <a:ext cx="7916416" cy="99440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6" custLinFactNeighborY="42">
        <dgm:presLayoutVars>
          <dgm:chMax val="0"/>
          <dgm:bulletEnabled val="1"/>
        </dgm:presLayoutVars>
      </dgm:prSet>
      <dgm:spPr>
        <a:xfrm>
          <a:off x="0" y="1011288"/>
          <a:ext cx="7916416" cy="99440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6"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6" custLinFactNeighborY="-29691">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6"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6">
        <dgm:presLayoutVars>
          <dgm:chMax val="0"/>
          <dgm:bulletEnabled val="1"/>
        </dgm:presLayoutVars>
      </dgm:prSet>
      <dgm:spPr>
        <a:xfrm>
          <a:off x="0" y="5042667"/>
          <a:ext cx="7916416" cy="996670"/>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accent3"/>
              </a:solidFill>
              <a:latin typeface="Arial"/>
              <a:ea typeface="+mn-ea"/>
              <a:cs typeface="+mn-cs"/>
            </a:rPr>
            <a:t>Human Resource Information System (HRIS)</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6" custLinFactNeighborY="10348">
        <dgm:presLayoutVars>
          <dgm:chMax val="0"/>
          <dgm:bulletEnabled val="1"/>
        </dgm:presLayoutVars>
      </dgm:prSet>
      <dgm:spPr>
        <a:xfrm>
          <a:off x="0" y="4115"/>
          <a:ext cx="7916416" cy="99440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6" custLinFactNeighborY="42">
        <dgm:presLayoutVars>
          <dgm:chMax val="0"/>
          <dgm:bulletEnabled val="1"/>
        </dgm:presLayoutVars>
      </dgm:prSet>
      <dgm:spPr>
        <a:xfrm>
          <a:off x="0" y="1011288"/>
          <a:ext cx="7916416" cy="99440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6" custLinFactNeighborY="82090">
        <dgm:presLayoutVars>
          <dgm:chMax val="0"/>
          <dgm:bulletEnabled val="1"/>
        </dgm:presLayoutVars>
      </dgm:prSet>
      <dgm:spPr>
        <a:xfrm>
          <a:off x="0" y="2031604"/>
          <a:ext cx="7916416" cy="994408"/>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6" custLinFactNeighborY="-2405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6"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6">
        <dgm:presLayoutVars>
          <dgm:chMax val="0"/>
          <dgm:bulletEnabled val="1"/>
        </dgm:presLayoutVars>
      </dgm:prSet>
      <dgm:spPr>
        <a:xfrm>
          <a:off x="0" y="5042667"/>
          <a:ext cx="7916416" cy="996670"/>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Human Resource Information System (HRIS)</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Development of HRIS</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6" custLinFactNeighborY="10348">
        <dgm:presLayoutVars>
          <dgm:chMax val="0"/>
          <dgm:bulletEnabled val="1"/>
        </dgm:presLayoutVars>
      </dgm:prSet>
      <dgm:spPr>
        <a:xfrm>
          <a:off x="0" y="4115"/>
          <a:ext cx="7916416" cy="99440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6" custLinFactNeighborY="42">
        <dgm:presLayoutVars>
          <dgm:chMax val="0"/>
          <dgm:bulletEnabled val="1"/>
        </dgm:presLayoutVars>
      </dgm:prSet>
      <dgm:spPr>
        <a:xfrm>
          <a:off x="0" y="1011288"/>
          <a:ext cx="7916416" cy="99440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6" custLinFactNeighborY="82090">
        <dgm:presLayoutVars>
          <dgm:chMax val="0"/>
          <dgm:bulletEnabled val="1"/>
        </dgm:presLayoutVars>
      </dgm:prSet>
      <dgm:spPr>
        <a:xfrm>
          <a:off x="0" y="2031604"/>
          <a:ext cx="7916416" cy="994408"/>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6" custLinFactNeighborY="-24052">
        <dgm:presLayoutVars>
          <dgm:chMax val="0"/>
          <dgm:bulletEnabled val="1"/>
        </dgm:presLayoutVars>
      </dgm:prSet>
      <dgm:spPr>
        <a:xfrm>
          <a:off x="0" y="3025139"/>
          <a:ext cx="7916416" cy="994408"/>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6"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6">
        <dgm:presLayoutVars>
          <dgm:chMax val="0"/>
          <dgm:bulletEnabled val="1"/>
        </dgm:presLayoutVars>
      </dgm:prSet>
      <dgm:spPr>
        <a:xfrm>
          <a:off x="0" y="5042667"/>
          <a:ext cx="7916416" cy="996670"/>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Human Resource Information System (HRIS)</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Selection of HRIS</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6" custLinFactNeighborY="10348">
        <dgm:presLayoutVars>
          <dgm:chMax val="0"/>
          <dgm:bulletEnabled val="1"/>
        </dgm:presLayoutVars>
      </dgm:prSet>
      <dgm:spPr>
        <a:xfrm>
          <a:off x="0" y="4115"/>
          <a:ext cx="7916416" cy="99440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6" custLinFactNeighborY="42">
        <dgm:presLayoutVars>
          <dgm:chMax val="0"/>
          <dgm:bulletEnabled val="1"/>
        </dgm:presLayoutVars>
      </dgm:prSet>
      <dgm:spPr>
        <a:xfrm>
          <a:off x="0" y="1011288"/>
          <a:ext cx="7916416" cy="99440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6" custLinFactNeighborY="82090">
        <dgm:presLayoutVars>
          <dgm:chMax val="0"/>
          <dgm:bulletEnabled val="1"/>
        </dgm:presLayoutVars>
      </dgm:prSet>
      <dgm:spPr>
        <a:xfrm>
          <a:off x="0" y="2031604"/>
          <a:ext cx="7916416" cy="994408"/>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6" custLinFactNeighborY="-24052">
        <dgm:presLayoutVars>
          <dgm:chMax val="0"/>
          <dgm:bulletEnabled val="1"/>
        </dgm:presLayoutVars>
      </dgm:prSet>
      <dgm:spPr>
        <a:xfrm>
          <a:off x="0" y="3025139"/>
          <a:ext cx="7916416" cy="994408"/>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6" custLinFactY="-2083" custLinFactNeighborX="-881" custLinFactNeighborY="-100000">
        <dgm:presLayoutVars>
          <dgm:chMax val="0"/>
          <dgm:bulletEnabled val="1"/>
        </dgm:presLayoutVars>
      </dgm:prSet>
      <dgm:spPr>
        <a:xfrm>
          <a:off x="0" y="4002257"/>
          <a:ext cx="7916416" cy="994408"/>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6">
        <dgm:presLayoutVars>
          <dgm:chMax val="0"/>
          <dgm:bulletEnabled val="1"/>
        </dgm:presLayoutVars>
      </dgm:prSet>
      <dgm:spPr>
        <a:xfrm>
          <a:off x="0" y="5042667"/>
          <a:ext cx="7916416" cy="996670"/>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Human Resource Information System (HRIS)</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Change Management</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6" custLinFactNeighborY="10348">
        <dgm:presLayoutVars>
          <dgm:chMax val="0"/>
          <dgm:bulletEnabled val="1"/>
        </dgm:presLayoutVars>
      </dgm:prSet>
      <dgm:spPr>
        <a:xfrm>
          <a:off x="0" y="4115"/>
          <a:ext cx="7916416" cy="99440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6" custLinFactNeighborY="42">
        <dgm:presLayoutVars>
          <dgm:chMax val="0"/>
          <dgm:bulletEnabled val="1"/>
        </dgm:presLayoutVars>
      </dgm:prSet>
      <dgm:spPr>
        <a:xfrm>
          <a:off x="0" y="1011288"/>
          <a:ext cx="7916416" cy="99440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6" custLinFactNeighborY="82090">
        <dgm:presLayoutVars>
          <dgm:chMax val="0"/>
          <dgm:bulletEnabled val="1"/>
        </dgm:presLayoutVars>
      </dgm:prSet>
      <dgm:spPr>
        <a:xfrm>
          <a:off x="0" y="2031604"/>
          <a:ext cx="7916416" cy="994408"/>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6" custLinFactNeighborY="-24052">
        <dgm:presLayoutVars>
          <dgm:chMax val="0"/>
          <dgm:bulletEnabled val="1"/>
        </dgm:presLayoutVars>
      </dgm:prSet>
      <dgm:spPr>
        <a:xfrm>
          <a:off x="0" y="3025139"/>
          <a:ext cx="7916416" cy="994408"/>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6" custLinFactY="-2083" custLinFactNeighborX="-881" custLinFactNeighborY="-100000">
        <dgm:presLayoutVars>
          <dgm:chMax val="0"/>
          <dgm:bulletEnabled val="1"/>
        </dgm:presLayoutVars>
      </dgm:prSet>
      <dgm:spPr>
        <a:xfrm>
          <a:off x="0" y="4002257"/>
          <a:ext cx="7916416" cy="994408"/>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6">
        <dgm:presLayoutVars>
          <dgm:chMax val="0"/>
          <dgm:bulletEnabled val="1"/>
        </dgm:presLayoutVars>
      </dgm:prSet>
      <dgm:spPr>
        <a:xfrm>
          <a:off x="0" y="5045841"/>
          <a:ext cx="7916416" cy="994408"/>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5"/>
          <a:ext cx="7916416" cy="99440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latin typeface="Arial"/>
              <a:ea typeface="+mn-ea"/>
              <a:cs typeface="+mn-cs"/>
            </a:rPr>
            <a:t>Technology and Human Resource Management</a:t>
          </a:r>
        </a:p>
      </dsp:txBody>
      <dsp:txXfrm>
        <a:off x="48543" y="52658"/>
        <a:ext cx="7819330" cy="897322"/>
      </dsp:txXfrm>
    </dsp:sp>
    <dsp:sp modelId="{F674B1EB-7C16-427C-9D7D-944E5157F0F6}">
      <dsp:nvSpPr>
        <dsp:cNvPr id="0" name=""/>
        <dsp:cNvSpPr/>
      </dsp:nvSpPr>
      <dsp:spPr>
        <a:xfrm>
          <a:off x="0" y="1011288"/>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sp:txBody>
      <dsp:txXfrm>
        <a:off x="48543" y="1059831"/>
        <a:ext cx="7819330" cy="897322"/>
      </dsp:txXfrm>
    </dsp:sp>
    <dsp:sp modelId="{239A56AA-8CA4-45D2-AAA7-F32B26D151DB}">
      <dsp:nvSpPr>
        <dsp:cNvPr id="0" name=""/>
        <dsp:cNvSpPr/>
      </dsp:nvSpPr>
      <dsp:spPr>
        <a:xfrm>
          <a:off x="0" y="2031604"/>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 Resource Information System (HRIS)</a:t>
          </a:r>
        </a:p>
      </dsp:txBody>
      <dsp:txXfrm>
        <a:off x="48543" y="2080147"/>
        <a:ext cx="7819330" cy="897322"/>
      </dsp:txXfrm>
    </dsp:sp>
    <dsp:sp modelId="{EED25BC6-B2B6-4C56-9E5E-709FDEAF14BC}">
      <dsp:nvSpPr>
        <dsp:cNvPr id="0" name=""/>
        <dsp:cNvSpPr/>
      </dsp:nvSpPr>
      <dsp:spPr>
        <a:xfrm>
          <a:off x="0" y="3024787"/>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sp:txBody>
      <dsp:txXfrm>
        <a:off x="48543" y="3073330"/>
        <a:ext cx="7819330" cy="897322"/>
      </dsp:txXfrm>
    </dsp:sp>
    <dsp:sp modelId="{A25F5F28-D5FB-49AF-B664-F0A191DA0189}">
      <dsp:nvSpPr>
        <dsp:cNvPr id="0" name=""/>
        <dsp:cNvSpPr/>
      </dsp:nvSpPr>
      <dsp:spPr>
        <a:xfrm>
          <a:off x="0" y="4002257"/>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sp:txBody>
      <dsp:txXfrm>
        <a:off x="48543" y="4050800"/>
        <a:ext cx="7819330" cy="897322"/>
      </dsp:txXfrm>
    </dsp:sp>
    <dsp:sp modelId="{FF67F93F-A407-49A2-B141-7B65BB8E53A9}">
      <dsp:nvSpPr>
        <dsp:cNvPr id="0" name=""/>
        <dsp:cNvSpPr/>
      </dsp:nvSpPr>
      <dsp:spPr>
        <a:xfrm>
          <a:off x="0" y="5045841"/>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sp:txBody>
      <dsp:txXfrm>
        <a:off x="48543" y="5094384"/>
        <a:ext cx="7819330" cy="897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396"/>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sp:txBody>
      <dsp:txXfrm>
        <a:off x="48706" y="51102"/>
        <a:ext cx="7819004" cy="900332"/>
      </dsp:txXfrm>
    </dsp:sp>
    <dsp:sp modelId="{F674B1EB-7C16-427C-9D7D-944E5157F0F6}">
      <dsp:nvSpPr>
        <dsp:cNvPr id="0" name=""/>
        <dsp:cNvSpPr/>
      </dsp:nvSpPr>
      <dsp:spPr>
        <a:xfrm>
          <a:off x="0" y="1009803"/>
          <a:ext cx="7916416" cy="99774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Data</a:t>
          </a:r>
        </a:p>
      </dsp:txBody>
      <dsp:txXfrm>
        <a:off x="48706" y="1058509"/>
        <a:ext cx="7819004" cy="900332"/>
      </dsp:txXfrm>
    </dsp:sp>
    <dsp:sp modelId="{239A56AA-8CA4-45D2-AAA7-F32B26D151DB}">
      <dsp:nvSpPr>
        <dsp:cNvPr id="0" name=""/>
        <dsp:cNvSpPr/>
      </dsp:nvSpPr>
      <dsp:spPr>
        <a:xfrm>
          <a:off x="0" y="2027158"/>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 Resource Information System (HRIS)</a:t>
          </a:r>
        </a:p>
      </dsp:txBody>
      <dsp:txXfrm>
        <a:off x="48706" y="2075864"/>
        <a:ext cx="7819004" cy="900332"/>
      </dsp:txXfrm>
    </dsp:sp>
    <dsp:sp modelId="{EED25BC6-B2B6-4C56-9E5E-709FDEAF14BC}">
      <dsp:nvSpPr>
        <dsp:cNvPr id="0" name=""/>
        <dsp:cNvSpPr/>
      </dsp:nvSpPr>
      <dsp:spPr>
        <a:xfrm>
          <a:off x="0" y="3023634"/>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sp:txBody>
      <dsp:txXfrm>
        <a:off x="48706" y="3072340"/>
        <a:ext cx="7819004" cy="900332"/>
      </dsp:txXfrm>
    </dsp:sp>
    <dsp:sp modelId="{A25F5F28-D5FB-49AF-B664-F0A191DA0189}">
      <dsp:nvSpPr>
        <dsp:cNvPr id="0" name=""/>
        <dsp:cNvSpPr/>
      </dsp:nvSpPr>
      <dsp:spPr>
        <a:xfrm>
          <a:off x="0" y="4003794"/>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sp:txBody>
      <dsp:txXfrm>
        <a:off x="48706" y="4052500"/>
        <a:ext cx="7819004" cy="900332"/>
      </dsp:txXfrm>
    </dsp:sp>
    <dsp:sp modelId="{FF67F93F-A407-49A2-B141-7B65BB8E53A9}">
      <dsp:nvSpPr>
        <dsp:cNvPr id="0" name=""/>
        <dsp:cNvSpPr/>
      </dsp:nvSpPr>
      <dsp:spPr>
        <a:xfrm>
          <a:off x="0" y="5043866"/>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sp:txBody>
      <dsp:txXfrm>
        <a:off x="48706" y="5092572"/>
        <a:ext cx="7819004" cy="9003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396"/>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sp:txBody>
      <dsp:txXfrm>
        <a:off x="48706" y="51102"/>
        <a:ext cx="7819004" cy="900332"/>
      </dsp:txXfrm>
    </dsp:sp>
    <dsp:sp modelId="{F674B1EB-7C16-427C-9D7D-944E5157F0F6}">
      <dsp:nvSpPr>
        <dsp:cNvPr id="0" name=""/>
        <dsp:cNvSpPr/>
      </dsp:nvSpPr>
      <dsp:spPr>
        <a:xfrm>
          <a:off x="0" y="1009803"/>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sp:txBody>
      <dsp:txXfrm>
        <a:off x="48706" y="1058509"/>
        <a:ext cx="7819004" cy="900332"/>
      </dsp:txXfrm>
    </dsp:sp>
    <dsp:sp modelId="{239A56AA-8CA4-45D2-AAA7-F32B26D151DB}">
      <dsp:nvSpPr>
        <dsp:cNvPr id="0" name=""/>
        <dsp:cNvSpPr/>
      </dsp:nvSpPr>
      <dsp:spPr>
        <a:xfrm>
          <a:off x="0" y="2027158"/>
          <a:ext cx="7916416" cy="99774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latin typeface="Arial"/>
              <a:ea typeface="+mn-ea"/>
              <a:cs typeface="+mn-cs"/>
            </a:rPr>
            <a:t>Human Resource Information System (HRIS)</a:t>
          </a:r>
        </a:p>
      </dsp:txBody>
      <dsp:txXfrm>
        <a:off x="48706" y="2075864"/>
        <a:ext cx="7819004" cy="900332"/>
      </dsp:txXfrm>
    </dsp:sp>
    <dsp:sp modelId="{EED25BC6-B2B6-4C56-9E5E-709FDEAF14BC}">
      <dsp:nvSpPr>
        <dsp:cNvPr id="0" name=""/>
        <dsp:cNvSpPr/>
      </dsp:nvSpPr>
      <dsp:spPr>
        <a:xfrm>
          <a:off x="0" y="3024241"/>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sp:txBody>
      <dsp:txXfrm>
        <a:off x="48706" y="3072947"/>
        <a:ext cx="7819004" cy="900332"/>
      </dsp:txXfrm>
    </dsp:sp>
    <dsp:sp modelId="{A25F5F28-D5FB-49AF-B664-F0A191DA0189}">
      <dsp:nvSpPr>
        <dsp:cNvPr id="0" name=""/>
        <dsp:cNvSpPr/>
      </dsp:nvSpPr>
      <dsp:spPr>
        <a:xfrm>
          <a:off x="0" y="4003794"/>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sp:txBody>
      <dsp:txXfrm>
        <a:off x="48706" y="4052500"/>
        <a:ext cx="7819004" cy="900332"/>
      </dsp:txXfrm>
    </dsp:sp>
    <dsp:sp modelId="{FF67F93F-A407-49A2-B141-7B65BB8E53A9}">
      <dsp:nvSpPr>
        <dsp:cNvPr id="0" name=""/>
        <dsp:cNvSpPr/>
      </dsp:nvSpPr>
      <dsp:spPr>
        <a:xfrm>
          <a:off x="0" y="5043866"/>
          <a:ext cx="7916416" cy="99774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sp:txBody>
      <dsp:txXfrm>
        <a:off x="48706" y="5092572"/>
        <a:ext cx="7819004" cy="9003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15"/>
          <a:ext cx="7916416" cy="9969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sp:txBody>
      <dsp:txXfrm>
        <a:off x="48666" y="53281"/>
        <a:ext cx="7819084" cy="899594"/>
      </dsp:txXfrm>
    </dsp:sp>
    <dsp:sp modelId="{F674B1EB-7C16-427C-9D7D-944E5157F0F6}">
      <dsp:nvSpPr>
        <dsp:cNvPr id="0" name=""/>
        <dsp:cNvSpPr/>
      </dsp:nvSpPr>
      <dsp:spPr>
        <a:xfrm>
          <a:off x="0" y="1011292"/>
          <a:ext cx="7916416" cy="9969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sp:txBody>
      <dsp:txXfrm>
        <a:off x="48666" y="1059958"/>
        <a:ext cx="7819084" cy="899594"/>
      </dsp:txXfrm>
    </dsp:sp>
    <dsp:sp modelId="{239A56AA-8CA4-45D2-AAA7-F32B26D151DB}">
      <dsp:nvSpPr>
        <dsp:cNvPr id="0" name=""/>
        <dsp:cNvSpPr/>
      </dsp:nvSpPr>
      <dsp:spPr>
        <a:xfrm>
          <a:off x="0" y="2028008"/>
          <a:ext cx="7916416" cy="9969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Human Resource Information System (HRIS)</a:t>
          </a:r>
        </a:p>
      </dsp:txBody>
      <dsp:txXfrm>
        <a:off x="48666" y="2076674"/>
        <a:ext cx="7819084" cy="899594"/>
      </dsp:txXfrm>
    </dsp:sp>
    <dsp:sp modelId="{EED25BC6-B2B6-4C56-9E5E-709FDEAF14BC}">
      <dsp:nvSpPr>
        <dsp:cNvPr id="0" name=""/>
        <dsp:cNvSpPr/>
      </dsp:nvSpPr>
      <dsp:spPr>
        <a:xfrm>
          <a:off x="0" y="3024267"/>
          <a:ext cx="7916416" cy="9969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Development of HRIS</a:t>
          </a:r>
        </a:p>
      </dsp:txBody>
      <dsp:txXfrm>
        <a:off x="48666" y="3072933"/>
        <a:ext cx="7819084" cy="899594"/>
      </dsp:txXfrm>
    </dsp:sp>
    <dsp:sp modelId="{A25F5F28-D5FB-49AF-B664-F0A191DA0189}">
      <dsp:nvSpPr>
        <dsp:cNvPr id="0" name=""/>
        <dsp:cNvSpPr/>
      </dsp:nvSpPr>
      <dsp:spPr>
        <a:xfrm>
          <a:off x="0" y="4003042"/>
          <a:ext cx="7916416" cy="9969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sp:txBody>
      <dsp:txXfrm>
        <a:off x="48666" y="4051708"/>
        <a:ext cx="7819084" cy="899594"/>
      </dsp:txXfrm>
    </dsp:sp>
    <dsp:sp modelId="{FF67F93F-A407-49A2-B141-7B65BB8E53A9}">
      <dsp:nvSpPr>
        <dsp:cNvPr id="0" name=""/>
        <dsp:cNvSpPr/>
      </dsp:nvSpPr>
      <dsp:spPr>
        <a:xfrm>
          <a:off x="0" y="5042475"/>
          <a:ext cx="7916416" cy="9969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sp:txBody>
      <dsp:txXfrm>
        <a:off x="48666" y="5091141"/>
        <a:ext cx="7819084" cy="8995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5"/>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sp:txBody>
      <dsp:txXfrm>
        <a:off x="48543" y="52658"/>
        <a:ext cx="7819330" cy="897322"/>
      </dsp:txXfrm>
    </dsp:sp>
    <dsp:sp modelId="{F674B1EB-7C16-427C-9D7D-944E5157F0F6}">
      <dsp:nvSpPr>
        <dsp:cNvPr id="0" name=""/>
        <dsp:cNvSpPr/>
      </dsp:nvSpPr>
      <dsp:spPr>
        <a:xfrm>
          <a:off x="0" y="1011288"/>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sp:txBody>
      <dsp:txXfrm>
        <a:off x="48543" y="1059831"/>
        <a:ext cx="7819330" cy="897322"/>
      </dsp:txXfrm>
    </dsp:sp>
    <dsp:sp modelId="{239A56AA-8CA4-45D2-AAA7-F32B26D151DB}">
      <dsp:nvSpPr>
        <dsp:cNvPr id="0" name=""/>
        <dsp:cNvSpPr/>
      </dsp:nvSpPr>
      <dsp:spPr>
        <a:xfrm>
          <a:off x="0" y="2031604"/>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Human Resource Information System (HRIS)</a:t>
          </a:r>
        </a:p>
      </dsp:txBody>
      <dsp:txXfrm>
        <a:off x="48543" y="2080147"/>
        <a:ext cx="7819330" cy="897322"/>
      </dsp:txXfrm>
    </dsp:sp>
    <dsp:sp modelId="{EED25BC6-B2B6-4C56-9E5E-709FDEAF14BC}">
      <dsp:nvSpPr>
        <dsp:cNvPr id="0" name=""/>
        <dsp:cNvSpPr/>
      </dsp:nvSpPr>
      <dsp:spPr>
        <a:xfrm>
          <a:off x="0" y="3025139"/>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sp:txBody>
      <dsp:txXfrm>
        <a:off x="48543" y="3073682"/>
        <a:ext cx="7819330" cy="897322"/>
      </dsp:txXfrm>
    </dsp:sp>
    <dsp:sp modelId="{A25F5F28-D5FB-49AF-B664-F0A191DA0189}">
      <dsp:nvSpPr>
        <dsp:cNvPr id="0" name=""/>
        <dsp:cNvSpPr/>
      </dsp:nvSpPr>
      <dsp:spPr>
        <a:xfrm>
          <a:off x="0" y="4002257"/>
          <a:ext cx="7916416" cy="99440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Selection of HRIS</a:t>
          </a:r>
        </a:p>
      </dsp:txBody>
      <dsp:txXfrm>
        <a:off x="48543" y="4050800"/>
        <a:ext cx="7819330" cy="897322"/>
      </dsp:txXfrm>
    </dsp:sp>
    <dsp:sp modelId="{FF67F93F-A407-49A2-B141-7B65BB8E53A9}">
      <dsp:nvSpPr>
        <dsp:cNvPr id="0" name=""/>
        <dsp:cNvSpPr/>
      </dsp:nvSpPr>
      <dsp:spPr>
        <a:xfrm>
          <a:off x="0" y="5045841"/>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Change Management</a:t>
          </a:r>
        </a:p>
      </dsp:txBody>
      <dsp:txXfrm>
        <a:off x="48543" y="5094384"/>
        <a:ext cx="7819330" cy="8973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5"/>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Technology and Human Resource Management</a:t>
          </a:r>
        </a:p>
      </dsp:txBody>
      <dsp:txXfrm>
        <a:off x="48543" y="52658"/>
        <a:ext cx="7819330" cy="897322"/>
      </dsp:txXfrm>
    </dsp:sp>
    <dsp:sp modelId="{F674B1EB-7C16-427C-9D7D-944E5157F0F6}">
      <dsp:nvSpPr>
        <dsp:cNvPr id="0" name=""/>
        <dsp:cNvSpPr/>
      </dsp:nvSpPr>
      <dsp:spPr>
        <a:xfrm>
          <a:off x="0" y="1011288"/>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Data</a:t>
          </a:r>
        </a:p>
      </dsp:txBody>
      <dsp:txXfrm>
        <a:off x="48543" y="1059831"/>
        <a:ext cx="7819330" cy="897322"/>
      </dsp:txXfrm>
    </dsp:sp>
    <dsp:sp modelId="{239A56AA-8CA4-45D2-AAA7-F32B26D151DB}">
      <dsp:nvSpPr>
        <dsp:cNvPr id="0" name=""/>
        <dsp:cNvSpPr/>
      </dsp:nvSpPr>
      <dsp:spPr>
        <a:xfrm>
          <a:off x="0" y="2031604"/>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Human Resource Information System (HRIS)</a:t>
          </a:r>
        </a:p>
      </dsp:txBody>
      <dsp:txXfrm>
        <a:off x="48543" y="2080147"/>
        <a:ext cx="7819330" cy="897322"/>
      </dsp:txXfrm>
    </dsp:sp>
    <dsp:sp modelId="{EED25BC6-B2B6-4C56-9E5E-709FDEAF14BC}">
      <dsp:nvSpPr>
        <dsp:cNvPr id="0" name=""/>
        <dsp:cNvSpPr/>
      </dsp:nvSpPr>
      <dsp:spPr>
        <a:xfrm>
          <a:off x="0" y="3025139"/>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Development of HRIS</a:t>
          </a:r>
        </a:p>
      </dsp:txBody>
      <dsp:txXfrm>
        <a:off x="48543" y="3073682"/>
        <a:ext cx="7819330" cy="897322"/>
      </dsp:txXfrm>
    </dsp:sp>
    <dsp:sp modelId="{A25F5F28-D5FB-49AF-B664-F0A191DA0189}">
      <dsp:nvSpPr>
        <dsp:cNvPr id="0" name=""/>
        <dsp:cNvSpPr/>
      </dsp:nvSpPr>
      <dsp:spPr>
        <a:xfrm>
          <a:off x="0" y="4002257"/>
          <a:ext cx="7916416" cy="99440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Selection of HRIS</a:t>
          </a:r>
        </a:p>
      </dsp:txBody>
      <dsp:txXfrm>
        <a:off x="48543" y="4050800"/>
        <a:ext cx="7819330" cy="897322"/>
      </dsp:txXfrm>
    </dsp:sp>
    <dsp:sp modelId="{FF67F93F-A407-49A2-B141-7B65BB8E53A9}">
      <dsp:nvSpPr>
        <dsp:cNvPr id="0" name=""/>
        <dsp:cNvSpPr/>
      </dsp:nvSpPr>
      <dsp:spPr>
        <a:xfrm>
          <a:off x="0" y="5045841"/>
          <a:ext cx="7916416" cy="99440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Change Management</a:t>
          </a:r>
        </a:p>
      </dsp:txBody>
      <dsp:txXfrm>
        <a:off x="48543" y="5094384"/>
        <a:ext cx="7819330" cy="8973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424444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545970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919364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p14="http://schemas.microsoft.com/office/powerpoint/2010/main" val="3465949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58</a:t>
            </a:fld>
            <a:endParaRPr lang="en-MY" altLang="en-US"/>
          </a:p>
        </p:txBody>
      </p:sp>
    </p:spTree>
    <p:extLst>
      <p:ext uri="{BB962C8B-B14F-4D97-AF65-F5344CB8AC3E}">
        <p14:creationId xmlns:p14="http://schemas.microsoft.com/office/powerpoint/2010/main" val="2980804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p14="http://schemas.microsoft.com/office/powerpoint/2010/main" val="3673034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HUMAN RESOURCE INFORMATION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62578856"/>
              </p:ext>
            </p:extLst>
          </p:nvPr>
        </p:nvGraphicFramePr>
        <p:xfrm>
          <a:off x="613792" y="62068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739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79750-DB61-4105-B8EC-BF4EB9B7C85D}"/>
              </a:ext>
            </a:extLst>
          </p:cNvPr>
          <p:cNvSpPr>
            <a:spLocks noGrp="1"/>
          </p:cNvSpPr>
          <p:nvPr>
            <p:ph type="title"/>
          </p:nvPr>
        </p:nvSpPr>
        <p:spPr/>
        <p:txBody>
          <a:bodyPr/>
          <a:lstStyle/>
          <a:p>
            <a:r>
              <a:rPr lang="en-MY" dirty="0"/>
              <a:t>Changing Roles of HRM</a:t>
            </a:r>
          </a:p>
        </p:txBody>
      </p:sp>
      <p:pic>
        <p:nvPicPr>
          <p:cNvPr id="5" name="Picture 4">
            <a:extLst>
              <a:ext uri="{FF2B5EF4-FFF2-40B4-BE49-F238E27FC236}">
                <a16:creationId xmlns:a16="http://schemas.microsoft.com/office/drawing/2014/main" id="{8E1D4B6D-7E1C-4C27-AC18-531012F53666}"/>
              </a:ext>
            </a:extLst>
          </p:cNvPr>
          <p:cNvPicPr>
            <a:picLocks noChangeAspect="1"/>
          </p:cNvPicPr>
          <p:nvPr/>
        </p:nvPicPr>
        <p:blipFill>
          <a:blip r:embed="rId2"/>
          <a:stretch>
            <a:fillRect/>
          </a:stretch>
        </p:blipFill>
        <p:spPr>
          <a:xfrm>
            <a:off x="1187624" y="1772815"/>
            <a:ext cx="6624736" cy="4778913"/>
          </a:xfrm>
          <a:prstGeom prst="rect">
            <a:avLst/>
          </a:prstGeom>
        </p:spPr>
      </p:pic>
    </p:spTree>
    <p:extLst>
      <p:ext uri="{BB962C8B-B14F-4D97-AF65-F5344CB8AC3E}">
        <p14:creationId xmlns:p14="http://schemas.microsoft.com/office/powerpoint/2010/main" val="1378144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933B-34F4-4FE9-8B53-19918A450B31}"/>
              </a:ext>
            </a:extLst>
          </p:cNvPr>
          <p:cNvSpPr>
            <a:spLocks noGrp="1"/>
          </p:cNvSpPr>
          <p:nvPr>
            <p:ph type="title"/>
          </p:nvPr>
        </p:nvSpPr>
        <p:spPr/>
        <p:txBody>
          <a:bodyPr/>
          <a:lstStyle/>
          <a:p>
            <a:r>
              <a:rPr lang="en-MY" dirty="0"/>
              <a:t>HR Transformation</a:t>
            </a:r>
          </a:p>
        </p:txBody>
      </p:sp>
      <p:pic>
        <p:nvPicPr>
          <p:cNvPr id="5" name="Picture 4">
            <a:extLst>
              <a:ext uri="{FF2B5EF4-FFF2-40B4-BE49-F238E27FC236}">
                <a16:creationId xmlns:a16="http://schemas.microsoft.com/office/drawing/2014/main" id="{B495FCB3-DDB9-4905-B9BF-417FBD6B5DCB}"/>
              </a:ext>
            </a:extLst>
          </p:cNvPr>
          <p:cNvPicPr>
            <a:picLocks noChangeAspect="1"/>
          </p:cNvPicPr>
          <p:nvPr/>
        </p:nvPicPr>
        <p:blipFill>
          <a:blip r:embed="rId2"/>
          <a:stretch>
            <a:fillRect/>
          </a:stretch>
        </p:blipFill>
        <p:spPr>
          <a:xfrm>
            <a:off x="1547664" y="1916832"/>
            <a:ext cx="6696744" cy="5142374"/>
          </a:xfrm>
          <a:prstGeom prst="rect">
            <a:avLst/>
          </a:prstGeom>
        </p:spPr>
      </p:pic>
    </p:spTree>
    <p:extLst>
      <p:ext uri="{BB962C8B-B14F-4D97-AF65-F5344CB8AC3E}">
        <p14:creationId xmlns:p14="http://schemas.microsoft.com/office/powerpoint/2010/main" val="4212853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83076-96F3-483B-BB89-9E62EC5C6012}"/>
              </a:ext>
            </a:extLst>
          </p:cNvPr>
          <p:cNvSpPr>
            <a:spLocks noGrp="1"/>
          </p:cNvSpPr>
          <p:nvPr>
            <p:ph type="title"/>
          </p:nvPr>
        </p:nvSpPr>
        <p:spPr/>
        <p:txBody>
          <a:bodyPr/>
          <a:lstStyle/>
          <a:p>
            <a:r>
              <a:rPr lang="en-MY" dirty="0"/>
              <a:t>HRIS</a:t>
            </a:r>
          </a:p>
        </p:txBody>
      </p:sp>
      <p:sp>
        <p:nvSpPr>
          <p:cNvPr id="3" name="Content Placeholder 2">
            <a:extLst>
              <a:ext uri="{FF2B5EF4-FFF2-40B4-BE49-F238E27FC236}">
                <a16:creationId xmlns:a16="http://schemas.microsoft.com/office/drawing/2014/main" id="{7DC4A3A4-CBD4-411E-81DC-3C32011E8F42}"/>
              </a:ext>
            </a:extLst>
          </p:cNvPr>
          <p:cNvSpPr>
            <a:spLocks noGrp="1"/>
          </p:cNvSpPr>
          <p:nvPr>
            <p:ph idx="1"/>
          </p:nvPr>
        </p:nvSpPr>
        <p:spPr/>
        <p:txBody>
          <a:bodyPr/>
          <a:lstStyle/>
          <a:p>
            <a:r>
              <a:rPr lang="en-MY" dirty="0"/>
              <a:t>Providing a comprehensive information picture as a single, comprehensive database; this enables organizations to provide structural connectivity across units and activities and increase the speed of information transactions</a:t>
            </a:r>
          </a:p>
          <a:p>
            <a:r>
              <a:rPr lang="en-MY" dirty="0"/>
              <a:t>Collecting appropriate data and converting them to information and knowledge for improved timeliness and quality of decision making</a:t>
            </a:r>
          </a:p>
        </p:txBody>
      </p:sp>
    </p:spTree>
    <p:extLst>
      <p:ext uri="{BB962C8B-B14F-4D97-AF65-F5344CB8AC3E}">
        <p14:creationId xmlns:p14="http://schemas.microsoft.com/office/powerpoint/2010/main" val="284263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34EA0-4CFD-4DD7-9C39-DDD9DA36E922}"/>
              </a:ext>
            </a:extLst>
          </p:cNvPr>
          <p:cNvSpPr>
            <a:spLocks noGrp="1"/>
          </p:cNvSpPr>
          <p:nvPr>
            <p:ph type="title"/>
          </p:nvPr>
        </p:nvSpPr>
        <p:spPr/>
        <p:txBody>
          <a:bodyPr/>
          <a:lstStyle/>
          <a:p>
            <a:r>
              <a:rPr lang="en-MY" dirty="0"/>
              <a:t>E-HRM vs. HRIS</a:t>
            </a:r>
          </a:p>
        </p:txBody>
      </p:sp>
      <p:sp>
        <p:nvSpPr>
          <p:cNvPr id="3" name="Content Placeholder 2">
            <a:extLst>
              <a:ext uri="{FF2B5EF4-FFF2-40B4-BE49-F238E27FC236}">
                <a16:creationId xmlns:a16="http://schemas.microsoft.com/office/drawing/2014/main" id="{ACE1FF2D-4FF9-4537-AF3D-6710207A0FA1}"/>
              </a:ext>
            </a:extLst>
          </p:cNvPr>
          <p:cNvSpPr>
            <a:spLocks noGrp="1"/>
          </p:cNvSpPr>
          <p:nvPr>
            <p:ph idx="1"/>
          </p:nvPr>
        </p:nvSpPr>
        <p:spPr>
          <a:xfrm>
            <a:off x="685800" y="1556792"/>
            <a:ext cx="7772400" cy="4530725"/>
          </a:xfrm>
        </p:spPr>
        <p:txBody>
          <a:bodyPr/>
          <a:lstStyle/>
          <a:p>
            <a:r>
              <a:rPr lang="en-MY" dirty="0"/>
              <a:t>HRIS are directed towards the HR department itself . Users of these systems are mainly HR staff. These types of systems aims to improve the processes within the HR department itself. While e-HR, the target group is not the HR staff but people outside this department: the employees and management.</a:t>
            </a:r>
          </a:p>
        </p:txBody>
      </p:sp>
    </p:spTree>
    <p:extLst>
      <p:ext uri="{BB962C8B-B14F-4D97-AF65-F5344CB8AC3E}">
        <p14:creationId xmlns:p14="http://schemas.microsoft.com/office/powerpoint/2010/main" val="3771609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FC2E-660E-43AB-8E72-B26EFC10D18E}"/>
              </a:ext>
            </a:extLst>
          </p:cNvPr>
          <p:cNvSpPr>
            <a:spLocks noGrp="1"/>
          </p:cNvSpPr>
          <p:nvPr>
            <p:ph type="title"/>
          </p:nvPr>
        </p:nvSpPr>
        <p:spPr/>
        <p:txBody>
          <a:bodyPr/>
          <a:lstStyle/>
          <a:p>
            <a:r>
              <a:rPr lang="en-MY" dirty="0"/>
              <a:t>Outsourced HR Services</a:t>
            </a:r>
          </a:p>
        </p:txBody>
      </p:sp>
      <p:sp>
        <p:nvSpPr>
          <p:cNvPr id="3" name="Content Placeholder 2">
            <a:extLst>
              <a:ext uri="{FF2B5EF4-FFF2-40B4-BE49-F238E27FC236}">
                <a16:creationId xmlns:a16="http://schemas.microsoft.com/office/drawing/2014/main" id="{6E0EDB9D-0C81-426C-A8D1-058FE885808D}"/>
              </a:ext>
            </a:extLst>
          </p:cNvPr>
          <p:cNvSpPr>
            <a:spLocks noGrp="1"/>
          </p:cNvSpPr>
          <p:nvPr>
            <p:ph idx="1"/>
          </p:nvPr>
        </p:nvSpPr>
        <p:spPr/>
        <p:txBody>
          <a:bodyPr/>
          <a:lstStyle/>
          <a:p>
            <a:pPr marL="0" indent="0">
              <a:buNone/>
            </a:pPr>
            <a:r>
              <a:rPr lang="en-MY" dirty="0"/>
              <a:t>This refers to the delivery of HR through a third-party contractor, most commonly via a service </a:t>
            </a:r>
            <a:r>
              <a:rPr lang="en-MY" dirty="0" err="1"/>
              <a:t>center</a:t>
            </a:r>
            <a:r>
              <a:rPr lang="en-MY" dirty="0"/>
              <a:t>.</a:t>
            </a:r>
          </a:p>
          <a:p>
            <a:pPr marL="0" indent="0">
              <a:buNone/>
            </a:pPr>
            <a:endParaRPr lang="en-MY" dirty="0"/>
          </a:p>
          <a:p>
            <a:r>
              <a:rPr lang="en-MY" dirty="0"/>
              <a:t>Human Resources Outsourcing (HRO)</a:t>
            </a:r>
          </a:p>
          <a:p>
            <a:r>
              <a:rPr lang="en-MY" dirty="0"/>
              <a:t> Business Process Outsourcing (BPO).</a:t>
            </a:r>
          </a:p>
        </p:txBody>
      </p:sp>
    </p:spTree>
    <p:extLst>
      <p:ext uri="{BB962C8B-B14F-4D97-AF65-F5344CB8AC3E}">
        <p14:creationId xmlns:p14="http://schemas.microsoft.com/office/powerpoint/2010/main" val="957921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76260-466E-46A2-B8C8-3E64712635C1}"/>
              </a:ext>
            </a:extLst>
          </p:cNvPr>
          <p:cNvSpPr>
            <a:spLocks noGrp="1"/>
          </p:cNvSpPr>
          <p:nvPr>
            <p:ph type="title"/>
          </p:nvPr>
        </p:nvSpPr>
        <p:spPr/>
        <p:txBody>
          <a:bodyPr/>
          <a:lstStyle/>
          <a:p>
            <a:r>
              <a:rPr lang="en-MY" dirty="0"/>
              <a:t>HRO and BPO</a:t>
            </a:r>
          </a:p>
        </p:txBody>
      </p:sp>
      <p:sp>
        <p:nvSpPr>
          <p:cNvPr id="3" name="Content Placeholder 2">
            <a:extLst>
              <a:ext uri="{FF2B5EF4-FFF2-40B4-BE49-F238E27FC236}">
                <a16:creationId xmlns:a16="http://schemas.microsoft.com/office/drawing/2014/main" id="{71603775-485A-433C-9F6A-25B8AD9BA84D}"/>
              </a:ext>
            </a:extLst>
          </p:cNvPr>
          <p:cNvSpPr>
            <a:spLocks noGrp="1"/>
          </p:cNvSpPr>
          <p:nvPr>
            <p:ph idx="1"/>
          </p:nvPr>
        </p:nvSpPr>
        <p:spPr/>
        <p:txBody>
          <a:bodyPr/>
          <a:lstStyle/>
          <a:p>
            <a:r>
              <a:rPr lang="en-MY" dirty="0"/>
              <a:t>HRO is an outsourcer that assumes responsibility for the entire HR function. The vendor will typically take over management of the HR system and all administrative processes in HR.</a:t>
            </a:r>
          </a:p>
          <a:p>
            <a:r>
              <a:rPr lang="en-MY" dirty="0"/>
              <a:t>BPO is an outsourcer that assumes responsibility for a specific process within HR. An example of this would be an outsourcer who assumes responsibility for the management and administration of the benefits programs of a company.</a:t>
            </a:r>
          </a:p>
        </p:txBody>
      </p:sp>
    </p:spTree>
    <p:extLst>
      <p:ext uri="{BB962C8B-B14F-4D97-AF65-F5344CB8AC3E}">
        <p14:creationId xmlns:p14="http://schemas.microsoft.com/office/powerpoint/2010/main" val="1179411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90002898"/>
              </p:ext>
            </p:extLst>
          </p:nvPr>
        </p:nvGraphicFramePr>
        <p:xfrm>
          <a:off x="613792" y="62068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9376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DA01B-8D0F-4F3A-B126-14543C4207A4}"/>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0A28C7B1-C28E-4622-B41B-83479EE01562}"/>
              </a:ext>
            </a:extLst>
          </p:cNvPr>
          <p:cNvSpPr>
            <a:spLocks noGrp="1"/>
          </p:cNvSpPr>
          <p:nvPr>
            <p:ph idx="1"/>
          </p:nvPr>
        </p:nvSpPr>
        <p:spPr/>
        <p:txBody>
          <a:bodyPr/>
          <a:lstStyle/>
          <a:p>
            <a:pPr marL="0" indent="0">
              <a:buNone/>
            </a:pPr>
            <a:r>
              <a:rPr lang="en-MY" dirty="0"/>
              <a:t>Which of the following measures uses number of incumbents and salary?.</a:t>
            </a:r>
          </a:p>
          <a:p>
            <a:pPr marL="0" indent="0">
              <a:buNone/>
            </a:pPr>
            <a:endParaRPr lang="en-MY" dirty="0"/>
          </a:p>
          <a:p>
            <a:pPr marL="0" indent="0">
              <a:buNone/>
            </a:pPr>
            <a:r>
              <a:rPr lang="en-MY" dirty="0"/>
              <a:t>    a) Weighted average</a:t>
            </a:r>
          </a:p>
          <a:p>
            <a:pPr marL="0" indent="0">
              <a:buNone/>
            </a:pPr>
            <a:r>
              <a:rPr lang="en-MY" dirty="0"/>
              <a:t>    b) Unweighted average</a:t>
            </a:r>
          </a:p>
          <a:p>
            <a:pPr marL="0" indent="0">
              <a:buNone/>
            </a:pPr>
            <a:r>
              <a:rPr lang="en-MY" dirty="0"/>
              <a:t>    c) Median</a:t>
            </a:r>
          </a:p>
          <a:p>
            <a:pPr marL="0" indent="0">
              <a:buNone/>
            </a:pPr>
            <a:r>
              <a:rPr lang="en-MY" dirty="0"/>
              <a:t>    d) Mode</a:t>
            </a:r>
          </a:p>
        </p:txBody>
      </p:sp>
    </p:spTree>
    <p:extLst>
      <p:ext uri="{BB962C8B-B14F-4D97-AF65-F5344CB8AC3E}">
        <p14:creationId xmlns:p14="http://schemas.microsoft.com/office/powerpoint/2010/main" val="1835371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963F-0949-4984-B830-C8F74FCC1B6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83E2DF25-7168-4B97-BF3A-695A271C0D2F}"/>
              </a:ext>
            </a:extLst>
          </p:cNvPr>
          <p:cNvSpPr>
            <a:spLocks noGrp="1"/>
          </p:cNvSpPr>
          <p:nvPr>
            <p:ph idx="1"/>
          </p:nvPr>
        </p:nvSpPr>
        <p:spPr/>
        <p:txBody>
          <a:bodyPr/>
          <a:lstStyle/>
          <a:p>
            <a:r>
              <a:rPr lang="en-MY" dirty="0"/>
              <a:t>Option A</a:t>
            </a:r>
          </a:p>
          <a:p>
            <a:endParaRPr lang="en-MY" dirty="0"/>
          </a:p>
          <a:p>
            <a:pPr marL="0" indent="0">
              <a:buNone/>
            </a:pPr>
            <a:r>
              <a:rPr lang="en-MY" dirty="0"/>
              <a:t>The weighted average, or weighted mean, gives another picture of the data, with the number of incumbents who receive each salary taken into account</a:t>
            </a:r>
          </a:p>
        </p:txBody>
      </p:sp>
    </p:spTree>
    <p:extLst>
      <p:ext uri="{BB962C8B-B14F-4D97-AF65-F5344CB8AC3E}">
        <p14:creationId xmlns:p14="http://schemas.microsoft.com/office/powerpoint/2010/main" val="3175200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EF92-CCEA-4AAE-B6EA-AC62D084291C}"/>
              </a:ext>
            </a:extLst>
          </p:cNvPr>
          <p:cNvSpPr>
            <a:spLocks noGrp="1"/>
          </p:cNvSpPr>
          <p:nvPr>
            <p:ph type="title"/>
          </p:nvPr>
        </p:nvSpPr>
        <p:spPr/>
        <p:txBody>
          <a:bodyPr/>
          <a:lstStyle/>
          <a:p>
            <a:r>
              <a:rPr lang="en-MY" dirty="0"/>
              <a:t>Business intelligence (BI)</a:t>
            </a:r>
          </a:p>
        </p:txBody>
      </p:sp>
      <p:sp>
        <p:nvSpPr>
          <p:cNvPr id="3" name="Content Placeholder 2">
            <a:extLst>
              <a:ext uri="{FF2B5EF4-FFF2-40B4-BE49-F238E27FC236}">
                <a16:creationId xmlns:a16="http://schemas.microsoft.com/office/drawing/2014/main" id="{37595CFF-FBF3-4782-8DE6-E25D1561CFD8}"/>
              </a:ext>
            </a:extLst>
          </p:cNvPr>
          <p:cNvSpPr>
            <a:spLocks noGrp="1"/>
          </p:cNvSpPr>
          <p:nvPr>
            <p:ph idx="1"/>
          </p:nvPr>
        </p:nvSpPr>
        <p:spPr>
          <a:xfrm>
            <a:off x="685800" y="1556792"/>
            <a:ext cx="8206680" cy="4530725"/>
          </a:xfrm>
        </p:spPr>
        <p:txBody>
          <a:bodyPr/>
          <a:lstStyle/>
          <a:p>
            <a:r>
              <a:rPr lang="en-MY" dirty="0"/>
              <a:t>BI systems retrieve specified data from multiple databases and store these data in a new database, which becomes that data warehouse. The data in the data warehouse can then be accessed via queries and used to uncover patterns and diagnose problems.</a:t>
            </a:r>
          </a:p>
          <a:p>
            <a:r>
              <a:rPr lang="en-MY" dirty="0"/>
              <a:t>Patterns in large data sets are identified through “data mining”, which involves statistically </a:t>
            </a:r>
            <a:r>
              <a:rPr lang="en-MY" dirty="0" err="1"/>
              <a:t>analyzing</a:t>
            </a:r>
            <a:r>
              <a:rPr lang="en-MY" dirty="0"/>
              <a:t> large data sets to identify recurring relationships. Data mining is the process of finding anomalies, patterns and correlations within large data sets to predict outcomes.</a:t>
            </a:r>
          </a:p>
        </p:txBody>
      </p:sp>
    </p:spTree>
    <p:extLst>
      <p:ext uri="{BB962C8B-B14F-4D97-AF65-F5344CB8AC3E}">
        <p14:creationId xmlns:p14="http://schemas.microsoft.com/office/powerpoint/2010/main" val="930541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13F1-B49D-42B5-B4C7-F1D3924B7F0D}"/>
              </a:ext>
            </a:extLst>
          </p:cNvPr>
          <p:cNvSpPr>
            <a:spLocks noGrp="1"/>
          </p:cNvSpPr>
          <p:nvPr>
            <p:ph type="title"/>
          </p:nvPr>
        </p:nvSpPr>
        <p:spPr/>
        <p:txBody>
          <a:bodyPr/>
          <a:lstStyle/>
          <a:p>
            <a:r>
              <a:rPr lang="en-MY" dirty="0"/>
              <a:t>Analytics</a:t>
            </a:r>
          </a:p>
        </p:txBody>
      </p:sp>
      <p:sp>
        <p:nvSpPr>
          <p:cNvPr id="3" name="Content Placeholder 2">
            <a:extLst>
              <a:ext uri="{FF2B5EF4-FFF2-40B4-BE49-F238E27FC236}">
                <a16:creationId xmlns:a16="http://schemas.microsoft.com/office/drawing/2014/main" id="{E06F6390-F161-4F30-8F1C-1C4F73958152}"/>
              </a:ext>
            </a:extLst>
          </p:cNvPr>
          <p:cNvSpPr>
            <a:spLocks noGrp="1"/>
          </p:cNvSpPr>
          <p:nvPr>
            <p:ph idx="1"/>
          </p:nvPr>
        </p:nvSpPr>
        <p:spPr/>
        <p:txBody>
          <a:bodyPr/>
          <a:lstStyle/>
          <a:p>
            <a:r>
              <a:rPr lang="en-MY" dirty="0"/>
              <a:t>Analytics refers to methods of manipulating and combining metrics in order to gain insights necessary to aid problem solving and decision making. It is the process of looking at that which is measured to understand what it means relative to the data that is being presented.</a:t>
            </a:r>
          </a:p>
        </p:txBody>
      </p:sp>
    </p:spTree>
    <p:extLst>
      <p:ext uri="{BB962C8B-B14F-4D97-AF65-F5344CB8AC3E}">
        <p14:creationId xmlns:p14="http://schemas.microsoft.com/office/powerpoint/2010/main" val="3460190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15757042"/>
              </p:ext>
            </p:extLst>
          </p:nvPr>
        </p:nvGraphicFramePr>
        <p:xfrm>
          <a:off x="613792" y="62068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890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3D5C-859D-48D5-AC49-E9B8E1FD09B2}"/>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FFDB3359-C510-476F-9868-83FB15394839}"/>
              </a:ext>
            </a:extLst>
          </p:cNvPr>
          <p:cNvSpPr>
            <a:spLocks noGrp="1"/>
          </p:cNvSpPr>
          <p:nvPr>
            <p:ph idx="1"/>
          </p:nvPr>
        </p:nvSpPr>
        <p:spPr>
          <a:xfrm>
            <a:off x="755576" y="1628800"/>
            <a:ext cx="8136904" cy="4530725"/>
          </a:xfrm>
        </p:spPr>
        <p:txBody>
          <a:bodyPr/>
          <a:lstStyle/>
          <a:p>
            <a:pPr marL="0" indent="0">
              <a:buNone/>
            </a:pPr>
            <a:r>
              <a:rPr lang="en-MY" sz="2400" dirty="0"/>
              <a:t>The HRIS team selects a contractor and must present its decision to the CHRO for budget approval. The CHRO will want to know if the program is cost-effective. The team can BEST make its case by - </a:t>
            </a:r>
          </a:p>
          <a:p>
            <a:pPr marL="457200" indent="-457200">
              <a:buFont typeface="+mj-lt"/>
              <a:buAutoNum type="alphaUcPeriod"/>
            </a:pPr>
            <a:r>
              <a:rPr lang="en-MY" sz="2400" dirty="0"/>
              <a:t>Comparing the cost per trainee of this program to that of other programs in the company.</a:t>
            </a:r>
          </a:p>
          <a:p>
            <a:pPr marL="457200" indent="-457200">
              <a:buFont typeface="+mj-lt"/>
              <a:buAutoNum type="alphaUcPeriod"/>
            </a:pPr>
            <a:r>
              <a:rPr lang="en-MY" sz="2400" dirty="0"/>
              <a:t>Developing a charge-back plan that shares costs with participating departments.</a:t>
            </a:r>
          </a:p>
          <a:p>
            <a:pPr marL="457200" indent="-457200">
              <a:buFont typeface="+mj-lt"/>
              <a:buAutoNum type="alphaUcPeriod"/>
            </a:pPr>
            <a:r>
              <a:rPr lang="en-MY" sz="2400" dirty="0"/>
              <a:t>Showing how the anticipated costs are offset by the expected benefits.</a:t>
            </a:r>
          </a:p>
          <a:p>
            <a:pPr marL="457200" indent="-457200">
              <a:buFont typeface="+mj-lt"/>
              <a:buAutoNum type="alphaUcPeriod"/>
            </a:pPr>
            <a:r>
              <a:rPr lang="en-MY" sz="2400" dirty="0"/>
              <a:t>Comparing the contractor's price to the cost of developing the training internally.</a:t>
            </a:r>
          </a:p>
        </p:txBody>
      </p:sp>
    </p:spTree>
    <p:extLst>
      <p:ext uri="{BB962C8B-B14F-4D97-AF65-F5344CB8AC3E}">
        <p14:creationId xmlns:p14="http://schemas.microsoft.com/office/powerpoint/2010/main" val="3257860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C7F2F-928D-425F-9703-9C9A7741ADB7}"/>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D1566275-AB54-45F9-99D9-7CEFD8FD4E63}"/>
              </a:ext>
            </a:extLst>
          </p:cNvPr>
          <p:cNvSpPr>
            <a:spLocks noGrp="1"/>
          </p:cNvSpPr>
          <p:nvPr>
            <p:ph idx="1"/>
          </p:nvPr>
        </p:nvSpPr>
        <p:spPr/>
        <p:txBody>
          <a:bodyPr/>
          <a:lstStyle/>
          <a:p>
            <a:r>
              <a:rPr lang="en-MY" dirty="0"/>
              <a:t>Option C</a:t>
            </a:r>
          </a:p>
          <a:p>
            <a:endParaRPr lang="en-MY" dirty="0"/>
          </a:p>
          <a:p>
            <a:pPr marL="0" indent="0">
              <a:buNone/>
            </a:pPr>
            <a:r>
              <a:rPr lang="en-MY" dirty="0"/>
              <a:t>The CHRO will be most interested in seeing how the training will benefit the company, either by reducing corporate costs or bringing in additional revenue.</a:t>
            </a:r>
          </a:p>
        </p:txBody>
      </p:sp>
    </p:spTree>
    <p:extLst>
      <p:ext uri="{BB962C8B-B14F-4D97-AF65-F5344CB8AC3E}">
        <p14:creationId xmlns:p14="http://schemas.microsoft.com/office/powerpoint/2010/main" val="2807391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79787992"/>
              </p:ext>
            </p:extLst>
          </p:nvPr>
        </p:nvGraphicFramePr>
        <p:xfrm>
          <a:off x="613792" y="62068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90560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4B661-7D91-4C6E-BF21-62E7AF6D05D7}"/>
              </a:ext>
            </a:extLst>
          </p:cNvPr>
          <p:cNvSpPr>
            <a:spLocks noGrp="1"/>
          </p:cNvSpPr>
          <p:nvPr>
            <p:ph type="title"/>
          </p:nvPr>
        </p:nvSpPr>
        <p:spPr/>
        <p:txBody>
          <a:bodyPr/>
          <a:lstStyle/>
          <a:p>
            <a:r>
              <a:rPr lang="en-MY" dirty="0"/>
              <a:t>System Development Life Cycle</a:t>
            </a:r>
          </a:p>
        </p:txBody>
      </p:sp>
      <p:pic>
        <p:nvPicPr>
          <p:cNvPr id="5" name="Picture 4">
            <a:extLst>
              <a:ext uri="{FF2B5EF4-FFF2-40B4-BE49-F238E27FC236}">
                <a16:creationId xmlns:a16="http://schemas.microsoft.com/office/drawing/2014/main" id="{56D7090F-AACA-4664-992A-C6C359C839DB}"/>
              </a:ext>
            </a:extLst>
          </p:cNvPr>
          <p:cNvPicPr>
            <a:picLocks noChangeAspect="1"/>
          </p:cNvPicPr>
          <p:nvPr/>
        </p:nvPicPr>
        <p:blipFill>
          <a:blip r:embed="rId2"/>
          <a:stretch>
            <a:fillRect/>
          </a:stretch>
        </p:blipFill>
        <p:spPr>
          <a:xfrm>
            <a:off x="819150" y="2060848"/>
            <a:ext cx="7962900" cy="4229100"/>
          </a:xfrm>
          <a:prstGeom prst="rect">
            <a:avLst/>
          </a:prstGeom>
        </p:spPr>
      </p:pic>
    </p:spTree>
    <p:extLst>
      <p:ext uri="{BB962C8B-B14F-4D97-AF65-F5344CB8AC3E}">
        <p14:creationId xmlns:p14="http://schemas.microsoft.com/office/powerpoint/2010/main" val="32867731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67F57-40CE-496F-AD36-BCAC93F6E1FD}"/>
              </a:ext>
            </a:extLst>
          </p:cNvPr>
          <p:cNvSpPr>
            <a:spLocks noGrp="1"/>
          </p:cNvSpPr>
          <p:nvPr>
            <p:ph type="title"/>
          </p:nvPr>
        </p:nvSpPr>
        <p:spPr/>
        <p:txBody>
          <a:bodyPr/>
          <a:lstStyle/>
          <a:p>
            <a:r>
              <a:rPr lang="en-MY" dirty="0"/>
              <a:t>1. Analysis</a:t>
            </a:r>
          </a:p>
        </p:txBody>
      </p:sp>
      <p:sp>
        <p:nvSpPr>
          <p:cNvPr id="3" name="Content Placeholder 2">
            <a:extLst>
              <a:ext uri="{FF2B5EF4-FFF2-40B4-BE49-F238E27FC236}">
                <a16:creationId xmlns:a16="http://schemas.microsoft.com/office/drawing/2014/main" id="{0B0F0F67-7600-42C9-B3A0-930B5B21AD76}"/>
              </a:ext>
            </a:extLst>
          </p:cNvPr>
          <p:cNvSpPr>
            <a:spLocks noGrp="1"/>
          </p:cNvSpPr>
          <p:nvPr>
            <p:ph idx="1"/>
          </p:nvPr>
        </p:nvSpPr>
        <p:spPr/>
        <p:txBody>
          <a:bodyPr/>
          <a:lstStyle/>
          <a:p>
            <a:r>
              <a:rPr lang="en-MY" dirty="0"/>
              <a:t>Need analysis can be described as the process of gathering, prioritizing and documenting an organization’s HR requirements.</a:t>
            </a:r>
          </a:p>
          <a:p>
            <a:r>
              <a:rPr lang="en-MY" dirty="0"/>
              <a:t>Interviews, focus groups. Surveys and online tools are some methods used in current analysis.</a:t>
            </a:r>
          </a:p>
          <a:p>
            <a:r>
              <a:rPr lang="en-MY" dirty="0"/>
              <a:t>Do a gap analysis</a:t>
            </a:r>
          </a:p>
        </p:txBody>
      </p:sp>
    </p:spTree>
    <p:extLst>
      <p:ext uri="{BB962C8B-B14F-4D97-AF65-F5344CB8AC3E}">
        <p14:creationId xmlns:p14="http://schemas.microsoft.com/office/powerpoint/2010/main" val="2404690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DA72-B799-4C6D-9C92-B2EFD07BD1E3}"/>
              </a:ext>
            </a:extLst>
          </p:cNvPr>
          <p:cNvSpPr>
            <a:spLocks noGrp="1"/>
          </p:cNvSpPr>
          <p:nvPr>
            <p:ph type="title"/>
          </p:nvPr>
        </p:nvSpPr>
        <p:spPr/>
        <p:txBody>
          <a:bodyPr/>
          <a:lstStyle/>
          <a:p>
            <a:r>
              <a:rPr lang="en-MY" dirty="0"/>
              <a:t>2. Design</a:t>
            </a:r>
          </a:p>
        </p:txBody>
      </p:sp>
      <p:sp>
        <p:nvSpPr>
          <p:cNvPr id="3" name="Content Placeholder 2">
            <a:extLst>
              <a:ext uri="{FF2B5EF4-FFF2-40B4-BE49-F238E27FC236}">
                <a16:creationId xmlns:a16="http://schemas.microsoft.com/office/drawing/2014/main" id="{91E90F7A-46CC-4179-99BD-6DC3FF722B02}"/>
              </a:ext>
            </a:extLst>
          </p:cNvPr>
          <p:cNvSpPr>
            <a:spLocks noGrp="1"/>
          </p:cNvSpPr>
          <p:nvPr>
            <p:ph idx="1"/>
          </p:nvPr>
        </p:nvSpPr>
        <p:spPr>
          <a:xfrm>
            <a:off x="755576" y="1628800"/>
            <a:ext cx="8136904" cy="4530725"/>
          </a:xfrm>
        </p:spPr>
        <p:txBody>
          <a:bodyPr/>
          <a:lstStyle/>
          <a:p>
            <a:r>
              <a:rPr lang="en-MY" dirty="0"/>
              <a:t>The design phase where the business requirements become configuration and system specifications. In this phase the Subject Matter Experts and the Functional Product experts work out how the system will be configured to meet the stated business requirements.</a:t>
            </a:r>
          </a:p>
          <a:p>
            <a:r>
              <a:rPr lang="en-MY" dirty="0"/>
              <a:t>This is also the phase where reporting requirements will be established. When creating the design of the application and new processes that are being introduced, perform an impact assessment</a:t>
            </a:r>
          </a:p>
        </p:txBody>
      </p:sp>
    </p:spTree>
    <p:extLst>
      <p:ext uri="{BB962C8B-B14F-4D97-AF65-F5344CB8AC3E}">
        <p14:creationId xmlns:p14="http://schemas.microsoft.com/office/powerpoint/2010/main" val="3452916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0A44-0B45-44E2-8A1D-5949A89E3D09}"/>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1FD33872-A530-4697-AEC0-3B94FC1CCEED}"/>
              </a:ext>
            </a:extLst>
          </p:cNvPr>
          <p:cNvSpPr>
            <a:spLocks noGrp="1"/>
          </p:cNvSpPr>
          <p:nvPr>
            <p:ph idx="1"/>
          </p:nvPr>
        </p:nvSpPr>
        <p:spPr/>
        <p:txBody>
          <a:bodyPr/>
          <a:lstStyle/>
          <a:p>
            <a:r>
              <a:rPr lang="en-MY" dirty="0"/>
              <a:t>This is the longest phase of the software development life cycle. This is where the configuration of the application occurs, reports are created, and interfaces and conversion programs are developed. Any application customizations that have been approved to be developed are also in this phase.</a:t>
            </a:r>
          </a:p>
          <a:p>
            <a:endParaRPr lang="en-MY" dirty="0"/>
          </a:p>
        </p:txBody>
      </p:sp>
    </p:spTree>
    <p:extLst>
      <p:ext uri="{BB962C8B-B14F-4D97-AF65-F5344CB8AC3E}">
        <p14:creationId xmlns:p14="http://schemas.microsoft.com/office/powerpoint/2010/main" val="375921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67F57-40CE-496F-AD36-BCAC93F6E1FD}"/>
              </a:ext>
            </a:extLst>
          </p:cNvPr>
          <p:cNvSpPr>
            <a:spLocks noGrp="1"/>
          </p:cNvSpPr>
          <p:nvPr>
            <p:ph type="title"/>
          </p:nvPr>
        </p:nvSpPr>
        <p:spPr/>
        <p:txBody>
          <a:bodyPr/>
          <a:lstStyle/>
          <a:p>
            <a:r>
              <a:rPr lang="en-MY" dirty="0"/>
              <a:t>4. Testing</a:t>
            </a:r>
          </a:p>
        </p:txBody>
      </p:sp>
      <p:sp>
        <p:nvSpPr>
          <p:cNvPr id="3" name="Content Placeholder 2">
            <a:extLst>
              <a:ext uri="{FF2B5EF4-FFF2-40B4-BE49-F238E27FC236}">
                <a16:creationId xmlns:a16="http://schemas.microsoft.com/office/drawing/2014/main" id="{0B0F0F67-7600-42C9-B3A0-930B5B21AD76}"/>
              </a:ext>
            </a:extLst>
          </p:cNvPr>
          <p:cNvSpPr>
            <a:spLocks noGrp="1"/>
          </p:cNvSpPr>
          <p:nvPr>
            <p:ph idx="1"/>
          </p:nvPr>
        </p:nvSpPr>
        <p:spPr/>
        <p:txBody>
          <a:bodyPr/>
          <a:lstStyle/>
          <a:p>
            <a:r>
              <a:rPr lang="en-MY" dirty="0"/>
              <a:t>During this phase unit testing, integration testing, system testing, acceptance testing are done. Testing includes all of the testing that is required to assure the system is implemented properly. There are functional tests which test that the processes are working as expected from a user perspective, and technical tests which test that the processes are working from an application program perspective</a:t>
            </a:r>
          </a:p>
        </p:txBody>
      </p:sp>
    </p:spTree>
    <p:extLst>
      <p:ext uri="{BB962C8B-B14F-4D97-AF65-F5344CB8AC3E}">
        <p14:creationId xmlns:p14="http://schemas.microsoft.com/office/powerpoint/2010/main" val="15929080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DA72-B799-4C6D-9C92-B2EFD07BD1E3}"/>
              </a:ext>
            </a:extLst>
          </p:cNvPr>
          <p:cNvSpPr>
            <a:spLocks noGrp="1"/>
          </p:cNvSpPr>
          <p:nvPr>
            <p:ph type="title"/>
          </p:nvPr>
        </p:nvSpPr>
        <p:spPr/>
        <p:txBody>
          <a:bodyPr/>
          <a:lstStyle/>
          <a:p>
            <a:r>
              <a:rPr lang="en-MY" dirty="0"/>
              <a:t>5. Deployment</a:t>
            </a:r>
          </a:p>
        </p:txBody>
      </p:sp>
      <p:sp>
        <p:nvSpPr>
          <p:cNvPr id="3" name="Content Placeholder 2">
            <a:extLst>
              <a:ext uri="{FF2B5EF4-FFF2-40B4-BE49-F238E27FC236}">
                <a16:creationId xmlns:a16="http://schemas.microsoft.com/office/drawing/2014/main" id="{91E90F7A-46CC-4179-99BD-6DC3FF722B02}"/>
              </a:ext>
            </a:extLst>
          </p:cNvPr>
          <p:cNvSpPr>
            <a:spLocks noGrp="1"/>
          </p:cNvSpPr>
          <p:nvPr>
            <p:ph idx="1"/>
          </p:nvPr>
        </p:nvSpPr>
        <p:spPr/>
        <p:txBody>
          <a:bodyPr/>
          <a:lstStyle/>
          <a:p>
            <a:r>
              <a:rPr lang="en-MY" dirty="0"/>
              <a:t>After successful testing the product is delivered / deployed to the customer for their use, called “Go Live”. This is the phase when everything is ready for the application to be put into production for active use. There are many activities that occur to ready a system and its users for the move into production</a:t>
            </a:r>
          </a:p>
        </p:txBody>
      </p:sp>
    </p:spTree>
    <p:extLst>
      <p:ext uri="{BB962C8B-B14F-4D97-AF65-F5344CB8AC3E}">
        <p14:creationId xmlns:p14="http://schemas.microsoft.com/office/powerpoint/2010/main" val="28997888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0A44-0B45-44E2-8A1D-5949A89E3D09}"/>
              </a:ext>
            </a:extLst>
          </p:cNvPr>
          <p:cNvSpPr>
            <a:spLocks noGrp="1"/>
          </p:cNvSpPr>
          <p:nvPr>
            <p:ph type="title"/>
          </p:nvPr>
        </p:nvSpPr>
        <p:spPr/>
        <p:txBody>
          <a:bodyPr/>
          <a:lstStyle/>
          <a:p>
            <a:r>
              <a:rPr lang="en-MY" dirty="0"/>
              <a:t>6. Maintenance </a:t>
            </a:r>
          </a:p>
        </p:txBody>
      </p:sp>
      <p:sp>
        <p:nvSpPr>
          <p:cNvPr id="3" name="Content Placeholder 2">
            <a:extLst>
              <a:ext uri="{FF2B5EF4-FFF2-40B4-BE49-F238E27FC236}">
                <a16:creationId xmlns:a16="http://schemas.microsoft.com/office/drawing/2014/main" id="{1FD33872-A530-4697-AEC0-3B94FC1CCEED}"/>
              </a:ext>
            </a:extLst>
          </p:cNvPr>
          <p:cNvSpPr>
            <a:spLocks noGrp="1"/>
          </p:cNvSpPr>
          <p:nvPr>
            <p:ph idx="1"/>
          </p:nvPr>
        </p:nvSpPr>
        <p:spPr/>
        <p:txBody>
          <a:bodyPr/>
          <a:lstStyle/>
          <a:p>
            <a:r>
              <a:rPr lang="en-MY" dirty="0"/>
              <a:t>Once when the customers starts using the developed system then the actual problems comes up and needs to be solved from time to time. This process where the care is taken for the developed product is known as maintenance.</a:t>
            </a:r>
          </a:p>
        </p:txBody>
      </p:sp>
    </p:spTree>
    <p:extLst>
      <p:ext uri="{BB962C8B-B14F-4D97-AF65-F5344CB8AC3E}">
        <p14:creationId xmlns:p14="http://schemas.microsoft.com/office/powerpoint/2010/main" val="19116640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86719240"/>
              </p:ext>
            </p:extLst>
          </p:nvPr>
        </p:nvGraphicFramePr>
        <p:xfrm>
          <a:off x="613792" y="62068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3250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8AFB-4367-486E-AD12-8B2BC2378D27}"/>
              </a:ext>
            </a:extLst>
          </p:cNvPr>
          <p:cNvSpPr>
            <a:spLocks noGrp="1"/>
          </p:cNvSpPr>
          <p:nvPr>
            <p:ph type="title"/>
          </p:nvPr>
        </p:nvSpPr>
        <p:spPr/>
        <p:txBody>
          <a:bodyPr/>
          <a:lstStyle/>
          <a:p>
            <a:r>
              <a:rPr lang="en-MY" dirty="0"/>
              <a:t>Project Life Cycle</a:t>
            </a:r>
          </a:p>
        </p:txBody>
      </p:sp>
      <p:pic>
        <p:nvPicPr>
          <p:cNvPr id="5" name="Picture 4">
            <a:extLst>
              <a:ext uri="{FF2B5EF4-FFF2-40B4-BE49-F238E27FC236}">
                <a16:creationId xmlns:a16="http://schemas.microsoft.com/office/drawing/2014/main" id="{A45C46E7-6AFB-4B39-9F0F-F6E8C88C0C1D}"/>
              </a:ext>
            </a:extLst>
          </p:cNvPr>
          <p:cNvPicPr>
            <a:picLocks noChangeAspect="1"/>
          </p:cNvPicPr>
          <p:nvPr/>
        </p:nvPicPr>
        <p:blipFill>
          <a:blip r:embed="rId2"/>
          <a:stretch>
            <a:fillRect/>
          </a:stretch>
        </p:blipFill>
        <p:spPr>
          <a:xfrm>
            <a:off x="847725" y="1700808"/>
            <a:ext cx="7839075" cy="4724400"/>
          </a:xfrm>
          <a:prstGeom prst="rect">
            <a:avLst/>
          </a:prstGeom>
        </p:spPr>
      </p:pic>
    </p:spTree>
    <p:extLst>
      <p:ext uri="{BB962C8B-B14F-4D97-AF65-F5344CB8AC3E}">
        <p14:creationId xmlns:p14="http://schemas.microsoft.com/office/powerpoint/2010/main" val="19108513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AE1AE-FF8F-4281-A787-41477C5DD60E}"/>
              </a:ext>
            </a:extLst>
          </p:cNvPr>
          <p:cNvSpPr>
            <a:spLocks noGrp="1"/>
          </p:cNvSpPr>
          <p:nvPr>
            <p:ph type="title"/>
          </p:nvPr>
        </p:nvSpPr>
        <p:spPr/>
        <p:txBody>
          <a:bodyPr/>
          <a:lstStyle/>
          <a:p>
            <a:r>
              <a:rPr lang="en-MY" dirty="0"/>
              <a:t>PERT Chart</a:t>
            </a:r>
          </a:p>
        </p:txBody>
      </p:sp>
      <p:sp>
        <p:nvSpPr>
          <p:cNvPr id="3" name="Content Placeholder 2">
            <a:extLst>
              <a:ext uri="{FF2B5EF4-FFF2-40B4-BE49-F238E27FC236}">
                <a16:creationId xmlns:a16="http://schemas.microsoft.com/office/drawing/2014/main" id="{E961E0E6-1365-4DFA-A61C-D6B65DE153B2}"/>
              </a:ext>
            </a:extLst>
          </p:cNvPr>
          <p:cNvSpPr>
            <a:spLocks noGrp="1"/>
          </p:cNvSpPr>
          <p:nvPr>
            <p:ph idx="1"/>
          </p:nvPr>
        </p:nvSpPr>
        <p:spPr/>
        <p:txBody>
          <a:bodyPr/>
          <a:lstStyle/>
          <a:p>
            <a:r>
              <a:rPr lang="en-MY" dirty="0"/>
              <a:t>PERT Chart (Program Evaluation and Review Technique) is a chart that displays the relationships and dependencies between different activities. PERT chart is used to schedule, organize, and coordinate tasks within a project. Using time as the common denominator, PERT </a:t>
            </a:r>
            <a:r>
              <a:rPr lang="en-MY" dirty="0" err="1"/>
              <a:t>analyzes</a:t>
            </a:r>
            <a:r>
              <a:rPr lang="en-MY" dirty="0"/>
              <a:t> all events that can directly influence the success of a project in terms of time and performance; therefore, it visually outlines the critical path of project tasks.</a:t>
            </a:r>
          </a:p>
        </p:txBody>
      </p:sp>
    </p:spTree>
    <p:extLst>
      <p:ext uri="{BB962C8B-B14F-4D97-AF65-F5344CB8AC3E}">
        <p14:creationId xmlns:p14="http://schemas.microsoft.com/office/powerpoint/2010/main" val="39533861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DEA4B-20EF-4EBD-8F69-9C9923C599E4}"/>
              </a:ext>
            </a:extLst>
          </p:cNvPr>
          <p:cNvSpPr>
            <a:spLocks noGrp="1"/>
          </p:cNvSpPr>
          <p:nvPr>
            <p:ph type="title"/>
          </p:nvPr>
        </p:nvSpPr>
        <p:spPr/>
        <p:txBody>
          <a:bodyPr/>
          <a:lstStyle/>
          <a:p>
            <a:r>
              <a:rPr lang="en-MY" dirty="0"/>
              <a:t>PERT Chart</a:t>
            </a:r>
          </a:p>
        </p:txBody>
      </p:sp>
      <p:pic>
        <p:nvPicPr>
          <p:cNvPr id="5" name="Picture 4">
            <a:extLst>
              <a:ext uri="{FF2B5EF4-FFF2-40B4-BE49-F238E27FC236}">
                <a16:creationId xmlns:a16="http://schemas.microsoft.com/office/drawing/2014/main" id="{3A217159-115C-4BD2-A44C-8F46AA375886}"/>
              </a:ext>
            </a:extLst>
          </p:cNvPr>
          <p:cNvPicPr>
            <a:picLocks noChangeAspect="1"/>
          </p:cNvPicPr>
          <p:nvPr/>
        </p:nvPicPr>
        <p:blipFill>
          <a:blip r:embed="rId2"/>
          <a:stretch>
            <a:fillRect/>
          </a:stretch>
        </p:blipFill>
        <p:spPr>
          <a:xfrm>
            <a:off x="1309795" y="1988840"/>
            <a:ext cx="6524410" cy="3888432"/>
          </a:xfrm>
          <a:prstGeom prst="rect">
            <a:avLst/>
          </a:prstGeom>
        </p:spPr>
      </p:pic>
    </p:spTree>
    <p:extLst>
      <p:ext uri="{BB962C8B-B14F-4D97-AF65-F5344CB8AC3E}">
        <p14:creationId xmlns:p14="http://schemas.microsoft.com/office/powerpoint/2010/main" val="22600910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B95EF-42C1-45D9-869D-EE0789DEF116}"/>
              </a:ext>
            </a:extLst>
          </p:cNvPr>
          <p:cNvSpPr>
            <a:spLocks noGrp="1"/>
          </p:cNvSpPr>
          <p:nvPr>
            <p:ph type="title"/>
          </p:nvPr>
        </p:nvSpPr>
        <p:spPr/>
        <p:txBody>
          <a:bodyPr/>
          <a:lstStyle/>
          <a:p>
            <a:r>
              <a:rPr lang="en-MY" dirty="0"/>
              <a:t>Gantt chart</a:t>
            </a:r>
          </a:p>
        </p:txBody>
      </p:sp>
      <p:sp>
        <p:nvSpPr>
          <p:cNvPr id="3" name="Content Placeholder 2">
            <a:extLst>
              <a:ext uri="{FF2B5EF4-FFF2-40B4-BE49-F238E27FC236}">
                <a16:creationId xmlns:a16="http://schemas.microsoft.com/office/drawing/2014/main" id="{540E2E41-DAAD-4CFB-AC49-A38CCED5A93F}"/>
              </a:ext>
            </a:extLst>
          </p:cNvPr>
          <p:cNvSpPr>
            <a:spLocks noGrp="1"/>
          </p:cNvSpPr>
          <p:nvPr>
            <p:ph idx="1"/>
          </p:nvPr>
        </p:nvSpPr>
        <p:spPr/>
        <p:txBody>
          <a:bodyPr/>
          <a:lstStyle/>
          <a:p>
            <a:r>
              <a:rPr lang="en-MY" dirty="0"/>
              <a:t>Gantt chart is a project planning tool that graphically displays activities of a project in sequential order and plots them against time. Gantt chart is a bar chart that graphically displays a project over an established length of time by resource or task. It is a horizontal bar schedule showing activity start, duration and completion. It shows the connection between events and the calendar and provides a picture of the activity duration.</a:t>
            </a:r>
          </a:p>
        </p:txBody>
      </p:sp>
    </p:spTree>
    <p:extLst>
      <p:ext uri="{BB962C8B-B14F-4D97-AF65-F5344CB8AC3E}">
        <p14:creationId xmlns:p14="http://schemas.microsoft.com/office/powerpoint/2010/main" val="38323440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46000-CE02-4A0A-89D3-0E9ECA379EE0}"/>
              </a:ext>
            </a:extLst>
          </p:cNvPr>
          <p:cNvSpPr>
            <a:spLocks noGrp="1"/>
          </p:cNvSpPr>
          <p:nvPr>
            <p:ph type="title"/>
          </p:nvPr>
        </p:nvSpPr>
        <p:spPr/>
        <p:txBody>
          <a:bodyPr/>
          <a:lstStyle/>
          <a:p>
            <a:r>
              <a:rPr lang="en-MY" dirty="0"/>
              <a:t>Gantt Chart</a:t>
            </a:r>
          </a:p>
        </p:txBody>
      </p:sp>
      <p:pic>
        <p:nvPicPr>
          <p:cNvPr id="5" name="Picture 4">
            <a:extLst>
              <a:ext uri="{FF2B5EF4-FFF2-40B4-BE49-F238E27FC236}">
                <a16:creationId xmlns:a16="http://schemas.microsoft.com/office/drawing/2014/main" id="{218CCE25-2B3A-4CC6-8F5A-F905A5EC99BE}"/>
              </a:ext>
            </a:extLst>
          </p:cNvPr>
          <p:cNvPicPr>
            <a:picLocks noChangeAspect="1"/>
          </p:cNvPicPr>
          <p:nvPr/>
        </p:nvPicPr>
        <p:blipFill>
          <a:blip r:embed="rId2"/>
          <a:stretch>
            <a:fillRect/>
          </a:stretch>
        </p:blipFill>
        <p:spPr>
          <a:xfrm>
            <a:off x="1187624" y="1844824"/>
            <a:ext cx="6521524" cy="3892248"/>
          </a:xfrm>
          <a:prstGeom prst="rect">
            <a:avLst/>
          </a:prstGeom>
        </p:spPr>
      </p:pic>
    </p:spTree>
    <p:extLst>
      <p:ext uri="{BB962C8B-B14F-4D97-AF65-F5344CB8AC3E}">
        <p14:creationId xmlns:p14="http://schemas.microsoft.com/office/powerpoint/2010/main" val="22679884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3179-F3A6-4347-B445-C088AE6DD330}"/>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0D41427-A20C-41CC-BECF-7AA23DF4BB5C}"/>
              </a:ext>
            </a:extLst>
          </p:cNvPr>
          <p:cNvSpPr>
            <a:spLocks noGrp="1"/>
          </p:cNvSpPr>
          <p:nvPr>
            <p:ph idx="1"/>
          </p:nvPr>
        </p:nvSpPr>
        <p:spPr>
          <a:xfrm>
            <a:off x="685800" y="1628800"/>
            <a:ext cx="8206680" cy="4530725"/>
          </a:xfrm>
        </p:spPr>
        <p:txBody>
          <a:bodyPr/>
          <a:lstStyle/>
          <a:p>
            <a:pPr marL="0" indent="0">
              <a:buNone/>
            </a:pPr>
            <a:r>
              <a:rPr lang="en-MY" dirty="0"/>
              <a:t>A project manager is assembling the project team. What should HR advise the manager to look for in project team members?.</a:t>
            </a:r>
          </a:p>
          <a:p>
            <a:pPr marL="514350" indent="-514350">
              <a:buFont typeface="+mj-lt"/>
              <a:buAutoNum type="alphaUcPeriod"/>
            </a:pPr>
            <a:r>
              <a:rPr lang="en-MY" dirty="0"/>
              <a:t>Commitment to the project's objectives and an understanding of their role.</a:t>
            </a:r>
          </a:p>
          <a:p>
            <a:pPr marL="514350" indent="-514350">
              <a:buFont typeface="+mj-lt"/>
              <a:buAutoNum type="alphaUcPeriod"/>
            </a:pPr>
            <a:r>
              <a:rPr lang="en-MY" dirty="0"/>
              <a:t>Knowledge of the project and a willingness to sponsor activities.</a:t>
            </a:r>
          </a:p>
          <a:p>
            <a:pPr marL="514350" indent="-514350">
              <a:buFont typeface="+mj-lt"/>
              <a:buAutoNum type="alphaUcPeriod"/>
            </a:pPr>
            <a:r>
              <a:rPr lang="en-MY" dirty="0"/>
              <a:t>Commitment to their regular responsibilities and strong negotiating skills.</a:t>
            </a:r>
          </a:p>
          <a:p>
            <a:pPr marL="514350" indent="-514350">
              <a:buFont typeface="+mj-lt"/>
              <a:buAutoNum type="alphaUcPeriod"/>
            </a:pPr>
            <a:r>
              <a:rPr lang="en-MY" dirty="0"/>
              <a:t>Knowledge of leadership and the ability to listen.</a:t>
            </a:r>
          </a:p>
        </p:txBody>
      </p:sp>
    </p:spTree>
    <p:extLst>
      <p:ext uri="{BB962C8B-B14F-4D97-AF65-F5344CB8AC3E}">
        <p14:creationId xmlns:p14="http://schemas.microsoft.com/office/powerpoint/2010/main" val="10663348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DF69-C209-49FF-9093-223ACBAD108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B87A4188-2AD9-4CD3-AB6C-E38924A70ABF}"/>
              </a:ext>
            </a:extLst>
          </p:cNvPr>
          <p:cNvSpPr>
            <a:spLocks noGrp="1"/>
          </p:cNvSpPr>
          <p:nvPr>
            <p:ph idx="1"/>
          </p:nvPr>
        </p:nvSpPr>
        <p:spPr/>
        <p:txBody>
          <a:bodyPr/>
          <a:lstStyle/>
          <a:p>
            <a:r>
              <a:rPr lang="en-MY" dirty="0"/>
              <a:t>Option A</a:t>
            </a:r>
          </a:p>
          <a:p>
            <a:endParaRPr lang="en-MY" dirty="0"/>
          </a:p>
          <a:p>
            <a:pPr marL="0" indent="0">
              <a:buNone/>
            </a:pPr>
            <a:r>
              <a:rPr lang="en-MY" dirty="0"/>
              <a:t>The project team members must understand the project and be committed to the project's objectives. All team members must understand their roles and obligations as well as rules and processes under which the team will operate</a:t>
            </a:r>
          </a:p>
        </p:txBody>
      </p:sp>
    </p:spTree>
    <p:extLst>
      <p:ext uri="{BB962C8B-B14F-4D97-AF65-F5344CB8AC3E}">
        <p14:creationId xmlns:p14="http://schemas.microsoft.com/office/powerpoint/2010/main" val="7912121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98462763"/>
              </p:ext>
            </p:extLst>
          </p:nvPr>
        </p:nvGraphicFramePr>
        <p:xfrm>
          <a:off x="613792" y="62068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84974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E78D9-D751-4F21-B406-FFCDFBB20597}"/>
              </a:ext>
            </a:extLst>
          </p:cNvPr>
          <p:cNvSpPr>
            <a:spLocks noGrp="1"/>
          </p:cNvSpPr>
          <p:nvPr>
            <p:ph type="title"/>
          </p:nvPr>
        </p:nvSpPr>
        <p:spPr/>
        <p:txBody>
          <a:bodyPr/>
          <a:lstStyle/>
          <a:p>
            <a:r>
              <a:rPr lang="en-MY" dirty="0"/>
              <a:t>Change Management</a:t>
            </a:r>
          </a:p>
        </p:txBody>
      </p:sp>
      <p:pic>
        <p:nvPicPr>
          <p:cNvPr id="5" name="Picture 4">
            <a:extLst>
              <a:ext uri="{FF2B5EF4-FFF2-40B4-BE49-F238E27FC236}">
                <a16:creationId xmlns:a16="http://schemas.microsoft.com/office/drawing/2014/main" id="{16FF99D6-1725-47F0-BF79-0423246F54CC}"/>
              </a:ext>
            </a:extLst>
          </p:cNvPr>
          <p:cNvPicPr>
            <a:picLocks noChangeAspect="1"/>
          </p:cNvPicPr>
          <p:nvPr/>
        </p:nvPicPr>
        <p:blipFill>
          <a:blip r:embed="rId2"/>
          <a:stretch>
            <a:fillRect/>
          </a:stretch>
        </p:blipFill>
        <p:spPr>
          <a:xfrm>
            <a:off x="1171575" y="1901095"/>
            <a:ext cx="7247534" cy="4192201"/>
          </a:xfrm>
          <a:prstGeom prst="rect">
            <a:avLst/>
          </a:prstGeom>
        </p:spPr>
      </p:pic>
    </p:spTree>
    <p:extLst>
      <p:ext uri="{BB962C8B-B14F-4D97-AF65-F5344CB8AC3E}">
        <p14:creationId xmlns:p14="http://schemas.microsoft.com/office/powerpoint/2010/main" val="42731523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7847-46A7-4399-9E3F-956651848EC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7790AB66-45E2-4A20-B319-33A6DB75D7C9}"/>
              </a:ext>
            </a:extLst>
          </p:cNvPr>
          <p:cNvSpPr>
            <a:spLocks noGrp="1"/>
          </p:cNvSpPr>
          <p:nvPr>
            <p:ph idx="1"/>
          </p:nvPr>
        </p:nvSpPr>
        <p:spPr/>
        <p:txBody>
          <a:bodyPr/>
          <a:lstStyle/>
          <a:p>
            <a:pPr marL="0" indent="0">
              <a:buNone/>
            </a:pPr>
            <a:r>
              <a:rPr lang="en-MY" dirty="0"/>
              <a:t>Which of the following is the MOST important role HR can play a major change initiative?.</a:t>
            </a:r>
          </a:p>
          <a:p>
            <a:pPr marL="0" indent="0">
              <a:buNone/>
            </a:pPr>
            <a:endParaRPr lang="en-MY" dirty="0"/>
          </a:p>
          <a:p>
            <a:pPr marL="514350" indent="-514350">
              <a:buFont typeface="+mj-lt"/>
              <a:buAutoNum type="alphaUcPeriod"/>
            </a:pPr>
            <a:r>
              <a:rPr lang="en-MY" dirty="0"/>
              <a:t>Assume responsibility for implementing the change.</a:t>
            </a:r>
          </a:p>
          <a:p>
            <a:pPr marL="514350" indent="-514350">
              <a:buFont typeface="+mj-lt"/>
              <a:buAutoNum type="alphaUcPeriod"/>
            </a:pPr>
            <a:r>
              <a:rPr lang="en-MY" dirty="0"/>
              <a:t>Communicate regularly with employees.</a:t>
            </a:r>
          </a:p>
          <a:p>
            <a:pPr marL="514350" indent="-514350">
              <a:buFont typeface="+mj-lt"/>
              <a:buAutoNum type="alphaUcPeriod"/>
            </a:pPr>
            <a:r>
              <a:rPr lang="en-MY" dirty="0"/>
              <a:t>Question whether the change is needed.</a:t>
            </a:r>
          </a:p>
          <a:p>
            <a:pPr marL="514350" indent="-514350">
              <a:buFont typeface="+mj-lt"/>
              <a:buAutoNum type="alphaUcPeriod"/>
            </a:pPr>
            <a:r>
              <a:rPr lang="en-MY" dirty="0"/>
              <a:t>Counsel people who are upset by the change.</a:t>
            </a:r>
          </a:p>
        </p:txBody>
      </p:sp>
    </p:spTree>
    <p:extLst>
      <p:ext uri="{BB962C8B-B14F-4D97-AF65-F5344CB8AC3E}">
        <p14:creationId xmlns:p14="http://schemas.microsoft.com/office/powerpoint/2010/main" val="7937769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1BE43-E735-4F6A-A6B6-71D775CAE503}"/>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8B98EB06-1ECE-4FB0-AEC7-44B32DF0DDCC}"/>
              </a:ext>
            </a:extLst>
          </p:cNvPr>
          <p:cNvSpPr>
            <a:spLocks noGrp="1"/>
          </p:cNvSpPr>
          <p:nvPr>
            <p:ph idx="1"/>
          </p:nvPr>
        </p:nvSpPr>
        <p:spPr/>
        <p:txBody>
          <a:bodyPr/>
          <a:lstStyle/>
          <a:p>
            <a:r>
              <a:rPr lang="en-MY" dirty="0"/>
              <a:t>Option B</a:t>
            </a:r>
          </a:p>
          <a:p>
            <a:endParaRPr lang="en-MY" dirty="0"/>
          </a:p>
          <a:p>
            <a:pPr marL="0" indent="0">
              <a:buNone/>
            </a:pPr>
            <a:r>
              <a:rPr lang="en-MY" dirty="0"/>
              <a:t>Communicate regularly with employees is the most important role for HR in Leading Change</a:t>
            </a:r>
          </a:p>
        </p:txBody>
      </p:sp>
    </p:spTree>
    <p:extLst>
      <p:ext uri="{BB962C8B-B14F-4D97-AF65-F5344CB8AC3E}">
        <p14:creationId xmlns:p14="http://schemas.microsoft.com/office/powerpoint/2010/main" val="17504497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4341</TotalTime>
  <Words>3906</Words>
  <Application>Microsoft Office PowerPoint</Application>
  <PresentationFormat>On-screen Show (4:3)</PresentationFormat>
  <Paragraphs>304</Paragraphs>
  <Slides>70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Times New Roman</vt:lpstr>
      <vt:lpstr>Wingdings</vt:lpstr>
      <vt:lpstr>Office Theme</vt:lpstr>
      <vt:lpstr>HUMAN RESOURCE INFORMATION MANAGEMENT - I</vt:lpstr>
      <vt:lpstr>PowerPoint Presentation</vt:lpstr>
      <vt:lpstr>Changing Roles of HRM</vt:lpstr>
      <vt:lpstr>HR Transformation</vt:lpstr>
      <vt:lpstr>HRIS</vt:lpstr>
      <vt:lpstr>E-HRM vs. HRIS</vt:lpstr>
      <vt:lpstr>Outsourced HR Services</vt:lpstr>
      <vt:lpstr>HRO and BPO</vt:lpstr>
      <vt:lpstr>PowerPoint Presentation</vt:lpstr>
      <vt:lpstr>Measurement Methods</vt:lpstr>
      <vt:lpstr>Difference Between Data and Information</vt:lpstr>
      <vt:lpstr>Types of Data</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Question # </vt:lpstr>
      <vt:lpstr>Answer #</vt:lpstr>
      <vt:lpstr>Business intelligence (BI)</vt:lpstr>
      <vt:lpstr>Analytics</vt:lpstr>
      <vt:lpstr>PowerPoint Presentation</vt:lpstr>
      <vt:lpstr>Human Resource Information System (HRIS)</vt:lpstr>
      <vt:lpstr>HR Transformation through Information Technology (IT)</vt:lpstr>
      <vt:lpstr>Benefits of HRIS</vt:lpstr>
      <vt:lpstr>Factors affecting HRIS</vt:lpstr>
      <vt:lpstr>HRIS Modules</vt:lpstr>
      <vt:lpstr>Types of HRIS</vt:lpstr>
      <vt:lpstr>Question #</vt:lpstr>
      <vt:lpstr>Answer #</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SECI Concepts</vt:lpstr>
      <vt:lpstr>SECI Model of Knowledge Management</vt:lpstr>
      <vt:lpstr>Knowledge Management Model</vt:lpstr>
      <vt:lpstr>Talent Management Systems</vt:lpstr>
      <vt:lpstr>Applicant Tracking Systems (ATS)</vt:lpstr>
      <vt:lpstr>Data Mining and “Big” data</vt:lpstr>
      <vt:lpstr>Predictive Analysis</vt:lpstr>
      <vt:lpstr>Workforce Modeling</vt:lpstr>
      <vt:lpstr>PowerPoint Presentation</vt:lpstr>
      <vt:lpstr>System Development Life Cycle</vt:lpstr>
      <vt:lpstr>1. Analysis</vt:lpstr>
      <vt:lpstr>2. Design</vt:lpstr>
      <vt:lpstr>3. Implementation</vt:lpstr>
      <vt:lpstr>4. Testing</vt:lpstr>
      <vt:lpstr>5. Deployment</vt:lpstr>
      <vt:lpstr>6. Maintenance </vt:lpstr>
      <vt:lpstr>PowerPoint Presentation</vt:lpstr>
      <vt:lpstr>Project Life Cycle</vt:lpstr>
      <vt:lpstr>PERT Chart</vt:lpstr>
      <vt:lpstr>PERT Chart</vt:lpstr>
      <vt:lpstr>Gantt chart</vt:lpstr>
      <vt:lpstr>Gantt Chart</vt:lpstr>
      <vt:lpstr>Question # </vt:lpstr>
      <vt:lpstr>Answer </vt:lpstr>
      <vt:lpstr>PowerPoint Presentation</vt:lpstr>
      <vt:lpstr>Change Management</vt:lpstr>
      <vt:lpstr>Question #</vt:lpstr>
      <vt:lpstr>Answer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133</cp:revision>
  <cp:lastPrinted>1601-01-01T00:00:00Z</cp:lastPrinted>
  <dcterms:created xsi:type="dcterms:W3CDTF">2020-07-09T15:12:46Z</dcterms:created>
  <dcterms:modified xsi:type="dcterms:W3CDTF">2021-07-03T15:18:17Z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