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5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8" r:id="rId3"/>
    <p:sldMasterId id="2147483696" r:id="rId4"/>
    <p:sldMasterId id="2147483714" r:id="rId5"/>
  </p:sldMasterIdLst>
  <p:sldIdLst>
    <p:sldId id="256" r:id="rId6"/>
    <p:sldId id="269" r:id="rId7"/>
    <p:sldId id="270" r:id="rId8"/>
    <p:sldId id="277" r:id="rId9"/>
    <p:sldId id="272" r:id="rId10"/>
    <p:sldId id="273" r:id="rId11"/>
    <p:sldId id="275" r:id="rId12"/>
    <p:sldId id="276" r:id="rId13"/>
    <p:sldId id="279" r:id="rId14"/>
    <p:sldId id="278" r:id="rId15"/>
    <p:sldId id="281" r:id="rId16"/>
    <p:sldId id="282" r:id="rId17"/>
    <p:sldId id="283" r:id="rId18"/>
    <p:sldId id="26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468.05554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20-06-21T11:50:15.5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7761 20056 640 0,'0'0'-12'0,"0"0"-8"0,0 0-33 16,0 0-84-16,0 0-105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468.05554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20-06-21T11:22:40.2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16602 5248 281 0,'0'0'31'15,"0"0"-13"-15,0 0-13 16,0 0-5-16,0 0-2 0,0 0 1 0,0 0 3 16,0 0 6-16,0 0 5 0,0 0 1 15,7 53-1-15,-3-19-1 0,-2 4-3 16,-2 7-3-16,0 2-1 0,0 3 1 15,0 1-2-15,-2-1-3 0,0-2 3 16,-2-5-4-16,3-2 0 0,-2-6 3 0,2-3-3 16,0-4 1-16,0-2 2 0,-1-8-1 15,1 0 0-15,1-8 0 0,0-4-2 16,0 5 0-16,0-6-3 16,0-1-1-16,3 2-1 0,-1-3-3 0,5-2-8 15,5-1-46-15,3-4-112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7445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841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7187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6244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6053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9328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1333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651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0232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1593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4454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797" y="1122363"/>
            <a:ext cx="1036441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3797" y="3602039"/>
            <a:ext cx="103644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19B69A-E122-4625-ACBA-0EC281A0D2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1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E78AEF-E6AE-4265-A515-018E4D14219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92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5" y="657228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5" y="3602040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E495CC-0BF6-4AE2-814D-8528D9938A5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509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6" y="2088321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21"/>
            <a:ext cx="5094155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504610-190F-4D7A-B287-E439BC4AF2D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191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0570" y="2088320"/>
            <a:ext cx="480043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3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8974" y="2088320"/>
            <a:ext cx="4788583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912233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4DD37-B477-47BE-8629-B5E8272568A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4223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2E3BFA-3791-4791-AF1F-EAE3CC832CC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8342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50D171-503E-4C93-AA27-ED64E264F73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859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2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56DC1-4315-4786-841D-CD64F996408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1494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30" y="609600"/>
            <a:ext cx="5556804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99911" y="758882"/>
            <a:ext cx="3955917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971800"/>
            <a:ext cx="5561656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F05DE8-44F3-4417-AFC2-9B6DA64109A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9501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4289374"/>
            <a:ext cx="10367565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7" y="621323"/>
            <a:ext cx="10367565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5108729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1383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609602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7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3583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3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6" y="3610033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3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3661" y="6417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14772"/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95628" y="307337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14772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28689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8" y="2126944"/>
            <a:ext cx="10355326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7"/>
            <a:ext cx="1035376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7989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3" y="609602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6" y="2088321"/>
            <a:ext cx="3298955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6" y="2911624"/>
            <a:ext cx="3298955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2088320"/>
            <a:ext cx="3291210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0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129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2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7" y="3989147"/>
            <a:ext cx="3298954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1" y="2092235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7" y="4565410"/>
            <a:ext cx="3298954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2" y="3989147"/>
            <a:ext cx="329898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5" y="2092235"/>
            <a:ext cx="2930526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50" y="4565409"/>
            <a:ext cx="3300335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4" y="3989147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5" y="2092235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565410"/>
            <a:ext cx="3294259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7103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15F88-A179-4810-88B8-8B7C7758C65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5223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09600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600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2EB624-C720-43C5-AE63-D7AAC400461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7258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797" y="1122363"/>
            <a:ext cx="1036441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3797" y="3602039"/>
            <a:ext cx="103644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19B69A-E122-4625-ACBA-0EC281A0D2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3663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E78AEF-E6AE-4265-A515-018E4D14219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7843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5" y="657228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5" y="3602040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E495CC-0BF6-4AE2-814D-8528D9938A5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7702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6" y="2088321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21"/>
            <a:ext cx="5094155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504610-190F-4D7A-B287-E439BC4AF2D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2745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0570" y="2088320"/>
            <a:ext cx="480043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3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8974" y="2088320"/>
            <a:ext cx="4788583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912233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4DD37-B477-47BE-8629-B5E8272568A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914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2E3BFA-3791-4791-AF1F-EAE3CC832CC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1840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50D171-503E-4C93-AA27-ED64E264F73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1983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2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56DC1-4315-4786-841D-CD64F996408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848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30" y="609600"/>
            <a:ext cx="5556804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99911" y="758882"/>
            <a:ext cx="3955917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971800"/>
            <a:ext cx="5561656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F05DE8-44F3-4417-AFC2-9B6DA64109A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7559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4289374"/>
            <a:ext cx="10367565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7" y="621323"/>
            <a:ext cx="10367565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5108729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1789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609602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7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0562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3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6" y="3610033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3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3661" y="6417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14772"/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95628" y="307337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14772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43349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8" y="2126944"/>
            <a:ext cx="10355326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7"/>
            <a:ext cx="1035376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4451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3" y="609602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6" y="2088321"/>
            <a:ext cx="3298955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6" y="2911624"/>
            <a:ext cx="3298955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2088320"/>
            <a:ext cx="3291210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0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3905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2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7" y="3989147"/>
            <a:ext cx="3298954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1" y="2092235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7" y="4565410"/>
            <a:ext cx="3298954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2" y="3989147"/>
            <a:ext cx="329898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5" y="2092235"/>
            <a:ext cx="2930526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50" y="4565409"/>
            <a:ext cx="3300335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4" y="3989147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5" y="2092235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565410"/>
            <a:ext cx="3294259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1746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15F88-A179-4810-88B8-8B7C7758C65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58058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09600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600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2EB624-C720-43C5-AE63-D7AAC400461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6951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797" y="1122363"/>
            <a:ext cx="1036441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3797" y="3602039"/>
            <a:ext cx="103644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19B69A-E122-4625-ACBA-0EC281A0D2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5187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E78AEF-E6AE-4265-A515-018E4D14219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5836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5" y="657228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5" y="3602040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E495CC-0BF6-4AE2-814D-8528D9938A5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8430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6" y="2088321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21"/>
            <a:ext cx="5094155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504610-190F-4D7A-B287-E439BC4AF2D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5005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0570" y="2088320"/>
            <a:ext cx="480043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3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8974" y="2088320"/>
            <a:ext cx="4788583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912233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4DD37-B477-47BE-8629-B5E8272568A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417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2E3BFA-3791-4791-AF1F-EAE3CC832CC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7749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50D171-503E-4C93-AA27-ED64E264F73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03382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2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56DC1-4315-4786-841D-CD64F996408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0138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30" y="609600"/>
            <a:ext cx="5556804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99911" y="758882"/>
            <a:ext cx="3955917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971800"/>
            <a:ext cx="5561656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F05DE8-44F3-4417-AFC2-9B6DA64109A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5517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4289374"/>
            <a:ext cx="10367565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7" y="621323"/>
            <a:ext cx="10367565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5108729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6171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609602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7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6630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3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6" y="3610033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3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3661" y="6417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14772"/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95628" y="307337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14772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5429625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8" y="2126944"/>
            <a:ext cx="10355326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7"/>
            <a:ext cx="1035376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7790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3" y="609602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6" y="2088321"/>
            <a:ext cx="3298955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6" y="2911624"/>
            <a:ext cx="3298955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2088320"/>
            <a:ext cx="3291210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0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96767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2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7" y="3989147"/>
            <a:ext cx="3298954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1" y="2092235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7" y="4565410"/>
            <a:ext cx="3298954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2" y="3989147"/>
            <a:ext cx="329898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5" y="2092235"/>
            <a:ext cx="2930526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50" y="4565409"/>
            <a:ext cx="3300335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4" y="3989147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5" y="2092235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565410"/>
            <a:ext cx="3294259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82131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15F88-A179-4810-88B8-8B7C7758C65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90418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09600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600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2EB624-C720-43C5-AE63-D7AAC400461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66053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797" y="1122363"/>
            <a:ext cx="1036441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3797" y="3602039"/>
            <a:ext cx="103644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19B69A-E122-4625-ACBA-0EC281A0D2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0236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E78AEF-E6AE-4265-A515-018E4D14219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4410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5" y="657228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5" y="3602040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E495CC-0BF6-4AE2-814D-8528D9938A5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07438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6" y="2088321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21"/>
            <a:ext cx="5094155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504610-190F-4D7A-B287-E439BC4AF2D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731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0570" y="2088320"/>
            <a:ext cx="480043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3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8974" y="2088320"/>
            <a:ext cx="4788583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912233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4DD37-B477-47BE-8629-B5E8272568A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0285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2E3BFA-3791-4791-AF1F-EAE3CC832CC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7490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50D171-503E-4C93-AA27-ED64E264F73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09795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2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56DC1-4315-4786-841D-CD64F996408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185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30" y="609600"/>
            <a:ext cx="5556804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99911" y="758882"/>
            <a:ext cx="3955917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971800"/>
            <a:ext cx="5561656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F05DE8-44F3-4417-AFC2-9B6DA64109A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65880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4289374"/>
            <a:ext cx="10367565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7" y="621323"/>
            <a:ext cx="10367565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5108729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30298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609602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7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6713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3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6" y="3610033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3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3661" y="6417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14772"/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95628" y="307337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14772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22837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8" y="2126944"/>
            <a:ext cx="10355326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7"/>
            <a:ext cx="1035376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20069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3" y="609602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6" y="2088321"/>
            <a:ext cx="3298955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6" y="2911624"/>
            <a:ext cx="3298955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2088320"/>
            <a:ext cx="3291210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0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19322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2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7" y="3989147"/>
            <a:ext cx="3298954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1" y="2092235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7" y="4565410"/>
            <a:ext cx="3298954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2" y="3989147"/>
            <a:ext cx="329898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5" y="2092235"/>
            <a:ext cx="2930526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50" y="4565409"/>
            <a:ext cx="3300335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4" y="3989147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5" y="2092235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565410"/>
            <a:ext cx="3294259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65362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15F88-A179-4810-88B8-8B7C7758C65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49111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09600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600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2EB624-C720-43C5-AE63-D7AAC400461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668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3335B-28EB-4A81-AEFC-504B51981D5A}" type="datetimeFigureOut">
              <a:rPr lang="en-IN" smtClean="0"/>
              <a:t>17-07-2022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1576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6" y="5883277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7"/>
            <a:ext cx="7535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 defTabSz="414772"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7658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6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2" indent="-228602" algn="l" defTabSz="914406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4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8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10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13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17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6" y="5883277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7"/>
            <a:ext cx="7535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 defTabSz="414772"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9554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6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2" indent="-228602" algn="l" defTabSz="914406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4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8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10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13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17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6" y="5883277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7"/>
            <a:ext cx="7535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 defTabSz="414772"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8990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914406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2" indent="-228602" algn="l" defTabSz="914406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4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8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10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13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17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6" y="5883277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7"/>
            <a:ext cx="7535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 defTabSz="414772"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2967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914406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2" indent="-228602" algn="l" defTabSz="914406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4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8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10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13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17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4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HR Analytics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24058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HR Analytics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“In God we Trust, all others bring data” (Edward Deming)</a:t>
            </a:r>
          </a:p>
          <a:p>
            <a:endParaRPr lang="en-US" sz="3200" dirty="0"/>
          </a:p>
          <a:p>
            <a:r>
              <a:rPr lang="en-US" sz="3200" dirty="0"/>
              <a:t>“Every </a:t>
            </a:r>
            <a:r>
              <a:rPr lang="en-US" sz="3200" u="sng" dirty="0">
                <a:solidFill>
                  <a:srgbClr val="FF0000"/>
                </a:solidFill>
              </a:rPr>
              <a:t>organization is unhappy in their own ways</a:t>
            </a:r>
            <a:r>
              <a:rPr lang="en-US" sz="3200" dirty="0"/>
              <a:t>”</a:t>
            </a:r>
          </a:p>
          <a:p>
            <a:r>
              <a:rPr lang="en-US" sz="3200" dirty="0"/>
              <a:t>Hence we need </a:t>
            </a:r>
          </a:p>
          <a:p>
            <a:pPr lvl="1"/>
            <a:r>
              <a:rPr lang="en-US" sz="2979" b="1" dirty="0"/>
              <a:t>Data based insights </a:t>
            </a:r>
            <a:r>
              <a:rPr lang="en-US" sz="2979" dirty="0"/>
              <a:t>&amp; not “</a:t>
            </a:r>
            <a:r>
              <a:rPr lang="en-US" sz="2759" dirty="0"/>
              <a:t>Universal </a:t>
            </a:r>
            <a:r>
              <a:rPr lang="en-US" sz="2759" dirty="0" err="1"/>
              <a:t>Gyaan</a:t>
            </a:r>
            <a:r>
              <a:rPr lang="en-US" sz="2759" dirty="0"/>
              <a:t>”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59771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HR Analytics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gets Measured, gets Managed, </a:t>
            </a:r>
          </a:p>
          <a:p>
            <a:r>
              <a:rPr lang="en-US" dirty="0"/>
              <a:t>What's get managed gets Done       </a:t>
            </a:r>
            <a:r>
              <a:rPr lang="en-US" sz="1400" dirty="0"/>
              <a:t>“Peter Drucker”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84467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FDD9D-98CA-480C-9F2D-11F55585D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8940" y="609603"/>
            <a:ext cx="7766136" cy="123434"/>
          </a:xfrm>
        </p:spPr>
        <p:txBody>
          <a:bodyPr>
            <a:normAutofit fontScale="90000"/>
          </a:bodyPr>
          <a:lstStyle/>
          <a:p>
            <a:r>
              <a:rPr lang="en-IN" dirty="0"/>
              <a:t>Changing requests from hr manager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71858" y="1147803"/>
          <a:ext cx="8917414" cy="5710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0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90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2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946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696">
                <a:tc>
                  <a:txBody>
                    <a:bodyPr/>
                    <a:lstStyle/>
                    <a:p>
                      <a:r>
                        <a:rPr lang="en-IN" sz="1600" dirty="0"/>
                        <a:t>Topic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Traditional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Current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Future</a:t>
                      </a:r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173"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Recruitment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need to </a:t>
                      </a:r>
                      <a:r>
                        <a:rPr lang="en-IN" sz="16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recruit Manager? </a:t>
                      </a:r>
                      <a:r>
                        <a:rPr lang="en-IN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How?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IN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need a manager. How do I know who will be the best fit?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 you recommend the best fit people to me in advance so that I have a ready bank of suitable candidates?</a:t>
                      </a:r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567"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L&amp;D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What courses are available for sales men?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need customer engagement training for my team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 you notify Ram about his developmental</a:t>
                      </a:r>
                      <a:r>
                        <a:rPr lang="en-IN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needs? Also recommend developmental action plans of such people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8881"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Compensation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Gaby has resigned. See how much we can give</a:t>
                      </a:r>
                      <a:r>
                        <a:rPr lang="en-IN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hike?</a:t>
                      </a:r>
                      <a:endParaRPr lang="en-IN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would like to be notified when people are at risk of leaving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would like to have benchmark salary information at all level. I would also like recommendations for retaining people</a:t>
                      </a:r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8881"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Leadership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What are the succession plans for</a:t>
                      </a:r>
                      <a:r>
                        <a:rPr lang="en-IN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team A</a:t>
                      </a:r>
                      <a:endParaRPr lang="en-IN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Who are the best leaders in this company? Who best fits our succession</a:t>
                      </a:r>
                      <a:r>
                        <a:rPr lang="en-IN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plan?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What competencies best fit the current and future leadership in the company? How do we nurture</a:t>
                      </a:r>
                      <a:r>
                        <a:rPr lang="en-IN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our current people and manage succession plan?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4058150" y="6549998"/>
              <a:ext cx="327" cy="327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48013" y="6539861"/>
                <a:ext cx="20601" cy="2060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2876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of HR Analytics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Hence, HR Analytics helps in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massive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 data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Gain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insights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Formulate effective HR policies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is 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 fitted with the business strategy</a:t>
            </a:r>
          </a:p>
          <a:p>
            <a:pPr lvl="2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Leading to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outcomes</a:t>
            </a:r>
          </a:p>
          <a:p>
            <a:pPr marL="914400" lvl="2" indent="0">
              <a:lnSpc>
                <a:spcPct val="150000"/>
              </a:lnSpc>
              <a:buNone/>
            </a:pP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lnSpc>
                <a:spcPct val="150000"/>
              </a:lnSpc>
              <a:buNone/>
            </a:pPr>
            <a:r>
              <a:rPr lang="en-US" sz="25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Mantra “ Focus on outcomes – Income will follow” </a:t>
            </a:r>
            <a:r>
              <a:rPr lang="en-US" sz="2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the other way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80821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09938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Benefits of HR Analytics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32114"/>
            <a:ext cx="10515600" cy="519030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HR analytics is going to play a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pivotal role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value to the HR discipline with evidence-based human resource management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(EBHRM)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establish a clear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linkage of HR policies and practices with business strategy.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 team is now not going to take a back seat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be proactive in strategy board rooms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their data-driven viewpoints for business strategy and growth.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expected that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organizations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will take the lead in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developing HR analytical units will reap the benefits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stay ahead of the competition.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206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Levels of Analytics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Levels of HR Analytics</a:t>
            </a:r>
          </a:p>
          <a:p>
            <a:r>
              <a:rPr lang="en-US" dirty="0"/>
              <a:t>In general, four-level analytic model (Fitz-</a:t>
            </a:r>
            <a:r>
              <a:rPr lang="en-US" dirty="0" err="1"/>
              <a:t>enz</a:t>
            </a:r>
            <a:r>
              <a:rPr lang="en-US" dirty="0"/>
              <a:t> and John Mattox 2014). </a:t>
            </a:r>
          </a:p>
          <a:p>
            <a:endParaRPr lang="en-US" dirty="0"/>
          </a:p>
          <a:p>
            <a:r>
              <a:rPr lang="en-US" dirty="0"/>
              <a:t>It includes </a:t>
            </a:r>
          </a:p>
          <a:p>
            <a:pPr lvl="1"/>
            <a:r>
              <a:rPr lang="en-US" dirty="0"/>
              <a:t>Descriptive analytics, </a:t>
            </a:r>
          </a:p>
          <a:p>
            <a:pPr lvl="1"/>
            <a:r>
              <a:rPr lang="en-US" dirty="0"/>
              <a:t>Diagnostic Analytics</a:t>
            </a:r>
          </a:p>
          <a:p>
            <a:pPr lvl="1"/>
            <a:r>
              <a:rPr lang="en-US" dirty="0"/>
              <a:t>Predictive Analytics, and </a:t>
            </a:r>
          </a:p>
          <a:p>
            <a:pPr lvl="1"/>
            <a:r>
              <a:rPr lang="en-US" dirty="0"/>
              <a:t>Prescriptive analytics.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51463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HR Analytics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8968" t="38099" r="28273" b="17671"/>
          <a:stretch/>
        </p:blipFill>
        <p:spPr>
          <a:xfrm>
            <a:off x="2856411" y="2046514"/>
            <a:ext cx="7611292" cy="392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289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pPr algn="ctr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Levels of Analytics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6914"/>
            <a:ext cx="10515600" cy="474004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Descriptive Analytics:</a:t>
            </a:r>
          </a:p>
          <a:p>
            <a:pPr lvl="1"/>
            <a:r>
              <a:rPr lang="en-US" dirty="0"/>
              <a:t>Concerned with the description of data and helps in understanding the nature of that data. </a:t>
            </a:r>
          </a:p>
          <a:p>
            <a:r>
              <a:rPr lang="en-US" dirty="0"/>
              <a:t>Diagnostic Analytics:</a:t>
            </a:r>
          </a:p>
          <a:p>
            <a:pPr lvl="1"/>
            <a:r>
              <a:rPr lang="en-US" dirty="0"/>
              <a:t>Detects the problem area</a:t>
            </a:r>
          </a:p>
          <a:p>
            <a:r>
              <a:rPr lang="en-US" dirty="0"/>
              <a:t>Predictive Analytics: </a:t>
            </a:r>
          </a:p>
          <a:p>
            <a:pPr lvl="1"/>
            <a:r>
              <a:rPr lang="en-US" dirty="0"/>
              <a:t>Develops model between variables indicating problem area using the past data trends. </a:t>
            </a:r>
          </a:p>
          <a:p>
            <a:r>
              <a:rPr lang="en-US" dirty="0"/>
              <a:t>Prescriptive stage: </a:t>
            </a:r>
          </a:p>
          <a:p>
            <a:pPr lvl="1"/>
            <a:r>
              <a:rPr lang="en-US" dirty="0"/>
              <a:t>We use statistical analysis to test the model developed in the predictive phase. </a:t>
            </a:r>
          </a:p>
          <a:p>
            <a:endParaRPr lang="en-US" dirty="0"/>
          </a:p>
          <a:p>
            <a:r>
              <a:rPr lang="en-US" dirty="0"/>
              <a:t>It is imperative and critical that the tested model should be a </a:t>
            </a:r>
            <a:r>
              <a:rPr lang="en-US" b="1" dirty="0">
                <a:solidFill>
                  <a:srgbClr val="FF0000"/>
                </a:solidFill>
              </a:rPr>
              <a:t>valid and reliable </a:t>
            </a:r>
            <a:r>
              <a:rPr lang="en-US" dirty="0"/>
              <a:t>one.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40844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5798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Critical Stakeholders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14697"/>
            <a:ext cx="10515600" cy="5062266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Establishing an HR analytics unit in organizations is not easy.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tricky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change-management process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successfully adopt a change -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 the critical stakeholders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involved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stakeholder of HR analytics will be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 management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 leadership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 Analytics employees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employees (users)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Partners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201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54A2A-9EEC-4E05-90A7-01CBF6846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8940" y="180019"/>
            <a:ext cx="7766136" cy="967783"/>
          </a:xfrm>
        </p:spPr>
        <p:txBody>
          <a:bodyPr>
            <a:normAutofit fontScale="90000"/>
          </a:bodyPr>
          <a:lstStyle/>
          <a:p>
            <a:r>
              <a:rPr lang="en-US" dirty="0"/>
              <a:t>Get or develop </a:t>
            </a:r>
            <a:br>
              <a:rPr lang="en-US" dirty="0"/>
            </a:br>
            <a:r>
              <a:rPr lang="en-US" dirty="0"/>
              <a:t>a team of desired competencies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4DDF2-6ACD-47C8-B3F4-E3180142F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8938" y="1493437"/>
            <a:ext cx="7766137" cy="4908034"/>
          </a:xfrm>
        </p:spPr>
        <p:txBody>
          <a:bodyPr/>
          <a:lstStyle/>
          <a:p>
            <a:r>
              <a:rPr lang="en-US" dirty="0"/>
              <a:t>Knowledge of Analytics</a:t>
            </a:r>
          </a:p>
          <a:p>
            <a:pPr lvl="1"/>
            <a:r>
              <a:rPr lang="en-US" dirty="0"/>
              <a:t>Confidence in mathematical and computational skills</a:t>
            </a:r>
          </a:p>
          <a:p>
            <a:r>
              <a:rPr lang="en-US" dirty="0"/>
              <a:t>Managing People with clarity</a:t>
            </a:r>
          </a:p>
          <a:p>
            <a:r>
              <a:rPr lang="en-US" dirty="0"/>
              <a:t>Good Field Worker</a:t>
            </a:r>
          </a:p>
          <a:p>
            <a:pPr lvl="1"/>
            <a:r>
              <a:rPr lang="en-US" dirty="0"/>
              <a:t>Experienced in execution of data collection</a:t>
            </a:r>
          </a:p>
          <a:p>
            <a:r>
              <a:rPr lang="en-US" dirty="0"/>
              <a:t>Good documenter</a:t>
            </a:r>
          </a:p>
          <a:p>
            <a:pPr lvl="1"/>
            <a:r>
              <a:rPr lang="en-US" dirty="0"/>
              <a:t>Sound in documentation and report preparation capabilities</a:t>
            </a:r>
          </a:p>
          <a:p>
            <a:r>
              <a:rPr lang="en-US" dirty="0"/>
              <a:t>Communication through story telling</a:t>
            </a:r>
          </a:p>
          <a:p>
            <a:pPr lvl="1"/>
            <a:r>
              <a:rPr lang="en-US" dirty="0"/>
              <a:t>Should be able to communicate findings in simple and interesting ways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778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940" y="180020"/>
            <a:ext cx="7766136" cy="1036909"/>
          </a:xfrm>
        </p:spPr>
        <p:txBody>
          <a:bodyPr>
            <a:normAutofit/>
          </a:bodyPr>
          <a:lstStyle/>
          <a:p>
            <a:r>
              <a:rPr lang="en-IN" dirty="0"/>
              <a:t>Workforce analytics leader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8938" y="1216929"/>
            <a:ext cx="7766137" cy="5184543"/>
          </a:xfrm>
        </p:spPr>
        <p:txBody>
          <a:bodyPr>
            <a:normAutofit/>
          </a:bodyPr>
          <a:lstStyle/>
          <a:p>
            <a:r>
              <a:rPr lang="en-IN" dirty="0"/>
              <a:t>“The analytics leader must </a:t>
            </a:r>
            <a:r>
              <a:rPr lang="en-IN" u="sng" dirty="0"/>
              <a:t>frame things in language </a:t>
            </a:r>
            <a:r>
              <a:rPr lang="en-IN" dirty="0"/>
              <a:t>that business leaders understand” [Mark Berry]</a:t>
            </a:r>
          </a:p>
          <a:p>
            <a:r>
              <a:rPr lang="en-IN" dirty="0"/>
              <a:t>Leader should possess</a:t>
            </a:r>
          </a:p>
          <a:p>
            <a:pPr lvl="1"/>
            <a:r>
              <a:rPr lang="en-IN" dirty="0"/>
              <a:t>Business Acumen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Challenge: The data scientists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Integrate</a:t>
            </a:r>
          </a:p>
          <a:p>
            <a:pPr lvl="2"/>
            <a:r>
              <a:rPr lang="en-IN" dirty="0"/>
              <a:t>Various functions</a:t>
            </a:r>
          </a:p>
          <a:p>
            <a:pPr marL="914406" lvl="2" indent="0">
              <a:buNone/>
            </a:pPr>
            <a:endParaRPr lang="en-IN" dirty="0"/>
          </a:p>
          <a:p>
            <a:pPr lvl="1"/>
            <a:r>
              <a:rPr lang="en-IN" dirty="0"/>
              <a:t>Represent</a:t>
            </a:r>
          </a:p>
          <a:p>
            <a:pPr lvl="2"/>
            <a:r>
              <a:rPr lang="en-IN" dirty="0"/>
              <a:t>The position of technical specialists to the stakeholders</a:t>
            </a:r>
          </a:p>
          <a:p>
            <a:pPr lvl="1"/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943859" y="1713921"/>
              <a:ext cx="14370" cy="25343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35237" y="1706361"/>
                <a:ext cx="27662" cy="26890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65719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92B92-7E18-4096-B78A-56FE2C8D7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Essential steps to be successful in workforce analytics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65237-BB0C-445F-AD0D-195C03B5B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8938" y="2096065"/>
            <a:ext cx="7766137" cy="4305408"/>
          </a:xfrm>
        </p:spPr>
        <p:txBody>
          <a:bodyPr>
            <a:normAutofit/>
          </a:bodyPr>
          <a:lstStyle/>
          <a:p>
            <a:pPr marL="871974" lvl="1" indent="-414772">
              <a:buFont typeface="+mj-lt"/>
              <a:buAutoNum type="arabicPeriod"/>
            </a:pPr>
            <a:r>
              <a:rPr lang="en-US" dirty="0"/>
              <a:t>Problem definition</a:t>
            </a:r>
          </a:p>
          <a:p>
            <a:pPr marL="871974" lvl="1" indent="-414772">
              <a:buFont typeface="+mj-lt"/>
              <a:buAutoNum type="arabicPeriod"/>
            </a:pPr>
            <a:r>
              <a:rPr lang="en-US" dirty="0"/>
              <a:t>Hypothesis building</a:t>
            </a:r>
          </a:p>
          <a:p>
            <a:pPr marL="871974" lvl="1" indent="-414772">
              <a:buFont typeface="+mj-lt"/>
              <a:buAutoNum type="arabicPeriod"/>
            </a:pPr>
            <a:r>
              <a:rPr lang="en-US" dirty="0"/>
              <a:t>Data Collection</a:t>
            </a:r>
          </a:p>
          <a:p>
            <a:pPr marL="871974" lvl="1" indent="-414772">
              <a:buFont typeface="+mj-lt"/>
              <a:buAutoNum type="arabicPeriod"/>
            </a:pPr>
            <a:r>
              <a:rPr lang="en-US" dirty="0"/>
              <a:t>Solution Development</a:t>
            </a:r>
          </a:p>
          <a:p>
            <a:pPr marL="871974" lvl="1" indent="-414772">
              <a:buFont typeface="+mj-lt"/>
              <a:buAutoNum type="arabicPeriod"/>
            </a:pPr>
            <a:r>
              <a:rPr lang="en-US" dirty="0"/>
              <a:t>Change Management</a:t>
            </a:r>
          </a:p>
          <a:p>
            <a:pPr marL="871974" lvl="1" indent="-414772">
              <a:buFont typeface="+mj-lt"/>
              <a:buAutoNum type="arabicPeriod"/>
            </a:pPr>
            <a:r>
              <a:rPr lang="en-US" dirty="0"/>
              <a:t>Stakeholder Management</a:t>
            </a:r>
          </a:p>
          <a:p>
            <a:pPr marL="871974" lvl="1" indent="-414772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17709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HR analytics models </a:t>
            </a: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us </a:t>
            </a:r>
            <a:r>
              <a:rPr lang="en-US" sz="3600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realize our current problem </a:t>
            </a:r>
            <a:r>
              <a:rPr lang="en-US" sz="3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 or developmental areas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</a:p>
          <a:p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Prescribe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way to reach the desired state.</a:t>
            </a:r>
          </a:p>
          <a:p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44659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3.xml><?xml version="1.0" encoding="utf-8"?>
<a:theme xmlns:a="http://schemas.openxmlformats.org/drawingml/2006/main" name="1_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4.xml><?xml version="1.0" encoding="utf-8"?>
<a:theme xmlns:a="http://schemas.openxmlformats.org/drawingml/2006/main" name="2_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5.xml><?xml version="1.0" encoding="utf-8"?>
<a:theme xmlns:a="http://schemas.openxmlformats.org/drawingml/2006/main" name="3_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707</Words>
  <Application>Microsoft Office PowerPoint</Application>
  <PresentationFormat>Widescreen</PresentationFormat>
  <Paragraphs>114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Arial</vt:lpstr>
      <vt:lpstr>Bookman Old Style</vt:lpstr>
      <vt:lpstr>Calibri</vt:lpstr>
      <vt:lpstr>Calibri Light</vt:lpstr>
      <vt:lpstr>Rockwell</vt:lpstr>
      <vt:lpstr>Times New Roman</vt:lpstr>
      <vt:lpstr>Office Theme</vt:lpstr>
      <vt:lpstr>Damask</vt:lpstr>
      <vt:lpstr>1_Damask</vt:lpstr>
      <vt:lpstr>2_Damask</vt:lpstr>
      <vt:lpstr>3_Damask</vt:lpstr>
      <vt:lpstr>HR Analytics</vt:lpstr>
      <vt:lpstr>HR Analytics</vt:lpstr>
      <vt:lpstr>Why HR Analytics </vt:lpstr>
      <vt:lpstr>Changing requests from hr manager</vt:lpstr>
      <vt:lpstr>Introduction of HR Analytics</vt:lpstr>
      <vt:lpstr>Benefits of HR Analytics</vt:lpstr>
      <vt:lpstr>Levels of Analytics</vt:lpstr>
      <vt:lpstr>Understanding HR Analytics</vt:lpstr>
      <vt:lpstr>Levels of Analytics</vt:lpstr>
      <vt:lpstr>Critical Stakeholders </vt:lpstr>
      <vt:lpstr>Get or develop  a team of desired competencies</vt:lpstr>
      <vt:lpstr>Workforce analytics leader</vt:lpstr>
      <vt:lpstr>Essential steps to be successful in workforce analytics</vt:lpstr>
      <vt:lpstr>Summarize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Analytics</dc:title>
  <dc:creator>hp</dc:creator>
  <cp:lastModifiedBy>Rama Yadav</cp:lastModifiedBy>
  <cp:revision>10</cp:revision>
  <dcterms:created xsi:type="dcterms:W3CDTF">2020-12-08T07:35:24Z</dcterms:created>
  <dcterms:modified xsi:type="dcterms:W3CDTF">2022-07-17T02:32:44Z</dcterms:modified>
</cp:coreProperties>
</file>