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2.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1"/>
  </p:notesMasterIdLst>
  <p:handoutMasterIdLst>
    <p:handoutMasterId r:id="rId62"/>
  </p:handoutMasterIdLst>
  <p:sldIdLst>
    <p:sldId id="256" r:id="rId2"/>
    <p:sldId id="379" r:id="rId3"/>
    <p:sldId id="388" r:id="rId4"/>
    <p:sldId id="380" r:id="rId5"/>
    <p:sldId id="381" r:id="rId6"/>
    <p:sldId id="382" r:id="rId7"/>
    <p:sldId id="383" r:id="rId8"/>
    <p:sldId id="384" r:id="rId9"/>
    <p:sldId id="385" r:id="rId10"/>
    <p:sldId id="390" r:id="rId11"/>
    <p:sldId id="389" r:id="rId12"/>
    <p:sldId id="391" r:id="rId13"/>
    <p:sldId id="427" r:id="rId14"/>
    <p:sldId id="386" r:id="rId15"/>
    <p:sldId id="387" r:id="rId16"/>
    <p:sldId id="392" r:id="rId17"/>
    <p:sldId id="393" r:id="rId18"/>
    <p:sldId id="394" r:id="rId19"/>
    <p:sldId id="395" r:id="rId20"/>
    <p:sldId id="396" r:id="rId21"/>
    <p:sldId id="428" r:id="rId22"/>
    <p:sldId id="397" r:id="rId23"/>
    <p:sldId id="398" r:id="rId24"/>
    <p:sldId id="430" r:id="rId25"/>
    <p:sldId id="399" r:id="rId26"/>
    <p:sldId id="400" r:id="rId27"/>
    <p:sldId id="429" r:id="rId28"/>
    <p:sldId id="401" r:id="rId29"/>
    <p:sldId id="402" r:id="rId30"/>
    <p:sldId id="432" r:id="rId31"/>
    <p:sldId id="433" r:id="rId32"/>
    <p:sldId id="431" r:id="rId33"/>
    <p:sldId id="403" r:id="rId34"/>
    <p:sldId id="434" r:id="rId35"/>
    <p:sldId id="404" r:id="rId36"/>
    <p:sldId id="439" r:id="rId37"/>
    <p:sldId id="440" r:id="rId38"/>
    <p:sldId id="435" r:id="rId39"/>
    <p:sldId id="405" r:id="rId40"/>
    <p:sldId id="406" r:id="rId41"/>
    <p:sldId id="436" r:id="rId42"/>
    <p:sldId id="437" r:id="rId43"/>
    <p:sldId id="407" r:id="rId44"/>
    <p:sldId id="438" r:id="rId45"/>
    <p:sldId id="408" r:id="rId46"/>
    <p:sldId id="409" r:id="rId47"/>
    <p:sldId id="410" r:id="rId48"/>
    <p:sldId id="441" r:id="rId49"/>
    <p:sldId id="411" r:id="rId50"/>
    <p:sldId id="412" r:id="rId51"/>
    <p:sldId id="442" r:id="rId52"/>
    <p:sldId id="413" r:id="rId53"/>
    <p:sldId id="414" r:id="rId54"/>
    <p:sldId id="415" r:id="rId55"/>
    <p:sldId id="416" r:id="rId56"/>
    <p:sldId id="443" r:id="rId57"/>
    <p:sldId id="417" r:id="rId58"/>
    <p:sldId id="418" r:id="rId59"/>
    <p:sldId id="276" r:id="rId6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Employee Life Cycle Model</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Termination</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Offboarding</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Transferring</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Exit Interview</a:t>
          </a: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Resignation</a:t>
          </a:r>
        </a:p>
      </dgm:t>
    </dgm:pt>
    <dgm:pt modelId="{37D7669D-8B30-45F1-912E-5A4C76158479}" type="parTrans" cxnId="{427A716B-268A-4428-A837-082C773D8543}">
      <dgm:prSet/>
      <dgm:spPr/>
      <dgm:t>
        <a:bodyPr/>
        <a:lstStyle/>
        <a:p>
          <a:endParaRPr lang="en-MY"/>
        </a:p>
      </dgm:t>
    </dgm:pt>
    <dgm:pt modelId="{4B3A6E80-FA41-47B0-8558-156F7F767B18}" type="sibTrans" cxnId="{427A716B-268A-4428-A837-082C773D8543}">
      <dgm:prSet/>
      <dgm:spPr/>
      <dgm:t>
        <a:bodyPr/>
        <a:lstStyle/>
        <a:p>
          <a:endParaRPr lang="en-MY"/>
        </a:p>
      </dgm:t>
    </dgm:pt>
    <dgm:pt modelId="{15A374C9-AE18-4E4B-B2AE-78C6EE01328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Outplacement</a:t>
          </a:r>
        </a:p>
      </dgm:t>
    </dgm:pt>
    <dgm:pt modelId="{FA008E3F-0B76-4D8D-95BF-4F8A5EBF921C}" type="parTrans" cxnId="{4A2C01FF-10C6-4119-83C4-5B15478F76D4}">
      <dgm:prSet/>
      <dgm:spPr/>
      <dgm:t>
        <a:bodyPr/>
        <a:lstStyle/>
        <a:p>
          <a:endParaRPr lang="en-MY"/>
        </a:p>
      </dgm:t>
    </dgm:pt>
    <dgm:pt modelId="{1EC3DED9-B09E-4CD4-B8E0-61170C109FFF}" type="sibTrans" cxnId="{4A2C01FF-10C6-4119-83C4-5B15478F76D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7"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7">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3" presStyleCnt="7">
        <dgm:presLayoutVars>
          <dgm:chMax val="0"/>
          <dgm:bulletEnabled val="1"/>
        </dgm:presLayoutVars>
      </dgm:prSet>
      <dgm:spPr>
        <a:xfrm>
          <a:off x="0" y="3254977"/>
          <a:ext cx="7844408" cy="799004"/>
        </a:xfrm>
        <a:prstGeom prst="roundRect">
          <a:avLst/>
        </a:prstGeom>
      </dgm:spPr>
    </dgm:pt>
    <dgm:pt modelId="{1C83AD5D-672F-4F72-BF3B-D164DD9C52A1}" type="pres">
      <dgm:prSet presAssocID="{60484752-0D8A-40CE-9AB1-ED97EF463E69}" presName="spacer" presStyleCnt="0"/>
      <dgm:spPr/>
    </dgm:pt>
    <dgm:pt modelId="{E4D22F34-D3CF-461E-83BD-43B8CB49F351}" type="pres">
      <dgm:prSet presAssocID="{469D2E29-B10A-4B13-8878-50C1DAD23B1D}" presName="parentText" presStyleLbl="node1" presStyleIdx="4" presStyleCnt="7">
        <dgm:presLayoutVars>
          <dgm:chMax val="0"/>
          <dgm:bulletEnabled val="1"/>
        </dgm:presLayoutVars>
      </dgm:prSet>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5" presStyleCnt="7">
        <dgm:presLayoutVars>
          <dgm:chMax val="0"/>
          <dgm:bulletEnabled val="1"/>
        </dgm:presLayoutVars>
      </dgm:prSet>
      <dgm:spPr/>
    </dgm:pt>
    <dgm:pt modelId="{BFD78373-B0D7-48E6-BBF5-359B431E6D13}" type="pres">
      <dgm:prSet presAssocID="{4B3A6E80-FA41-47B0-8558-156F7F767B18}" presName="spacer" presStyleCnt="0"/>
      <dgm:spPr/>
    </dgm:pt>
    <dgm:pt modelId="{34A3D316-0A97-481E-926D-7A5185393925}" type="pres">
      <dgm:prSet presAssocID="{15A374C9-AE18-4E4B-B2AE-78C6EE013289}"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7B3A7410-6610-4755-9EAD-0C8AFDF4BAC5}" type="presOf" srcId="{15A374C9-AE18-4E4B-B2AE-78C6EE013289}" destId="{34A3D316-0A97-481E-926D-7A5185393925}"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3" destOrd="0" parTransId="{7EE42A0E-6BF4-4765-93EF-F1D2F7C35AF4}" sibTransId="{60484752-0D8A-40CE-9AB1-ED97EF463E69}"/>
    <dgm:cxn modelId="{427A716B-268A-4428-A837-082C773D8543}" srcId="{703D4D02-5513-427D-B6E9-B2E187EE0C3A}" destId="{8C1BC434-B243-4C17-8B40-5BF55A07A4FF}" srcOrd="5"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4"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A2C01FF-10C6-4119-83C4-5B15478F76D4}" srcId="{703D4D02-5513-427D-B6E9-B2E187EE0C3A}" destId="{15A374C9-AE18-4E4B-B2AE-78C6EE013289}" srcOrd="6" destOrd="0" parTransId="{FA008E3F-0B76-4D8D-95BF-4F8A5EBF921C}" sibTransId="{1EC3DED9-B09E-4CD4-B8E0-61170C109FFF}"/>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5A4150B5-A935-4645-B037-6348BA073316}" type="presParOf" srcId="{CC8763B3-4621-4666-B669-3C5BA2A30DBE}" destId="{24D32922-BF99-4CE5-821E-A240C3092535}" srcOrd="6" destOrd="0" presId="urn:microsoft.com/office/officeart/2005/8/layout/vList2"/>
    <dgm:cxn modelId="{FD638B36-3FBD-4910-97BC-FE04E9148C3F}" type="presParOf" srcId="{CC8763B3-4621-4666-B669-3C5BA2A30DBE}" destId="{1C83AD5D-672F-4F72-BF3B-D164DD9C52A1}" srcOrd="7" destOrd="0" presId="urn:microsoft.com/office/officeart/2005/8/layout/vList2"/>
    <dgm:cxn modelId="{E92D1ADC-CD56-451C-9D1E-C0D3EE0D9D49}" type="presParOf" srcId="{CC8763B3-4621-4666-B669-3C5BA2A30DBE}" destId="{E4D22F34-D3CF-461E-83BD-43B8CB49F351}" srcOrd="8" destOrd="0" presId="urn:microsoft.com/office/officeart/2005/8/layout/vList2"/>
    <dgm:cxn modelId="{9044245B-A481-4E26-BDB2-735CDB2A621B}" type="presParOf" srcId="{CC8763B3-4621-4666-B669-3C5BA2A30DBE}" destId="{DC758779-1B36-43A1-B839-FA0412C24496}" srcOrd="9" destOrd="0" presId="urn:microsoft.com/office/officeart/2005/8/layout/vList2"/>
    <dgm:cxn modelId="{E4ABF899-74C6-4750-B17B-ADC4F80D3746}" type="presParOf" srcId="{CC8763B3-4621-4666-B669-3C5BA2A30DBE}" destId="{C5D1AED6-AC6E-4A08-84EE-593EEED2FEB9}" srcOrd="10" destOrd="0" presId="urn:microsoft.com/office/officeart/2005/8/layout/vList2"/>
    <dgm:cxn modelId="{9F61079B-F29E-4517-9277-A2ED3F8E33A4}" type="presParOf" srcId="{CC8763B3-4621-4666-B669-3C5BA2A30DBE}" destId="{BFD78373-B0D7-48E6-BBF5-359B431E6D13}" srcOrd="11" destOrd="0" presId="urn:microsoft.com/office/officeart/2005/8/layout/vList2"/>
    <dgm:cxn modelId="{C28BA614-D184-4890-97AF-02BCFE845DBB}" type="presParOf" srcId="{CC8763B3-4621-4666-B669-3C5BA2A30DBE}" destId="{34A3D316-0A97-481E-926D-7A5185393925}"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Life Cycle Model</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Termination</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Offboarding</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Transferring</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Exit Interview</a:t>
          </a: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Resignation</a:t>
          </a:r>
        </a:p>
      </dgm:t>
    </dgm:pt>
    <dgm:pt modelId="{37D7669D-8B30-45F1-912E-5A4C76158479}" type="parTrans" cxnId="{427A716B-268A-4428-A837-082C773D8543}">
      <dgm:prSet/>
      <dgm:spPr/>
      <dgm:t>
        <a:bodyPr/>
        <a:lstStyle/>
        <a:p>
          <a:endParaRPr lang="en-MY"/>
        </a:p>
      </dgm:t>
    </dgm:pt>
    <dgm:pt modelId="{4B3A6E80-FA41-47B0-8558-156F7F767B18}" type="sibTrans" cxnId="{427A716B-268A-4428-A837-082C773D8543}">
      <dgm:prSet/>
      <dgm:spPr/>
      <dgm:t>
        <a:bodyPr/>
        <a:lstStyle/>
        <a:p>
          <a:endParaRPr lang="en-MY"/>
        </a:p>
      </dgm:t>
    </dgm:pt>
    <dgm:pt modelId="{15A374C9-AE18-4E4B-B2AE-78C6EE01328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Outplacement</a:t>
          </a:r>
        </a:p>
      </dgm:t>
    </dgm:pt>
    <dgm:pt modelId="{FA008E3F-0B76-4D8D-95BF-4F8A5EBF921C}" type="parTrans" cxnId="{4A2C01FF-10C6-4119-83C4-5B15478F76D4}">
      <dgm:prSet/>
      <dgm:spPr/>
      <dgm:t>
        <a:bodyPr/>
        <a:lstStyle/>
        <a:p>
          <a:endParaRPr lang="en-MY"/>
        </a:p>
      </dgm:t>
    </dgm:pt>
    <dgm:pt modelId="{1EC3DED9-B09E-4CD4-B8E0-61170C109FFF}" type="sibTrans" cxnId="{4A2C01FF-10C6-4119-83C4-5B15478F76D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7" custLinFactNeighborY="66812">
        <dgm:presLayoutVars>
          <dgm:chMax val="0"/>
          <dgm:bulletEnabled val="1"/>
        </dgm:presLayoutVars>
      </dgm:prSet>
      <dgm:spPr>
        <a:xfrm>
          <a:off x="0" y="95609"/>
          <a:ext cx="8064896" cy="805545"/>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7">
        <dgm:presLayoutVars>
          <dgm:chMax val="0"/>
          <dgm:bulletEnabled val="1"/>
        </dgm:presLayoutVars>
      </dgm:prSet>
      <dgm:spPr>
        <a:xfrm>
          <a:off x="0" y="926961"/>
          <a:ext cx="8064896" cy="805545"/>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3" presStyleCnt="7">
        <dgm:presLayoutVars>
          <dgm:chMax val="0"/>
          <dgm:bulletEnabled val="1"/>
        </dgm:presLayoutVars>
      </dgm:prSet>
      <dgm:spPr>
        <a:xfrm>
          <a:off x="0" y="3254977"/>
          <a:ext cx="7844408" cy="799004"/>
        </a:xfrm>
        <a:prstGeom prst="roundRect">
          <a:avLst/>
        </a:prstGeom>
      </dgm:spPr>
    </dgm:pt>
    <dgm:pt modelId="{1C83AD5D-672F-4F72-BF3B-D164DD9C52A1}" type="pres">
      <dgm:prSet presAssocID="{60484752-0D8A-40CE-9AB1-ED97EF463E69}" presName="spacer" presStyleCnt="0"/>
      <dgm:spPr/>
    </dgm:pt>
    <dgm:pt modelId="{E4D22F34-D3CF-461E-83BD-43B8CB49F351}" type="pres">
      <dgm:prSet presAssocID="{469D2E29-B10A-4B13-8878-50C1DAD23B1D}" presName="parentText" presStyleLbl="node1" presStyleIdx="4" presStyleCnt="7">
        <dgm:presLayoutVars>
          <dgm:chMax val="0"/>
          <dgm:bulletEnabled val="1"/>
        </dgm:presLayoutVars>
      </dgm:prSet>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5" presStyleCnt="7">
        <dgm:presLayoutVars>
          <dgm:chMax val="0"/>
          <dgm:bulletEnabled val="1"/>
        </dgm:presLayoutVars>
      </dgm:prSet>
      <dgm:spPr/>
    </dgm:pt>
    <dgm:pt modelId="{BFD78373-B0D7-48E6-BBF5-359B431E6D13}" type="pres">
      <dgm:prSet presAssocID="{4B3A6E80-FA41-47B0-8558-156F7F767B18}" presName="spacer" presStyleCnt="0"/>
      <dgm:spPr/>
    </dgm:pt>
    <dgm:pt modelId="{34A3D316-0A97-481E-926D-7A5185393925}" type="pres">
      <dgm:prSet presAssocID="{15A374C9-AE18-4E4B-B2AE-78C6EE013289}"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7B3A7410-6610-4755-9EAD-0C8AFDF4BAC5}" type="presOf" srcId="{15A374C9-AE18-4E4B-B2AE-78C6EE013289}" destId="{34A3D316-0A97-481E-926D-7A5185393925}"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3" destOrd="0" parTransId="{7EE42A0E-6BF4-4765-93EF-F1D2F7C35AF4}" sibTransId="{60484752-0D8A-40CE-9AB1-ED97EF463E69}"/>
    <dgm:cxn modelId="{427A716B-268A-4428-A837-082C773D8543}" srcId="{703D4D02-5513-427D-B6E9-B2E187EE0C3A}" destId="{8C1BC434-B243-4C17-8B40-5BF55A07A4FF}" srcOrd="5"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4"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A2C01FF-10C6-4119-83C4-5B15478F76D4}" srcId="{703D4D02-5513-427D-B6E9-B2E187EE0C3A}" destId="{15A374C9-AE18-4E4B-B2AE-78C6EE013289}" srcOrd="6" destOrd="0" parTransId="{FA008E3F-0B76-4D8D-95BF-4F8A5EBF921C}" sibTransId="{1EC3DED9-B09E-4CD4-B8E0-61170C109FFF}"/>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5A4150B5-A935-4645-B037-6348BA073316}" type="presParOf" srcId="{CC8763B3-4621-4666-B669-3C5BA2A30DBE}" destId="{24D32922-BF99-4CE5-821E-A240C3092535}" srcOrd="6" destOrd="0" presId="urn:microsoft.com/office/officeart/2005/8/layout/vList2"/>
    <dgm:cxn modelId="{FD638B36-3FBD-4910-97BC-FE04E9148C3F}" type="presParOf" srcId="{CC8763B3-4621-4666-B669-3C5BA2A30DBE}" destId="{1C83AD5D-672F-4F72-BF3B-D164DD9C52A1}" srcOrd="7" destOrd="0" presId="urn:microsoft.com/office/officeart/2005/8/layout/vList2"/>
    <dgm:cxn modelId="{E92D1ADC-CD56-451C-9D1E-C0D3EE0D9D49}" type="presParOf" srcId="{CC8763B3-4621-4666-B669-3C5BA2A30DBE}" destId="{E4D22F34-D3CF-461E-83BD-43B8CB49F351}" srcOrd="8" destOrd="0" presId="urn:microsoft.com/office/officeart/2005/8/layout/vList2"/>
    <dgm:cxn modelId="{9044245B-A481-4E26-BDB2-735CDB2A621B}" type="presParOf" srcId="{CC8763B3-4621-4666-B669-3C5BA2A30DBE}" destId="{DC758779-1B36-43A1-B839-FA0412C24496}" srcOrd="9" destOrd="0" presId="urn:microsoft.com/office/officeart/2005/8/layout/vList2"/>
    <dgm:cxn modelId="{E4ABF899-74C6-4750-B17B-ADC4F80D3746}" type="presParOf" srcId="{CC8763B3-4621-4666-B669-3C5BA2A30DBE}" destId="{C5D1AED6-AC6E-4A08-84EE-593EEED2FEB9}" srcOrd="10" destOrd="0" presId="urn:microsoft.com/office/officeart/2005/8/layout/vList2"/>
    <dgm:cxn modelId="{9F61079B-F29E-4517-9277-A2ED3F8E33A4}" type="presParOf" srcId="{CC8763B3-4621-4666-B669-3C5BA2A30DBE}" destId="{BFD78373-B0D7-48E6-BBF5-359B431E6D13}" srcOrd="11" destOrd="0" presId="urn:microsoft.com/office/officeart/2005/8/layout/vList2"/>
    <dgm:cxn modelId="{C28BA614-D184-4890-97AF-02BCFE845DBB}" type="presParOf" srcId="{CC8763B3-4621-4666-B669-3C5BA2A30DBE}" destId="{34A3D316-0A97-481E-926D-7A5185393925}"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Life Cycle Model</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Termination</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Offboarding</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Transferring</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Exit Interview</a:t>
          </a: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Resignation</a:t>
          </a:r>
        </a:p>
      </dgm:t>
    </dgm:pt>
    <dgm:pt modelId="{37D7669D-8B30-45F1-912E-5A4C76158479}" type="parTrans" cxnId="{427A716B-268A-4428-A837-082C773D8543}">
      <dgm:prSet/>
      <dgm:spPr/>
      <dgm:t>
        <a:bodyPr/>
        <a:lstStyle/>
        <a:p>
          <a:endParaRPr lang="en-MY"/>
        </a:p>
      </dgm:t>
    </dgm:pt>
    <dgm:pt modelId="{4B3A6E80-FA41-47B0-8558-156F7F767B18}" type="sibTrans" cxnId="{427A716B-268A-4428-A837-082C773D8543}">
      <dgm:prSet/>
      <dgm:spPr/>
      <dgm:t>
        <a:bodyPr/>
        <a:lstStyle/>
        <a:p>
          <a:endParaRPr lang="en-MY"/>
        </a:p>
      </dgm:t>
    </dgm:pt>
    <dgm:pt modelId="{15A374C9-AE18-4E4B-B2AE-78C6EE01328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Outplacement</a:t>
          </a:r>
        </a:p>
      </dgm:t>
    </dgm:pt>
    <dgm:pt modelId="{FA008E3F-0B76-4D8D-95BF-4F8A5EBF921C}" type="parTrans" cxnId="{4A2C01FF-10C6-4119-83C4-5B15478F76D4}">
      <dgm:prSet/>
      <dgm:spPr/>
      <dgm:t>
        <a:bodyPr/>
        <a:lstStyle/>
        <a:p>
          <a:endParaRPr lang="en-MY"/>
        </a:p>
      </dgm:t>
    </dgm:pt>
    <dgm:pt modelId="{1EC3DED9-B09E-4CD4-B8E0-61170C109FFF}" type="sibTrans" cxnId="{4A2C01FF-10C6-4119-83C4-5B15478F76D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7" custLinFactNeighborY="66812">
        <dgm:presLayoutVars>
          <dgm:chMax val="0"/>
          <dgm:bulletEnabled val="1"/>
        </dgm:presLayoutVars>
      </dgm:prSet>
      <dgm:spPr>
        <a:xfrm>
          <a:off x="0" y="95609"/>
          <a:ext cx="8064896" cy="805545"/>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7">
        <dgm:presLayoutVars>
          <dgm:chMax val="0"/>
          <dgm:bulletEnabled val="1"/>
        </dgm:presLayoutVars>
      </dgm:prSet>
      <dgm:spPr>
        <a:xfrm>
          <a:off x="0" y="926961"/>
          <a:ext cx="8064896" cy="805545"/>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810266"/>
          <a:ext cx="8064896" cy="805545"/>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3" presStyleCnt="7">
        <dgm:presLayoutVars>
          <dgm:chMax val="0"/>
          <dgm:bulletEnabled val="1"/>
        </dgm:presLayoutVars>
      </dgm:prSet>
      <dgm:spPr>
        <a:xfrm>
          <a:off x="0" y="3254977"/>
          <a:ext cx="7844408" cy="799004"/>
        </a:xfrm>
        <a:prstGeom prst="roundRect">
          <a:avLst/>
        </a:prstGeom>
      </dgm:spPr>
    </dgm:pt>
    <dgm:pt modelId="{1C83AD5D-672F-4F72-BF3B-D164DD9C52A1}" type="pres">
      <dgm:prSet presAssocID="{60484752-0D8A-40CE-9AB1-ED97EF463E69}" presName="spacer" presStyleCnt="0"/>
      <dgm:spPr/>
    </dgm:pt>
    <dgm:pt modelId="{E4D22F34-D3CF-461E-83BD-43B8CB49F351}" type="pres">
      <dgm:prSet presAssocID="{469D2E29-B10A-4B13-8878-50C1DAD23B1D}" presName="parentText" presStyleLbl="node1" presStyleIdx="4" presStyleCnt="7">
        <dgm:presLayoutVars>
          <dgm:chMax val="0"/>
          <dgm:bulletEnabled val="1"/>
        </dgm:presLayoutVars>
      </dgm:prSet>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5" presStyleCnt="7">
        <dgm:presLayoutVars>
          <dgm:chMax val="0"/>
          <dgm:bulletEnabled val="1"/>
        </dgm:presLayoutVars>
      </dgm:prSet>
      <dgm:spPr/>
    </dgm:pt>
    <dgm:pt modelId="{BFD78373-B0D7-48E6-BBF5-359B431E6D13}" type="pres">
      <dgm:prSet presAssocID="{4B3A6E80-FA41-47B0-8558-156F7F767B18}" presName="spacer" presStyleCnt="0"/>
      <dgm:spPr/>
    </dgm:pt>
    <dgm:pt modelId="{34A3D316-0A97-481E-926D-7A5185393925}" type="pres">
      <dgm:prSet presAssocID="{15A374C9-AE18-4E4B-B2AE-78C6EE013289}"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7B3A7410-6610-4755-9EAD-0C8AFDF4BAC5}" type="presOf" srcId="{15A374C9-AE18-4E4B-B2AE-78C6EE013289}" destId="{34A3D316-0A97-481E-926D-7A5185393925}"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3" destOrd="0" parTransId="{7EE42A0E-6BF4-4765-93EF-F1D2F7C35AF4}" sibTransId="{60484752-0D8A-40CE-9AB1-ED97EF463E69}"/>
    <dgm:cxn modelId="{427A716B-268A-4428-A837-082C773D8543}" srcId="{703D4D02-5513-427D-B6E9-B2E187EE0C3A}" destId="{8C1BC434-B243-4C17-8B40-5BF55A07A4FF}" srcOrd="5"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4"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A2C01FF-10C6-4119-83C4-5B15478F76D4}" srcId="{703D4D02-5513-427D-B6E9-B2E187EE0C3A}" destId="{15A374C9-AE18-4E4B-B2AE-78C6EE013289}" srcOrd="6" destOrd="0" parTransId="{FA008E3F-0B76-4D8D-95BF-4F8A5EBF921C}" sibTransId="{1EC3DED9-B09E-4CD4-B8E0-61170C109FFF}"/>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5A4150B5-A935-4645-B037-6348BA073316}" type="presParOf" srcId="{CC8763B3-4621-4666-B669-3C5BA2A30DBE}" destId="{24D32922-BF99-4CE5-821E-A240C3092535}" srcOrd="6" destOrd="0" presId="urn:microsoft.com/office/officeart/2005/8/layout/vList2"/>
    <dgm:cxn modelId="{FD638B36-3FBD-4910-97BC-FE04E9148C3F}" type="presParOf" srcId="{CC8763B3-4621-4666-B669-3C5BA2A30DBE}" destId="{1C83AD5D-672F-4F72-BF3B-D164DD9C52A1}" srcOrd="7" destOrd="0" presId="urn:microsoft.com/office/officeart/2005/8/layout/vList2"/>
    <dgm:cxn modelId="{E92D1ADC-CD56-451C-9D1E-C0D3EE0D9D49}" type="presParOf" srcId="{CC8763B3-4621-4666-B669-3C5BA2A30DBE}" destId="{E4D22F34-D3CF-461E-83BD-43B8CB49F351}" srcOrd="8" destOrd="0" presId="urn:microsoft.com/office/officeart/2005/8/layout/vList2"/>
    <dgm:cxn modelId="{9044245B-A481-4E26-BDB2-735CDB2A621B}" type="presParOf" srcId="{CC8763B3-4621-4666-B669-3C5BA2A30DBE}" destId="{DC758779-1B36-43A1-B839-FA0412C24496}" srcOrd="9" destOrd="0" presId="urn:microsoft.com/office/officeart/2005/8/layout/vList2"/>
    <dgm:cxn modelId="{E4ABF899-74C6-4750-B17B-ADC4F80D3746}" type="presParOf" srcId="{CC8763B3-4621-4666-B669-3C5BA2A30DBE}" destId="{C5D1AED6-AC6E-4A08-84EE-593EEED2FEB9}" srcOrd="10" destOrd="0" presId="urn:microsoft.com/office/officeart/2005/8/layout/vList2"/>
    <dgm:cxn modelId="{9F61079B-F29E-4517-9277-A2ED3F8E33A4}" type="presParOf" srcId="{CC8763B3-4621-4666-B669-3C5BA2A30DBE}" destId="{BFD78373-B0D7-48E6-BBF5-359B431E6D13}" srcOrd="11" destOrd="0" presId="urn:microsoft.com/office/officeart/2005/8/layout/vList2"/>
    <dgm:cxn modelId="{C28BA614-D184-4890-97AF-02BCFE845DBB}" type="presParOf" srcId="{CC8763B3-4621-4666-B669-3C5BA2A30DBE}" destId="{34A3D316-0A97-481E-926D-7A5185393925}"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Life Cycle Model</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Termination</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Offboarding</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Transferring</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Exit Interview</a:t>
          </a: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Resignation</a:t>
          </a:r>
        </a:p>
      </dgm:t>
    </dgm:pt>
    <dgm:pt modelId="{37D7669D-8B30-45F1-912E-5A4C76158479}" type="parTrans" cxnId="{427A716B-268A-4428-A837-082C773D8543}">
      <dgm:prSet/>
      <dgm:spPr/>
      <dgm:t>
        <a:bodyPr/>
        <a:lstStyle/>
        <a:p>
          <a:endParaRPr lang="en-MY"/>
        </a:p>
      </dgm:t>
    </dgm:pt>
    <dgm:pt modelId="{4B3A6E80-FA41-47B0-8558-156F7F767B18}" type="sibTrans" cxnId="{427A716B-268A-4428-A837-082C773D8543}">
      <dgm:prSet/>
      <dgm:spPr/>
      <dgm:t>
        <a:bodyPr/>
        <a:lstStyle/>
        <a:p>
          <a:endParaRPr lang="en-MY"/>
        </a:p>
      </dgm:t>
    </dgm:pt>
    <dgm:pt modelId="{15A374C9-AE18-4E4B-B2AE-78C6EE01328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Outplacement</a:t>
          </a:r>
        </a:p>
      </dgm:t>
    </dgm:pt>
    <dgm:pt modelId="{FA008E3F-0B76-4D8D-95BF-4F8A5EBF921C}" type="parTrans" cxnId="{4A2C01FF-10C6-4119-83C4-5B15478F76D4}">
      <dgm:prSet/>
      <dgm:spPr/>
      <dgm:t>
        <a:bodyPr/>
        <a:lstStyle/>
        <a:p>
          <a:endParaRPr lang="en-MY"/>
        </a:p>
      </dgm:t>
    </dgm:pt>
    <dgm:pt modelId="{1EC3DED9-B09E-4CD4-B8E0-61170C109FFF}" type="sibTrans" cxnId="{4A2C01FF-10C6-4119-83C4-5B15478F76D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7" custLinFactNeighborY="66812">
        <dgm:presLayoutVars>
          <dgm:chMax val="0"/>
          <dgm:bulletEnabled val="1"/>
        </dgm:presLayoutVars>
      </dgm:prSet>
      <dgm:spPr>
        <a:xfrm>
          <a:off x="0" y="95609"/>
          <a:ext cx="8064896" cy="805545"/>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7">
        <dgm:presLayoutVars>
          <dgm:chMax val="0"/>
          <dgm:bulletEnabled val="1"/>
        </dgm:presLayoutVars>
      </dgm:prSet>
      <dgm:spPr>
        <a:xfrm>
          <a:off x="0" y="926961"/>
          <a:ext cx="8064896" cy="805545"/>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810266"/>
          <a:ext cx="8064896" cy="805545"/>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3" presStyleCnt="7">
        <dgm:presLayoutVars>
          <dgm:chMax val="0"/>
          <dgm:bulletEnabled val="1"/>
        </dgm:presLayoutVars>
      </dgm:prSet>
      <dgm:spPr>
        <a:xfrm>
          <a:off x="0" y="2693571"/>
          <a:ext cx="8064896" cy="805545"/>
        </a:xfrm>
        <a:prstGeom prst="roundRect">
          <a:avLst/>
        </a:prstGeom>
      </dgm:spPr>
    </dgm:pt>
    <dgm:pt modelId="{1C83AD5D-672F-4F72-BF3B-D164DD9C52A1}" type="pres">
      <dgm:prSet presAssocID="{60484752-0D8A-40CE-9AB1-ED97EF463E69}" presName="spacer" presStyleCnt="0"/>
      <dgm:spPr/>
    </dgm:pt>
    <dgm:pt modelId="{E4D22F34-D3CF-461E-83BD-43B8CB49F351}" type="pres">
      <dgm:prSet presAssocID="{469D2E29-B10A-4B13-8878-50C1DAD23B1D}" presName="parentText" presStyleLbl="node1" presStyleIdx="4" presStyleCnt="7">
        <dgm:presLayoutVars>
          <dgm:chMax val="0"/>
          <dgm:bulletEnabled val="1"/>
        </dgm:presLayoutVars>
      </dgm:prSet>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5" presStyleCnt="7">
        <dgm:presLayoutVars>
          <dgm:chMax val="0"/>
          <dgm:bulletEnabled val="1"/>
        </dgm:presLayoutVars>
      </dgm:prSet>
      <dgm:spPr/>
    </dgm:pt>
    <dgm:pt modelId="{BFD78373-B0D7-48E6-BBF5-359B431E6D13}" type="pres">
      <dgm:prSet presAssocID="{4B3A6E80-FA41-47B0-8558-156F7F767B18}" presName="spacer" presStyleCnt="0"/>
      <dgm:spPr/>
    </dgm:pt>
    <dgm:pt modelId="{34A3D316-0A97-481E-926D-7A5185393925}" type="pres">
      <dgm:prSet presAssocID="{15A374C9-AE18-4E4B-B2AE-78C6EE013289}"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7B3A7410-6610-4755-9EAD-0C8AFDF4BAC5}" type="presOf" srcId="{15A374C9-AE18-4E4B-B2AE-78C6EE013289}" destId="{34A3D316-0A97-481E-926D-7A5185393925}"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3" destOrd="0" parTransId="{7EE42A0E-6BF4-4765-93EF-F1D2F7C35AF4}" sibTransId="{60484752-0D8A-40CE-9AB1-ED97EF463E69}"/>
    <dgm:cxn modelId="{427A716B-268A-4428-A837-082C773D8543}" srcId="{703D4D02-5513-427D-B6E9-B2E187EE0C3A}" destId="{8C1BC434-B243-4C17-8B40-5BF55A07A4FF}" srcOrd="5"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4"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A2C01FF-10C6-4119-83C4-5B15478F76D4}" srcId="{703D4D02-5513-427D-B6E9-B2E187EE0C3A}" destId="{15A374C9-AE18-4E4B-B2AE-78C6EE013289}" srcOrd="6" destOrd="0" parTransId="{FA008E3F-0B76-4D8D-95BF-4F8A5EBF921C}" sibTransId="{1EC3DED9-B09E-4CD4-B8E0-61170C109FFF}"/>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5A4150B5-A935-4645-B037-6348BA073316}" type="presParOf" srcId="{CC8763B3-4621-4666-B669-3C5BA2A30DBE}" destId="{24D32922-BF99-4CE5-821E-A240C3092535}" srcOrd="6" destOrd="0" presId="urn:microsoft.com/office/officeart/2005/8/layout/vList2"/>
    <dgm:cxn modelId="{FD638B36-3FBD-4910-97BC-FE04E9148C3F}" type="presParOf" srcId="{CC8763B3-4621-4666-B669-3C5BA2A30DBE}" destId="{1C83AD5D-672F-4F72-BF3B-D164DD9C52A1}" srcOrd="7" destOrd="0" presId="urn:microsoft.com/office/officeart/2005/8/layout/vList2"/>
    <dgm:cxn modelId="{E92D1ADC-CD56-451C-9D1E-C0D3EE0D9D49}" type="presParOf" srcId="{CC8763B3-4621-4666-B669-3C5BA2A30DBE}" destId="{E4D22F34-D3CF-461E-83BD-43B8CB49F351}" srcOrd="8" destOrd="0" presId="urn:microsoft.com/office/officeart/2005/8/layout/vList2"/>
    <dgm:cxn modelId="{9044245B-A481-4E26-BDB2-735CDB2A621B}" type="presParOf" srcId="{CC8763B3-4621-4666-B669-3C5BA2A30DBE}" destId="{DC758779-1B36-43A1-B839-FA0412C24496}" srcOrd="9" destOrd="0" presId="urn:microsoft.com/office/officeart/2005/8/layout/vList2"/>
    <dgm:cxn modelId="{E4ABF899-74C6-4750-B17B-ADC4F80D3746}" type="presParOf" srcId="{CC8763B3-4621-4666-B669-3C5BA2A30DBE}" destId="{C5D1AED6-AC6E-4A08-84EE-593EEED2FEB9}" srcOrd="10" destOrd="0" presId="urn:microsoft.com/office/officeart/2005/8/layout/vList2"/>
    <dgm:cxn modelId="{9F61079B-F29E-4517-9277-A2ED3F8E33A4}" type="presParOf" srcId="{CC8763B3-4621-4666-B669-3C5BA2A30DBE}" destId="{BFD78373-B0D7-48E6-BBF5-359B431E6D13}" srcOrd="11" destOrd="0" presId="urn:microsoft.com/office/officeart/2005/8/layout/vList2"/>
    <dgm:cxn modelId="{C28BA614-D184-4890-97AF-02BCFE845DBB}" type="presParOf" srcId="{CC8763B3-4621-4666-B669-3C5BA2A30DBE}" destId="{34A3D316-0A97-481E-926D-7A5185393925}"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Life Cycle Model</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Termination</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Offboarding</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Transferring</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Exit Interview</a:t>
          </a: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Resignation</a:t>
          </a:r>
        </a:p>
      </dgm:t>
    </dgm:pt>
    <dgm:pt modelId="{37D7669D-8B30-45F1-912E-5A4C76158479}" type="parTrans" cxnId="{427A716B-268A-4428-A837-082C773D8543}">
      <dgm:prSet/>
      <dgm:spPr/>
      <dgm:t>
        <a:bodyPr/>
        <a:lstStyle/>
        <a:p>
          <a:endParaRPr lang="en-MY"/>
        </a:p>
      </dgm:t>
    </dgm:pt>
    <dgm:pt modelId="{4B3A6E80-FA41-47B0-8558-156F7F767B18}" type="sibTrans" cxnId="{427A716B-268A-4428-A837-082C773D8543}">
      <dgm:prSet/>
      <dgm:spPr/>
      <dgm:t>
        <a:bodyPr/>
        <a:lstStyle/>
        <a:p>
          <a:endParaRPr lang="en-MY"/>
        </a:p>
      </dgm:t>
    </dgm:pt>
    <dgm:pt modelId="{15A374C9-AE18-4E4B-B2AE-78C6EE01328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Outplacement</a:t>
          </a:r>
        </a:p>
      </dgm:t>
    </dgm:pt>
    <dgm:pt modelId="{FA008E3F-0B76-4D8D-95BF-4F8A5EBF921C}" type="parTrans" cxnId="{4A2C01FF-10C6-4119-83C4-5B15478F76D4}">
      <dgm:prSet/>
      <dgm:spPr/>
      <dgm:t>
        <a:bodyPr/>
        <a:lstStyle/>
        <a:p>
          <a:endParaRPr lang="en-MY"/>
        </a:p>
      </dgm:t>
    </dgm:pt>
    <dgm:pt modelId="{1EC3DED9-B09E-4CD4-B8E0-61170C109FFF}" type="sibTrans" cxnId="{4A2C01FF-10C6-4119-83C4-5B15478F76D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7" custLinFactNeighborY="66812">
        <dgm:presLayoutVars>
          <dgm:chMax val="0"/>
          <dgm:bulletEnabled val="1"/>
        </dgm:presLayoutVars>
      </dgm:prSet>
      <dgm:spPr>
        <a:xfrm>
          <a:off x="0" y="95609"/>
          <a:ext cx="8064896" cy="805545"/>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7">
        <dgm:presLayoutVars>
          <dgm:chMax val="0"/>
          <dgm:bulletEnabled val="1"/>
        </dgm:presLayoutVars>
      </dgm:prSet>
      <dgm:spPr>
        <a:xfrm>
          <a:off x="0" y="926961"/>
          <a:ext cx="8064896" cy="805545"/>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810266"/>
          <a:ext cx="8064896" cy="805545"/>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3" presStyleCnt="7">
        <dgm:presLayoutVars>
          <dgm:chMax val="0"/>
          <dgm:bulletEnabled val="1"/>
        </dgm:presLayoutVars>
      </dgm:prSet>
      <dgm:spPr>
        <a:xfrm>
          <a:off x="0" y="2693571"/>
          <a:ext cx="8064896" cy="805545"/>
        </a:xfrm>
        <a:prstGeom prst="roundRect">
          <a:avLst/>
        </a:prstGeom>
      </dgm:spPr>
    </dgm:pt>
    <dgm:pt modelId="{1C83AD5D-672F-4F72-BF3B-D164DD9C52A1}" type="pres">
      <dgm:prSet presAssocID="{60484752-0D8A-40CE-9AB1-ED97EF463E69}" presName="spacer" presStyleCnt="0"/>
      <dgm:spPr/>
    </dgm:pt>
    <dgm:pt modelId="{E4D22F34-D3CF-461E-83BD-43B8CB49F351}" type="pres">
      <dgm:prSet presAssocID="{469D2E29-B10A-4B13-8878-50C1DAD23B1D}" presName="parentText" presStyleLbl="node1" presStyleIdx="4" presStyleCnt="7">
        <dgm:presLayoutVars>
          <dgm:chMax val="0"/>
          <dgm:bulletEnabled val="1"/>
        </dgm:presLayoutVars>
      </dgm:prSet>
      <dgm:spPr>
        <a:xfrm>
          <a:off x="0" y="3576876"/>
          <a:ext cx="8064896" cy="805545"/>
        </a:xfrm>
        <a:prstGeom prst="roundRect">
          <a:avLst/>
        </a:prstGeom>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5" presStyleCnt="7">
        <dgm:presLayoutVars>
          <dgm:chMax val="0"/>
          <dgm:bulletEnabled val="1"/>
        </dgm:presLayoutVars>
      </dgm:prSet>
      <dgm:spPr/>
    </dgm:pt>
    <dgm:pt modelId="{BFD78373-B0D7-48E6-BBF5-359B431E6D13}" type="pres">
      <dgm:prSet presAssocID="{4B3A6E80-FA41-47B0-8558-156F7F767B18}" presName="spacer" presStyleCnt="0"/>
      <dgm:spPr/>
    </dgm:pt>
    <dgm:pt modelId="{34A3D316-0A97-481E-926D-7A5185393925}" type="pres">
      <dgm:prSet presAssocID="{15A374C9-AE18-4E4B-B2AE-78C6EE013289}"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7B3A7410-6610-4755-9EAD-0C8AFDF4BAC5}" type="presOf" srcId="{15A374C9-AE18-4E4B-B2AE-78C6EE013289}" destId="{34A3D316-0A97-481E-926D-7A5185393925}"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3" destOrd="0" parTransId="{7EE42A0E-6BF4-4765-93EF-F1D2F7C35AF4}" sibTransId="{60484752-0D8A-40CE-9AB1-ED97EF463E69}"/>
    <dgm:cxn modelId="{427A716B-268A-4428-A837-082C773D8543}" srcId="{703D4D02-5513-427D-B6E9-B2E187EE0C3A}" destId="{8C1BC434-B243-4C17-8B40-5BF55A07A4FF}" srcOrd="5"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4"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A2C01FF-10C6-4119-83C4-5B15478F76D4}" srcId="{703D4D02-5513-427D-B6E9-B2E187EE0C3A}" destId="{15A374C9-AE18-4E4B-B2AE-78C6EE013289}" srcOrd="6" destOrd="0" parTransId="{FA008E3F-0B76-4D8D-95BF-4F8A5EBF921C}" sibTransId="{1EC3DED9-B09E-4CD4-B8E0-61170C109FFF}"/>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5A4150B5-A935-4645-B037-6348BA073316}" type="presParOf" srcId="{CC8763B3-4621-4666-B669-3C5BA2A30DBE}" destId="{24D32922-BF99-4CE5-821E-A240C3092535}" srcOrd="6" destOrd="0" presId="urn:microsoft.com/office/officeart/2005/8/layout/vList2"/>
    <dgm:cxn modelId="{FD638B36-3FBD-4910-97BC-FE04E9148C3F}" type="presParOf" srcId="{CC8763B3-4621-4666-B669-3C5BA2A30DBE}" destId="{1C83AD5D-672F-4F72-BF3B-D164DD9C52A1}" srcOrd="7" destOrd="0" presId="urn:microsoft.com/office/officeart/2005/8/layout/vList2"/>
    <dgm:cxn modelId="{E92D1ADC-CD56-451C-9D1E-C0D3EE0D9D49}" type="presParOf" srcId="{CC8763B3-4621-4666-B669-3C5BA2A30DBE}" destId="{E4D22F34-D3CF-461E-83BD-43B8CB49F351}" srcOrd="8" destOrd="0" presId="urn:microsoft.com/office/officeart/2005/8/layout/vList2"/>
    <dgm:cxn modelId="{9044245B-A481-4E26-BDB2-735CDB2A621B}" type="presParOf" srcId="{CC8763B3-4621-4666-B669-3C5BA2A30DBE}" destId="{DC758779-1B36-43A1-B839-FA0412C24496}" srcOrd="9" destOrd="0" presId="urn:microsoft.com/office/officeart/2005/8/layout/vList2"/>
    <dgm:cxn modelId="{E4ABF899-74C6-4750-B17B-ADC4F80D3746}" type="presParOf" srcId="{CC8763B3-4621-4666-B669-3C5BA2A30DBE}" destId="{C5D1AED6-AC6E-4A08-84EE-593EEED2FEB9}" srcOrd="10" destOrd="0" presId="urn:microsoft.com/office/officeart/2005/8/layout/vList2"/>
    <dgm:cxn modelId="{9F61079B-F29E-4517-9277-A2ED3F8E33A4}" type="presParOf" srcId="{CC8763B3-4621-4666-B669-3C5BA2A30DBE}" destId="{BFD78373-B0D7-48E6-BBF5-359B431E6D13}" srcOrd="11" destOrd="0" presId="urn:microsoft.com/office/officeart/2005/8/layout/vList2"/>
    <dgm:cxn modelId="{C28BA614-D184-4890-97AF-02BCFE845DBB}" type="presParOf" srcId="{CC8763B3-4621-4666-B669-3C5BA2A30DBE}" destId="{34A3D316-0A97-481E-926D-7A5185393925}"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Life Cycle Model</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Termination</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Offboarding</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Transferring</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Exit Interview</a:t>
          </a: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Resignation</a:t>
          </a:r>
        </a:p>
      </dgm:t>
    </dgm:pt>
    <dgm:pt modelId="{37D7669D-8B30-45F1-912E-5A4C76158479}" type="parTrans" cxnId="{427A716B-268A-4428-A837-082C773D8543}">
      <dgm:prSet/>
      <dgm:spPr/>
      <dgm:t>
        <a:bodyPr/>
        <a:lstStyle/>
        <a:p>
          <a:endParaRPr lang="en-MY"/>
        </a:p>
      </dgm:t>
    </dgm:pt>
    <dgm:pt modelId="{4B3A6E80-FA41-47B0-8558-156F7F767B18}" type="sibTrans" cxnId="{427A716B-268A-4428-A837-082C773D8543}">
      <dgm:prSet/>
      <dgm:spPr/>
      <dgm:t>
        <a:bodyPr/>
        <a:lstStyle/>
        <a:p>
          <a:endParaRPr lang="en-MY"/>
        </a:p>
      </dgm:t>
    </dgm:pt>
    <dgm:pt modelId="{15A374C9-AE18-4E4B-B2AE-78C6EE01328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Outplacement</a:t>
          </a:r>
        </a:p>
      </dgm:t>
    </dgm:pt>
    <dgm:pt modelId="{FA008E3F-0B76-4D8D-95BF-4F8A5EBF921C}" type="parTrans" cxnId="{4A2C01FF-10C6-4119-83C4-5B15478F76D4}">
      <dgm:prSet/>
      <dgm:spPr/>
      <dgm:t>
        <a:bodyPr/>
        <a:lstStyle/>
        <a:p>
          <a:endParaRPr lang="en-MY"/>
        </a:p>
      </dgm:t>
    </dgm:pt>
    <dgm:pt modelId="{1EC3DED9-B09E-4CD4-B8E0-61170C109FFF}" type="sibTrans" cxnId="{4A2C01FF-10C6-4119-83C4-5B15478F76D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7" custLinFactNeighborY="66812">
        <dgm:presLayoutVars>
          <dgm:chMax val="0"/>
          <dgm:bulletEnabled val="1"/>
        </dgm:presLayoutVars>
      </dgm:prSet>
      <dgm:spPr>
        <a:xfrm>
          <a:off x="0" y="95609"/>
          <a:ext cx="8064896" cy="805545"/>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7">
        <dgm:presLayoutVars>
          <dgm:chMax val="0"/>
          <dgm:bulletEnabled val="1"/>
        </dgm:presLayoutVars>
      </dgm:prSet>
      <dgm:spPr>
        <a:xfrm>
          <a:off x="0" y="926961"/>
          <a:ext cx="8064896" cy="805545"/>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810266"/>
          <a:ext cx="8064896" cy="805545"/>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3" presStyleCnt="7">
        <dgm:presLayoutVars>
          <dgm:chMax val="0"/>
          <dgm:bulletEnabled val="1"/>
        </dgm:presLayoutVars>
      </dgm:prSet>
      <dgm:spPr>
        <a:xfrm>
          <a:off x="0" y="2693571"/>
          <a:ext cx="8064896" cy="805545"/>
        </a:xfrm>
        <a:prstGeom prst="roundRect">
          <a:avLst/>
        </a:prstGeom>
      </dgm:spPr>
    </dgm:pt>
    <dgm:pt modelId="{1C83AD5D-672F-4F72-BF3B-D164DD9C52A1}" type="pres">
      <dgm:prSet presAssocID="{60484752-0D8A-40CE-9AB1-ED97EF463E69}" presName="spacer" presStyleCnt="0"/>
      <dgm:spPr/>
    </dgm:pt>
    <dgm:pt modelId="{E4D22F34-D3CF-461E-83BD-43B8CB49F351}" type="pres">
      <dgm:prSet presAssocID="{469D2E29-B10A-4B13-8878-50C1DAD23B1D}" presName="parentText" presStyleLbl="node1" presStyleIdx="4" presStyleCnt="7">
        <dgm:presLayoutVars>
          <dgm:chMax val="0"/>
          <dgm:bulletEnabled val="1"/>
        </dgm:presLayoutVars>
      </dgm:prSet>
      <dgm:spPr>
        <a:xfrm>
          <a:off x="0" y="3576876"/>
          <a:ext cx="8064896" cy="805545"/>
        </a:xfrm>
        <a:prstGeom prst="roundRect">
          <a:avLst/>
        </a:prstGeom>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5" presStyleCnt="7">
        <dgm:presLayoutVars>
          <dgm:chMax val="0"/>
          <dgm:bulletEnabled val="1"/>
        </dgm:presLayoutVars>
      </dgm:prSet>
      <dgm:spPr>
        <a:xfrm>
          <a:off x="0" y="4460181"/>
          <a:ext cx="8064896" cy="805545"/>
        </a:xfrm>
        <a:prstGeom prst="roundRect">
          <a:avLst/>
        </a:prstGeom>
      </dgm:spPr>
    </dgm:pt>
    <dgm:pt modelId="{BFD78373-B0D7-48E6-BBF5-359B431E6D13}" type="pres">
      <dgm:prSet presAssocID="{4B3A6E80-FA41-47B0-8558-156F7F767B18}" presName="spacer" presStyleCnt="0"/>
      <dgm:spPr/>
    </dgm:pt>
    <dgm:pt modelId="{34A3D316-0A97-481E-926D-7A5185393925}" type="pres">
      <dgm:prSet presAssocID="{15A374C9-AE18-4E4B-B2AE-78C6EE013289}"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7B3A7410-6610-4755-9EAD-0C8AFDF4BAC5}" type="presOf" srcId="{15A374C9-AE18-4E4B-B2AE-78C6EE013289}" destId="{34A3D316-0A97-481E-926D-7A5185393925}"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3" destOrd="0" parTransId="{7EE42A0E-6BF4-4765-93EF-F1D2F7C35AF4}" sibTransId="{60484752-0D8A-40CE-9AB1-ED97EF463E69}"/>
    <dgm:cxn modelId="{427A716B-268A-4428-A837-082C773D8543}" srcId="{703D4D02-5513-427D-B6E9-B2E187EE0C3A}" destId="{8C1BC434-B243-4C17-8B40-5BF55A07A4FF}" srcOrd="5"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4"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A2C01FF-10C6-4119-83C4-5B15478F76D4}" srcId="{703D4D02-5513-427D-B6E9-B2E187EE0C3A}" destId="{15A374C9-AE18-4E4B-B2AE-78C6EE013289}" srcOrd="6" destOrd="0" parTransId="{FA008E3F-0B76-4D8D-95BF-4F8A5EBF921C}" sibTransId="{1EC3DED9-B09E-4CD4-B8E0-61170C109FFF}"/>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5A4150B5-A935-4645-B037-6348BA073316}" type="presParOf" srcId="{CC8763B3-4621-4666-B669-3C5BA2A30DBE}" destId="{24D32922-BF99-4CE5-821E-A240C3092535}" srcOrd="6" destOrd="0" presId="urn:microsoft.com/office/officeart/2005/8/layout/vList2"/>
    <dgm:cxn modelId="{FD638B36-3FBD-4910-97BC-FE04E9148C3F}" type="presParOf" srcId="{CC8763B3-4621-4666-B669-3C5BA2A30DBE}" destId="{1C83AD5D-672F-4F72-BF3B-D164DD9C52A1}" srcOrd="7" destOrd="0" presId="urn:microsoft.com/office/officeart/2005/8/layout/vList2"/>
    <dgm:cxn modelId="{E92D1ADC-CD56-451C-9D1E-C0D3EE0D9D49}" type="presParOf" srcId="{CC8763B3-4621-4666-B669-3C5BA2A30DBE}" destId="{E4D22F34-D3CF-461E-83BD-43B8CB49F351}" srcOrd="8" destOrd="0" presId="urn:microsoft.com/office/officeart/2005/8/layout/vList2"/>
    <dgm:cxn modelId="{9044245B-A481-4E26-BDB2-735CDB2A621B}" type="presParOf" srcId="{CC8763B3-4621-4666-B669-3C5BA2A30DBE}" destId="{DC758779-1B36-43A1-B839-FA0412C24496}" srcOrd="9" destOrd="0" presId="urn:microsoft.com/office/officeart/2005/8/layout/vList2"/>
    <dgm:cxn modelId="{E4ABF899-74C6-4750-B17B-ADC4F80D3746}" type="presParOf" srcId="{CC8763B3-4621-4666-B669-3C5BA2A30DBE}" destId="{C5D1AED6-AC6E-4A08-84EE-593EEED2FEB9}" srcOrd="10" destOrd="0" presId="urn:microsoft.com/office/officeart/2005/8/layout/vList2"/>
    <dgm:cxn modelId="{9F61079B-F29E-4517-9277-A2ED3F8E33A4}" type="presParOf" srcId="{CC8763B3-4621-4666-B669-3C5BA2A30DBE}" destId="{BFD78373-B0D7-48E6-BBF5-359B431E6D13}" srcOrd="11" destOrd="0" presId="urn:microsoft.com/office/officeart/2005/8/layout/vList2"/>
    <dgm:cxn modelId="{C28BA614-D184-4890-97AF-02BCFE845DBB}" type="presParOf" srcId="{CC8763B3-4621-4666-B669-3C5BA2A30DBE}" destId="{34A3D316-0A97-481E-926D-7A5185393925}"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Life Cycle Model</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Termination</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Offboarding</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Transferring</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Exit Interview</a:t>
          </a: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Resignation</a:t>
          </a:r>
        </a:p>
      </dgm:t>
    </dgm:pt>
    <dgm:pt modelId="{37D7669D-8B30-45F1-912E-5A4C76158479}" type="parTrans" cxnId="{427A716B-268A-4428-A837-082C773D8543}">
      <dgm:prSet/>
      <dgm:spPr/>
      <dgm:t>
        <a:bodyPr/>
        <a:lstStyle/>
        <a:p>
          <a:endParaRPr lang="en-MY"/>
        </a:p>
      </dgm:t>
    </dgm:pt>
    <dgm:pt modelId="{4B3A6E80-FA41-47B0-8558-156F7F767B18}" type="sibTrans" cxnId="{427A716B-268A-4428-A837-082C773D8543}">
      <dgm:prSet/>
      <dgm:spPr/>
      <dgm:t>
        <a:bodyPr/>
        <a:lstStyle/>
        <a:p>
          <a:endParaRPr lang="en-MY"/>
        </a:p>
      </dgm:t>
    </dgm:pt>
    <dgm:pt modelId="{15A374C9-AE18-4E4B-B2AE-78C6EE01328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Outplacement</a:t>
          </a:r>
        </a:p>
      </dgm:t>
    </dgm:pt>
    <dgm:pt modelId="{FA008E3F-0B76-4D8D-95BF-4F8A5EBF921C}" type="parTrans" cxnId="{4A2C01FF-10C6-4119-83C4-5B15478F76D4}">
      <dgm:prSet/>
      <dgm:spPr/>
      <dgm:t>
        <a:bodyPr/>
        <a:lstStyle/>
        <a:p>
          <a:endParaRPr lang="en-MY"/>
        </a:p>
      </dgm:t>
    </dgm:pt>
    <dgm:pt modelId="{1EC3DED9-B09E-4CD4-B8E0-61170C109FFF}" type="sibTrans" cxnId="{4A2C01FF-10C6-4119-83C4-5B15478F76D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7" custLinFactNeighborY="66812">
        <dgm:presLayoutVars>
          <dgm:chMax val="0"/>
          <dgm:bulletEnabled val="1"/>
        </dgm:presLayoutVars>
      </dgm:prSet>
      <dgm:spPr>
        <a:xfrm>
          <a:off x="0" y="95609"/>
          <a:ext cx="8064896" cy="805545"/>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7">
        <dgm:presLayoutVars>
          <dgm:chMax val="0"/>
          <dgm:bulletEnabled val="1"/>
        </dgm:presLayoutVars>
      </dgm:prSet>
      <dgm:spPr>
        <a:xfrm>
          <a:off x="0" y="926961"/>
          <a:ext cx="8064896" cy="805545"/>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810266"/>
          <a:ext cx="8064896" cy="805545"/>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3" presStyleCnt="7">
        <dgm:presLayoutVars>
          <dgm:chMax val="0"/>
          <dgm:bulletEnabled val="1"/>
        </dgm:presLayoutVars>
      </dgm:prSet>
      <dgm:spPr>
        <a:xfrm>
          <a:off x="0" y="2693571"/>
          <a:ext cx="8064896" cy="805545"/>
        </a:xfrm>
        <a:prstGeom prst="roundRect">
          <a:avLst/>
        </a:prstGeom>
      </dgm:spPr>
    </dgm:pt>
    <dgm:pt modelId="{1C83AD5D-672F-4F72-BF3B-D164DD9C52A1}" type="pres">
      <dgm:prSet presAssocID="{60484752-0D8A-40CE-9AB1-ED97EF463E69}" presName="spacer" presStyleCnt="0"/>
      <dgm:spPr/>
    </dgm:pt>
    <dgm:pt modelId="{E4D22F34-D3CF-461E-83BD-43B8CB49F351}" type="pres">
      <dgm:prSet presAssocID="{469D2E29-B10A-4B13-8878-50C1DAD23B1D}" presName="parentText" presStyleLbl="node1" presStyleIdx="4" presStyleCnt="7">
        <dgm:presLayoutVars>
          <dgm:chMax val="0"/>
          <dgm:bulletEnabled val="1"/>
        </dgm:presLayoutVars>
      </dgm:prSet>
      <dgm:spPr>
        <a:xfrm>
          <a:off x="0" y="3576876"/>
          <a:ext cx="8064896" cy="805545"/>
        </a:xfrm>
        <a:prstGeom prst="roundRect">
          <a:avLst/>
        </a:prstGeom>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5" presStyleCnt="7">
        <dgm:presLayoutVars>
          <dgm:chMax val="0"/>
          <dgm:bulletEnabled val="1"/>
        </dgm:presLayoutVars>
      </dgm:prSet>
      <dgm:spPr>
        <a:xfrm>
          <a:off x="0" y="4460181"/>
          <a:ext cx="8064896" cy="805545"/>
        </a:xfrm>
        <a:prstGeom prst="roundRect">
          <a:avLst/>
        </a:prstGeom>
      </dgm:spPr>
    </dgm:pt>
    <dgm:pt modelId="{BFD78373-B0D7-48E6-BBF5-359B431E6D13}" type="pres">
      <dgm:prSet presAssocID="{4B3A6E80-FA41-47B0-8558-156F7F767B18}" presName="spacer" presStyleCnt="0"/>
      <dgm:spPr/>
    </dgm:pt>
    <dgm:pt modelId="{34A3D316-0A97-481E-926D-7A5185393925}" type="pres">
      <dgm:prSet presAssocID="{15A374C9-AE18-4E4B-B2AE-78C6EE013289}" presName="parentText" presStyleLbl="node1" presStyleIdx="6" presStyleCnt="7">
        <dgm:presLayoutVars>
          <dgm:chMax val="0"/>
          <dgm:bulletEnabled val="1"/>
        </dgm:presLayoutVars>
      </dgm:prSet>
      <dgm:spPr>
        <a:xfrm>
          <a:off x="0" y="5343486"/>
          <a:ext cx="8064896" cy="805545"/>
        </a:xfrm>
        <a:prstGeom prst="roundRect">
          <a:avLst/>
        </a:prstGeom>
      </dgm:spPr>
    </dgm:pt>
  </dgm:ptLst>
  <dgm:cxnLst>
    <dgm:cxn modelId="{D9917803-728B-4A60-BFA8-569B9CD3BC09}" srcId="{703D4D02-5513-427D-B6E9-B2E187EE0C3A}" destId="{0ED06F71-722D-4D98-8A78-76B9D17B094B}" srcOrd="2" destOrd="0" parTransId="{64A37167-2FEF-412B-977A-6C319213DCF5}" sibTransId="{95E5FBCD-B8E9-4948-B577-4614DE77EA4F}"/>
    <dgm:cxn modelId="{7B3A7410-6610-4755-9EAD-0C8AFDF4BAC5}" type="presOf" srcId="{15A374C9-AE18-4E4B-B2AE-78C6EE013289}" destId="{34A3D316-0A97-481E-926D-7A5185393925}"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3" destOrd="0" parTransId="{7EE42A0E-6BF4-4765-93EF-F1D2F7C35AF4}" sibTransId="{60484752-0D8A-40CE-9AB1-ED97EF463E69}"/>
    <dgm:cxn modelId="{427A716B-268A-4428-A837-082C773D8543}" srcId="{703D4D02-5513-427D-B6E9-B2E187EE0C3A}" destId="{8C1BC434-B243-4C17-8B40-5BF55A07A4FF}" srcOrd="5"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4"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A2C01FF-10C6-4119-83C4-5B15478F76D4}" srcId="{703D4D02-5513-427D-B6E9-B2E187EE0C3A}" destId="{15A374C9-AE18-4E4B-B2AE-78C6EE013289}" srcOrd="6" destOrd="0" parTransId="{FA008E3F-0B76-4D8D-95BF-4F8A5EBF921C}" sibTransId="{1EC3DED9-B09E-4CD4-B8E0-61170C109FFF}"/>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5A4150B5-A935-4645-B037-6348BA073316}" type="presParOf" srcId="{CC8763B3-4621-4666-B669-3C5BA2A30DBE}" destId="{24D32922-BF99-4CE5-821E-A240C3092535}" srcOrd="6" destOrd="0" presId="urn:microsoft.com/office/officeart/2005/8/layout/vList2"/>
    <dgm:cxn modelId="{FD638B36-3FBD-4910-97BC-FE04E9148C3F}" type="presParOf" srcId="{CC8763B3-4621-4666-B669-3C5BA2A30DBE}" destId="{1C83AD5D-672F-4F72-BF3B-D164DD9C52A1}" srcOrd="7" destOrd="0" presId="urn:microsoft.com/office/officeart/2005/8/layout/vList2"/>
    <dgm:cxn modelId="{E92D1ADC-CD56-451C-9D1E-C0D3EE0D9D49}" type="presParOf" srcId="{CC8763B3-4621-4666-B669-3C5BA2A30DBE}" destId="{E4D22F34-D3CF-461E-83BD-43B8CB49F351}" srcOrd="8" destOrd="0" presId="urn:microsoft.com/office/officeart/2005/8/layout/vList2"/>
    <dgm:cxn modelId="{9044245B-A481-4E26-BDB2-735CDB2A621B}" type="presParOf" srcId="{CC8763B3-4621-4666-B669-3C5BA2A30DBE}" destId="{DC758779-1B36-43A1-B839-FA0412C24496}" srcOrd="9" destOrd="0" presId="urn:microsoft.com/office/officeart/2005/8/layout/vList2"/>
    <dgm:cxn modelId="{E4ABF899-74C6-4750-B17B-ADC4F80D3746}" type="presParOf" srcId="{CC8763B3-4621-4666-B669-3C5BA2A30DBE}" destId="{C5D1AED6-AC6E-4A08-84EE-593EEED2FEB9}" srcOrd="10" destOrd="0" presId="urn:microsoft.com/office/officeart/2005/8/layout/vList2"/>
    <dgm:cxn modelId="{9F61079B-F29E-4517-9277-A2ED3F8E33A4}" type="presParOf" srcId="{CC8763B3-4621-4666-B669-3C5BA2A30DBE}" destId="{BFD78373-B0D7-48E6-BBF5-359B431E6D13}" srcOrd="11" destOrd="0" presId="urn:microsoft.com/office/officeart/2005/8/layout/vList2"/>
    <dgm:cxn modelId="{C28BA614-D184-4890-97AF-02BCFE845DBB}" type="presParOf" srcId="{CC8763B3-4621-4666-B669-3C5BA2A30DBE}" destId="{34A3D316-0A97-481E-926D-7A5185393925}"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Employee Attendance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Work Time Management</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Return to work program</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HR Documents and Records</a:t>
          </a:r>
          <a:endParaRPr lang="en-MY" sz="3500" kern="1200" dirty="0">
            <a:solidFill>
              <a:srgbClr val="000000"/>
            </a:solidFill>
            <a:latin typeface="Arial"/>
            <a:ea typeface="+mn-ea"/>
            <a:cs typeface="+mn-cs"/>
          </a:endParaRP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Data Management</a:t>
          </a:r>
        </a:p>
      </dgm:t>
    </dgm:pt>
    <dgm:pt modelId="{37D7669D-8B30-45F1-912E-5A4C76158479}" type="parTrans" cxnId="{427A716B-268A-4428-A837-082C773D8543}">
      <dgm:prSet/>
      <dgm:spPr/>
      <dgm:t>
        <a:bodyPr/>
        <a:lstStyle/>
        <a:p>
          <a:endParaRPr lang="en-MY"/>
        </a:p>
      </dgm:t>
    </dgm:pt>
    <dgm:pt modelId="{4B3A6E80-FA41-47B0-8558-156F7F767B18}" type="sibTrans" cxnId="{427A716B-268A-4428-A837-082C773D854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5"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5">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5">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E4D22F34-D3CF-461E-83BD-43B8CB49F351}" type="pres">
      <dgm:prSet presAssocID="{469D2E29-B10A-4B13-8878-50C1DAD23B1D}" presName="parentText" presStyleLbl="node1" presStyleIdx="3" presStyleCnt="5">
        <dgm:presLayoutVars>
          <dgm:chMax val="0"/>
          <dgm:bulletEnabled val="1"/>
        </dgm:presLayoutVars>
      </dgm:prSet>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4" presStyleCnt="5">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427A716B-268A-4428-A837-082C773D8543}" srcId="{703D4D02-5513-427D-B6E9-B2E187EE0C3A}" destId="{8C1BC434-B243-4C17-8B40-5BF55A07A4FF}" srcOrd="4"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3"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E92D1ADC-CD56-451C-9D1E-C0D3EE0D9D49}" type="presParOf" srcId="{CC8763B3-4621-4666-B669-3C5BA2A30DBE}" destId="{E4D22F34-D3CF-461E-83BD-43B8CB49F351}" srcOrd="6" destOrd="0" presId="urn:microsoft.com/office/officeart/2005/8/layout/vList2"/>
    <dgm:cxn modelId="{9044245B-A481-4E26-BDB2-735CDB2A621B}" type="presParOf" srcId="{CC8763B3-4621-4666-B669-3C5BA2A30DBE}" destId="{DC758779-1B36-43A1-B839-FA0412C24496}" srcOrd="7" destOrd="0" presId="urn:microsoft.com/office/officeart/2005/8/layout/vList2"/>
    <dgm:cxn modelId="{E4ABF899-74C6-4750-B17B-ADC4F80D3746}" type="presParOf" srcId="{CC8763B3-4621-4666-B669-3C5BA2A30DBE}" destId="{C5D1AED6-AC6E-4A08-84EE-593EEED2FEB9}"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Attendance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Work Time Management</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Return to work program</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HR Documents and Records</a:t>
          </a:r>
          <a:endParaRPr lang="en-MY" sz="3500" kern="1200" dirty="0">
            <a:solidFill>
              <a:srgbClr val="000000"/>
            </a:solidFill>
            <a:latin typeface="Arial"/>
            <a:ea typeface="+mn-ea"/>
            <a:cs typeface="+mn-cs"/>
          </a:endParaRP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Data Management</a:t>
          </a:r>
        </a:p>
      </dgm:t>
    </dgm:pt>
    <dgm:pt modelId="{37D7669D-8B30-45F1-912E-5A4C76158479}" type="parTrans" cxnId="{427A716B-268A-4428-A837-082C773D8543}">
      <dgm:prSet/>
      <dgm:spPr/>
      <dgm:t>
        <a:bodyPr/>
        <a:lstStyle/>
        <a:p>
          <a:endParaRPr lang="en-MY"/>
        </a:p>
      </dgm:t>
    </dgm:pt>
    <dgm:pt modelId="{4B3A6E80-FA41-47B0-8558-156F7F767B18}" type="sibTrans" cxnId="{427A716B-268A-4428-A837-082C773D854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5" custLinFactNeighborY="66812">
        <dgm:presLayoutVars>
          <dgm:chMax val="0"/>
          <dgm:bulletEnabled val="1"/>
        </dgm:presLayoutVars>
      </dgm:prSet>
      <dgm:spPr>
        <a:xfrm>
          <a:off x="0" y="159466"/>
          <a:ext cx="8064896" cy="108576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5">
        <dgm:presLayoutVars>
          <dgm:chMax val="0"/>
          <dgm:bulletEnabled val="1"/>
        </dgm:presLayoutVars>
      </dgm:prSet>
      <dgm:spPr>
        <a:xfrm>
          <a:off x="0" y="1300664"/>
          <a:ext cx="8064896" cy="108576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5">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E4D22F34-D3CF-461E-83BD-43B8CB49F351}" type="pres">
      <dgm:prSet presAssocID="{469D2E29-B10A-4B13-8878-50C1DAD23B1D}" presName="parentText" presStyleLbl="node1" presStyleIdx="3" presStyleCnt="5">
        <dgm:presLayoutVars>
          <dgm:chMax val="0"/>
          <dgm:bulletEnabled val="1"/>
        </dgm:presLayoutVars>
      </dgm:prSet>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4" presStyleCnt="5">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427A716B-268A-4428-A837-082C773D8543}" srcId="{703D4D02-5513-427D-B6E9-B2E187EE0C3A}" destId="{8C1BC434-B243-4C17-8B40-5BF55A07A4FF}" srcOrd="4"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3"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E92D1ADC-CD56-451C-9D1E-C0D3EE0D9D49}" type="presParOf" srcId="{CC8763B3-4621-4666-B669-3C5BA2A30DBE}" destId="{E4D22F34-D3CF-461E-83BD-43B8CB49F351}" srcOrd="6" destOrd="0" presId="urn:microsoft.com/office/officeart/2005/8/layout/vList2"/>
    <dgm:cxn modelId="{9044245B-A481-4E26-BDB2-735CDB2A621B}" type="presParOf" srcId="{CC8763B3-4621-4666-B669-3C5BA2A30DBE}" destId="{DC758779-1B36-43A1-B839-FA0412C24496}" srcOrd="7" destOrd="0" presId="urn:microsoft.com/office/officeart/2005/8/layout/vList2"/>
    <dgm:cxn modelId="{E4ABF899-74C6-4750-B17B-ADC4F80D3746}" type="presParOf" srcId="{CC8763B3-4621-4666-B669-3C5BA2A30DBE}" destId="{C5D1AED6-AC6E-4A08-84EE-593EEED2FEB9}"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Attendance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Work Time Management</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Return to work program</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HR Documents and Records</a:t>
          </a:r>
          <a:endParaRPr lang="en-MY" sz="3500" kern="1200" dirty="0">
            <a:solidFill>
              <a:srgbClr val="000000"/>
            </a:solidFill>
            <a:latin typeface="Arial"/>
            <a:ea typeface="+mn-ea"/>
            <a:cs typeface="+mn-cs"/>
          </a:endParaRP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Data Management</a:t>
          </a:r>
        </a:p>
      </dgm:t>
    </dgm:pt>
    <dgm:pt modelId="{37D7669D-8B30-45F1-912E-5A4C76158479}" type="parTrans" cxnId="{427A716B-268A-4428-A837-082C773D8543}">
      <dgm:prSet/>
      <dgm:spPr/>
      <dgm:t>
        <a:bodyPr/>
        <a:lstStyle/>
        <a:p>
          <a:endParaRPr lang="en-MY"/>
        </a:p>
      </dgm:t>
    </dgm:pt>
    <dgm:pt modelId="{4B3A6E80-FA41-47B0-8558-156F7F767B18}" type="sibTrans" cxnId="{427A716B-268A-4428-A837-082C773D854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5" custLinFactNeighborY="66812">
        <dgm:presLayoutVars>
          <dgm:chMax val="0"/>
          <dgm:bulletEnabled val="1"/>
        </dgm:presLayoutVars>
      </dgm:prSet>
      <dgm:spPr>
        <a:xfrm>
          <a:off x="0" y="159466"/>
          <a:ext cx="8064896" cy="108576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5">
        <dgm:presLayoutVars>
          <dgm:chMax val="0"/>
          <dgm:bulletEnabled val="1"/>
        </dgm:presLayoutVars>
      </dgm:prSet>
      <dgm:spPr>
        <a:xfrm>
          <a:off x="0" y="1300664"/>
          <a:ext cx="8064896" cy="108576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5">
        <dgm:presLayoutVars>
          <dgm:chMax val="0"/>
          <dgm:bulletEnabled val="1"/>
        </dgm:presLayoutVars>
      </dgm:prSet>
      <dgm:spPr>
        <a:xfrm>
          <a:off x="0" y="2553464"/>
          <a:ext cx="8064896" cy="1085760"/>
        </a:xfrm>
        <a:prstGeom prst="roundRect">
          <a:avLst/>
        </a:prstGeom>
      </dgm:spPr>
    </dgm:pt>
    <dgm:pt modelId="{3021E19B-D6F7-4D3A-9633-E49336FDC5DD}" type="pres">
      <dgm:prSet presAssocID="{95E5FBCD-B8E9-4948-B577-4614DE77EA4F}" presName="spacer" presStyleCnt="0"/>
      <dgm:spPr/>
    </dgm:pt>
    <dgm:pt modelId="{E4D22F34-D3CF-461E-83BD-43B8CB49F351}" type="pres">
      <dgm:prSet presAssocID="{469D2E29-B10A-4B13-8878-50C1DAD23B1D}" presName="parentText" presStyleLbl="node1" presStyleIdx="3" presStyleCnt="5">
        <dgm:presLayoutVars>
          <dgm:chMax val="0"/>
          <dgm:bulletEnabled val="1"/>
        </dgm:presLayoutVars>
      </dgm:prSet>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4" presStyleCnt="5">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427A716B-268A-4428-A837-082C773D8543}" srcId="{703D4D02-5513-427D-B6E9-B2E187EE0C3A}" destId="{8C1BC434-B243-4C17-8B40-5BF55A07A4FF}" srcOrd="4"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3"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E92D1ADC-CD56-451C-9D1E-C0D3EE0D9D49}" type="presParOf" srcId="{CC8763B3-4621-4666-B669-3C5BA2A30DBE}" destId="{E4D22F34-D3CF-461E-83BD-43B8CB49F351}" srcOrd="6" destOrd="0" presId="urn:microsoft.com/office/officeart/2005/8/layout/vList2"/>
    <dgm:cxn modelId="{9044245B-A481-4E26-BDB2-735CDB2A621B}" type="presParOf" srcId="{CC8763B3-4621-4666-B669-3C5BA2A30DBE}" destId="{DC758779-1B36-43A1-B839-FA0412C24496}" srcOrd="7" destOrd="0" presId="urn:microsoft.com/office/officeart/2005/8/layout/vList2"/>
    <dgm:cxn modelId="{E4ABF899-74C6-4750-B17B-ADC4F80D3746}" type="presParOf" srcId="{CC8763B3-4621-4666-B669-3C5BA2A30DBE}" destId="{C5D1AED6-AC6E-4A08-84EE-593EEED2FEB9}"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Attendance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Work Time Management</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Return to work program</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a:solidFill>
                <a:srgbClr val="FFFFEE"/>
              </a:solidFill>
              <a:latin typeface="Arial"/>
              <a:ea typeface="+mn-ea"/>
              <a:cs typeface="+mn-cs"/>
            </a:rPr>
            <a:t>HR Documents and Records</a:t>
          </a:r>
          <a:endParaRPr lang="en-MY" sz="3500" kern="1200" dirty="0">
            <a:solidFill>
              <a:srgbClr val="FFFFEE"/>
            </a:solidFill>
            <a:latin typeface="Arial"/>
            <a:ea typeface="+mn-ea"/>
            <a:cs typeface="+mn-cs"/>
          </a:endParaRP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Data Management</a:t>
          </a:r>
        </a:p>
      </dgm:t>
    </dgm:pt>
    <dgm:pt modelId="{4B3A6E80-FA41-47B0-8558-156F7F767B18}" type="sibTrans" cxnId="{427A716B-268A-4428-A837-082C773D8543}">
      <dgm:prSet/>
      <dgm:spPr/>
      <dgm:t>
        <a:bodyPr/>
        <a:lstStyle/>
        <a:p>
          <a:endParaRPr lang="en-MY"/>
        </a:p>
      </dgm:t>
    </dgm:pt>
    <dgm:pt modelId="{37D7669D-8B30-45F1-912E-5A4C76158479}" type="parTrans" cxnId="{427A716B-268A-4428-A837-082C773D854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5" custLinFactNeighborY="66812">
        <dgm:presLayoutVars>
          <dgm:chMax val="0"/>
          <dgm:bulletEnabled val="1"/>
        </dgm:presLayoutVars>
      </dgm:prSet>
      <dgm:spPr>
        <a:xfrm>
          <a:off x="0" y="159466"/>
          <a:ext cx="8064896" cy="108576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5">
        <dgm:presLayoutVars>
          <dgm:chMax val="0"/>
          <dgm:bulletEnabled val="1"/>
        </dgm:presLayoutVars>
      </dgm:prSet>
      <dgm:spPr>
        <a:xfrm>
          <a:off x="0" y="1300664"/>
          <a:ext cx="8064896" cy="108576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5">
        <dgm:presLayoutVars>
          <dgm:chMax val="0"/>
          <dgm:bulletEnabled val="1"/>
        </dgm:presLayoutVars>
      </dgm:prSet>
      <dgm:spPr>
        <a:xfrm>
          <a:off x="0" y="1955064"/>
          <a:ext cx="6984776" cy="842400"/>
        </a:xfrm>
        <a:prstGeom prst="roundRect">
          <a:avLst/>
        </a:prstGeom>
      </dgm:spPr>
    </dgm:pt>
    <dgm:pt modelId="{3021E19B-D6F7-4D3A-9633-E49336FDC5DD}" type="pres">
      <dgm:prSet presAssocID="{95E5FBCD-B8E9-4948-B577-4614DE77EA4F}" presName="spacer" presStyleCnt="0"/>
      <dgm:spPr/>
    </dgm:pt>
    <dgm:pt modelId="{E4D22F34-D3CF-461E-83BD-43B8CB49F351}" type="pres">
      <dgm:prSet presAssocID="{469D2E29-B10A-4B13-8878-50C1DAD23B1D}" presName="parentText" presStyleLbl="node1" presStyleIdx="3" presStyleCnt="5">
        <dgm:presLayoutVars>
          <dgm:chMax val="0"/>
          <dgm:bulletEnabled val="1"/>
        </dgm:presLayoutVars>
      </dgm:prSet>
      <dgm:spPr>
        <a:xfrm>
          <a:off x="0" y="2927064"/>
          <a:ext cx="6984776" cy="842400"/>
        </a:xfrm>
        <a:prstGeom prst="roundRect">
          <a:avLst/>
        </a:prstGeom>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4" presStyleCnt="5">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427A716B-268A-4428-A837-082C773D8543}" srcId="{703D4D02-5513-427D-B6E9-B2E187EE0C3A}" destId="{8C1BC434-B243-4C17-8B40-5BF55A07A4FF}" srcOrd="4"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3"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E92D1ADC-CD56-451C-9D1E-C0D3EE0D9D49}" type="presParOf" srcId="{CC8763B3-4621-4666-B669-3C5BA2A30DBE}" destId="{E4D22F34-D3CF-461E-83BD-43B8CB49F351}" srcOrd="6" destOrd="0" presId="urn:microsoft.com/office/officeart/2005/8/layout/vList2"/>
    <dgm:cxn modelId="{9044245B-A481-4E26-BDB2-735CDB2A621B}" type="presParOf" srcId="{CC8763B3-4621-4666-B669-3C5BA2A30DBE}" destId="{DC758779-1B36-43A1-B839-FA0412C24496}" srcOrd="7" destOrd="0" presId="urn:microsoft.com/office/officeart/2005/8/layout/vList2"/>
    <dgm:cxn modelId="{E4ABF899-74C6-4750-B17B-ADC4F80D3746}" type="presParOf" srcId="{CC8763B3-4621-4666-B669-3C5BA2A30DBE}" destId="{C5D1AED6-AC6E-4A08-84EE-593EEED2FEB9}"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Attendance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Work Time Management</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Return to work program</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HR Documents and Records</a:t>
          </a:r>
          <a:endParaRPr lang="en-MY" sz="3500" kern="1200" dirty="0">
            <a:solidFill>
              <a:srgbClr val="000000"/>
            </a:solidFill>
            <a:latin typeface="Arial"/>
            <a:ea typeface="+mn-ea"/>
            <a:cs typeface="+mn-cs"/>
          </a:endParaRP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Employee Data Management</a:t>
          </a:r>
        </a:p>
      </dgm:t>
    </dgm:pt>
    <dgm:pt modelId="{4B3A6E80-FA41-47B0-8558-156F7F767B18}" type="sibTrans" cxnId="{427A716B-268A-4428-A837-082C773D8543}">
      <dgm:prSet/>
      <dgm:spPr/>
      <dgm:t>
        <a:bodyPr/>
        <a:lstStyle/>
        <a:p>
          <a:endParaRPr lang="en-MY"/>
        </a:p>
      </dgm:t>
    </dgm:pt>
    <dgm:pt modelId="{37D7669D-8B30-45F1-912E-5A4C76158479}" type="parTrans" cxnId="{427A716B-268A-4428-A837-082C773D854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5" custLinFactNeighborY="66812">
        <dgm:presLayoutVars>
          <dgm:chMax val="0"/>
          <dgm:bulletEnabled val="1"/>
        </dgm:presLayoutVars>
      </dgm:prSet>
      <dgm:spPr>
        <a:xfrm>
          <a:off x="0" y="159466"/>
          <a:ext cx="8064896" cy="108576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5">
        <dgm:presLayoutVars>
          <dgm:chMax val="0"/>
          <dgm:bulletEnabled val="1"/>
        </dgm:presLayoutVars>
      </dgm:prSet>
      <dgm:spPr>
        <a:xfrm>
          <a:off x="0" y="1300664"/>
          <a:ext cx="8064896" cy="108576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5">
        <dgm:presLayoutVars>
          <dgm:chMax val="0"/>
          <dgm:bulletEnabled val="1"/>
        </dgm:presLayoutVars>
      </dgm:prSet>
      <dgm:spPr>
        <a:xfrm>
          <a:off x="0" y="1955064"/>
          <a:ext cx="6984776" cy="842400"/>
        </a:xfrm>
        <a:prstGeom prst="roundRect">
          <a:avLst/>
        </a:prstGeom>
      </dgm:spPr>
    </dgm:pt>
    <dgm:pt modelId="{3021E19B-D6F7-4D3A-9633-E49336FDC5DD}" type="pres">
      <dgm:prSet presAssocID="{95E5FBCD-B8E9-4948-B577-4614DE77EA4F}" presName="spacer" presStyleCnt="0"/>
      <dgm:spPr/>
    </dgm:pt>
    <dgm:pt modelId="{E4D22F34-D3CF-461E-83BD-43B8CB49F351}" type="pres">
      <dgm:prSet presAssocID="{469D2E29-B10A-4B13-8878-50C1DAD23B1D}" presName="parentText" presStyleLbl="node1" presStyleIdx="3" presStyleCnt="5">
        <dgm:presLayoutVars>
          <dgm:chMax val="0"/>
          <dgm:bulletEnabled val="1"/>
        </dgm:presLayoutVars>
      </dgm:prSet>
      <dgm:spPr>
        <a:xfrm>
          <a:off x="0" y="2927064"/>
          <a:ext cx="6984776" cy="842400"/>
        </a:xfrm>
        <a:prstGeom prst="roundRect">
          <a:avLst/>
        </a:prstGeom>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4" presStyleCnt="5">
        <dgm:presLayoutVars>
          <dgm:chMax val="0"/>
          <dgm:bulletEnabled val="1"/>
        </dgm:presLayoutVars>
      </dgm:prSet>
      <dgm:spPr>
        <a:xfrm>
          <a:off x="0" y="3899064"/>
          <a:ext cx="6984776" cy="842400"/>
        </a:xfrm>
        <a:prstGeom prst="roundRect">
          <a:avLst/>
        </a:prstGeom>
      </dgm:spPr>
    </dgm:pt>
  </dgm:ptLst>
  <dgm:cxnLst>
    <dgm:cxn modelId="{D9917803-728B-4A60-BFA8-569B9CD3BC09}" srcId="{703D4D02-5513-427D-B6E9-B2E187EE0C3A}" destId="{0ED06F71-722D-4D98-8A78-76B9D17B094B}" srcOrd="2"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427A716B-268A-4428-A837-082C773D8543}" srcId="{703D4D02-5513-427D-B6E9-B2E187EE0C3A}" destId="{8C1BC434-B243-4C17-8B40-5BF55A07A4FF}" srcOrd="4"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3"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E92D1ADC-CD56-451C-9D1E-C0D3EE0D9D49}" type="presParOf" srcId="{CC8763B3-4621-4666-B669-3C5BA2A30DBE}" destId="{E4D22F34-D3CF-461E-83BD-43B8CB49F351}" srcOrd="6" destOrd="0" presId="urn:microsoft.com/office/officeart/2005/8/layout/vList2"/>
    <dgm:cxn modelId="{9044245B-A481-4E26-BDB2-735CDB2A621B}" type="presParOf" srcId="{CC8763B3-4621-4666-B669-3C5BA2A30DBE}" destId="{DC758779-1B36-43A1-B839-FA0412C24496}" srcOrd="7" destOrd="0" presId="urn:microsoft.com/office/officeart/2005/8/layout/vList2"/>
    <dgm:cxn modelId="{E4ABF899-74C6-4750-B17B-ADC4F80D3746}" type="presParOf" srcId="{CC8763B3-4621-4666-B669-3C5BA2A30DBE}" destId="{C5D1AED6-AC6E-4A08-84EE-593EEED2FEB9}"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95609"/>
          <a:ext cx="8064896" cy="805545"/>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Employee Life Cycle Model</a:t>
          </a:r>
        </a:p>
      </dsp:txBody>
      <dsp:txXfrm>
        <a:off x="39323" y="134932"/>
        <a:ext cx="7986250" cy="726899"/>
      </dsp:txXfrm>
    </dsp:sp>
    <dsp:sp modelId="{C30047F0-DB09-4604-AC54-FC0221E4A689}">
      <dsp:nvSpPr>
        <dsp:cNvPr id="0" name=""/>
        <dsp:cNvSpPr/>
      </dsp:nvSpPr>
      <dsp:spPr>
        <a:xfrm>
          <a:off x="0" y="926961"/>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Transferring</a:t>
          </a:r>
        </a:p>
      </dsp:txBody>
      <dsp:txXfrm>
        <a:off x="39323" y="966284"/>
        <a:ext cx="7986250" cy="726899"/>
      </dsp:txXfrm>
    </dsp:sp>
    <dsp:sp modelId="{F209ACB3-3444-40CC-BCCA-513ABA9ADB86}">
      <dsp:nvSpPr>
        <dsp:cNvPr id="0" name=""/>
        <dsp:cNvSpPr/>
      </dsp:nvSpPr>
      <dsp:spPr>
        <a:xfrm>
          <a:off x="0" y="1810266"/>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Offboarding</a:t>
          </a:r>
        </a:p>
      </dsp:txBody>
      <dsp:txXfrm>
        <a:off x="39323" y="1849589"/>
        <a:ext cx="7986250" cy="726899"/>
      </dsp:txXfrm>
    </dsp:sp>
    <dsp:sp modelId="{24D32922-BF99-4CE5-821E-A240C3092535}">
      <dsp:nvSpPr>
        <dsp:cNvPr id="0" name=""/>
        <dsp:cNvSpPr/>
      </dsp:nvSpPr>
      <dsp:spPr>
        <a:xfrm>
          <a:off x="0" y="2693571"/>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Termination</a:t>
          </a:r>
        </a:p>
      </dsp:txBody>
      <dsp:txXfrm>
        <a:off x="39323" y="2732894"/>
        <a:ext cx="7986250" cy="726899"/>
      </dsp:txXfrm>
    </dsp:sp>
    <dsp:sp modelId="{E4D22F34-D3CF-461E-83BD-43B8CB49F351}">
      <dsp:nvSpPr>
        <dsp:cNvPr id="0" name=""/>
        <dsp:cNvSpPr/>
      </dsp:nvSpPr>
      <dsp:spPr>
        <a:xfrm>
          <a:off x="0" y="3576876"/>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Exit Interview</a:t>
          </a:r>
        </a:p>
      </dsp:txBody>
      <dsp:txXfrm>
        <a:off x="39323" y="3616199"/>
        <a:ext cx="7986250" cy="726899"/>
      </dsp:txXfrm>
    </dsp:sp>
    <dsp:sp modelId="{C5D1AED6-AC6E-4A08-84EE-593EEED2FEB9}">
      <dsp:nvSpPr>
        <dsp:cNvPr id="0" name=""/>
        <dsp:cNvSpPr/>
      </dsp:nvSpPr>
      <dsp:spPr>
        <a:xfrm>
          <a:off x="0" y="4460181"/>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Resignation</a:t>
          </a:r>
        </a:p>
      </dsp:txBody>
      <dsp:txXfrm>
        <a:off x="39323" y="4499504"/>
        <a:ext cx="7986250" cy="726899"/>
      </dsp:txXfrm>
    </dsp:sp>
    <dsp:sp modelId="{34A3D316-0A97-481E-926D-7A5185393925}">
      <dsp:nvSpPr>
        <dsp:cNvPr id="0" name=""/>
        <dsp:cNvSpPr/>
      </dsp:nvSpPr>
      <dsp:spPr>
        <a:xfrm>
          <a:off x="0" y="5343486"/>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Outplacement</a:t>
          </a:r>
        </a:p>
      </dsp:txBody>
      <dsp:txXfrm>
        <a:off x="39323" y="5382809"/>
        <a:ext cx="7986250" cy="7268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95609"/>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Life Cycle Model</a:t>
          </a:r>
        </a:p>
      </dsp:txBody>
      <dsp:txXfrm>
        <a:off x="39323" y="134932"/>
        <a:ext cx="7986250" cy="726899"/>
      </dsp:txXfrm>
    </dsp:sp>
    <dsp:sp modelId="{C30047F0-DB09-4604-AC54-FC0221E4A689}">
      <dsp:nvSpPr>
        <dsp:cNvPr id="0" name=""/>
        <dsp:cNvSpPr/>
      </dsp:nvSpPr>
      <dsp:spPr>
        <a:xfrm>
          <a:off x="0" y="926961"/>
          <a:ext cx="8064896" cy="805545"/>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Transferring</a:t>
          </a:r>
        </a:p>
      </dsp:txBody>
      <dsp:txXfrm>
        <a:off x="39323" y="966284"/>
        <a:ext cx="7986250" cy="726899"/>
      </dsp:txXfrm>
    </dsp:sp>
    <dsp:sp modelId="{F209ACB3-3444-40CC-BCCA-513ABA9ADB86}">
      <dsp:nvSpPr>
        <dsp:cNvPr id="0" name=""/>
        <dsp:cNvSpPr/>
      </dsp:nvSpPr>
      <dsp:spPr>
        <a:xfrm>
          <a:off x="0" y="1810266"/>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Offboarding</a:t>
          </a:r>
        </a:p>
      </dsp:txBody>
      <dsp:txXfrm>
        <a:off x="39323" y="1849589"/>
        <a:ext cx="7986250" cy="726899"/>
      </dsp:txXfrm>
    </dsp:sp>
    <dsp:sp modelId="{24D32922-BF99-4CE5-821E-A240C3092535}">
      <dsp:nvSpPr>
        <dsp:cNvPr id="0" name=""/>
        <dsp:cNvSpPr/>
      </dsp:nvSpPr>
      <dsp:spPr>
        <a:xfrm>
          <a:off x="0" y="2693571"/>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Termination</a:t>
          </a:r>
        </a:p>
      </dsp:txBody>
      <dsp:txXfrm>
        <a:off x="39323" y="2732894"/>
        <a:ext cx="7986250" cy="726899"/>
      </dsp:txXfrm>
    </dsp:sp>
    <dsp:sp modelId="{E4D22F34-D3CF-461E-83BD-43B8CB49F351}">
      <dsp:nvSpPr>
        <dsp:cNvPr id="0" name=""/>
        <dsp:cNvSpPr/>
      </dsp:nvSpPr>
      <dsp:spPr>
        <a:xfrm>
          <a:off x="0" y="3576876"/>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Exit Interview</a:t>
          </a:r>
        </a:p>
      </dsp:txBody>
      <dsp:txXfrm>
        <a:off x="39323" y="3616199"/>
        <a:ext cx="7986250" cy="726899"/>
      </dsp:txXfrm>
    </dsp:sp>
    <dsp:sp modelId="{C5D1AED6-AC6E-4A08-84EE-593EEED2FEB9}">
      <dsp:nvSpPr>
        <dsp:cNvPr id="0" name=""/>
        <dsp:cNvSpPr/>
      </dsp:nvSpPr>
      <dsp:spPr>
        <a:xfrm>
          <a:off x="0" y="4460181"/>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Resignation</a:t>
          </a:r>
        </a:p>
      </dsp:txBody>
      <dsp:txXfrm>
        <a:off x="39323" y="4499504"/>
        <a:ext cx="7986250" cy="726899"/>
      </dsp:txXfrm>
    </dsp:sp>
    <dsp:sp modelId="{34A3D316-0A97-481E-926D-7A5185393925}">
      <dsp:nvSpPr>
        <dsp:cNvPr id="0" name=""/>
        <dsp:cNvSpPr/>
      </dsp:nvSpPr>
      <dsp:spPr>
        <a:xfrm>
          <a:off x="0" y="5343486"/>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Outplacement</a:t>
          </a:r>
        </a:p>
      </dsp:txBody>
      <dsp:txXfrm>
        <a:off x="39323" y="5382809"/>
        <a:ext cx="7986250" cy="7268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95609"/>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Life Cycle Model</a:t>
          </a:r>
        </a:p>
      </dsp:txBody>
      <dsp:txXfrm>
        <a:off x="39323" y="134932"/>
        <a:ext cx="7986250" cy="726899"/>
      </dsp:txXfrm>
    </dsp:sp>
    <dsp:sp modelId="{C30047F0-DB09-4604-AC54-FC0221E4A689}">
      <dsp:nvSpPr>
        <dsp:cNvPr id="0" name=""/>
        <dsp:cNvSpPr/>
      </dsp:nvSpPr>
      <dsp:spPr>
        <a:xfrm>
          <a:off x="0" y="926961"/>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Transferring</a:t>
          </a:r>
        </a:p>
      </dsp:txBody>
      <dsp:txXfrm>
        <a:off x="39323" y="966284"/>
        <a:ext cx="7986250" cy="726899"/>
      </dsp:txXfrm>
    </dsp:sp>
    <dsp:sp modelId="{F209ACB3-3444-40CC-BCCA-513ABA9ADB86}">
      <dsp:nvSpPr>
        <dsp:cNvPr id="0" name=""/>
        <dsp:cNvSpPr/>
      </dsp:nvSpPr>
      <dsp:spPr>
        <a:xfrm>
          <a:off x="0" y="1810266"/>
          <a:ext cx="8064896" cy="805545"/>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Offboarding</a:t>
          </a:r>
        </a:p>
      </dsp:txBody>
      <dsp:txXfrm>
        <a:off x="39323" y="1849589"/>
        <a:ext cx="7986250" cy="726899"/>
      </dsp:txXfrm>
    </dsp:sp>
    <dsp:sp modelId="{24D32922-BF99-4CE5-821E-A240C3092535}">
      <dsp:nvSpPr>
        <dsp:cNvPr id="0" name=""/>
        <dsp:cNvSpPr/>
      </dsp:nvSpPr>
      <dsp:spPr>
        <a:xfrm>
          <a:off x="0" y="2693571"/>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Termination</a:t>
          </a:r>
        </a:p>
      </dsp:txBody>
      <dsp:txXfrm>
        <a:off x="39323" y="2732894"/>
        <a:ext cx="7986250" cy="726899"/>
      </dsp:txXfrm>
    </dsp:sp>
    <dsp:sp modelId="{E4D22F34-D3CF-461E-83BD-43B8CB49F351}">
      <dsp:nvSpPr>
        <dsp:cNvPr id="0" name=""/>
        <dsp:cNvSpPr/>
      </dsp:nvSpPr>
      <dsp:spPr>
        <a:xfrm>
          <a:off x="0" y="3576876"/>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Exit Interview</a:t>
          </a:r>
        </a:p>
      </dsp:txBody>
      <dsp:txXfrm>
        <a:off x="39323" y="3616199"/>
        <a:ext cx="7986250" cy="726899"/>
      </dsp:txXfrm>
    </dsp:sp>
    <dsp:sp modelId="{C5D1AED6-AC6E-4A08-84EE-593EEED2FEB9}">
      <dsp:nvSpPr>
        <dsp:cNvPr id="0" name=""/>
        <dsp:cNvSpPr/>
      </dsp:nvSpPr>
      <dsp:spPr>
        <a:xfrm>
          <a:off x="0" y="4460181"/>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Resignation</a:t>
          </a:r>
        </a:p>
      </dsp:txBody>
      <dsp:txXfrm>
        <a:off x="39323" y="4499504"/>
        <a:ext cx="7986250" cy="726899"/>
      </dsp:txXfrm>
    </dsp:sp>
    <dsp:sp modelId="{34A3D316-0A97-481E-926D-7A5185393925}">
      <dsp:nvSpPr>
        <dsp:cNvPr id="0" name=""/>
        <dsp:cNvSpPr/>
      </dsp:nvSpPr>
      <dsp:spPr>
        <a:xfrm>
          <a:off x="0" y="5343486"/>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Outplacement</a:t>
          </a:r>
        </a:p>
      </dsp:txBody>
      <dsp:txXfrm>
        <a:off x="39323" y="5382809"/>
        <a:ext cx="7986250" cy="7268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95609"/>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Life Cycle Model</a:t>
          </a:r>
        </a:p>
      </dsp:txBody>
      <dsp:txXfrm>
        <a:off x="39323" y="134932"/>
        <a:ext cx="7986250" cy="726899"/>
      </dsp:txXfrm>
    </dsp:sp>
    <dsp:sp modelId="{C30047F0-DB09-4604-AC54-FC0221E4A689}">
      <dsp:nvSpPr>
        <dsp:cNvPr id="0" name=""/>
        <dsp:cNvSpPr/>
      </dsp:nvSpPr>
      <dsp:spPr>
        <a:xfrm>
          <a:off x="0" y="926961"/>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Transferring</a:t>
          </a:r>
        </a:p>
      </dsp:txBody>
      <dsp:txXfrm>
        <a:off x="39323" y="966284"/>
        <a:ext cx="7986250" cy="726899"/>
      </dsp:txXfrm>
    </dsp:sp>
    <dsp:sp modelId="{F209ACB3-3444-40CC-BCCA-513ABA9ADB86}">
      <dsp:nvSpPr>
        <dsp:cNvPr id="0" name=""/>
        <dsp:cNvSpPr/>
      </dsp:nvSpPr>
      <dsp:spPr>
        <a:xfrm>
          <a:off x="0" y="1810266"/>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Offboarding</a:t>
          </a:r>
        </a:p>
      </dsp:txBody>
      <dsp:txXfrm>
        <a:off x="39323" y="1849589"/>
        <a:ext cx="7986250" cy="726899"/>
      </dsp:txXfrm>
    </dsp:sp>
    <dsp:sp modelId="{24D32922-BF99-4CE5-821E-A240C3092535}">
      <dsp:nvSpPr>
        <dsp:cNvPr id="0" name=""/>
        <dsp:cNvSpPr/>
      </dsp:nvSpPr>
      <dsp:spPr>
        <a:xfrm>
          <a:off x="0" y="2693571"/>
          <a:ext cx="8064896" cy="805545"/>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Termination</a:t>
          </a:r>
        </a:p>
      </dsp:txBody>
      <dsp:txXfrm>
        <a:off x="39323" y="2732894"/>
        <a:ext cx="7986250" cy="726899"/>
      </dsp:txXfrm>
    </dsp:sp>
    <dsp:sp modelId="{E4D22F34-D3CF-461E-83BD-43B8CB49F351}">
      <dsp:nvSpPr>
        <dsp:cNvPr id="0" name=""/>
        <dsp:cNvSpPr/>
      </dsp:nvSpPr>
      <dsp:spPr>
        <a:xfrm>
          <a:off x="0" y="3576876"/>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Exit Interview</a:t>
          </a:r>
        </a:p>
      </dsp:txBody>
      <dsp:txXfrm>
        <a:off x="39323" y="3616199"/>
        <a:ext cx="7986250" cy="726899"/>
      </dsp:txXfrm>
    </dsp:sp>
    <dsp:sp modelId="{C5D1AED6-AC6E-4A08-84EE-593EEED2FEB9}">
      <dsp:nvSpPr>
        <dsp:cNvPr id="0" name=""/>
        <dsp:cNvSpPr/>
      </dsp:nvSpPr>
      <dsp:spPr>
        <a:xfrm>
          <a:off x="0" y="4460181"/>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Resignation</a:t>
          </a:r>
        </a:p>
      </dsp:txBody>
      <dsp:txXfrm>
        <a:off x="39323" y="4499504"/>
        <a:ext cx="7986250" cy="726899"/>
      </dsp:txXfrm>
    </dsp:sp>
    <dsp:sp modelId="{34A3D316-0A97-481E-926D-7A5185393925}">
      <dsp:nvSpPr>
        <dsp:cNvPr id="0" name=""/>
        <dsp:cNvSpPr/>
      </dsp:nvSpPr>
      <dsp:spPr>
        <a:xfrm>
          <a:off x="0" y="5343486"/>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Outplacement</a:t>
          </a:r>
        </a:p>
      </dsp:txBody>
      <dsp:txXfrm>
        <a:off x="39323" y="5382809"/>
        <a:ext cx="7986250" cy="72689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95609"/>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Life Cycle Model</a:t>
          </a:r>
        </a:p>
      </dsp:txBody>
      <dsp:txXfrm>
        <a:off x="39323" y="134932"/>
        <a:ext cx="7986250" cy="726899"/>
      </dsp:txXfrm>
    </dsp:sp>
    <dsp:sp modelId="{C30047F0-DB09-4604-AC54-FC0221E4A689}">
      <dsp:nvSpPr>
        <dsp:cNvPr id="0" name=""/>
        <dsp:cNvSpPr/>
      </dsp:nvSpPr>
      <dsp:spPr>
        <a:xfrm>
          <a:off x="0" y="926961"/>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Transferring</a:t>
          </a:r>
        </a:p>
      </dsp:txBody>
      <dsp:txXfrm>
        <a:off x="39323" y="966284"/>
        <a:ext cx="7986250" cy="726899"/>
      </dsp:txXfrm>
    </dsp:sp>
    <dsp:sp modelId="{F209ACB3-3444-40CC-BCCA-513ABA9ADB86}">
      <dsp:nvSpPr>
        <dsp:cNvPr id="0" name=""/>
        <dsp:cNvSpPr/>
      </dsp:nvSpPr>
      <dsp:spPr>
        <a:xfrm>
          <a:off x="0" y="1810266"/>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Offboarding</a:t>
          </a:r>
        </a:p>
      </dsp:txBody>
      <dsp:txXfrm>
        <a:off x="39323" y="1849589"/>
        <a:ext cx="7986250" cy="726899"/>
      </dsp:txXfrm>
    </dsp:sp>
    <dsp:sp modelId="{24D32922-BF99-4CE5-821E-A240C3092535}">
      <dsp:nvSpPr>
        <dsp:cNvPr id="0" name=""/>
        <dsp:cNvSpPr/>
      </dsp:nvSpPr>
      <dsp:spPr>
        <a:xfrm>
          <a:off x="0" y="2693571"/>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Termination</a:t>
          </a:r>
        </a:p>
      </dsp:txBody>
      <dsp:txXfrm>
        <a:off x="39323" y="2732894"/>
        <a:ext cx="7986250" cy="726899"/>
      </dsp:txXfrm>
    </dsp:sp>
    <dsp:sp modelId="{E4D22F34-D3CF-461E-83BD-43B8CB49F351}">
      <dsp:nvSpPr>
        <dsp:cNvPr id="0" name=""/>
        <dsp:cNvSpPr/>
      </dsp:nvSpPr>
      <dsp:spPr>
        <a:xfrm>
          <a:off x="0" y="3576876"/>
          <a:ext cx="8064896" cy="805545"/>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Exit Interview</a:t>
          </a:r>
        </a:p>
      </dsp:txBody>
      <dsp:txXfrm>
        <a:off x="39323" y="3616199"/>
        <a:ext cx="7986250" cy="726899"/>
      </dsp:txXfrm>
    </dsp:sp>
    <dsp:sp modelId="{C5D1AED6-AC6E-4A08-84EE-593EEED2FEB9}">
      <dsp:nvSpPr>
        <dsp:cNvPr id="0" name=""/>
        <dsp:cNvSpPr/>
      </dsp:nvSpPr>
      <dsp:spPr>
        <a:xfrm>
          <a:off x="0" y="4460181"/>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Resignation</a:t>
          </a:r>
        </a:p>
      </dsp:txBody>
      <dsp:txXfrm>
        <a:off x="39323" y="4499504"/>
        <a:ext cx="7986250" cy="726899"/>
      </dsp:txXfrm>
    </dsp:sp>
    <dsp:sp modelId="{34A3D316-0A97-481E-926D-7A5185393925}">
      <dsp:nvSpPr>
        <dsp:cNvPr id="0" name=""/>
        <dsp:cNvSpPr/>
      </dsp:nvSpPr>
      <dsp:spPr>
        <a:xfrm>
          <a:off x="0" y="5343486"/>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Outplacement</a:t>
          </a:r>
        </a:p>
      </dsp:txBody>
      <dsp:txXfrm>
        <a:off x="39323" y="5382809"/>
        <a:ext cx="7986250" cy="72689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95609"/>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Life Cycle Model</a:t>
          </a:r>
        </a:p>
      </dsp:txBody>
      <dsp:txXfrm>
        <a:off x="39323" y="134932"/>
        <a:ext cx="7986250" cy="726899"/>
      </dsp:txXfrm>
    </dsp:sp>
    <dsp:sp modelId="{C30047F0-DB09-4604-AC54-FC0221E4A689}">
      <dsp:nvSpPr>
        <dsp:cNvPr id="0" name=""/>
        <dsp:cNvSpPr/>
      </dsp:nvSpPr>
      <dsp:spPr>
        <a:xfrm>
          <a:off x="0" y="926961"/>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Transferring</a:t>
          </a:r>
        </a:p>
      </dsp:txBody>
      <dsp:txXfrm>
        <a:off x="39323" y="966284"/>
        <a:ext cx="7986250" cy="726899"/>
      </dsp:txXfrm>
    </dsp:sp>
    <dsp:sp modelId="{F209ACB3-3444-40CC-BCCA-513ABA9ADB86}">
      <dsp:nvSpPr>
        <dsp:cNvPr id="0" name=""/>
        <dsp:cNvSpPr/>
      </dsp:nvSpPr>
      <dsp:spPr>
        <a:xfrm>
          <a:off x="0" y="1810266"/>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Offboarding</a:t>
          </a:r>
        </a:p>
      </dsp:txBody>
      <dsp:txXfrm>
        <a:off x="39323" y="1849589"/>
        <a:ext cx="7986250" cy="726899"/>
      </dsp:txXfrm>
    </dsp:sp>
    <dsp:sp modelId="{24D32922-BF99-4CE5-821E-A240C3092535}">
      <dsp:nvSpPr>
        <dsp:cNvPr id="0" name=""/>
        <dsp:cNvSpPr/>
      </dsp:nvSpPr>
      <dsp:spPr>
        <a:xfrm>
          <a:off x="0" y="2693571"/>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Termination</a:t>
          </a:r>
        </a:p>
      </dsp:txBody>
      <dsp:txXfrm>
        <a:off x="39323" y="2732894"/>
        <a:ext cx="7986250" cy="726899"/>
      </dsp:txXfrm>
    </dsp:sp>
    <dsp:sp modelId="{E4D22F34-D3CF-461E-83BD-43B8CB49F351}">
      <dsp:nvSpPr>
        <dsp:cNvPr id="0" name=""/>
        <dsp:cNvSpPr/>
      </dsp:nvSpPr>
      <dsp:spPr>
        <a:xfrm>
          <a:off x="0" y="3576876"/>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Exit Interview</a:t>
          </a:r>
        </a:p>
      </dsp:txBody>
      <dsp:txXfrm>
        <a:off x="39323" y="3616199"/>
        <a:ext cx="7986250" cy="726899"/>
      </dsp:txXfrm>
    </dsp:sp>
    <dsp:sp modelId="{C5D1AED6-AC6E-4A08-84EE-593EEED2FEB9}">
      <dsp:nvSpPr>
        <dsp:cNvPr id="0" name=""/>
        <dsp:cNvSpPr/>
      </dsp:nvSpPr>
      <dsp:spPr>
        <a:xfrm>
          <a:off x="0" y="4460181"/>
          <a:ext cx="8064896" cy="805545"/>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Resignation</a:t>
          </a:r>
        </a:p>
      </dsp:txBody>
      <dsp:txXfrm>
        <a:off x="39323" y="4499504"/>
        <a:ext cx="7986250" cy="726899"/>
      </dsp:txXfrm>
    </dsp:sp>
    <dsp:sp modelId="{34A3D316-0A97-481E-926D-7A5185393925}">
      <dsp:nvSpPr>
        <dsp:cNvPr id="0" name=""/>
        <dsp:cNvSpPr/>
      </dsp:nvSpPr>
      <dsp:spPr>
        <a:xfrm>
          <a:off x="0" y="5343486"/>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Outplacement</a:t>
          </a:r>
        </a:p>
      </dsp:txBody>
      <dsp:txXfrm>
        <a:off x="39323" y="5382809"/>
        <a:ext cx="7986250" cy="72689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95609"/>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Life Cycle Model</a:t>
          </a:r>
        </a:p>
      </dsp:txBody>
      <dsp:txXfrm>
        <a:off x="39323" y="134932"/>
        <a:ext cx="7986250" cy="726899"/>
      </dsp:txXfrm>
    </dsp:sp>
    <dsp:sp modelId="{C30047F0-DB09-4604-AC54-FC0221E4A689}">
      <dsp:nvSpPr>
        <dsp:cNvPr id="0" name=""/>
        <dsp:cNvSpPr/>
      </dsp:nvSpPr>
      <dsp:spPr>
        <a:xfrm>
          <a:off x="0" y="926961"/>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Transferring</a:t>
          </a:r>
        </a:p>
      </dsp:txBody>
      <dsp:txXfrm>
        <a:off x="39323" y="966284"/>
        <a:ext cx="7986250" cy="726899"/>
      </dsp:txXfrm>
    </dsp:sp>
    <dsp:sp modelId="{F209ACB3-3444-40CC-BCCA-513ABA9ADB86}">
      <dsp:nvSpPr>
        <dsp:cNvPr id="0" name=""/>
        <dsp:cNvSpPr/>
      </dsp:nvSpPr>
      <dsp:spPr>
        <a:xfrm>
          <a:off x="0" y="1810266"/>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Offboarding</a:t>
          </a:r>
        </a:p>
      </dsp:txBody>
      <dsp:txXfrm>
        <a:off x="39323" y="1849589"/>
        <a:ext cx="7986250" cy="726899"/>
      </dsp:txXfrm>
    </dsp:sp>
    <dsp:sp modelId="{24D32922-BF99-4CE5-821E-A240C3092535}">
      <dsp:nvSpPr>
        <dsp:cNvPr id="0" name=""/>
        <dsp:cNvSpPr/>
      </dsp:nvSpPr>
      <dsp:spPr>
        <a:xfrm>
          <a:off x="0" y="2693571"/>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Termination</a:t>
          </a:r>
        </a:p>
      </dsp:txBody>
      <dsp:txXfrm>
        <a:off x="39323" y="2732894"/>
        <a:ext cx="7986250" cy="726899"/>
      </dsp:txXfrm>
    </dsp:sp>
    <dsp:sp modelId="{E4D22F34-D3CF-461E-83BD-43B8CB49F351}">
      <dsp:nvSpPr>
        <dsp:cNvPr id="0" name=""/>
        <dsp:cNvSpPr/>
      </dsp:nvSpPr>
      <dsp:spPr>
        <a:xfrm>
          <a:off x="0" y="3576876"/>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Exit Interview</a:t>
          </a:r>
        </a:p>
      </dsp:txBody>
      <dsp:txXfrm>
        <a:off x="39323" y="3616199"/>
        <a:ext cx="7986250" cy="726899"/>
      </dsp:txXfrm>
    </dsp:sp>
    <dsp:sp modelId="{C5D1AED6-AC6E-4A08-84EE-593EEED2FEB9}">
      <dsp:nvSpPr>
        <dsp:cNvPr id="0" name=""/>
        <dsp:cNvSpPr/>
      </dsp:nvSpPr>
      <dsp:spPr>
        <a:xfrm>
          <a:off x="0" y="4460181"/>
          <a:ext cx="8064896"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Resignation</a:t>
          </a:r>
        </a:p>
      </dsp:txBody>
      <dsp:txXfrm>
        <a:off x="39323" y="4499504"/>
        <a:ext cx="7986250" cy="726899"/>
      </dsp:txXfrm>
    </dsp:sp>
    <dsp:sp modelId="{34A3D316-0A97-481E-926D-7A5185393925}">
      <dsp:nvSpPr>
        <dsp:cNvPr id="0" name=""/>
        <dsp:cNvSpPr/>
      </dsp:nvSpPr>
      <dsp:spPr>
        <a:xfrm>
          <a:off x="0" y="5343486"/>
          <a:ext cx="8064896" cy="805545"/>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Outplacement</a:t>
          </a:r>
        </a:p>
      </dsp:txBody>
      <dsp:txXfrm>
        <a:off x="39323" y="5382809"/>
        <a:ext cx="7986250" cy="72689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159466"/>
          <a:ext cx="8064896" cy="108576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Employee Attendance</a:t>
          </a:r>
        </a:p>
      </dsp:txBody>
      <dsp:txXfrm>
        <a:off x="53002" y="212468"/>
        <a:ext cx="7958892" cy="979756"/>
      </dsp:txXfrm>
    </dsp:sp>
    <dsp:sp modelId="{C30047F0-DB09-4604-AC54-FC0221E4A689}">
      <dsp:nvSpPr>
        <dsp:cNvPr id="0" name=""/>
        <dsp:cNvSpPr/>
      </dsp:nvSpPr>
      <dsp:spPr>
        <a:xfrm>
          <a:off x="0" y="1300664"/>
          <a:ext cx="8064896" cy="108576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Return to work program</a:t>
          </a:r>
        </a:p>
      </dsp:txBody>
      <dsp:txXfrm>
        <a:off x="53002" y="1353666"/>
        <a:ext cx="7958892" cy="979756"/>
      </dsp:txXfrm>
    </dsp:sp>
    <dsp:sp modelId="{F209ACB3-3444-40CC-BCCA-513ABA9ADB86}">
      <dsp:nvSpPr>
        <dsp:cNvPr id="0" name=""/>
        <dsp:cNvSpPr/>
      </dsp:nvSpPr>
      <dsp:spPr>
        <a:xfrm>
          <a:off x="0" y="2553464"/>
          <a:ext cx="8064896" cy="108576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Work Time Management</a:t>
          </a:r>
        </a:p>
      </dsp:txBody>
      <dsp:txXfrm>
        <a:off x="53002" y="2606466"/>
        <a:ext cx="7958892" cy="979756"/>
      </dsp:txXfrm>
    </dsp:sp>
    <dsp:sp modelId="{E4D22F34-D3CF-461E-83BD-43B8CB49F351}">
      <dsp:nvSpPr>
        <dsp:cNvPr id="0" name=""/>
        <dsp:cNvSpPr/>
      </dsp:nvSpPr>
      <dsp:spPr>
        <a:xfrm>
          <a:off x="0" y="3806264"/>
          <a:ext cx="8064896" cy="108576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HR Documents and Records</a:t>
          </a:r>
          <a:endParaRPr lang="en-MY" sz="3500" kern="1200" dirty="0">
            <a:solidFill>
              <a:srgbClr val="000000"/>
            </a:solidFill>
            <a:latin typeface="Arial"/>
            <a:ea typeface="+mn-ea"/>
            <a:cs typeface="+mn-cs"/>
          </a:endParaRPr>
        </a:p>
      </dsp:txBody>
      <dsp:txXfrm>
        <a:off x="53002" y="3859266"/>
        <a:ext cx="7958892" cy="979756"/>
      </dsp:txXfrm>
    </dsp:sp>
    <dsp:sp modelId="{C5D1AED6-AC6E-4A08-84EE-593EEED2FEB9}">
      <dsp:nvSpPr>
        <dsp:cNvPr id="0" name=""/>
        <dsp:cNvSpPr/>
      </dsp:nvSpPr>
      <dsp:spPr>
        <a:xfrm>
          <a:off x="0" y="5059063"/>
          <a:ext cx="8064896" cy="108576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Data Management</a:t>
          </a:r>
        </a:p>
      </dsp:txBody>
      <dsp:txXfrm>
        <a:off x="53002" y="5112065"/>
        <a:ext cx="7958892" cy="97975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78641"/>
          <a:ext cx="6768752" cy="81081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Attendance</a:t>
          </a:r>
        </a:p>
      </dsp:txBody>
      <dsp:txXfrm>
        <a:off x="39580" y="118221"/>
        <a:ext cx="6689592" cy="731650"/>
      </dsp:txXfrm>
    </dsp:sp>
    <dsp:sp modelId="{C30047F0-DB09-4604-AC54-FC0221E4A689}">
      <dsp:nvSpPr>
        <dsp:cNvPr id="0" name=""/>
        <dsp:cNvSpPr/>
      </dsp:nvSpPr>
      <dsp:spPr>
        <a:xfrm>
          <a:off x="0" y="920993"/>
          <a:ext cx="6768752" cy="81081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Return to work program</a:t>
          </a:r>
        </a:p>
      </dsp:txBody>
      <dsp:txXfrm>
        <a:off x="39580" y="960573"/>
        <a:ext cx="6689592" cy="731650"/>
      </dsp:txXfrm>
    </dsp:sp>
    <dsp:sp modelId="{F209ACB3-3444-40CC-BCCA-513ABA9ADB86}">
      <dsp:nvSpPr>
        <dsp:cNvPr id="0" name=""/>
        <dsp:cNvSpPr/>
      </dsp:nvSpPr>
      <dsp:spPr>
        <a:xfrm>
          <a:off x="0" y="1826843"/>
          <a:ext cx="6768752" cy="81081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Work Time Management</a:t>
          </a:r>
        </a:p>
      </dsp:txBody>
      <dsp:txXfrm>
        <a:off x="39580" y="1866423"/>
        <a:ext cx="6689592" cy="731650"/>
      </dsp:txXfrm>
    </dsp:sp>
    <dsp:sp modelId="{E4D22F34-D3CF-461E-83BD-43B8CB49F351}">
      <dsp:nvSpPr>
        <dsp:cNvPr id="0" name=""/>
        <dsp:cNvSpPr/>
      </dsp:nvSpPr>
      <dsp:spPr>
        <a:xfrm>
          <a:off x="0" y="2732693"/>
          <a:ext cx="6768752" cy="81081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HR Documents and Records</a:t>
          </a:r>
          <a:endParaRPr lang="en-MY" sz="3500" kern="1200" dirty="0">
            <a:solidFill>
              <a:srgbClr val="000000"/>
            </a:solidFill>
            <a:latin typeface="Arial"/>
            <a:ea typeface="+mn-ea"/>
            <a:cs typeface="+mn-cs"/>
          </a:endParaRPr>
        </a:p>
      </dsp:txBody>
      <dsp:txXfrm>
        <a:off x="39580" y="2772273"/>
        <a:ext cx="6689592" cy="731650"/>
      </dsp:txXfrm>
    </dsp:sp>
    <dsp:sp modelId="{C5D1AED6-AC6E-4A08-84EE-593EEED2FEB9}">
      <dsp:nvSpPr>
        <dsp:cNvPr id="0" name=""/>
        <dsp:cNvSpPr/>
      </dsp:nvSpPr>
      <dsp:spPr>
        <a:xfrm>
          <a:off x="0" y="3638543"/>
          <a:ext cx="6768752" cy="81081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Data Management</a:t>
          </a:r>
        </a:p>
      </dsp:txBody>
      <dsp:txXfrm>
        <a:off x="39580" y="3678123"/>
        <a:ext cx="6689592" cy="73165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97652"/>
          <a:ext cx="6984776" cy="8424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Attendance</a:t>
          </a:r>
        </a:p>
      </dsp:txBody>
      <dsp:txXfrm>
        <a:off x="41123" y="138775"/>
        <a:ext cx="6902530" cy="760154"/>
      </dsp:txXfrm>
    </dsp:sp>
    <dsp:sp modelId="{C30047F0-DB09-4604-AC54-FC0221E4A689}">
      <dsp:nvSpPr>
        <dsp:cNvPr id="0" name=""/>
        <dsp:cNvSpPr/>
      </dsp:nvSpPr>
      <dsp:spPr>
        <a:xfrm>
          <a:off x="0" y="983064"/>
          <a:ext cx="6984776" cy="8424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Return to work program</a:t>
          </a:r>
        </a:p>
      </dsp:txBody>
      <dsp:txXfrm>
        <a:off x="41123" y="1024187"/>
        <a:ext cx="6902530" cy="760154"/>
      </dsp:txXfrm>
    </dsp:sp>
    <dsp:sp modelId="{F209ACB3-3444-40CC-BCCA-513ABA9ADB86}">
      <dsp:nvSpPr>
        <dsp:cNvPr id="0" name=""/>
        <dsp:cNvSpPr/>
      </dsp:nvSpPr>
      <dsp:spPr>
        <a:xfrm>
          <a:off x="0" y="1955064"/>
          <a:ext cx="6984776" cy="8424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Work Time Management</a:t>
          </a:r>
        </a:p>
      </dsp:txBody>
      <dsp:txXfrm>
        <a:off x="41123" y="1996187"/>
        <a:ext cx="6902530" cy="760154"/>
      </dsp:txXfrm>
    </dsp:sp>
    <dsp:sp modelId="{E4D22F34-D3CF-461E-83BD-43B8CB49F351}">
      <dsp:nvSpPr>
        <dsp:cNvPr id="0" name=""/>
        <dsp:cNvSpPr/>
      </dsp:nvSpPr>
      <dsp:spPr>
        <a:xfrm>
          <a:off x="0" y="2927064"/>
          <a:ext cx="6984776" cy="8424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HR Documents and Records</a:t>
          </a:r>
          <a:endParaRPr lang="en-MY" sz="3500" kern="1200" dirty="0">
            <a:solidFill>
              <a:srgbClr val="000000"/>
            </a:solidFill>
            <a:latin typeface="Arial"/>
            <a:ea typeface="+mn-ea"/>
            <a:cs typeface="+mn-cs"/>
          </a:endParaRPr>
        </a:p>
      </dsp:txBody>
      <dsp:txXfrm>
        <a:off x="41123" y="2968187"/>
        <a:ext cx="6902530" cy="760154"/>
      </dsp:txXfrm>
    </dsp:sp>
    <dsp:sp modelId="{C5D1AED6-AC6E-4A08-84EE-593EEED2FEB9}">
      <dsp:nvSpPr>
        <dsp:cNvPr id="0" name=""/>
        <dsp:cNvSpPr/>
      </dsp:nvSpPr>
      <dsp:spPr>
        <a:xfrm>
          <a:off x="0" y="3899064"/>
          <a:ext cx="6984776" cy="8424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Data Management</a:t>
          </a:r>
        </a:p>
      </dsp:txBody>
      <dsp:txXfrm>
        <a:off x="41123" y="3940187"/>
        <a:ext cx="6902530" cy="76015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97652"/>
          <a:ext cx="6984776" cy="8424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Attendance</a:t>
          </a:r>
        </a:p>
      </dsp:txBody>
      <dsp:txXfrm>
        <a:off x="41123" y="138775"/>
        <a:ext cx="6902530" cy="760154"/>
      </dsp:txXfrm>
    </dsp:sp>
    <dsp:sp modelId="{C30047F0-DB09-4604-AC54-FC0221E4A689}">
      <dsp:nvSpPr>
        <dsp:cNvPr id="0" name=""/>
        <dsp:cNvSpPr/>
      </dsp:nvSpPr>
      <dsp:spPr>
        <a:xfrm>
          <a:off x="0" y="983064"/>
          <a:ext cx="6984776" cy="8424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Return to work program</a:t>
          </a:r>
        </a:p>
      </dsp:txBody>
      <dsp:txXfrm>
        <a:off x="41123" y="1024187"/>
        <a:ext cx="6902530" cy="760154"/>
      </dsp:txXfrm>
    </dsp:sp>
    <dsp:sp modelId="{F209ACB3-3444-40CC-BCCA-513ABA9ADB86}">
      <dsp:nvSpPr>
        <dsp:cNvPr id="0" name=""/>
        <dsp:cNvSpPr/>
      </dsp:nvSpPr>
      <dsp:spPr>
        <a:xfrm>
          <a:off x="0" y="1955064"/>
          <a:ext cx="6984776" cy="8424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Work Time Management</a:t>
          </a:r>
        </a:p>
      </dsp:txBody>
      <dsp:txXfrm>
        <a:off x="41123" y="1996187"/>
        <a:ext cx="6902530" cy="760154"/>
      </dsp:txXfrm>
    </dsp:sp>
    <dsp:sp modelId="{E4D22F34-D3CF-461E-83BD-43B8CB49F351}">
      <dsp:nvSpPr>
        <dsp:cNvPr id="0" name=""/>
        <dsp:cNvSpPr/>
      </dsp:nvSpPr>
      <dsp:spPr>
        <a:xfrm>
          <a:off x="0" y="2927064"/>
          <a:ext cx="6984776" cy="8424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FFFFEE"/>
              </a:solidFill>
              <a:latin typeface="Arial"/>
              <a:ea typeface="+mn-ea"/>
              <a:cs typeface="+mn-cs"/>
            </a:rPr>
            <a:t>HR Documents and Records</a:t>
          </a:r>
          <a:endParaRPr lang="en-MY" sz="3500" kern="1200" dirty="0">
            <a:solidFill>
              <a:srgbClr val="FFFFEE"/>
            </a:solidFill>
            <a:latin typeface="Arial"/>
            <a:ea typeface="+mn-ea"/>
            <a:cs typeface="+mn-cs"/>
          </a:endParaRPr>
        </a:p>
      </dsp:txBody>
      <dsp:txXfrm>
        <a:off x="41123" y="2968187"/>
        <a:ext cx="6902530" cy="760154"/>
      </dsp:txXfrm>
    </dsp:sp>
    <dsp:sp modelId="{C5D1AED6-AC6E-4A08-84EE-593EEED2FEB9}">
      <dsp:nvSpPr>
        <dsp:cNvPr id="0" name=""/>
        <dsp:cNvSpPr/>
      </dsp:nvSpPr>
      <dsp:spPr>
        <a:xfrm>
          <a:off x="0" y="3899064"/>
          <a:ext cx="6984776" cy="8424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Data Management</a:t>
          </a:r>
        </a:p>
      </dsp:txBody>
      <dsp:txXfrm>
        <a:off x="41123" y="3940187"/>
        <a:ext cx="6902530" cy="76015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97652"/>
          <a:ext cx="6984776" cy="8424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Attendance</a:t>
          </a:r>
        </a:p>
      </dsp:txBody>
      <dsp:txXfrm>
        <a:off x="41123" y="138775"/>
        <a:ext cx="6902530" cy="760154"/>
      </dsp:txXfrm>
    </dsp:sp>
    <dsp:sp modelId="{C30047F0-DB09-4604-AC54-FC0221E4A689}">
      <dsp:nvSpPr>
        <dsp:cNvPr id="0" name=""/>
        <dsp:cNvSpPr/>
      </dsp:nvSpPr>
      <dsp:spPr>
        <a:xfrm>
          <a:off x="0" y="983064"/>
          <a:ext cx="6984776" cy="8424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Return to work program</a:t>
          </a:r>
        </a:p>
      </dsp:txBody>
      <dsp:txXfrm>
        <a:off x="41123" y="1024187"/>
        <a:ext cx="6902530" cy="760154"/>
      </dsp:txXfrm>
    </dsp:sp>
    <dsp:sp modelId="{F209ACB3-3444-40CC-BCCA-513ABA9ADB86}">
      <dsp:nvSpPr>
        <dsp:cNvPr id="0" name=""/>
        <dsp:cNvSpPr/>
      </dsp:nvSpPr>
      <dsp:spPr>
        <a:xfrm>
          <a:off x="0" y="1955064"/>
          <a:ext cx="6984776" cy="8424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Work Time Management</a:t>
          </a:r>
        </a:p>
      </dsp:txBody>
      <dsp:txXfrm>
        <a:off x="41123" y="1996187"/>
        <a:ext cx="6902530" cy="760154"/>
      </dsp:txXfrm>
    </dsp:sp>
    <dsp:sp modelId="{E4D22F34-D3CF-461E-83BD-43B8CB49F351}">
      <dsp:nvSpPr>
        <dsp:cNvPr id="0" name=""/>
        <dsp:cNvSpPr/>
      </dsp:nvSpPr>
      <dsp:spPr>
        <a:xfrm>
          <a:off x="0" y="2927064"/>
          <a:ext cx="6984776" cy="8424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HR Documents and Records</a:t>
          </a:r>
          <a:endParaRPr lang="en-MY" sz="3500" kern="1200" dirty="0">
            <a:solidFill>
              <a:srgbClr val="000000"/>
            </a:solidFill>
            <a:latin typeface="Arial"/>
            <a:ea typeface="+mn-ea"/>
            <a:cs typeface="+mn-cs"/>
          </a:endParaRPr>
        </a:p>
      </dsp:txBody>
      <dsp:txXfrm>
        <a:off x="41123" y="2968187"/>
        <a:ext cx="6902530" cy="760154"/>
      </dsp:txXfrm>
    </dsp:sp>
    <dsp:sp modelId="{C5D1AED6-AC6E-4A08-84EE-593EEED2FEB9}">
      <dsp:nvSpPr>
        <dsp:cNvPr id="0" name=""/>
        <dsp:cNvSpPr/>
      </dsp:nvSpPr>
      <dsp:spPr>
        <a:xfrm>
          <a:off x="0" y="3899064"/>
          <a:ext cx="6984776" cy="8424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Employee Data Management</a:t>
          </a:r>
        </a:p>
      </dsp:txBody>
      <dsp:txXfrm>
        <a:off x="41123" y="3940187"/>
        <a:ext cx="6902530" cy="76015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3589541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11</a:t>
            </a:fld>
            <a:endParaRPr lang="en-MY" altLang="en-US"/>
          </a:p>
        </p:txBody>
      </p:sp>
    </p:spTree>
    <p:extLst>
      <p:ext uri="{BB962C8B-B14F-4D97-AF65-F5344CB8AC3E}">
        <p14:creationId xmlns:p14="http://schemas.microsoft.com/office/powerpoint/2010/main" val="3822911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21</a:t>
            </a:fld>
            <a:endParaRPr lang="en-MY" altLang="en-US"/>
          </a:p>
        </p:txBody>
      </p:sp>
    </p:spTree>
    <p:extLst>
      <p:ext uri="{BB962C8B-B14F-4D97-AF65-F5344CB8AC3E}">
        <p14:creationId xmlns:p14="http://schemas.microsoft.com/office/powerpoint/2010/main" val="425514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27</a:t>
            </a:fld>
            <a:endParaRPr lang="en-MY" altLang="en-US"/>
          </a:p>
        </p:txBody>
      </p:sp>
    </p:spTree>
    <p:extLst>
      <p:ext uri="{BB962C8B-B14F-4D97-AF65-F5344CB8AC3E}">
        <p14:creationId xmlns:p14="http://schemas.microsoft.com/office/powerpoint/2010/main" val="22328033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32</a:t>
            </a:fld>
            <a:endParaRPr lang="en-MY" altLang="en-US"/>
          </a:p>
        </p:txBody>
      </p:sp>
    </p:spTree>
    <p:extLst>
      <p:ext uri="{BB962C8B-B14F-4D97-AF65-F5344CB8AC3E}">
        <p14:creationId xmlns:p14="http://schemas.microsoft.com/office/powerpoint/2010/main" val="1562765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34</a:t>
            </a:fld>
            <a:endParaRPr lang="en-MY" altLang="en-US"/>
          </a:p>
        </p:txBody>
      </p:sp>
    </p:spTree>
    <p:extLst>
      <p:ext uri="{BB962C8B-B14F-4D97-AF65-F5344CB8AC3E}">
        <p14:creationId xmlns:p14="http://schemas.microsoft.com/office/powerpoint/2010/main" val="18465780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38</a:t>
            </a:fld>
            <a:endParaRPr lang="en-MY" altLang="en-US"/>
          </a:p>
        </p:txBody>
      </p:sp>
    </p:spTree>
    <p:extLst>
      <p:ext uri="{BB962C8B-B14F-4D97-AF65-F5344CB8AC3E}">
        <p14:creationId xmlns:p14="http://schemas.microsoft.com/office/powerpoint/2010/main" val="13723626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41</a:t>
            </a:fld>
            <a:endParaRPr lang="en-MY" altLang="en-US"/>
          </a:p>
        </p:txBody>
      </p:sp>
    </p:spTree>
    <p:extLst>
      <p:ext uri="{BB962C8B-B14F-4D97-AF65-F5344CB8AC3E}">
        <p14:creationId xmlns:p14="http://schemas.microsoft.com/office/powerpoint/2010/main" val="4639999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44</a:t>
            </a:fld>
            <a:endParaRPr lang="en-MY" altLang="en-US"/>
          </a:p>
        </p:txBody>
      </p:sp>
    </p:spTree>
    <p:extLst>
      <p:ext uri="{BB962C8B-B14F-4D97-AF65-F5344CB8AC3E}">
        <p14:creationId xmlns:p14="http://schemas.microsoft.com/office/powerpoint/2010/main" val="37388570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48</a:t>
            </a:fld>
            <a:endParaRPr lang="en-MY" altLang="en-US"/>
          </a:p>
        </p:txBody>
      </p:sp>
    </p:spTree>
    <p:extLst>
      <p:ext uri="{BB962C8B-B14F-4D97-AF65-F5344CB8AC3E}">
        <p14:creationId xmlns:p14="http://schemas.microsoft.com/office/powerpoint/2010/main" val="41727194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51</a:t>
            </a:fld>
            <a:endParaRPr lang="en-MY" altLang="en-US"/>
          </a:p>
        </p:txBody>
      </p:sp>
    </p:spTree>
    <p:extLst>
      <p:ext uri="{BB962C8B-B14F-4D97-AF65-F5344CB8AC3E}">
        <p14:creationId xmlns:p14="http://schemas.microsoft.com/office/powerpoint/2010/main" val="30310328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56</a:t>
            </a:fld>
            <a:endParaRPr lang="en-MY" altLang="en-US"/>
          </a:p>
        </p:txBody>
      </p:sp>
    </p:spTree>
    <p:extLst>
      <p:ext uri="{BB962C8B-B14F-4D97-AF65-F5344CB8AC3E}">
        <p14:creationId xmlns:p14="http://schemas.microsoft.com/office/powerpoint/2010/main" val="22797876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HR ADMINISTRATION AND </a:t>
            </a:r>
            <a:br>
              <a:rPr lang="en-MY" dirty="0"/>
            </a:br>
            <a:r>
              <a:rPr lang="en-MY" dirty="0"/>
              <a:t>SHARED SERVICES-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83129711"/>
              </p:ext>
            </p:extLst>
          </p:nvPr>
        </p:nvGraphicFramePr>
        <p:xfrm>
          <a:off x="683568" y="332656"/>
          <a:ext cx="8064896"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32509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39955-A4DA-4ECD-8BF6-123DB690F194}"/>
              </a:ext>
            </a:extLst>
          </p:cNvPr>
          <p:cNvSpPr>
            <a:spLocks noGrp="1"/>
          </p:cNvSpPr>
          <p:nvPr>
            <p:ph type="title"/>
          </p:nvPr>
        </p:nvSpPr>
        <p:spPr/>
        <p:txBody>
          <a:bodyPr/>
          <a:lstStyle/>
          <a:p>
            <a:r>
              <a:rPr lang="en-MY" dirty="0"/>
              <a:t>Employee Life Cycle Model</a:t>
            </a:r>
          </a:p>
        </p:txBody>
      </p:sp>
      <p:sp>
        <p:nvSpPr>
          <p:cNvPr id="3" name="Content Placeholder 2">
            <a:extLst>
              <a:ext uri="{FF2B5EF4-FFF2-40B4-BE49-F238E27FC236}">
                <a16:creationId xmlns:a16="http://schemas.microsoft.com/office/drawing/2014/main" id="{F629B183-944A-4D36-A92D-9ABBF91B385D}"/>
              </a:ext>
            </a:extLst>
          </p:cNvPr>
          <p:cNvSpPr>
            <a:spLocks noGrp="1"/>
          </p:cNvSpPr>
          <p:nvPr>
            <p:ph idx="1"/>
          </p:nvPr>
        </p:nvSpPr>
        <p:spPr>
          <a:xfrm>
            <a:off x="914400" y="1600200"/>
            <a:ext cx="7978080" cy="4530725"/>
          </a:xfrm>
        </p:spPr>
        <p:txBody>
          <a:bodyPr/>
          <a:lstStyle/>
          <a:p>
            <a:r>
              <a:rPr lang="en-MY" dirty="0"/>
              <a:t>The employee life cycle or ELC is a human resources model that identifies stages in staffing administration and optimize people investment processes.</a:t>
            </a:r>
          </a:p>
          <a:p>
            <a:endParaRPr lang="en-MY" dirty="0"/>
          </a:p>
          <a:p>
            <a:r>
              <a:rPr lang="en-MY" dirty="0"/>
              <a:t>The 6Bs of talent management is a framework that helps organisations plan through their talent needs for the future. It helps you critically think through what you need to do to ensure you have the right capabilities to deliver on your organisation's strategy.</a:t>
            </a:r>
          </a:p>
          <a:p>
            <a:endParaRPr lang="en-MY" dirty="0"/>
          </a:p>
        </p:txBody>
      </p:sp>
    </p:spTree>
    <p:extLst>
      <p:ext uri="{BB962C8B-B14F-4D97-AF65-F5344CB8AC3E}">
        <p14:creationId xmlns:p14="http://schemas.microsoft.com/office/powerpoint/2010/main" val="3874453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079F4-233F-42B5-851E-B42BCDAADC23}"/>
              </a:ext>
            </a:extLst>
          </p:cNvPr>
          <p:cNvSpPr>
            <a:spLocks noGrp="1"/>
          </p:cNvSpPr>
          <p:nvPr>
            <p:ph type="title"/>
          </p:nvPr>
        </p:nvSpPr>
        <p:spPr/>
        <p:txBody>
          <a:bodyPr/>
          <a:lstStyle/>
          <a:p>
            <a:r>
              <a:rPr lang="en-MY" dirty="0"/>
              <a:t>Employee Life Cycle Model</a:t>
            </a:r>
          </a:p>
        </p:txBody>
      </p:sp>
      <p:pic>
        <p:nvPicPr>
          <p:cNvPr id="5" name="Picture 4">
            <a:extLst>
              <a:ext uri="{FF2B5EF4-FFF2-40B4-BE49-F238E27FC236}">
                <a16:creationId xmlns:a16="http://schemas.microsoft.com/office/drawing/2014/main" id="{B2503037-9BD4-4760-8348-20BBF917CA86}"/>
              </a:ext>
            </a:extLst>
          </p:cNvPr>
          <p:cNvPicPr>
            <a:picLocks noChangeAspect="1"/>
          </p:cNvPicPr>
          <p:nvPr/>
        </p:nvPicPr>
        <p:blipFill>
          <a:blip r:embed="rId2"/>
          <a:stretch>
            <a:fillRect/>
          </a:stretch>
        </p:blipFill>
        <p:spPr>
          <a:xfrm>
            <a:off x="2126667" y="1700808"/>
            <a:ext cx="4890666" cy="4686388"/>
          </a:xfrm>
          <a:prstGeom prst="rect">
            <a:avLst/>
          </a:prstGeom>
        </p:spPr>
      </p:pic>
    </p:spTree>
    <p:extLst>
      <p:ext uri="{BB962C8B-B14F-4D97-AF65-F5344CB8AC3E}">
        <p14:creationId xmlns:p14="http://schemas.microsoft.com/office/powerpoint/2010/main" val="1674236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AA041-D78D-4127-877B-DAF8DB71468D}"/>
              </a:ext>
            </a:extLst>
          </p:cNvPr>
          <p:cNvSpPr>
            <a:spLocks noGrp="1"/>
          </p:cNvSpPr>
          <p:nvPr>
            <p:ph type="title"/>
          </p:nvPr>
        </p:nvSpPr>
        <p:spPr/>
        <p:txBody>
          <a:bodyPr/>
          <a:lstStyle/>
          <a:p>
            <a:r>
              <a:rPr lang="en-MY" dirty="0"/>
              <a:t>The 6Bs of talent management</a:t>
            </a:r>
          </a:p>
        </p:txBody>
      </p:sp>
      <p:sp>
        <p:nvSpPr>
          <p:cNvPr id="3" name="Content Placeholder 2">
            <a:extLst>
              <a:ext uri="{FF2B5EF4-FFF2-40B4-BE49-F238E27FC236}">
                <a16:creationId xmlns:a16="http://schemas.microsoft.com/office/drawing/2014/main" id="{5409C380-B656-4DEB-B88A-293A51991DAD}"/>
              </a:ext>
            </a:extLst>
          </p:cNvPr>
          <p:cNvSpPr>
            <a:spLocks noGrp="1"/>
          </p:cNvSpPr>
          <p:nvPr>
            <p:ph idx="1"/>
          </p:nvPr>
        </p:nvSpPr>
        <p:spPr>
          <a:xfrm>
            <a:off x="685800" y="1556792"/>
            <a:ext cx="7772400" cy="4530725"/>
          </a:xfrm>
        </p:spPr>
        <p:txBody>
          <a:bodyPr/>
          <a:lstStyle/>
          <a:p>
            <a:pPr marL="514350" indent="-514350">
              <a:buFont typeface="+mj-lt"/>
              <a:buAutoNum type="arabicPeriod"/>
            </a:pPr>
            <a:r>
              <a:rPr lang="en-MY" b="1" dirty="0"/>
              <a:t>Build</a:t>
            </a:r>
            <a:r>
              <a:rPr lang="en-MY" dirty="0"/>
              <a:t>: Developing internal talent (usually a longer-term plan)</a:t>
            </a:r>
          </a:p>
          <a:p>
            <a:pPr marL="514350" indent="-514350">
              <a:buFont typeface="+mj-lt"/>
              <a:buAutoNum type="arabicPeriod"/>
            </a:pPr>
            <a:r>
              <a:rPr lang="en-MY" b="1" dirty="0"/>
              <a:t>Buy: </a:t>
            </a:r>
            <a:r>
              <a:rPr lang="en-MY" dirty="0"/>
              <a:t>Acquiring the necessary external talent</a:t>
            </a:r>
          </a:p>
          <a:p>
            <a:pPr marL="514350" indent="-514350">
              <a:buFont typeface="+mj-lt"/>
              <a:buAutoNum type="arabicPeriod"/>
            </a:pPr>
            <a:r>
              <a:rPr lang="en-MY" b="1" dirty="0"/>
              <a:t>Borrow: </a:t>
            </a:r>
            <a:r>
              <a:rPr lang="en-MY" dirty="0"/>
              <a:t>Contracting, outsourcing or bringing in other units</a:t>
            </a:r>
          </a:p>
          <a:p>
            <a:pPr marL="514350" indent="-514350">
              <a:buFont typeface="+mj-lt"/>
              <a:buAutoNum type="arabicPeriod"/>
            </a:pPr>
            <a:r>
              <a:rPr lang="en-MY" b="1" dirty="0"/>
              <a:t>Bind: </a:t>
            </a:r>
            <a:r>
              <a:rPr lang="en-MY" dirty="0"/>
              <a:t>Retaining key employees and capabilities</a:t>
            </a:r>
          </a:p>
          <a:p>
            <a:pPr marL="514350" indent="-514350">
              <a:buFont typeface="+mj-lt"/>
              <a:buAutoNum type="arabicPeriod"/>
            </a:pPr>
            <a:r>
              <a:rPr lang="en-MY" b="1" dirty="0"/>
              <a:t>Boost: </a:t>
            </a:r>
            <a:r>
              <a:rPr lang="en-MY" dirty="0"/>
              <a:t>Accelerating planned promotions</a:t>
            </a:r>
          </a:p>
          <a:p>
            <a:pPr marL="514350" indent="-514350">
              <a:buFont typeface="+mj-lt"/>
              <a:buAutoNum type="arabicPeriod"/>
            </a:pPr>
            <a:r>
              <a:rPr lang="en-MY" b="1" dirty="0"/>
              <a:t>Bounce: </a:t>
            </a:r>
            <a:r>
              <a:rPr lang="en-MY" dirty="0"/>
              <a:t>Removing employees and using performance management or redundancy</a:t>
            </a:r>
          </a:p>
        </p:txBody>
      </p:sp>
    </p:spTree>
    <p:extLst>
      <p:ext uri="{BB962C8B-B14F-4D97-AF65-F5344CB8AC3E}">
        <p14:creationId xmlns:p14="http://schemas.microsoft.com/office/powerpoint/2010/main" val="1787038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054B7-3B08-4684-A65E-7EC2F9A9D52A}"/>
              </a:ext>
            </a:extLst>
          </p:cNvPr>
          <p:cNvSpPr>
            <a:spLocks noGrp="1"/>
          </p:cNvSpPr>
          <p:nvPr>
            <p:ph type="title"/>
          </p:nvPr>
        </p:nvSpPr>
        <p:spPr/>
        <p:txBody>
          <a:bodyPr/>
          <a:lstStyle/>
          <a:p>
            <a:r>
              <a:rPr lang="en-MY" dirty="0"/>
              <a:t>The 6Bs of talent management</a:t>
            </a:r>
          </a:p>
        </p:txBody>
      </p:sp>
      <p:sp>
        <p:nvSpPr>
          <p:cNvPr id="3" name="Content Placeholder 2">
            <a:extLst>
              <a:ext uri="{FF2B5EF4-FFF2-40B4-BE49-F238E27FC236}">
                <a16:creationId xmlns:a16="http://schemas.microsoft.com/office/drawing/2014/main" id="{856FEB12-AD88-4C7F-BE25-3F2977EC21A4}"/>
              </a:ext>
            </a:extLst>
          </p:cNvPr>
          <p:cNvSpPr>
            <a:spLocks noGrp="1"/>
          </p:cNvSpPr>
          <p:nvPr>
            <p:ph idx="1"/>
          </p:nvPr>
        </p:nvSpPr>
        <p:spPr/>
        <p:txBody>
          <a:bodyPr/>
          <a:lstStyle/>
          <a:p>
            <a:r>
              <a:rPr lang="en-MY" dirty="0"/>
              <a:t>Buy : Acquire new talent by recruiting individuals from outside the organization.</a:t>
            </a:r>
          </a:p>
          <a:p>
            <a:endParaRPr lang="en-MY" dirty="0"/>
          </a:p>
          <a:p>
            <a:r>
              <a:rPr lang="en-MY" dirty="0"/>
              <a:t>Build : Develop talent through training, education, formal job training, job rotation, special assignments, and action learning.</a:t>
            </a:r>
          </a:p>
          <a:p>
            <a:endParaRPr lang="en-MY" dirty="0"/>
          </a:p>
          <a:p>
            <a:r>
              <a:rPr lang="en-MY" dirty="0"/>
              <a:t>Boost : Move the right people through the organization and into higher positions.</a:t>
            </a:r>
          </a:p>
        </p:txBody>
      </p:sp>
    </p:spTree>
    <p:extLst>
      <p:ext uri="{BB962C8B-B14F-4D97-AF65-F5344CB8AC3E}">
        <p14:creationId xmlns:p14="http://schemas.microsoft.com/office/powerpoint/2010/main" val="2016969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874D9-C2BA-4C64-8692-365BC3E151C7}"/>
              </a:ext>
            </a:extLst>
          </p:cNvPr>
          <p:cNvSpPr>
            <a:spLocks noGrp="1"/>
          </p:cNvSpPr>
          <p:nvPr>
            <p:ph type="title"/>
          </p:nvPr>
        </p:nvSpPr>
        <p:spPr/>
        <p:txBody>
          <a:bodyPr/>
          <a:lstStyle/>
          <a:p>
            <a:r>
              <a:rPr lang="en-MY" dirty="0"/>
              <a:t>The 6Bs of talent management</a:t>
            </a:r>
          </a:p>
        </p:txBody>
      </p:sp>
      <p:sp>
        <p:nvSpPr>
          <p:cNvPr id="3" name="Content Placeholder 2">
            <a:extLst>
              <a:ext uri="{FF2B5EF4-FFF2-40B4-BE49-F238E27FC236}">
                <a16:creationId xmlns:a16="http://schemas.microsoft.com/office/drawing/2014/main" id="{FE50426A-0A33-425D-B5BB-C15A38383DDA}"/>
              </a:ext>
            </a:extLst>
          </p:cNvPr>
          <p:cNvSpPr>
            <a:spLocks noGrp="1"/>
          </p:cNvSpPr>
          <p:nvPr>
            <p:ph idx="1"/>
          </p:nvPr>
        </p:nvSpPr>
        <p:spPr/>
        <p:txBody>
          <a:bodyPr/>
          <a:lstStyle/>
          <a:p>
            <a:r>
              <a:rPr lang="en-MY" dirty="0"/>
              <a:t>Borrow : Partner with consultants, vendors, customers, and suppliers outside the organization in arrangements that transfer skill and knowledge, or recruit individuals from other departments or divisions within the organization.</a:t>
            </a:r>
          </a:p>
          <a:p>
            <a:r>
              <a:rPr lang="en-MY" dirty="0"/>
              <a:t>Bounce : Remove low-performing or under-performing individuals.</a:t>
            </a:r>
          </a:p>
          <a:p>
            <a:r>
              <a:rPr lang="en-MY" dirty="0"/>
              <a:t>Bind : Retain employees with high growth potential and valued talent.</a:t>
            </a:r>
          </a:p>
          <a:p>
            <a:endParaRPr lang="en-MY" dirty="0"/>
          </a:p>
        </p:txBody>
      </p:sp>
    </p:spTree>
    <p:extLst>
      <p:ext uri="{BB962C8B-B14F-4D97-AF65-F5344CB8AC3E}">
        <p14:creationId xmlns:p14="http://schemas.microsoft.com/office/powerpoint/2010/main" val="38829445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CBFC9-753C-4E51-BFBE-F6653A7BC508}"/>
              </a:ext>
            </a:extLst>
          </p:cNvPr>
          <p:cNvSpPr>
            <a:spLocks noGrp="1"/>
          </p:cNvSpPr>
          <p:nvPr>
            <p:ph type="title"/>
          </p:nvPr>
        </p:nvSpPr>
        <p:spPr/>
        <p:txBody>
          <a:bodyPr/>
          <a:lstStyle/>
          <a:p>
            <a:r>
              <a:rPr lang="en-MY" dirty="0"/>
              <a:t>Examples of Talent Strategies</a:t>
            </a:r>
          </a:p>
        </p:txBody>
      </p:sp>
      <p:pic>
        <p:nvPicPr>
          <p:cNvPr id="5" name="Picture 4">
            <a:extLst>
              <a:ext uri="{FF2B5EF4-FFF2-40B4-BE49-F238E27FC236}">
                <a16:creationId xmlns:a16="http://schemas.microsoft.com/office/drawing/2014/main" id="{5DBF42F6-CEF0-4D77-A696-5DA5E03B109A}"/>
              </a:ext>
            </a:extLst>
          </p:cNvPr>
          <p:cNvPicPr>
            <a:picLocks noChangeAspect="1"/>
          </p:cNvPicPr>
          <p:nvPr/>
        </p:nvPicPr>
        <p:blipFill>
          <a:blip r:embed="rId2"/>
          <a:stretch>
            <a:fillRect/>
          </a:stretch>
        </p:blipFill>
        <p:spPr>
          <a:xfrm>
            <a:off x="905588" y="1916832"/>
            <a:ext cx="7673902" cy="4124300"/>
          </a:xfrm>
          <a:prstGeom prst="rect">
            <a:avLst/>
          </a:prstGeom>
        </p:spPr>
      </p:pic>
    </p:spTree>
    <p:extLst>
      <p:ext uri="{BB962C8B-B14F-4D97-AF65-F5344CB8AC3E}">
        <p14:creationId xmlns:p14="http://schemas.microsoft.com/office/powerpoint/2010/main" val="3104803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93715-93D6-4E41-9D89-3F44B024EB6F}"/>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7C3E6617-E156-4D0A-B4BB-2B49460B6552}"/>
              </a:ext>
            </a:extLst>
          </p:cNvPr>
          <p:cNvSpPr>
            <a:spLocks noGrp="1"/>
          </p:cNvSpPr>
          <p:nvPr>
            <p:ph idx="1"/>
          </p:nvPr>
        </p:nvSpPr>
        <p:spPr>
          <a:xfrm>
            <a:off x="685800" y="1556792"/>
            <a:ext cx="8206680" cy="4530725"/>
          </a:xfrm>
        </p:spPr>
        <p:txBody>
          <a:bodyPr/>
          <a:lstStyle/>
          <a:p>
            <a:pPr marL="0" indent="0">
              <a:buNone/>
            </a:pPr>
            <a:r>
              <a:rPr lang="en-MY" sz="2400" dirty="0"/>
              <a:t>A large Bank needs to layoff 10% of its workforce for reengineering, but does not want to risk discriminating against any employee. In order from most to least weight, which of the following weightings will BEST meet the needs of the Bank?</a:t>
            </a:r>
          </a:p>
          <a:p>
            <a:pPr marL="0" indent="0">
              <a:buNone/>
            </a:pPr>
            <a:r>
              <a:rPr lang="en-MY" sz="2400" dirty="0"/>
              <a:t>a) Performance appraisal data, seniority, diversity goals.	    </a:t>
            </a:r>
          </a:p>
          <a:p>
            <a:pPr marL="0" indent="0">
              <a:buNone/>
            </a:pPr>
            <a:r>
              <a:rPr lang="en-MY" sz="2400" dirty="0"/>
              <a:t>b) Seniority, diversity goals, performance appraisal data.	    </a:t>
            </a:r>
          </a:p>
          <a:p>
            <a:pPr marL="0" indent="0">
              <a:buNone/>
            </a:pPr>
            <a:r>
              <a:rPr lang="en-MY" sz="2400" dirty="0"/>
              <a:t>c) Seniority, performance appraisal data, diversity goals.	    </a:t>
            </a:r>
          </a:p>
          <a:p>
            <a:pPr marL="0" indent="0">
              <a:buNone/>
            </a:pPr>
            <a:r>
              <a:rPr lang="en-MY" sz="2400" dirty="0"/>
              <a:t>d) Diversity goals, performance appraisal data, seniority.</a:t>
            </a:r>
          </a:p>
        </p:txBody>
      </p:sp>
    </p:spTree>
    <p:extLst>
      <p:ext uri="{BB962C8B-B14F-4D97-AF65-F5344CB8AC3E}">
        <p14:creationId xmlns:p14="http://schemas.microsoft.com/office/powerpoint/2010/main" val="750157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01E07-5F8A-4DC9-806D-DDE49173F070}"/>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92EB6C3A-D728-42E2-A008-767F06EF47FC}"/>
              </a:ext>
            </a:extLst>
          </p:cNvPr>
          <p:cNvSpPr>
            <a:spLocks noGrp="1"/>
          </p:cNvSpPr>
          <p:nvPr>
            <p:ph idx="1"/>
          </p:nvPr>
        </p:nvSpPr>
        <p:spPr/>
        <p:txBody>
          <a:bodyPr/>
          <a:lstStyle/>
          <a:p>
            <a:r>
              <a:rPr lang="en-MY" dirty="0"/>
              <a:t>Option A</a:t>
            </a:r>
          </a:p>
          <a:p>
            <a:endParaRPr lang="en-MY" dirty="0"/>
          </a:p>
          <a:p>
            <a:pPr marL="0" indent="0">
              <a:buNone/>
            </a:pPr>
            <a:r>
              <a:rPr lang="en-MY" dirty="0"/>
              <a:t>The bank will be least liable to charges of discrimination if its decisions are based first on performance appraisal data. In this way, all employees have an equal chance of remaining with the company based on their performance. Seniority might be considered next, followed by diversity</a:t>
            </a:r>
          </a:p>
        </p:txBody>
      </p:sp>
    </p:spTree>
    <p:extLst>
      <p:ext uri="{BB962C8B-B14F-4D97-AF65-F5344CB8AC3E}">
        <p14:creationId xmlns:p14="http://schemas.microsoft.com/office/powerpoint/2010/main" val="2302502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361914017"/>
              </p:ext>
            </p:extLst>
          </p:nvPr>
        </p:nvGraphicFramePr>
        <p:xfrm>
          <a:off x="683568" y="332656"/>
          <a:ext cx="8064896"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092047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A0ABE-9A5F-4BE7-B243-2E559081F67A}"/>
              </a:ext>
            </a:extLst>
          </p:cNvPr>
          <p:cNvSpPr>
            <a:spLocks noGrp="1"/>
          </p:cNvSpPr>
          <p:nvPr>
            <p:ph type="title"/>
          </p:nvPr>
        </p:nvSpPr>
        <p:spPr/>
        <p:txBody>
          <a:bodyPr/>
          <a:lstStyle/>
          <a:p>
            <a:r>
              <a:rPr lang="en-MY" dirty="0"/>
              <a:t>Transferring</a:t>
            </a:r>
          </a:p>
        </p:txBody>
      </p:sp>
      <p:sp>
        <p:nvSpPr>
          <p:cNvPr id="3" name="Content Placeholder 2">
            <a:extLst>
              <a:ext uri="{FF2B5EF4-FFF2-40B4-BE49-F238E27FC236}">
                <a16:creationId xmlns:a16="http://schemas.microsoft.com/office/drawing/2014/main" id="{3FF66AF8-B604-4604-A083-2792E7CBCC9D}"/>
              </a:ext>
            </a:extLst>
          </p:cNvPr>
          <p:cNvSpPr>
            <a:spLocks noGrp="1"/>
          </p:cNvSpPr>
          <p:nvPr>
            <p:ph idx="1"/>
          </p:nvPr>
        </p:nvSpPr>
        <p:spPr>
          <a:xfrm>
            <a:off x="685800" y="1556792"/>
            <a:ext cx="8278688" cy="4530725"/>
          </a:xfrm>
        </p:spPr>
        <p:txBody>
          <a:bodyPr/>
          <a:lstStyle/>
          <a:p>
            <a:pPr marL="0" indent="0">
              <a:buNone/>
            </a:pPr>
            <a:r>
              <a:rPr lang="en-MY" sz="2700" dirty="0"/>
              <a:t>Transfer is another form of internal mobility of human resources which involves movement of an employee without any change in the employee’s status, responsibilities, and pay. The movement could be -</a:t>
            </a:r>
          </a:p>
          <a:p>
            <a:r>
              <a:rPr lang="en-MY" sz="2700" dirty="0"/>
              <a:t>one section to another section of the same department</a:t>
            </a:r>
          </a:p>
          <a:p>
            <a:r>
              <a:rPr lang="en-MY" sz="2700" dirty="0"/>
              <a:t>one department to another department</a:t>
            </a:r>
          </a:p>
          <a:p>
            <a:r>
              <a:rPr lang="en-MY" sz="2700" dirty="0"/>
              <a:t>one unit to another unit</a:t>
            </a:r>
          </a:p>
          <a:p>
            <a:r>
              <a:rPr lang="en-MY" sz="2700" dirty="0"/>
              <a:t>one place to another place</a:t>
            </a:r>
          </a:p>
          <a:p>
            <a:r>
              <a:rPr lang="en-MY" sz="2700" dirty="0"/>
              <a:t>one function to another function in the form of job rotation</a:t>
            </a:r>
          </a:p>
        </p:txBody>
      </p:sp>
    </p:spTree>
    <p:extLst>
      <p:ext uri="{BB962C8B-B14F-4D97-AF65-F5344CB8AC3E}">
        <p14:creationId xmlns:p14="http://schemas.microsoft.com/office/powerpoint/2010/main" val="1516898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37A27-97E2-4AC6-9B1C-E33FCEDE2274}"/>
              </a:ext>
            </a:extLst>
          </p:cNvPr>
          <p:cNvSpPr>
            <a:spLocks noGrp="1"/>
          </p:cNvSpPr>
          <p:nvPr>
            <p:ph type="title"/>
          </p:nvPr>
        </p:nvSpPr>
        <p:spPr/>
        <p:txBody>
          <a:bodyPr/>
          <a:lstStyle/>
          <a:p>
            <a:r>
              <a:rPr lang="en-MY" dirty="0"/>
              <a:t>Transfer</a:t>
            </a:r>
          </a:p>
        </p:txBody>
      </p:sp>
      <p:sp>
        <p:nvSpPr>
          <p:cNvPr id="3" name="Content Placeholder 2">
            <a:extLst>
              <a:ext uri="{FF2B5EF4-FFF2-40B4-BE49-F238E27FC236}">
                <a16:creationId xmlns:a16="http://schemas.microsoft.com/office/drawing/2014/main" id="{07CC94B0-D9E5-4367-BD77-8CC97CB251A0}"/>
              </a:ext>
            </a:extLst>
          </p:cNvPr>
          <p:cNvSpPr>
            <a:spLocks noGrp="1"/>
          </p:cNvSpPr>
          <p:nvPr>
            <p:ph idx="1"/>
          </p:nvPr>
        </p:nvSpPr>
        <p:spPr/>
        <p:txBody>
          <a:bodyPr/>
          <a:lstStyle/>
          <a:p>
            <a:r>
              <a:rPr lang="en-MY" dirty="0"/>
              <a:t>A transfer differs from promotion in which the latter involves an upward change in employee’s status, responsibilities, and remuneration while in the case of the former, there is no such change</a:t>
            </a:r>
          </a:p>
          <a:p>
            <a:endParaRPr lang="en-MY" dirty="0"/>
          </a:p>
          <a:p>
            <a:r>
              <a:rPr lang="en-MY" dirty="0"/>
              <a:t>Transfer may be initiated either by the company or the employee. It also can be temporary or permanent.</a:t>
            </a:r>
          </a:p>
          <a:p>
            <a:endParaRPr lang="en-MY" dirty="0"/>
          </a:p>
          <a:p>
            <a:endParaRPr lang="en-MY" dirty="0"/>
          </a:p>
        </p:txBody>
      </p:sp>
    </p:spTree>
    <p:extLst>
      <p:ext uri="{BB962C8B-B14F-4D97-AF65-F5344CB8AC3E}">
        <p14:creationId xmlns:p14="http://schemas.microsoft.com/office/powerpoint/2010/main" val="4226010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B765B-97FC-42C5-B31D-7416ACD533D9}"/>
              </a:ext>
            </a:extLst>
          </p:cNvPr>
          <p:cNvSpPr>
            <a:spLocks noGrp="1"/>
          </p:cNvSpPr>
          <p:nvPr>
            <p:ph type="title"/>
          </p:nvPr>
        </p:nvSpPr>
        <p:spPr/>
        <p:txBody>
          <a:bodyPr/>
          <a:lstStyle/>
          <a:p>
            <a:r>
              <a:rPr lang="en-MY" dirty="0"/>
              <a:t>Reasons for employee transfers</a:t>
            </a:r>
          </a:p>
        </p:txBody>
      </p:sp>
      <p:sp>
        <p:nvSpPr>
          <p:cNvPr id="3" name="Content Placeholder 2">
            <a:extLst>
              <a:ext uri="{FF2B5EF4-FFF2-40B4-BE49-F238E27FC236}">
                <a16:creationId xmlns:a16="http://schemas.microsoft.com/office/drawing/2014/main" id="{4C18FE10-7923-4A79-9B75-8257D222C5B9}"/>
              </a:ext>
            </a:extLst>
          </p:cNvPr>
          <p:cNvSpPr>
            <a:spLocks noGrp="1"/>
          </p:cNvSpPr>
          <p:nvPr>
            <p:ph idx="1"/>
          </p:nvPr>
        </p:nvSpPr>
        <p:spPr>
          <a:xfrm>
            <a:off x="611560" y="1556792"/>
            <a:ext cx="8280920" cy="4530725"/>
          </a:xfrm>
        </p:spPr>
        <p:txBody>
          <a:bodyPr/>
          <a:lstStyle/>
          <a:p>
            <a:r>
              <a:rPr lang="en-MY" dirty="0"/>
              <a:t>To increase the effectiveness of the organization.</a:t>
            </a:r>
          </a:p>
          <a:p>
            <a:r>
              <a:rPr lang="en-MY" dirty="0"/>
              <a:t>To increase versatility and competence of key positions.</a:t>
            </a:r>
          </a:p>
          <a:p>
            <a:r>
              <a:rPr lang="en-MY" dirty="0"/>
              <a:t>To deal with fluctuations in work requirements.</a:t>
            </a:r>
          </a:p>
          <a:p>
            <a:r>
              <a:rPr lang="en-MY" dirty="0"/>
              <a:t>To correct incompatibilities in employee relations.</a:t>
            </a:r>
          </a:p>
          <a:p>
            <a:r>
              <a:rPr lang="en-MY" dirty="0"/>
              <a:t>To correct erroneous placement.</a:t>
            </a:r>
          </a:p>
          <a:p>
            <a:r>
              <a:rPr lang="en-MY" dirty="0"/>
              <a:t>To relieve monotony.</a:t>
            </a:r>
          </a:p>
          <a:p>
            <a:r>
              <a:rPr lang="en-MY" dirty="0"/>
              <a:t>To adjust workforce.</a:t>
            </a:r>
          </a:p>
          <a:p>
            <a:r>
              <a:rPr lang="en-MY" dirty="0"/>
              <a:t>To punish employees.</a:t>
            </a:r>
          </a:p>
          <a:p>
            <a:endParaRPr lang="en-MY" dirty="0"/>
          </a:p>
        </p:txBody>
      </p:sp>
    </p:spTree>
    <p:extLst>
      <p:ext uri="{BB962C8B-B14F-4D97-AF65-F5344CB8AC3E}">
        <p14:creationId xmlns:p14="http://schemas.microsoft.com/office/powerpoint/2010/main" val="22045283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03C35-F6FA-479C-98C6-B6F73EA4F149}"/>
              </a:ext>
            </a:extLst>
          </p:cNvPr>
          <p:cNvSpPr>
            <a:spLocks noGrp="1"/>
          </p:cNvSpPr>
          <p:nvPr>
            <p:ph type="title"/>
          </p:nvPr>
        </p:nvSpPr>
        <p:spPr/>
        <p:txBody>
          <a:bodyPr/>
          <a:lstStyle/>
          <a:p>
            <a:r>
              <a:rPr lang="en-MY" dirty="0"/>
              <a:t>Types of Transfer</a:t>
            </a:r>
          </a:p>
        </p:txBody>
      </p:sp>
      <p:pic>
        <p:nvPicPr>
          <p:cNvPr id="5" name="Picture 4">
            <a:extLst>
              <a:ext uri="{FF2B5EF4-FFF2-40B4-BE49-F238E27FC236}">
                <a16:creationId xmlns:a16="http://schemas.microsoft.com/office/drawing/2014/main" id="{5282A32B-0EC1-4042-9179-5496C0EF0A4F}"/>
              </a:ext>
            </a:extLst>
          </p:cNvPr>
          <p:cNvPicPr>
            <a:picLocks noChangeAspect="1"/>
          </p:cNvPicPr>
          <p:nvPr/>
        </p:nvPicPr>
        <p:blipFill>
          <a:blip r:embed="rId2"/>
          <a:stretch>
            <a:fillRect/>
          </a:stretch>
        </p:blipFill>
        <p:spPr>
          <a:xfrm>
            <a:off x="914400" y="1844824"/>
            <a:ext cx="7496870" cy="3748435"/>
          </a:xfrm>
          <a:prstGeom prst="rect">
            <a:avLst/>
          </a:prstGeom>
        </p:spPr>
      </p:pic>
    </p:spTree>
    <p:extLst>
      <p:ext uri="{BB962C8B-B14F-4D97-AF65-F5344CB8AC3E}">
        <p14:creationId xmlns:p14="http://schemas.microsoft.com/office/powerpoint/2010/main" val="7510016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93715-93D6-4E41-9D89-3F44B024EB6F}"/>
              </a:ext>
            </a:extLst>
          </p:cNvPr>
          <p:cNvSpPr>
            <a:spLocks noGrp="1"/>
          </p:cNvSpPr>
          <p:nvPr>
            <p:ph type="title"/>
          </p:nvPr>
        </p:nvSpPr>
        <p:spPr/>
        <p:txBody>
          <a:bodyPr/>
          <a:lstStyle/>
          <a:p>
            <a:r>
              <a:rPr lang="en-MY" dirty="0"/>
              <a:t>Types of Transfer</a:t>
            </a:r>
          </a:p>
        </p:txBody>
      </p:sp>
      <p:sp>
        <p:nvSpPr>
          <p:cNvPr id="3" name="Content Placeholder 2">
            <a:extLst>
              <a:ext uri="{FF2B5EF4-FFF2-40B4-BE49-F238E27FC236}">
                <a16:creationId xmlns:a16="http://schemas.microsoft.com/office/drawing/2014/main" id="{7C3E6617-E156-4D0A-B4BB-2B49460B6552}"/>
              </a:ext>
            </a:extLst>
          </p:cNvPr>
          <p:cNvSpPr>
            <a:spLocks noGrp="1"/>
          </p:cNvSpPr>
          <p:nvPr>
            <p:ph idx="1"/>
          </p:nvPr>
        </p:nvSpPr>
        <p:spPr/>
        <p:txBody>
          <a:bodyPr/>
          <a:lstStyle/>
          <a:p>
            <a:r>
              <a:rPr lang="en-MY" b="1" dirty="0"/>
              <a:t>Production Transfers</a:t>
            </a:r>
            <a:r>
              <a:rPr lang="en-MY" dirty="0"/>
              <a:t>: The transfers which are done from one department where the labour requirements are increasing. Such transfers are made to meet the company requirements. The surplus employees in one department or section who are efficient might be absorbed in other place where there is a requirement. Such transfers help to stabilize employment</a:t>
            </a:r>
          </a:p>
        </p:txBody>
      </p:sp>
    </p:spTree>
    <p:extLst>
      <p:ext uri="{BB962C8B-B14F-4D97-AF65-F5344CB8AC3E}">
        <p14:creationId xmlns:p14="http://schemas.microsoft.com/office/powerpoint/2010/main" val="29603206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01E07-5F8A-4DC9-806D-DDE49173F070}"/>
              </a:ext>
            </a:extLst>
          </p:cNvPr>
          <p:cNvSpPr>
            <a:spLocks noGrp="1"/>
          </p:cNvSpPr>
          <p:nvPr>
            <p:ph type="title"/>
          </p:nvPr>
        </p:nvSpPr>
        <p:spPr/>
        <p:txBody>
          <a:bodyPr/>
          <a:lstStyle/>
          <a:p>
            <a:r>
              <a:rPr lang="en-MY" dirty="0"/>
              <a:t>Types of Transfer</a:t>
            </a:r>
          </a:p>
        </p:txBody>
      </p:sp>
      <p:sp>
        <p:nvSpPr>
          <p:cNvPr id="3" name="Content Placeholder 2">
            <a:extLst>
              <a:ext uri="{FF2B5EF4-FFF2-40B4-BE49-F238E27FC236}">
                <a16:creationId xmlns:a16="http://schemas.microsoft.com/office/drawing/2014/main" id="{92EB6C3A-D728-42E2-A008-767F06EF47FC}"/>
              </a:ext>
            </a:extLst>
          </p:cNvPr>
          <p:cNvSpPr>
            <a:spLocks noGrp="1"/>
          </p:cNvSpPr>
          <p:nvPr>
            <p:ph idx="1"/>
          </p:nvPr>
        </p:nvSpPr>
        <p:spPr/>
        <p:txBody>
          <a:bodyPr/>
          <a:lstStyle/>
          <a:p>
            <a:r>
              <a:rPr lang="en-MY" b="1" dirty="0"/>
              <a:t>Replacement transfers </a:t>
            </a:r>
            <a:r>
              <a:rPr lang="en-MY" dirty="0"/>
              <a:t>- An employee with a long service may be transferred in some other department to replace a person with a shorter service.</a:t>
            </a:r>
          </a:p>
          <a:p>
            <a:endParaRPr lang="en-MY" dirty="0"/>
          </a:p>
          <a:p>
            <a:r>
              <a:rPr lang="en-MY" b="1" dirty="0"/>
              <a:t>Versatile transfers </a:t>
            </a:r>
            <a:r>
              <a:rPr lang="en-MY" dirty="0"/>
              <a:t>- It is also known as rotation. It is made to develop all round employees by moving them from one job to another. It also helps to reduce boredom and monotony.</a:t>
            </a:r>
          </a:p>
        </p:txBody>
      </p:sp>
    </p:spTree>
    <p:extLst>
      <p:ext uri="{BB962C8B-B14F-4D97-AF65-F5344CB8AC3E}">
        <p14:creationId xmlns:p14="http://schemas.microsoft.com/office/powerpoint/2010/main" val="14330793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A0ABE-9A5F-4BE7-B243-2E559081F67A}"/>
              </a:ext>
            </a:extLst>
          </p:cNvPr>
          <p:cNvSpPr>
            <a:spLocks noGrp="1"/>
          </p:cNvSpPr>
          <p:nvPr>
            <p:ph type="title"/>
          </p:nvPr>
        </p:nvSpPr>
        <p:spPr/>
        <p:txBody>
          <a:bodyPr/>
          <a:lstStyle/>
          <a:p>
            <a:r>
              <a:rPr lang="en-MY" dirty="0"/>
              <a:t>Types of Transfer</a:t>
            </a:r>
          </a:p>
        </p:txBody>
      </p:sp>
      <p:sp>
        <p:nvSpPr>
          <p:cNvPr id="3" name="Content Placeholder 2">
            <a:extLst>
              <a:ext uri="{FF2B5EF4-FFF2-40B4-BE49-F238E27FC236}">
                <a16:creationId xmlns:a16="http://schemas.microsoft.com/office/drawing/2014/main" id="{3FF66AF8-B604-4604-A083-2792E7CBCC9D}"/>
              </a:ext>
            </a:extLst>
          </p:cNvPr>
          <p:cNvSpPr>
            <a:spLocks noGrp="1"/>
          </p:cNvSpPr>
          <p:nvPr>
            <p:ph idx="1"/>
          </p:nvPr>
        </p:nvSpPr>
        <p:spPr/>
        <p:txBody>
          <a:bodyPr/>
          <a:lstStyle/>
          <a:p>
            <a:r>
              <a:rPr lang="en-MY" b="1" dirty="0"/>
              <a:t>Personnel or remedial transfers </a:t>
            </a:r>
            <a:r>
              <a:rPr lang="en-MY" dirty="0"/>
              <a:t>- Such a transfer is made to rectify mistakes in selection and placement. As a follow up, the wrongly placed employee is transferred to a more suitable job.</a:t>
            </a:r>
          </a:p>
          <a:p>
            <a:endParaRPr lang="en-MY" dirty="0"/>
          </a:p>
          <a:p>
            <a:r>
              <a:rPr lang="en-MY" b="1" dirty="0"/>
              <a:t>Shift transfers </a:t>
            </a:r>
            <a:r>
              <a:rPr lang="en-MY" dirty="0"/>
              <a:t>- This is pretty common where there is more than one shift and when there is regularized rotation.</a:t>
            </a:r>
          </a:p>
        </p:txBody>
      </p:sp>
    </p:spTree>
    <p:extLst>
      <p:ext uri="{BB962C8B-B14F-4D97-AF65-F5344CB8AC3E}">
        <p14:creationId xmlns:p14="http://schemas.microsoft.com/office/powerpoint/2010/main" val="329041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B765B-97FC-42C5-B31D-7416ACD533D9}"/>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4C18FE10-7923-4A79-9B75-8257D222C5B9}"/>
              </a:ext>
            </a:extLst>
          </p:cNvPr>
          <p:cNvSpPr>
            <a:spLocks noGrp="1"/>
          </p:cNvSpPr>
          <p:nvPr>
            <p:ph idx="1"/>
          </p:nvPr>
        </p:nvSpPr>
        <p:spPr/>
        <p:txBody>
          <a:bodyPr/>
          <a:lstStyle/>
          <a:p>
            <a:pPr marL="0" indent="0">
              <a:buNone/>
            </a:pPr>
            <a:r>
              <a:rPr lang="en-MY" dirty="0"/>
              <a:t>Re-assignment of work, related to job in another part of organization, at similar position is called</a:t>
            </a:r>
          </a:p>
          <a:p>
            <a:pPr marL="0" indent="0">
              <a:buNone/>
            </a:pPr>
            <a:endParaRPr lang="en-MY" dirty="0"/>
          </a:p>
          <a:p>
            <a:pPr marL="0" indent="0">
              <a:buNone/>
            </a:pPr>
            <a:r>
              <a:rPr lang="en-MY" dirty="0"/>
              <a:t>a) promotions	    </a:t>
            </a:r>
          </a:p>
          <a:p>
            <a:pPr marL="0" indent="0">
              <a:buNone/>
            </a:pPr>
            <a:r>
              <a:rPr lang="en-MY" dirty="0"/>
              <a:t>b) transfers	    </a:t>
            </a:r>
          </a:p>
          <a:p>
            <a:pPr marL="0" indent="0">
              <a:buNone/>
            </a:pPr>
            <a:r>
              <a:rPr lang="en-MY" dirty="0"/>
              <a:t>c) development	    </a:t>
            </a:r>
          </a:p>
          <a:p>
            <a:pPr marL="0" indent="0">
              <a:buNone/>
            </a:pPr>
            <a:r>
              <a:rPr lang="en-MY" dirty="0"/>
              <a:t>d) separation</a:t>
            </a:r>
          </a:p>
          <a:p>
            <a:pPr marL="0" indent="0">
              <a:buNone/>
            </a:pPr>
            <a:endParaRPr lang="en-MY" dirty="0"/>
          </a:p>
        </p:txBody>
      </p:sp>
    </p:spTree>
    <p:extLst>
      <p:ext uri="{BB962C8B-B14F-4D97-AF65-F5344CB8AC3E}">
        <p14:creationId xmlns:p14="http://schemas.microsoft.com/office/powerpoint/2010/main" val="40377877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03C35-F6FA-479C-98C6-B6F73EA4F149}"/>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6AF977FF-FB2E-40A5-99F9-6E81ED50B14C}"/>
              </a:ext>
            </a:extLst>
          </p:cNvPr>
          <p:cNvSpPr>
            <a:spLocks noGrp="1"/>
          </p:cNvSpPr>
          <p:nvPr>
            <p:ph idx="1"/>
          </p:nvPr>
        </p:nvSpPr>
        <p:spPr/>
        <p:txBody>
          <a:bodyPr/>
          <a:lstStyle/>
          <a:p>
            <a:r>
              <a:rPr lang="en-MY" dirty="0"/>
              <a:t>Option B</a:t>
            </a:r>
          </a:p>
          <a:p>
            <a:endParaRPr lang="en-MY" dirty="0"/>
          </a:p>
          <a:p>
            <a:pPr marL="0" indent="0">
              <a:buNone/>
            </a:pPr>
            <a:r>
              <a:rPr lang="en-MY" dirty="0"/>
              <a:t>A transfer is a horizontal or lateral movement of an employee from one job, section, department, shift, plant or position to another at the same or another place where his salary, status and responsibility are the same.</a:t>
            </a:r>
          </a:p>
        </p:txBody>
      </p:sp>
    </p:spTree>
    <p:extLst>
      <p:ext uri="{BB962C8B-B14F-4D97-AF65-F5344CB8AC3E}">
        <p14:creationId xmlns:p14="http://schemas.microsoft.com/office/powerpoint/2010/main" val="38350018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098644740"/>
              </p:ext>
            </p:extLst>
          </p:nvPr>
        </p:nvGraphicFramePr>
        <p:xfrm>
          <a:off x="683568" y="332656"/>
          <a:ext cx="8064896"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849635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93715-93D6-4E41-9D89-3F44B024EB6F}"/>
              </a:ext>
            </a:extLst>
          </p:cNvPr>
          <p:cNvSpPr>
            <a:spLocks noGrp="1"/>
          </p:cNvSpPr>
          <p:nvPr>
            <p:ph type="title"/>
          </p:nvPr>
        </p:nvSpPr>
        <p:spPr/>
        <p:txBody>
          <a:bodyPr/>
          <a:lstStyle/>
          <a:p>
            <a:r>
              <a:rPr lang="en-MY" dirty="0"/>
              <a:t>Offboarding</a:t>
            </a:r>
          </a:p>
        </p:txBody>
      </p:sp>
      <p:sp>
        <p:nvSpPr>
          <p:cNvPr id="3" name="Content Placeholder 2">
            <a:extLst>
              <a:ext uri="{FF2B5EF4-FFF2-40B4-BE49-F238E27FC236}">
                <a16:creationId xmlns:a16="http://schemas.microsoft.com/office/drawing/2014/main" id="{7C3E6617-E156-4D0A-B4BB-2B49460B6552}"/>
              </a:ext>
            </a:extLst>
          </p:cNvPr>
          <p:cNvSpPr>
            <a:spLocks noGrp="1"/>
          </p:cNvSpPr>
          <p:nvPr>
            <p:ph idx="1"/>
          </p:nvPr>
        </p:nvSpPr>
        <p:spPr/>
        <p:txBody>
          <a:bodyPr/>
          <a:lstStyle/>
          <a:p>
            <a:pPr marL="0" indent="0">
              <a:buNone/>
            </a:pPr>
            <a:r>
              <a:rPr lang="en-MY" dirty="0"/>
              <a:t>Offboarding is the process that leads to the formal separation between an employee and a company through resignation, termination, or retirement. It encompasses all the decisions and processes that take place when an employee leaves. </a:t>
            </a:r>
          </a:p>
          <a:p>
            <a:pPr marL="0" indent="0">
              <a:buNone/>
            </a:pPr>
            <a:endParaRPr lang="en-MY" dirty="0"/>
          </a:p>
          <a:p>
            <a:pPr marL="0" indent="0">
              <a:buNone/>
            </a:pPr>
            <a:r>
              <a:rPr lang="en-MY" b="1" dirty="0"/>
              <a:t>Turnover Rate: </a:t>
            </a:r>
          </a:p>
          <a:p>
            <a:pPr marL="0" indent="0">
              <a:buNone/>
            </a:pPr>
            <a:r>
              <a:rPr lang="en-MY" u="sng" dirty="0"/>
              <a:t>number of employees leaving</a:t>
            </a:r>
            <a:r>
              <a:rPr lang="en-MY" dirty="0"/>
              <a:t>  X  100</a:t>
            </a:r>
          </a:p>
          <a:p>
            <a:pPr marL="0" indent="0">
              <a:buNone/>
            </a:pPr>
            <a:r>
              <a:rPr lang="en-MY" dirty="0"/>
              <a:t>average number of employees</a:t>
            </a:r>
          </a:p>
        </p:txBody>
      </p:sp>
    </p:spTree>
    <p:extLst>
      <p:ext uri="{BB962C8B-B14F-4D97-AF65-F5344CB8AC3E}">
        <p14:creationId xmlns:p14="http://schemas.microsoft.com/office/powerpoint/2010/main" val="28867794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01E07-5F8A-4DC9-806D-DDE49173F070}"/>
              </a:ext>
            </a:extLst>
          </p:cNvPr>
          <p:cNvSpPr>
            <a:spLocks noGrp="1"/>
          </p:cNvSpPr>
          <p:nvPr>
            <p:ph type="title"/>
          </p:nvPr>
        </p:nvSpPr>
        <p:spPr/>
        <p:txBody>
          <a:bodyPr/>
          <a:lstStyle/>
          <a:p>
            <a:r>
              <a:rPr lang="en-MY" dirty="0"/>
              <a:t>Types of Turnover</a:t>
            </a:r>
          </a:p>
        </p:txBody>
      </p:sp>
      <p:pic>
        <p:nvPicPr>
          <p:cNvPr id="5" name="Picture 4">
            <a:extLst>
              <a:ext uri="{FF2B5EF4-FFF2-40B4-BE49-F238E27FC236}">
                <a16:creationId xmlns:a16="http://schemas.microsoft.com/office/drawing/2014/main" id="{6BDE2C3A-B8FA-451F-8465-F64DC421C38A}"/>
              </a:ext>
            </a:extLst>
          </p:cNvPr>
          <p:cNvPicPr>
            <a:picLocks noChangeAspect="1"/>
          </p:cNvPicPr>
          <p:nvPr/>
        </p:nvPicPr>
        <p:blipFill>
          <a:blip r:embed="rId2"/>
          <a:stretch>
            <a:fillRect/>
          </a:stretch>
        </p:blipFill>
        <p:spPr>
          <a:xfrm>
            <a:off x="1259632" y="1988840"/>
            <a:ext cx="7164462" cy="4300715"/>
          </a:xfrm>
          <a:prstGeom prst="rect">
            <a:avLst/>
          </a:prstGeom>
        </p:spPr>
      </p:pic>
    </p:spTree>
    <p:extLst>
      <p:ext uri="{BB962C8B-B14F-4D97-AF65-F5344CB8AC3E}">
        <p14:creationId xmlns:p14="http://schemas.microsoft.com/office/powerpoint/2010/main" val="6383833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F46AF-03D2-411A-8034-2C6CDC76962C}"/>
              </a:ext>
            </a:extLst>
          </p:cNvPr>
          <p:cNvSpPr>
            <a:spLocks noGrp="1"/>
          </p:cNvSpPr>
          <p:nvPr>
            <p:ph type="title"/>
          </p:nvPr>
        </p:nvSpPr>
        <p:spPr/>
        <p:txBody>
          <a:bodyPr/>
          <a:lstStyle/>
          <a:p>
            <a:r>
              <a:rPr lang="en-MY" dirty="0"/>
              <a:t>Types of Turnover</a:t>
            </a:r>
          </a:p>
        </p:txBody>
      </p:sp>
      <p:sp>
        <p:nvSpPr>
          <p:cNvPr id="3" name="Content Placeholder 2">
            <a:extLst>
              <a:ext uri="{FF2B5EF4-FFF2-40B4-BE49-F238E27FC236}">
                <a16:creationId xmlns:a16="http://schemas.microsoft.com/office/drawing/2014/main" id="{DF82BC1F-6BC4-4083-A310-ACA84FB009F5}"/>
              </a:ext>
            </a:extLst>
          </p:cNvPr>
          <p:cNvSpPr>
            <a:spLocks noGrp="1"/>
          </p:cNvSpPr>
          <p:nvPr>
            <p:ph idx="1"/>
          </p:nvPr>
        </p:nvSpPr>
        <p:spPr/>
        <p:txBody>
          <a:bodyPr/>
          <a:lstStyle/>
          <a:p>
            <a:r>
              <a:rPr lang="en-MY" dirty="0"/>
              <a:t>Functional Turnover: Lower-performing or disruptive employees leave</a:t>
            </a:r>
          </a:p>
          <a:p>
            <a:endParaRPr lang="en-MY" dirty="0"/>
          </a:p>
          <a:p>
            <a:r>
              <a:rPr lang="en-MY" dirty="0"/>
              <a:t>Dysfunctional Turnover: Key individuals and high performers leave at critical times</a:t>
            </a:r>
          </a:p>
          <a:p>
            <a:endParaRPr lang="en-MY" dirty="0"/>
          </a:p>
          <a:p>
            <a:r>
              <a:rPr lang="en-MY" dirty="0"/>
              <a:t>Turnover and “Churn” - Hiring new workers while laying off others is called churn.</a:t>
            </a:r>
          </a:p>
          <a:p>
            <a:endParaRPr lang="en-MY" dirty="0"/>
          </a:p>
          <a:p>
            <a:pPr marL="0" indent="0">
              <a:buNone/>
            </a:pPr>
            <a:endParaRPr lang="en-MY" dirty="0"/>
          </a:p>
          <a:p>
            <a:endParaRPr lang="en-MY" dirty="0"/>
          </a:p>
        </p:txBody>
      </p:sp>
    </p:spTree>
    <p:extLst>
      <p:ext uri="{BB962C8B-B14F-4D97-AF65-F5344CB8AC3E}">
        <p14:creationId xmlns:p14="http://schemas.microsoft.com/office/powerpoint/2010/main" val="17078561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A0ABE-9A5F-4BE7-B243-2E559081F67A}"/>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3FF66AF8-B604-4604-A083-2792E7CBCC9D}"/>
              </a:ext>
            </a:extLst>
          </p:cNvPr>
          <p:cNvSpPr>
            <a:spLocks noGrp="1"/>
          </p:cNvSpPr>
          <p:nvPr>
            <p:ph idx="1"/>
          </p:nvPr>
        </p:nvSpPr>
        <p:spPr/>
        <p:txBody>
          <a:bodyPr/>
          <a:lstStyle/>
          <a:p>
            <a:pPr marL="0" indent="0">
              <a:buNone/>
            </a:pPr>
            <a:r>
              <a:rPr lang="en-MY" dirty="0"/>
              <a:t>Your company terminated 705 employees during the quarter. The average headcount is 2,500 for the same time period. What is the separation rate?</a:t>
            </a:r>
          </a:p>
          <a:p>
            <a:pPr marL="0" indent="0">
              <a:buNone/>
            </a:pPr>
            <a:endParaRPr lang="en-MY" dirty="0"/>
          </a:p>
          <a:p>
            <a:pPr marL="0" indent="0">
              <a:buNone/>
            </a:pPr>
            <a:r>
              <a:rPr lang="pt-BR" dirty="0"/>
              <a:t>a) 0.22.	    </a:t>
            </a:r>
          </a:p>
          <a:p>
            <a:pPr marL="0" indent="0">
              <a:buNone/>
            </a:pPr>
            <a:r>
              <a:rPr lang="pt-BR" dirty="0"/>
              <a:t>b) 0.282.	    </a:t>
            </a:r>
          </a:p>
          <a:p>
            <a:pPr marL="0" indent="0">
              <a:buNone/>
            </a:pPr>
            <a:r>
              <a:rPr lang="pt-BR" dirty="0"/>
              <a:t>c) 0.3928.	    </a:t>
            </a:r>
          </a:p>
          <a:p>
            <a:pPr marL="0" indent="0">
              <a:buNone/>
            </a:pPr>
            <a:r>
              <a:rPr lang="pt-BR" dirty="0"/>
              <a:t>d) 0.718.</a:t>
            </a:r>
            <a:endParaRPr lang="en-MY" dirty="0"/>
          </a:p>
        </p:txBody>
      </p:sp>
    </p:spTree>
    <p:extLst>
      <p:ext uri="{BB962C8B-B14F-4D97-AF65-F5344CB8AC3E}">
        <p14:creationId xmlns:p14="http://schemas.microsoft.com/office/powerpoint/2010/main" val="16033966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B765B-97FC-42C5-B31D-7416ACD533D9}"/>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4C18FE10-7923-4A79-9B75-8257D222C5B9}"/>
              </a:ext>
            </a:extLst>
          </p:cNvPr>
          <p:cNvSpPr>
            <a:spLocks noGrp="1"/>
          </p:cNvSpPr>
          <p:nvPr>
            <p:ph idx="1"/>
          </p:nvPr>
        </p:nvSpPr>
        <p:spPr/>
        <p:txBody>
          <a:bodyPr/>
          <a:lstStyle/>
          <a:p>
            <a:r>
              <a:rPr lang="en-MY" dirty="0"/>
              <a:t>Option B</a:t>
            </a:r>
          </a:p>
          <a:p>
            <a:endParaRPr lang="en-MY" dirty="0"/>
          </a:p>
          <a:p>
            <a:pPr marL="0" indent="0">
              <a:buNone/>
            </a:pPr>
            <a:r>
              <a:rPr lang="en-MY" dirty="0"/>
              <a:t>To calculate employee separation rates, divide the number of employee separations in one period by the average number of headcount during the same period. Therefore, the answer is 705/2500 = 0.282</a:t>
            </a:r>
          </a:p>
        </p:txBody>
      </p:sp>
    </p:spTree>
    <p:extLst>
      <p:ext uri="{BB962C8B-B14F-4D97-AF65-F5344CB8AC3E}">
        <p14:creationId xmlns:p14="http://schemas.microsoft.com/office/powerpoint/2010/main" val="40544597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648363504"/>
              </p:ext>
            </p:extLst>
          </p:nvPr>
        </p:nvGraphicFramePr>
        <p:xfrm>
          <a:off x="683568" y="332656"/>
          <a:ext cx="8064896"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128984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03C35-F6FA-479C-98C6-B6F73EA4F149}"/>
              </a:ext>
            </a:extLst>
          </p:cNvPr>
          <p:cNvSpPr>
            <a:spLocks noGrp="1"/>
          </p:cNvSpPr>
          <p:nvPr>
            <p:ph type="title"/>
          </p:nvPr>
        </p:nvSpPr>
        <p:spPr/>
        <p:txBody>
          <a:bodyPr/>
          <a:lstStyle/>
          <a:p>
            <a:r>
              <a:rPr lang="en-MY" dirty="0"/>
              <a:t>Termination</a:t>
            </a:r>
          </a:p>
        </p:txBody>
      </p:sp>
      <p:sp>
        <p:nvSpPr>
          <p:cNvPr id="3" name="Content Placeholder 2">
            <a:extLst>
              <a:ext uri="{FF2B5EF4-FFF2-40B4-BE49-F238E27FC236}">
                <a16:creationId xmlns:a16="http://schemas.microsoft.com/office/drawing/2014/main" id="{6AF977FF-FB2E-40A5-99F9-6E81ED50B14C}"/>
              </a:ext>
            </a:extLst>
          </p:cNvPr>
          <p:cNvSpPr>
            <a:spLocks noGrp="1"/>
          </p:cNvSpPr>
          <p:nvPr>
            <p:ph idx="1"/>
          </p:nvPr>
        </p:nvSpPr>
        <p:spPr>
          <a:xfrm>
            <a:off x="685800" y="1567343"/>
            <a:ext cx="8134672" cy="4979987"/>
          </a:xfrm>
        </p:spPr>
        <p:txBody>
          <a:bodyPr/>
          <a:lstStyle/>
          <a:p>
            <a:r>
              <a:rPr lang="en-MY" dirty="0"/>
              <a:t>Termination of employment refers to the end of an employee’s work with a company. An employee may be terminated from a job of their own free will or following a decision made by the employer.</a:t>
            </a:r>
          </a:p>
          <a:p>
            <a:endParaRPr lang="en-MY" dirty="0"/>
          </a:p>
          <a:p>
            <a:r>
              <a:rPr lang="en-MY" dirty="0"/>
              <a:t>Dismissal or Discharging an employee can also be referred to as firing an employee.</a:t>
            </a:r>
          </a:p>
          <a:p>
            <a:r>
              <a:rPr lang="en-MY" dirty="0"/>
              <a:t>A layoff is similar to a discharge, except that layoffs are not performed due to the negative behaviour or poor performance of employees</a:t>
            </a:r>
          </a:p>
          <a:p>
            <a:pPr marL="0" indent="0">
              <a:buNone/>
            </a:pPr>
            <a:r>
              <a:rPr lang="en-MY" sz="2600" dirty="0"/>
              <a:t>.</a:t>
            </a:r>
          </a:p>
        </p:txBody>
      </p:sp>
    </p:spTree>
    <p:extLst>
      <p:ext uri="{BB962C8B-B14F-4D97-AF65-F5344CB8AC3E}">
        <p14:creationId xmlns:p14="http://schemas.microsoft.com/office/powerpoint/2010/main" val="9823396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93715-93D6-4E41-9D89-3F44B024EB6F}"/>
              </a:ext>
            </a:extLst>
          </p:cNvPr>
          <p:cNvSpPr>
            <a:spLocks noGrp="1"/>
          </p:cNvSpPr>
          <p:nvPr>
            <p:ph type="title"/>
          </p:nvPr>
        </p:nvSpPr>
        <p:spPr/>
        <p:txBody>
          <a:bodyPr/>
          <a:lstStyle/>
          <a:p>
            <a:r>
              <a:rPr lang="en-MY" dirty="0"/>
              <a:t>Termination Process</a:t>
            </a:r>
          </a:p>
        </p:txBody>
      </p:sp>
      <p:pic>
        <p:nvPicPr>
          <p:cNvPr id="5" name="Picture 4">
            <a:extLst>
              <a:ext uri="{FF2B5EF4-FFF2-40B4-BE49-F238E27FC236}">
                <a16:creationId xmlns:a16="http://schemas.microsoft.com/office/drawing/2014/main" id="{7746BF97-3F46-45E0-B5D0-D3C87FFA1E63}"/>
              </a:ext>
            </a:extLst>
          </p:cNvPr>
          <p:cNvPicPr>
            <a:picLocks noChangeAspect="1"/>
          </p:cNvPicPr>
          <p:nvPr/>
        </p:nvPicPr>
        <p:blipFill>
          <a:blip r:embed="rId2"/>
          <a:stretch>
            <a:fillRect/>
          </a:stretch>
        </p:blipFill>
        <p:spPr>
          <a:xfrm>
            <a:off x="1043608" y="1700808"/>
            <a:ext cx="7258050" cy="4286250"/>
          </a:xfrm>
          <a:prstGeom prst="rect">
            <a:avLst/>
          </a:prstGeom>
        </p:spPr>
      </p:pic>
    </p:spTree>
    <p:extLst>
      <p:ext uri="{BB962C8B-B14F-4D97-AF65-F5344CB8AC3E}">
        <p14:creationId xmlns:p14="http://schemas.microsoft.com/office/powerpoint/2010/main" val="33876320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4184E-2A02-4FCA-8A75-F98444E1516A}"/>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8D3A11B7-F05C-4A4C-9F22-9F647AECB08B}"/>
              </a:ext>
            </a:extLst>
          </p:cNvPr>
          <p:cNvSpPr>
            <a:spLocks noGrp="1"/>
          </p:cNvSpPr>
          <p:nvPr>
            <p:ph idx="1"/>
          </p:nvPr>
        </p:nvSpPr>
        <p:spPr/>
        <p:txBody>
          <a:bodyPr/>
          <a:lstStyle/>
          <a:p>
            <a:pPr marL="0" indent="0">
              <a:buNone/>
            </a:pPr>
            <a:r>
              <a:rPr lang="en-MY" dirty="0"/>
              <a:t>What should an employer do after an employee termination is complete?.	    </a:t>
            </a:r>
          </a:p>
          <a:p>
            <a:pPr marL="0" indent="0">
              <a:buNone/>
            </a:pPr>
            <a:r>
              <a:rPr lang="en-MY" dirty="0"/>
              <a:t>a) Communicate with the rest of their workers about the firing.	    </a:t>
            </a:r>
          </a:p>
          <a:p>
            <a:pPr marL="0" indent="0">
              <a:buNone/>
            </a:pPr>
            <a:r>
              <a:rPr lang="en-MY" dirty="0"/>
              <a:t>b) Build a paper trail detailing the reasons for the dismissal.	    </a:t>
            </a:r>
          </a:p>
          <a:p>
            <a:pPr marL="0" indent="0">
              <a:buNone/>
            </a:pPr>
            <a:r>
              <a:rPr lang="en-MY" dirty="0"/>
              <a:t>c) Tell the terminated employee that he is being terminated.	    </a:t>
            </a:r>
          </a:p>
          <a:p>
            <a:pPr marL="0" indent="0">
              <a:buNone/>
            </a:pPr>
            <a:r>
              <a:rPr lang="en-MY" dirty="0"/>
              <a:t>d) Tell the fired employee how many additional weeks of pay he will receive.</a:t>
            </a:r>
          </a:p>
        </p:txBody>
      </p:sp>
    </p:spTree>
    <p:extLst>
      <p:ext uri="{BB962C8B-B14F-4D97-AF65-F5344CB8AC3E}">
        <p14:creationId xmlns:p14="http://schemas.microsoft.com/office/powerpoint/2010/main" val="24276340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AD71D-5DC9-42F3-9EE4-FC669A89E057}"/>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A1FC56F7-BF4B-46A9-B094-3126F8BCA482}"/>
              </a:ext>
            </a:extLst>
          </p:cNvPr>
          <p:cNvSpPr>
            <a:spLocks noGrp="1"/>
          </p:cNvSpPr>
          <p:nvPr>
            <p:ph idx="1"/>
          </p:nvPr>
        </p:nvSpPr>
        <p:spPr>
          <a:xfrm>
            <a:off x="685800" y="1628800"/>
            <a:ext cx="8134672" cy="4530725"/>
          </a:xfrm>
        </p:spPr>
        <p:txBody>
          <a:bodyPr/>
          <a:lstStyle/>
          <a:p>
            <a:r>
              <a:rPr lang="en-MY" sz="2500" dirty="0"/>
              <a:t>Option A</a:t>
            </a:r>
          </a:p>
          <a:p>
            <a:endParaRPr lang="en-MY" sz="2500" dirty="0"/>
          </a:p>
          <a:p>
            <a:pPr marL="0" indent="0">
              <a:buNone/>
            </a:pPr>
            <a:r>
              <a:rPr lang="en-MY" sz="2500" dirty="0"/>
              <a:t>After the termination is complete, employers must then communicate with the rest of their workers about the firing. Without this communication, gossip and </a:t>
            </a:r>
            <a:r>
              <a:rPr lang="en-MY" sz="2500" dirty="0" err="1"/>
              <a:t>rumors</a:t>
            </a:r>
            <a:r>
              <a:rPr lang="en-MY" sz="2500" dirty="0"/>
              <a:t> can spread throughout the workplace. Employers should say that a certain worker was terminated, but shouldn't go into details about the reason for the firing. "Before" employers terminate an employee, they should take the time to build a paper trail detailing the reasons for the dismissal, politely tell the worker that he is being terminated, and explain the severance</a:t>
            </a:r>
            <a:r>
              <a:rPr lang="en-MY" dirty="0"/>
              <a:t>.</a:t>
            </a:r>
          </a:p>
        </p:txBody>
      </p:sp>
    </p:spTree>
    <p:extLst>
      <p:ext uri="{BB962C8B-B14F-4D97-AF65-F5344CB8AC3E}">
        <p14:creationId xmlns:p14="http://schemas.microsoft.com/office/powerpoint/2010/main" val="12632038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229284901"/>
              </p:ext>
            </p:extLst>
          </p:nvPr>
        </p:nvGraphicFramePr>
        <p:xfrm>
          <a:off x="683568" y="332656"/>
          <a:ext cx="8064896"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640555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01E07-5F8A-4DC9-806D-DDE49173F070}"/>
              </a:ext>
            </a:extLst>
          </p:cNvPr>
          <p:cNvSpPr>
            <a:spLocks noGrp="1"/>
          </p:cNvSpPr>
          <p:nvPr>
            <p:ph type="title"/>
          </p:nvPr>
        </p:nvSpPr>
        <p:spPr/>
        <p:txBody>
          <a:bodyPr/>
          <a:lstStyle/>
          <a:p>
            <a:r>
              <a:rPr lang="en-MY" dirty="0"/>
              <a:t>Exit Interview</a:t>
            </a:r>
          </a:p>
        </p:txBody>
      </p:sp>
      <p:sp>
        <p:nvSpPr>
          <p:cNvPr id="3" name="Content Placeholder 2">
            <a:extLst>
              <a:ext uri="{FF2B5EF4-FFF2-40B4-BE49-F238E27FC236}">
                <a16:creationId xmlns:a16="http://schemas.microsoft.com/office/drawing/2014/main" id="{92EB6C3A-D728-42E2-A008-767F06EF47FC}"/>
              </a:ext>
            </a:extLst>
          </p:cNvPr>
          <p:cNvSpPr>
            <a:spLocks noGrp="1"/>
          </p:cNvSpPr>
          <p:nvPr>
            <p:ph idx="1"/>
          </p:nvPr>
        </p:nvSpPr>
        <p:spPr/>
        <p:txBody>
          <a:bodyPr/>
          <a:lstStyle/>
          <a:p>
            <a:pPr marL="0" indent="0">
              <a:buNone/>
            </a:pPr>
            <a:r>
              <a:rPr lang="en-MY" dirty="0"/>
              <a:t>Exit interviews are structured discussions held with employees before, or shortly after, they leave an organization to gauge their perception of working in the organization.</a:t>
            </a:r>
          </a:p>
          <a:p>
            <a:pPr marL="0" indent="0">
              <a:buNone/>
            </a:pPr>
            <a:endParaRPr lang="en-MY" dirty="0"/>
          </a:p>
          <a:p>
            <a:pPr marL="0" indent="0">
              <a:buNone/>
            </a:pPr>
            <a:r>
              <a:rPr lang="en-MY" dirty="0"/>
              <a:t> The real reason businesses conduct exit interviews is to get information about an employee’s work experience with the company.</a:t>
            </a:r>
          </a:p>
        </p:txBody>
      </p:sp>
    </p:spTree>
    <p:extLst>
      <p:ext uri="{BB962C8B-B14F-4D97-AF65-F5344CB8AC3E}">
        <p14:creationId xmlns:p14="http://schemas.microsoft.com/office/powerpoint/2010/main" val="1746392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157430659"/>
              </p:ext>
            </p:extLst>
          </p:nvPr>
        </p:nvGraphicFramePr>
        <p:xfrm>
          <a:off x="683568" y="332656"/>
          <a:ext cx="8064896"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581136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A0ABE-9A5F-4BE7-B243-2E559081F67A}"/>
              </a:ext>
            </a:extLst>
          </p:cNvPr>
          <p:cNvSpPr>
            <a:spLocks noGrp="1"/>
          </p:cNvSpPr>
          <p:nvPr>
            <p:ph type="title"/>
          </p:nvPr>
        </p:nvSpPr>
        <p:spPr/>
        <p:txBody>
          <a:bodyPr/>
          <a:lstStyle/>
          <a:p>
            <a:r>
              <a:rPr lang="en-MY" dirty="0"/>
              <a:t>Resignation</a:t>
            </a:r>
          </a:p>
        </p:txBody>
      </p:sp>
      <p:sp>
        <p:nvSpPr>
          <p:cNvPr id="3" name="Content Placeholder 2">
            <a:extLst>
              <a:ext uri="{FF2B5EF4-FFF2-40B4-BE49-F238E27FC236}">
                <a16:creationId xmlns:a16="http://schemas.microsoft.com/office/drawing/2014/main" id="{3FF66AF8-B604-4604-A083-2792E7CBCC9D}"/>
              </a:ext>
            </a:extLst>
          </p:cNvPr>
          <p:cNvSpPr>
            <a:spLocks noGrp="1"/>
          </p:cNvSpPr>
          <p:nvPr>
            <p:ph idx="1"/>
          </p:nvPr>
        </p:nvSpPr>
        <p:spPr/>
        <p:txBody>
          <a:bodyPr/>
          <a:lstStyle/>
          <a:p>
            <a:pPr marL="0" indent="0">
              <a:buNone/>
            </a:pPr>
            <a:r>
              <a:rPr lang="en-MY" dirty="0"/>
              <a:t>Resignation is the formal act of leaving or quitting one's office or position. A resignation can occur when a person holding a position gained by election or appointment steps down, but leaving a position upon the expiration of a term, or choosing not to seek an additional term, is not considered resignation.</a:t>
            </a:r>
          </a:p>
        </p:txBody>
      </p:sp>
    </p:spTree>
    <p:extLst>
      <p:ext uri="{BB962C8B-B14F-4D97-AF65-F5344CB8AC3E}">
        <p14:creationId xmlns:p14="http://schemas.microsoft.com/office/powerpoint/2010/main" val="21253028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03933-B369-4117-96EC-CBF8FC00BEA4}"/>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D0C095D3-4119-4F4F-B48A-435C65863741}"/>
              </a:ext>
            </a:extLst>
          </p:cNvPr>
          <p:cNvSpPr>
            <a:spLocks noGrp="1"/>
          </p:cNvSpPr>
          <p:nvPr>
            <p:ph idx="1"/>
          </p:nvPr>
        </p:nvSpPr>
        <p:spPr/>
        <p:txBody>
          <a:bodyPr/>
          <a:lstStyle/>
          <a:p>
            <a:pPr marL="0" indent="0">
              <a:buNone/>
            </a:pPr>
            <a:r>
              <a:rPr lang="en-MY" dirty="0"/>
              <a:t>Which of the following is NOT an example of an unavoidable employment separation?</a:t>
            </a:r>
          </a:p>
          <a:p>
            <a:pPr marL="0" indent="0">
              <a:buNone/>
            </a:pPr>
            <a:r>
              <a:rPr lang="en-MY" dirty="0"/>
              <a:t>	    </a:t>
            </a:r>
          </a:p>
          <a:p>
            <a:pPr marL="0" indent="0">
              <a:buNone/>
            </a:pPr>
            <a:r>
              <a:rPr lang="en-MY" dirty="0"/>
              <a:t>a) Terminations of temporary employment	    </a:t>
            </a:r>
          </a:p>
          <a:p>
            <a:pPr marL="0" indent="0">
              <a:buNone/>
            </a:pPr>
            <a:r>
              <a:rPr lang="en-MY" dirty="0"/>
              <a:t>b) Failure to return after maternity leave	    </a:t>
            </a:r>
          </a:p>
          <a:p>
            <a:pPr marL="0" indent="0">
              <a:buNone/>
            </a:pPr>
            <a:r>
              <a:rPr lang="en-MY" dirty="0"/>
              <a:t>c) Dismissals	    </a:t>
            </a:r>
          </a:p>
          <a:p>
            <a:pPr marL="0" indent="0">
              <a:buNone/>
            </a:pPr>
            <a:r>
              <a:rPr lang="en-MY" dirty="0"/>
              <a:t>d) Retirement</a:t>
            </a:r>
          </a:p>
        </p:txBody>
      </p:sp>
    </p:spTree>
    <p:extLst>
      <p:ext uri="{BB962C8B-B14F-4D97-AF65-F5344CB8AC3E}">
        <p14:creationId xmlns:p14="http://schemas.microsoft.com/office/powerpoint/2010/main" val="26972878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BD04E-15B0-4065-A46C-F62ABE2D2DD9}"/>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3E37CE44-C23A-4E7F-BBDD-C5F86D4EB4B0}"/>
              </a:ext>
            </a:extLst>
          </p:cNvPr>
          <p:cNvSpPr>
            <a:spLocks noGrp="1"/>
          </p:cNvSpPr>
          <p:nvPr>
            <p:ph idx="1"/>
          </p:nvPr>
        </p:nvSpPr>
        <p:spPr/>
        <p:txBody>
          <a:bodyPr/>
          <a:lstStyle/>
          <a:p>
            <a:r>
              <a:rPr lang="en-MY" dirty="0"/>
              <a:t>Option C</a:t>
            </a:r>
          </a:p>
          <a:p>
            <a:endParaRPr lang="en-MY" dirty="0"/>
          </a:p>
          <a:p>
            <a:pPr marL="0" indent="0">
              <a:buNone/>
            </a:pPr>
            <a:r>
              <a:rPr lang="en-MY" dirty="0"/>
              <a:t>All situations except dismissals are examples of unavoidable employment separation.</a:t>
            </a:r>
          </a:p>
        </p:txBody>
      </p:sp>
    </p:spTree>
    <p:extLst>
      <p:ext uri="{BB962C8B-B14F-4D97-AF65-F5344CB8AC3E}">
        <p14:creationId xmlns:p14="http://schemas.microsoft.com/office/powerpoint/2010/main" val="15063629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197265234"/>
              </p:ext>
            </p:extLst>
          </p:nvPr>
        </p:nvGraphicFramePr>
        <p:xfrm>
          <a:off x="683568" y="332656"/>
          <a:ext cx="8064896"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692723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B765B-97FC-42C5-B31D-7416ACD533D9}"/>
              </a:ext>
            </a:extLst>
          </p:cNvPr>
          <p:cNvSpPr>
            <a:spLocks noGrp="1"/>
          </p:cNvSpPr>
          <p:nvPr>
            <p:ph type="title"/>
          </p:nvPr>
        </p:nvSpPr>
        <p:spPr/>
        <p:txBody>
          <a:bodyPr/>
          <a:lstStyle/>
          <a:p>
            <a:r>
              <a:rPr lang="en-MY" dirty="0"/>
              <a:t>Outplacement</a:t>
            </a:r>
          </a:p>
        </p:txBody>
      </p:sp>
      <p:sp>
        <p:nvSpPr>
          <p:cNvPr id="3" name="Content Placeholder 2">
            <a:extLst>
              <a:ext uri="{FF2B5EF4-FFF2-40B4-BE49-F238E27FC236}">
                <a16:creationId xmlns:a16="http://schemas.microsoft.com/office/drawing/2014/main" id="{4C18FE10-7923-4A79-9B75-8257D222C5B9}"/>
              </a:ext>
            </a:extLst>
          </p:cNvPr>
          <p:cNvSpPr>
            <a:spLocks noGrp="1"/>
          </p:cNvSpPr>
          <p:nvPr>
            <p:ph idx="1"/>
          </p:nvPr>
        </p:nvSpPr>
        <p:spPr/>
        <p:txBody>
          <a:bodyPr/>
          <a:lstStyle/>
          <a:p>
            <a:pPr marL="0" indent="0">
              <a:buNone/>
            </a:pPr>
            <a:r>
              <a:rPr lang="en-MY" dirty="0"/>
              <a:t>Outplacement is a systematic process by which a laid-off or terminated employee is counselled in the techniques of career self-appraisal and in securing a new job that is appropriate to his or her talents and needs</a:t>
            </a:r>
          </a:p>
        </p:txBody>
      </p:sp>
    </p:spTree>
    <p:extLst>
      <p:ext uri="{BB962C8B-B14F-4D97-AF65-F5344CB8AC3E}">
        <p14:creationId xmlns:p14="http://schemas.microsoft.com/office/powerpoint/2010/main" val="22300693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03C35-F6FA-479C-98C6-B6F73EA4F149}"/>
              </a:ext>
            </a:extLst>
          </p:cNvPr>
          <p:cNvSpPr>
            <a:spLocks noGrp="1"/>
          </p:cNvSpPr>
          <p:nvPr>
            <p:ph type="title"/>
          </p:nvPr>
        </p:nvSpPr>
        <p:spPr/>
        <p:txBody>
          <a:bodyPr/>
          <a:lstStyle/>
          <a:p>
            <a:r>
              <a:rPr lang="en-MY" dirty="0"/>
              <a:t>Outplacement</a:t>
            </a:r>
          </a:p>
        </p:txBody>
      </p:sp>
      <p:pic>
        <p:nvPicPr>
          <p:cNvPr id="5" name="Picture 4">
            <a:extLst>
              <a:ext uri="{FF2B5EF4-FFF2-40B4-BE49-F238E27FC236}">
                <a16:creationId xmlns:a16="http://schemas.microsoft.com/office/drawing/2014/main" id="{F6D13D8E-EF1E-4DF5-900B-936845AC4E95}"/>
              </a:ext>
            </a:extLst>
          </p:cNvPr>
          <p:cNvPicPr>
            <a:picLocks noChangeAspect="1"/>
          </p:cNvPicPr>
          <p:nvPr/>
        </p:nvPicPr>
        <p:blipFill>
          <a:blip r:embed="rId2"/>
          <a:stretch>
            <a:fillRect/>
          </a:stretch>
        </p:blipFill>
        <p:spPr>
          <a:xfrm>
            <a:off x="1085850" y="1700808"/>
            <a:ext cx="6972300" cy="4676775"/>
          </a:xfrm>
          <a:prstGeom prst="rect">
            <a:avLst/>
          </a:prstGeom>
        </p:spPr>
      </p:pic>
    </p:spTree>
    <p:extLst>
      <p:ext uri="{BB962C8B-B14F-4D97-AF65-F5344CB8AC3E}">
        <p14:creationId xmlns:p14="http://schemas.microsoft.com/office/powerpoint/2010/main" val="5195328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27802214"/>
              </p:ext>
            </p:extLst>
          </p:nvPr>
        </p:nvGraphicFramePr>
        <p:xfrm>
          <a:off x="683568" y="332656"/>
          <a:ext cx="8064896"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774289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A32BB-EA74-4C63-85B0-2885CC9221F8}"/>
              </a:ext>
            </a:extLst>
          </p:cNvPr>
          <p:cNvSpPr>
            <a:spLocks noGrp="1"/>
          </p:cNvSpPr>
          <p:nvPr>
            <p:ph type="title"/>
          </p:nvPr>
        </p:nvSpPr>
        <p:spPr/>
        <p:txBody>
          <a:bodyPr/>
          <a:lstStyle/>
          <a:p>
            <a:r>
              <a:rPr lang="en-MY" dirty="0"/>
              <a:t>Employee Attendance</a:t>
            </a:r>
          </a:p>
        </p:txBody>
      </p:sp>
      <p:sp>
        <p:nvSpPr>
          <p:cNvPr id="3" name="Content Placeholder 2">
            <a:extLst>
              <a:ext uri="{FF2B5EF4-FFF2-40B4-BE49-F238E27FC236}">
                <a16:creationId xmlns:a16="http://schemas.microsoft.com/office/drawing/2014/main" id="{6167C1BC-CF1F-4BDE-B721-35257D5082F6}"/>
              </a:ext>
            </a:extLst>
          </p:cNvPr>
          <p:cNvSpPr>
            <a:spLocks noGrp="1"/>
          </p:cNvSpPr>
          <p:nvPr>
            <p:ph idx="1"/>
          </p:nvPr>
        </p:nvSpPr>
        <p:spPr/>
        <p:txBody>
          <a:bodyPr/>
          <a:lstStyle/>
          <a:p>
            <a:pPr algn="l"/>
            <a:r>
              <a:rPr lang="en-MY" dirty="0"/>
              <a:t>The organization places great emphasis on the attendance of all employees at work and will monitor each employee’s attendance record. </a:t>
            </a:r>
          </a:p>
          <a:p>
            <a:pPr algn="l"/>
            <a:endParaRPr lang="en-MY" dirty="0"/>
          </a:p>
          <a:p>
            <a:pPr algn="l"/>
            <a:r>
              <a:rPr lang="en-MY" dirty="0"/>
              <a:t>Attendance is an important aspect of job performance and the organization aims to ensure that lateness and absence are kept to a minimum.</a:t>
            </a:r>
          </a:p>
        </p:txBody>
      </p:sp>
    </p:spTree>
    <p:extLst>
      <p:ext uri="{BB962C8B-B14F-4D97-AF65-F5344CB8AC3E}">
        <p14:creationId xmlns:p14="http://schemas.microsoft.com/office/powerpoint/2010/main" val="13934993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93715-93D6-4E41-9D89-3F44B024EB6F}"/>
              </a:ext>
            </a:extLst>
          </p:cNvPr>
          <p:cNvSpPr>
            <a:spLocks noGrp="1"/>
          </p:cNvSpPr>
          <p:nvPr>
            <p:ph type="title"/>
          </p:nvPr>
        </p:nvSpPr>
        <p:spPr/>
        <p:txBody>
          <a:bodyPr/>
          <a:lstStyle/>
          <a:p>
            <a:r>
              <a:rPr lang="en-MY" dirty="0"/>
              <a:t>Employee Attendance Policy</a:t>
            </a:r>
          </a:p>
        </p:txBody>
      </p:sp>
      <p:sp>
        <p:nvSpPr>
          <p:cNvPr id="3" name="Content Placeholder 2">
            <a:extLst>
              <a:ext uri="{FF2B5EF4-FFF2-40B4-BE49-F238E27FC236}">
                <a16:creationId xmlns:a16="http://schemas.microsoft.com/office/drawing/2014/main" id="{7C3E6617-E156-4D0A-B4BB-2B49460B6552}"/>
              </a:ext>
            </a:extLst>
          </p:cNvPr>
          <p:cNvSpPr>
            <a:spLocks noGrp="1"/>
          </p:cNvSpPr>
          <p:nvPr>
            <p:ph idx="1"/>
          </p:nvPr>
        </p:nvSpPr>
        <p:spPr/>
        <p:txBody>
          <a:bodyPr/>
          <a:lstStyle/>
          <a:p>
            <a:pPr marL="0" indent="0">
              <a:buNone/>
            </a:pPr>
            <a:r>
              <a:rPr lang="en-MY" dirty="0"/>
              <a:t>Attendance policy is a set of rules related to the attendance of employees. It includes rules related to absenteeism i.e. number of leaves allowed – sick leaves, casual leaves, vacation leaves or other types of leaves authorized by the company.</a:t>
            </a:r>
          </a:p>
          <a:p>
            <a:pPr marL="0" indent="0">
              <a:buNone/>
            </a:pPr>
            <a:endParaRPr lang="en-MY" dirty="0"/>
          </a:p>
          <a:p>
            <a:pPr marL="0" indent="0">
              <a:buNone/>
            </a:pPr>
            <a:r>
              <a:rPr lang="en-MY" dirty="0"/>
              <a:t>It also specifies action in case of exceeding the number of leaves, payroll calculation, and action taken for lapses and falsification of attendance record and so on. </a:t>
            </a:r>
          </a:p>
        </p:txBody>
      </p:sp>
    </p:spTree>
    <p:extLst>
      <p:ext uri="{BB962C8B-B14F-4D97-AF65-F5344CB8AC3E}">
        <p14:creationId xmlns:p14="http://schemas.microsoft.com/office/powerpoint/2010/main" val="17860939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169807679"/>
              </p:ext>
            </p:extLst>
          </p:nvPr>
        </p:nvGraphicFramePr>
        <p:xfrm>
          <a:off x="827584" y="1628800"/>
          <a:ext cx="6768752" cy="44644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037800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01E07-5F8A-4DC9-806D-DDE49173F070}"/>
              </a:ext>
            </a:extLst>
          </p:cNvPr>
          <p:cNvSpPr>
            <a:spLocks noGrp="1"/>
          </p:cNvSpPr>
          <p:nvPr>
            <p:ph type="title"/>
          </p:nvPr>
        </p:nvSpPr>
        <p:spPr/>
        <p:txBody>
          <a:bodyPr/>
          <a:lstStyle/>
          <a:p>
            <a:r>
              <a:rPr lang="en-MY" dirty="0"/>
              <a:t>Return to work (RTW)</a:t>
            </a:r>
          </a:p>
        </p:txBody>
      </p:sp>
      <p:sp>
        <p:nvSpPr>
          <p:cNvPr id="3" name="Content Placeholder 2">
            <a:extLst>
              <a:ext uri="{FF2B5EF4-FFF2-40B4-BE49-F238E27FC236}">
                <a16:creationId xmlns:a16="http://schemas.microsoft.com/office/drawing/2014/main" id="{92EB6C3A-D728-42E2-A008-767F06EF47FC}"/>
              </a:ext>
            </a:extLst>
          </p:cNvPr>
          <p:cNvSpPr>
            <a:spLocks noGrp="1"/>
          </p:cNvSpPr>
          <p:nvPr>
            <p:ph idx="1"/>
          </p:nvPr>
        </p:nvSpPr>
        <p:spPr>
          <a:xfrm>
            <a:off x="685800" y="1556792"/>
            <a:ext cx="7772400" cy="4530725"/>
          </a:xfrm>
        </p:spPr>
        <p:txBody>
          <a:bodyPr/>
          <a:lstStyle/>
          <a:p>
            <a:r>
              <a:rPr lang="en-MY" dirty="0"/>
              <a:t>RTW is getting employees back to their jobs, taking into account individual circumstances, but establishing streamlined processes to treat employees in a similar manner.</a:t>
            </a:r>
          </a:p>
          <a:p>
            <a:r>
              <a:rPr lang="en-MY" dirty="0"/>
              <a:t>Return to work follows after a leave of absence due to an injury, illness, or chronic disease.</a:t>
            </a:r>
          </a:p>
          <a:p>
            <a:r>
              <a:rPr lang="en-MY" dirty="0"/>
              <a:t>RTW program are included for reduction of lost time, statutory requirements, and protection of the investment in the workforce.</a:t>
            </a:r>
          </a:p>
        </p:txBody>
      </p:sp>
    </p:spTree>
    <p:extLst>
      <p:ext uri="{BB962C8B-B14F-4D97-AF65-F5344CB8AC3E}">
        <p14:creationId xmlns:p14="http://schemas.microsoft.com/office/powerpoint/2010/main" val="37438655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A0ABE-9A5F-4BE7-B243-2E559081F67A}"/>
              </a:ext>
            </a:extLst>
          </p:cNvPr>
          <p:cNvSpPr>
            <a:spLocks noGrp="1"/>
          </p:cNvSpPr>
          <p:nvPr>
            <p:ph type="title"/>
          </p:nvPr>
        </p:nvSpPr>
        <p:spPr/>
        <p:txBody>
          <a:bodyPr/>
          <a:lstStyle/>
          <a:p>
            <a:r>
              <a:rPr lang="en-MY" dirty="0"/>
              <a:t>Types of RTW</a:t>
            </a:r>
          </a:p>
        </p:txBody>
      </p:sp>
      <p:sp>
        <p:nvSpPr>
          <p:cNvPr id="3" name="Content Placeholder 2">
            <a:extLst>
              <a:ext uri="{FF2B5EF4-FFF2-40B4-BE49-F238E27FC236}">
                <a16:creationId xmlns:a16="http://schemas.microsoft.com/office/drawing/2014/main" id="{3FF66AF8-B604-4604-A083-2792E7CBCC9D}"/>
              </a:ext>
            </a:extLst>
          </p:cNvPr>
          <p:cNvSpPr>
            <a:spLocks noGrp="1"/>
          </p:cNvSpPr>
          <p:nvPr>
            <p:ph idx="1"/>
          </p:nvPr>
        </p:nvSpPr>
        <p:spPr>
          <a:xfrm>
            <a:off x="611560" y="1556792"/>
            <a:ext cx="8208912" cy="4530725"/>
          </a:xfrm>
        </p:spPr>
        <p:txBody>
          <a:bodyPr/>
          <a:lstStyle/>
          <a:p>
            <a:pPr marL="0" indent="0">
              <a:buNone/>
            </a:pPr>
            <a:r>
              <a:rPr lang="en-MY" dirty="0"/>
              <a:t>RTW program can be defined as either a formal or an informal program. </a:t>
            </a:r>
          </a:p>
          <a:p>
            <a:r>
              <a:rPr lang="en-MY" dirty="0"/>
              <a:t>A formal RTW program is one based on specific written and disseminated organizational policies and practices that instruct and direct supervisors and employees in the RTW process following a leave of absence due to an injury, illness, or chronic disease.</a:t>
            </a:r>
          </a:p>
          <a:p>
            <a:r>
              <a:rPr lang="en-MY" dirty="0"/>
              <a:t>An informal RTW program is one where there are few or no written policies or practices to guide the management team or the employees.</a:t>
            </a:r>
          </a:p>
        </p:txBody>
      </p:sp>
    </p:spTree>
    <p:extLst>
      <p:ext uri="{BB962C8B-B14F-4D97-AF65-F5344CB8AC3E}">
        <p14:creationId xmlns:p14="http://schemas.microsoft.com/office/powerpoint/2010/main" val="16324790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B765B-97FC-42C5-B31D-7416ACD533D9}"/>
              </a:ext>
            </a:extLst>
          </p:cNvPr>
          <p:cNvSpPr>
            <a:spLocks noGrp="1"/>
          </p:cNvSpPr>
          <p:nvPr>
            <p:ph type="title"/>
          </p:nvPr>
        </p:nvSpPr>
        <p:spPr/>
        <p:txBody>
          <a:bodyPr/>
          <a:lstStyle/>
          <a:p>
            <a:r>
              <a:rPr lang="en-MY" dirty="0"/>
              <a:t>Development of RTW program</a:t>
            </a:r>
          </a:p>
        </p:txBody>
      </p:sp>
      <p:pic>
        <p:nvPicPr>
          <p:cNvPr id="5" name="Picture 4">
            <a:extLst>
              <a:ext uri="{FF2B5EF4-FFF2-40B4-BE49-F238E27FC236}">
                <a16:creationId xmlns:a16="http://schemas.microsoft.com/office/drawing/2014/main" id="{EA3FBD53-8B25-4FDF-959D-8DC1816F36FF}"/>
              </a:ext>
            </a:extLst>
          </p:cNvPr>
          <p:cNvPicPr>
            <a:picLocks noChangeAspect="1"/>
          </p:cNvPicPr>
          <p:nvPr/>
        </p:nvPicPr>
        <p:blipFill>
          <a:blip r:embed="rId2"/>
          <a:stretch>
            <a:fillRect/>
          </a:stretch>
        </p:blipFill>
        <p:spPr>
          <a:xfrm>
            <a:off x="1266825" y="1731962"/>
            <a:ext cx="6610350" cy="4848225"/>
          </a:xfrm>
          <a:prstGeom prst="rect">
            <a:avLst/>
          </a:prstGeom>
        </p:spPr>
      </p:pic>
    </p:spTree>
    <p:extLst>
      <p:ext uri="{BB962C8B-B14F-4D97-AF65-F5344CB8AC3E}">
        <p14:creationId xmlns:p14="http://schemas.microsoft.com/office/powerpoint/2010/main" val="2446248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78098549"/>
              </p:ext>
            </p:extLst>
          </p:nvPr>
        </p:nvGraphicFramePr>
        <p:xfrm>
          <a:off x="755576" y="1628800"/>
          <a:ext cx="6984776" cy="47525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259388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03C35-F6FA-479C-98C6-B6F73EA4F149}"/>
              </a:ext>
            </a:extLst>
          </p:cNvPr>
          <p:cNvSpPr>
            <a:spLocks noGrp="1"/>
          </p:cNvSpPr>
          <p:nvPr>
            <p:ph type="title"/>
          </p:nvPr>
        </p:nvSpPr>
        <p:spPr/>
        <p:txBody>
          <a:bodyPr/>
          <a:lstStyle/>
          <a:p>
            <a:r>
              <a:rPr lang="en-MY" dirty="0"/>
              <a:t>Overtime for Compressed week</a:t>
            </a:r>
          </a:p>
        </p:txBody>
      </p:sp>
      <p:sp>
        <p:nvSpPr>
          <p:cNvPr id="3" name="Content Placeholder 2">
            <a:extLst>
              <a:ext uri="{FF2B5EF4-FFF2-40B4-BE49-F238E27FC236}">
                <a16:creationId xmlns:a16="http://schemas.microsoft.com/office/drawing/2014/main" id="{6AF977FF-FB2E-40A5-99F9-6E81ED50B14C}"/>
              </a:ext>
            </a:extLst>
          </p:cNvPr>
          <p:cNvSpPr>
            <a:spLocks noGrp="1"/>
          </p:cNvSpPr>
          <p:nvPr>
            <p:ph idx="1"/>
          </p:nvPr>
        </p:nvSpPr>
        <p:spPr>
          <a:xfrm>
            <a:off x="685800" y="1556792"/>
            <a:ext cx="8134672" cy="4530725"/>
          </a:xfrm>
        </p:spPr>
        <p:txBody>
          <a:bodyPr/>
          <a:lstStyle/>
          <a:p>
            <a:r>
              <a:rPr lang="en-MY" sz="2600" dirty="0"/>
              <a:t>Overtime for a compressed work schedule is defined as any hours in excess of those specified hours which constitute the compressed schedule, which is ordered or approved by management. </a:t>
            </a:r>
          </a:p>
          <a:p>
            <a:endParaRPr lang="en-MY" sz="2600" dirty="0"/>
          </a:p>
          <a:p>
            <a:r>
              <a:rPr lang="en-MY" sz="2600" dirty="0"/>
              <a:t>For example, employees on a 4/10, overtime is work in excess of 10 hours in a day or 40 hours in a week that is ordered or approved by management. For employees on a 5-4/9, overtime is work in more than 9 hours a day, or 8 hours on the 8 hour day, or 89 hours in a pay period, which is ordered or approved by management</a:t>
            </a:r>
          </a:p>
        </p:txBody>
      </p:sp>
    </p:spTree>
    <p:extLst>
      <p:ext uri="{BB962C8B-B14F-4D97-AF65-F5344CB8AC3E}">
        <p14:creationId xmlns:p14="http://schemas.microsoft.com/office/powerpoint/2010/main" val="4357809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93715-93D6-4E41-9D89-3F44B024EB6F}"/>
              </a:ext>
            </a:extLst>
          </p:cNvPr>
          <p:cNvSpPr>
            <a:spLocks noGrp="1"/>
          </p:cNvSpPr>
          <p:nvPr>
            <p:ph type="title"/>
          </p:nvPr>
        </p:nvSpPr>
        <p:spPr/>
        <p:txBody>
          <a:bodyPr/>
          <a:lstStyle/>
          <a:p>
            <a:r>
              <a:rPr lang="en-MY" dirty="0"/>
              <a:t>Variable Week and </a:t>
            </a:r>
            <a:r>
              <a:rPr lang="en-MY" dirty="0" err="1"/>
              <a:t>Maxiflex</a:t>
            </a:r>
            <a:endParaRPr lang="en-MY" dirty="0"/>
          </a:p>
        </p:txBody>
      </p:sp>
      <p:sp>
        <p:nvSpPr>
          <p:cNvPr id="3" name="Content Placeholder 2">
            <a:extLst>
              <a:ext uri="{FF2B5EF4-FFF2-40B4-BE49-F238E27FC236}">
                <a16:creationId xmlns:a16="http://schemas.microsoft.com/office/drawing/2014/main" id="{7C3E6617-E156-4D0A-B4BB-2B49460B6552}"/>
              </a:ext>
            </a:extLst>
          </p:cNvPr>
          <p:cNvSpPr>
            <a:spLocks noGrp="1"/>
          </p:cNvSpPr>
          <p:nvPr>
            <p:ph idx="1"/>
          </p:nvPr>
        </p:nvSpPr>
        <p:spPr/>
        <p:txBody>
          <a:bodyPr/>
          <a:lstStyle/>
          <a:p>
            <a:pPr marL="0" indent="0">
              <a:buNone/>
            </a:pPr>
            <a:r>
              <a:rPr lang="en-MY" dirty="0"/>
              <a:t>For variable week and </a:t>
            </a:r>
            <a:r>
              <a:rPr lang="en-MY" dirty="0" err="1"/>
              <a:t>maxiflex</a:t>
            </a:r>
            <a:r>
              <a:rPr lang="en-MY" dirty="0"/>
              <a:t> work schedules, overtime is defined as work officially ordered or approved by management, which is in excess of 80 hours in a pay period, not including credit hours. Employees are not entitled to overtime if they voluntarily elect to work more than 8 hours a day or 40 hours a week as allowed under these flexible work schedules.</a:t>
            </a:r>
          </a:p>
        </p:txBody>
      </p:sp>
    </p:spTree>
    <p:extLst>
      <p:ext uri="{BB962C8B-B14F-4D97-AF65-F5344CB8AC3E}">
        <p14:creationId xmlns:p14="http://schemas.microsoft.com/office/powerpoint/2010/main" val="28626692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953547304"/>
              </p:ext>
            </p:extLst>
          </p:nvPr>
        </p:nvGraphicFramePr>
        <p:xfrm>
          <a:off x="755576" y="1628800"/>
          <a:ext cx="6984776" cy="47525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163274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01E07-5F8A-4DC9-806D-DDE49173F070}"/>
              </a:ext>
            </a:extLst>
          </p:cNvPr>
          <p:cNvSpPr>
            <a:spLocks noGrp="1"/>
          </p:cNvSpPr>
          <p:nvPr>
            <p:ph type="title"/>
          </p:nvPr>
        </p:nvSpPr>
        <p:spPr/>
        <p:txBody>
          <a:bodyPr/>
          <a:lstStyle/>
          <a:p>
            <a:r>
              <a:rPr lang="en-MY" dirty="0"/>
              <a:t>Employee Policy</a:t>
            </a:r>
          </a:p>
        </p:txBody>
      </p:sp>
      <p:sp>
        <p:nvSpPr>
          <p:cNvPr id="3" name="Content Placeholder 2">
            <a:extLst>
              <a:ext uri="{FF2B5EF4-FFF2-40B4-BE49-F238E27FC236}">
                <a16:creationId xmlns:a16="http://schemas.microsoft.com/office/drawing/2014/main" id="{92EB6C3A-D728-42E2-A008-767F06EF47FC}"/>
              </a:ext>
            </a:extLst>
          </p:cNvPr>
          <p:cNvSpPr>
            <a:spLocks noGrp="1"/>
          </p:cNvSpPr>
          <p:nvPr>
            <p:ph idx="1"/>
          </p:nvPr>
        </p:nvSpPr>
        <p:spPr/>
        <p:txBody>
          <a:bodyPr/>
          <a:lstStyle/>
          <a:p>
            <a:r>
              <a:rPr lang="en-MY" dirty="0"/>
              <a:t>Policies are developed for the many, not the few – when you bring a policy into force you are establishing a standard that will apply broadly across the organization - not just to a few individuals who may be causing problems</a:t>
            </a:r>
          </a:p>
          <a:p>
            <a:r>
              <a:rPr lang="en-MY" dirty="0"/>
              <a:t>A policy creates a rule or standard to be followed consistently and reduces management’s flexibility to treat each situation as unique.</a:t>
            </a:r>
          </a:p>
        </p:txBody>
      </p:sp>
    </p:spTree>
    <p:extLst>
      <p:ext uri="{BB962C8B-B14F-4D97-AF65-F5344CB8AC3E}">
        <p14:creationId xmlns:p14="http://schemas.microsoft.com/office/powerpoint/2010/main" val="6180955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A0ABE-9A5F-4BE7-B243-2E559081F67A}"/>
              </a:ext>
            </a:extLst>
          </p:cNvPr>
          <p:cNvSpPr>
            <a:spLocks noGrp="1"/>
          </p:cNvSpPr>
          <p:nvPr>
            <p:ph type="title"/>
          </p:nvPr>
        </p:nvSpPr>
        <p:spPr/>
        <p:txBody>
          <a:bodyPr/>
          <a:lstStyle/>
          <a:p>
            <a:r>
              <a:rPr lang="en-MY" dirty="0"/>
              <a:t>Policy Development Process</a:t>
            </a:r>
          </a:p>
        </p:txBody>
      </p:sp>
      <p:pic>
        <p:nvPicPr>
          <p:cNvPr id="5" name="Picture 4">
            <a:extLst>
              <a:ext uri="{FF2B5EF4-FFF2-40B4-BE49-F238E27FC236}">
                <a16:creationId xmlns:a16="http://schemas.microsoft.com/office/drawing/2014/main" id="{0EEB2C59-2E39-48DC-A81D-05B4E159DA4B}"/>
              </a:ext>
            </a:extLst>
          </p:cNvPr>
          <p:cNvPicPr>
            <a:picLocks noChangeAspect="1"/>
          </p:cNvPicPr>
          <p:nvPr/>
        </p:nvPicPr>
        <p:blipFill>
          <a:blip r:embed="rId2"/>
          <a:stretch>
            <a:fillRect/>
          </a:stretch>
        </p:blipFill>
        <p:spPr>
          <a:xfrm>
            <a:off x="1252537" y="1772816"/>
            <a:ext cx="6991871" cy="4293430"/>
          </a:xfrm>
          <a:prstGeom prst="rect">
            <a:avLst/>
          </a:prstGeom>
        </p:spPr>
      </p:pic>
    </p:spTree>
    <p:extLst>
      <p:ext uri="{BB962C8B-B14F-4D97-AF65-F5344CB8AC3E}">
        <p14:creationId xmlns:p14="http://schemas.microsoft.com/office/powerpoint/2010/main" val="13807686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B765B-97FC-42C5-B31D-7416ACD533D9}"/>
              </a:ext>
            </a:extLst>
          </p:cNvPr>
          <p:cNvSpPr>
            <a:spLocks noGrp="1"/>
          </p:cNvSpPr>
          <p:nvPr>
            <p:ph type="title"/>
          </p:nvPr>
        </p:nvSpPr>
        <p:spPr/>
        <p:txBody>
          <a:bodyPr/>
          <a:lstStyle/>
          <a:p>
            <a:r>
              <a:rPr lang="en-MY" dirty="0"/>
              <a:t>Types of Policy</a:t>
            </a:r>
          </a:p>
        </p:txBody>
      </p:sp>
      <p:sp>
        <p:nvSpPr>
          <p:cNvPr id="3" name="Content Placeholder 2">
            <a:extLst>
              <a:ext uri="{FF2B5EF4-FFF2-40B4-BE49-F238E27FC236}">
                <a16:creationId xmlns:a16="http://schemas.microsoft.com/office/drawing/2014/main" id="{4C18FE10-7923-4A79-9B75-8257D222C5B9}"/>
              </a:ext>
            </a:extLst>
          </p:cNvPr>
          <p:cNvSpPr>
            <a:spLocks noGrp="1"/>
          </p:cNvSpPr>
          <p:nvPr>
            <p:ph idx="1"/>
          </p:nvPr>
        </p:nvSpPr>
        <p:spPr/>
        <p:txBody>
          <a:bodyPr/>
          <a:lstStyle/>
          <a:p>
            <a:r>
              <a:rPr lang="en-MY" dirty="0"/>
              <a:t>Code of Conduct</a:t>
            </a:r>
          </a:p>
          <a:p>
            <a:r>
              <a:rPr lang="en-MY" dirty="0"/>
              <a:t>Confidentiality Agreements</a:t>
            </a:r>
          </a:p>
          <a:p>
            <a:r>
              <a:rPr lang="en-MY" dirty="0"/>
              <a:t>Conflict of Interest Policy</a:t>
            </a:r>
          </a:p>
          <a:p>
            <a:r>
              <a:rPr lang="en-MY" dirty="0"/>
              <a:t>Attendance Policy</a:t>
            </a:r>
          </a:p>
          <a:p>
            <a:r>
              <a:rPr lang="en-MY" dirty="0"/>
              <a:t>Recruitment Policy</a:t>
            </a:r>
          </a:p>
          <a:p>
            <a:r>
              <a:rPr lang="en-MY" dirty="0"/>
              <a:t>Compensation Policy</a:t>
            </a:r>
          </a:p>
          <a:p>
            <a:r>
              <a:rPr lang="en-MY" dirty="0"/>
              <a:t>Performance Management Policy</a:t>
            </a:r>
          </a:p>
          <a:p>
            <a:r>
              <a:rPr lang="en-MY" dirty="0"/>
              <a:t>Overtime Policy</a:t>
            </a:r>
          </a:p>
          <a:p>
            <a:r>
              <a:rPr lang="en-MY" dirty="0"/>
              <a:t>Vacation and Holiday</a:t>
            </a:r>
          </a:p>
          <a:p>
            <a:r>
              <a:rPr lang="en-MY" dirty="0"/>
              <a:t>Disciplinary Procedure</a:t>
            </a:r>
          </a:p>
        </p:txBody>
      </p:sp>
    </p:spTree>
    <p:extLst>
      <p:ext uri="{BB962C8B-B14F-4D97-AF65-F5344CB8AC3E}">
        <p14:creationId xmlns:p14="http://schemas.microsoft.com/office/powerpoint/2010/main" val="31726124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03C35-F6FA-479C-98C6-B6F73EA4F149}"/>
              </a:ext>
            </a:extLst>
          </p:cNvPr>
          <p:cNvSpPr>
            <a:spLocks noGrp="1"/>
          </p:cNvSpPr>
          <p:nvPr>
            <p:ph type="title"/>
          </p:nvPr>
        </p:nvSpPr>
        <p:spPr/>
        <p:txBody>
          <a:bodyPr/>
          <a:lstStyle/>
          <a:p>
            <a:r>
              <a:rPr lang="en-MY" dirty="0"/>
              <a:t>Employee handbook</a:t>
            </a:r>
          </a:p>
        </p:txBody>
      </p:sp>
      <p:sp>
        <p:nvSpPr>
          <p:cNvPr id="3" name="Content Placeholder 2">
            <a:extLst>
              <a:ext uri="{FF2B5EF4-FFF2-40B4-BE49-F238E27FC236}">
                <a16:creationId xmlns:a16="http://schemas.microsoft.com/office/drawing/2014/main" id="{6AF977FF-FB2E-40A5-99F9-6E81ED50B14C}"/>
              </a:ext>
            </a:extLst>
          </p:cNvPr>
          <p:cNvSpPr>
            <a:spLocks noGrp="1"/>
          </p:cNvSpPr>
          <p:nvPr>
            <p:ph idx="1"/>
          </p:nvPr>
        </p:nvSpPr>
        <p:spPr/>
        <p:txBody>
          <a:bodyPr/>
          <a:lstStyle/>
          <a:p>
            <a:r>
              <a:rPr lang="en-MY" dirty="0"/>
              <a:t>An employee handbook describes the organization's policies and procedures. The handbook may also contain general information about the organization such as its priorities, the organization chart, the job classifications, whether positions are covered by a collective agreement and bargaining status for all groups of employees.</a:t>
            </a:r>
          </a:p>
        </p:txBody>
      </p:sp>
    </p:spTree>
    <p:extLst>
      <p:ext uri="{BB962C8B-B14F-4D97-AF65-F5344CB8AC3E}">
        <p14:creationId xmlns:p14="http://schemas.microsoft.com/office/powerpoint/2010/main" val="35636029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106062168"/>
              </p:ext>
            </p:extLst>
          </p:nvPr>
        </p:nvGraphicFramePr>
        <p:xfrm>
          <a:off x="755576" y="1628800"/>
          <a:ext cx="6984776" cy="47525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312666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93715-93D6-4E41-9D89-3F44B024EB6F}"/>
              </a:ext>
            </a:extLst>
          </p:cNvPr>
          <p:cNvSpPr>
            <a:spLocks noGrp="1"/>
          </p:cNvSpPr>
          <p:nvPr>
            <p:ph type="title"/>
          </p:nvPr>
        </p:nvSpPr>
        <p:spPr/>
        <p:txBody>
          <a:bodyPr/>
          <a:lstStyle/>
          <a:p>
            <a:r>
              <a:rPr lang="en-MY" dirty="0"/>
              <a:t>Employee Data Management</a:t>
            </a:r>
          </a:p>
        </p:txBody>
      </p:sp>
      <p:sp>
        <p:nvSpPr>
          <p:cNvPr id="3" name="Content Placeholder 2">
            <a:extLst>
              <a:ext uri="{FF2B5EF4-FFF2-40B4-BE49-F238E27FC236}">
                <a16:creationId xmlns:a16="http://schemas.microsoft.com/office/drawing/2014/main" id="{7C3E6617-E156-4D0A-B4BB-2B49460B6552}"/>
              </a:ext>
            </a:extLst>
          </p:cNvPr>
          <p:cNvSpPr>
            <a:spLocks noGrp="1"/>
          </p:cNvSpPr>
          <p:nvPr>
            <p:ph idx="1"/>
          </p:nvPr>
        </p:nvSpPr>
        <p:spPr>
          <a:xfrm>
            <a:off x="685800" y="1628800"/>
            <a:ext cx="8350696" cy="4530725"/>
          </a:xfrm>
        </p:spPr>
        <p:txBody>
          <a:bodyPr/>
          <a:lstStyle/>
          <a:p>
            <a:r>
              <a:rPr lang="en-MY" dirty="0"/>
              <a:t>Employers records (often called personnel files) in a personnel file can provide important supportive data for example, to show an employee’s discipline history in support of a termination in subsequent litigation. </a:t>
            </a:r>
          </a:p>
          <a:p>
            <a:r>
              <a:rPr lang="en-MY" dirty="0"/>
              <a:t>The personnel file can also track performance goals, leaves of absence, and any employment-related agreements.</a:t>
            </a:r>
          </a:p>
          <a:p>
            <a:r>
              <a:rPr lang="en-MY" dirty="0"/>
              <a:t> Employers keep certain types of employee records in order to comply with specific provisions under </a:t>
            </a:r>
            <a:r>
              <a:rPr lang="en-MY" dirty="0" err="1"/>
              <a:t>labor</a:t>
            </a:r>
            <a:r>
              <a:rPr lang="en-MY" dirty="0"/>
              <a:t> laws in different countries.</a:t>
            </a:r>
          </a:p>
        </p:txBody>
      </p:sp>
    </p:spTree>
    <p:extLst>
      <p:ext uri="{BB962C8B-B14F-4D97-AF65-F5344CB8AC3E}">
        <p14:creationId xmlns:p14="http://schemas.microsoft.com/office/powerpoint/2010/main" val="34600154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01E07-5F8A-4DC9-806D-DDE49173F070}"/>
              </a:ext>
            </a:extLst>
          </p:cNvPr>
          <p:cNvSpPr>
            <a:spLocks noGrp="1"/>
          </p:cNvSpPr>
          <p:nvPr>
            <p:ph type="title"/>
          </p:nvPr>
        </p:nvSpPr>
        <p:spPr/>
        <p:txBody>
          <a:bodyPr/>
          <a:lstStyle/>
          <a:p>
            <a:r>
              <a:rPr lang="en-MY" dirty="0"/>
              <a:t>Type of Employee Data</a:t>
            </a:r>
          </a:p>
        </p:txBody>
      </p:sp>
      <p:sp>
        <p:nvSpPr>
          <p:cNvPr id="3" name="Content Placeholder 2">
            <a:extLst>
              <a:ext uri="{FF2B5EF4-FFF2-40B4-BE49-F238E27FC236}">
                <a16:creationId xmlns:a16="http://schemas.microsoft.com/office/drawing/2014/main" id="{92EB6C3A-D728-42E2-A008-767F06EF47FC}"/>
              </a:ext>
            </a:extLst>
          </p:cNvPr>
          <p:cNvSpPr>
            <a:spLocks noGrp="1"/>
          </p:cNvSpPr>
          <p:nvPr>
            <p:ph idx="1"/>
          </p:nvPr>
        </p:nvSpPr>
        <p:spPr/>
        <p:txBody>
          <a:bodyPr/>
          <a:lstStyle/>
          <a:p>
            <a:r>
              <a:rPr lang="en-MY" dirty="0"/>
              <a:t>Basic Information</a:t>
            </a:r>
          </a:p>
          <a:p>
            <a:r>
              <a:rPr lang="en-MY" dirty="0"/>
              <a:t>Hiring Documents</a:t>
            </a:r>
          </a:p>
          <a:p>
            <a:r>
              <a:rPr lang="en-MY" dirty="0"/>
              <a:t>Job Performance and Development</a:t>
            </a:r>
          </a:p>
          <a:p>
            <a:r>
              <a:rPr lang="en-MY" dirty="0"/>
              <a:t>Employment-Related Agreements</a:t>
            </a:r>
          </a:p>
          <a:p>
            <a:r>
              <a:rPr lang="en-MY" dirty="0"/>
              <a:t>Compensation</a:t>
            </a:r>
          </a:p>
          <a:p>
            <a:r>
              <a:rPr lang="en-MY" dirty="0"/>
              <a:t>Confidential Files</a:t>
            </a:r>
          </a:p>
          <a:p>
            <a:r>
              <a:rPr lang="en-MY" dirty="0"/>
              <a:t>Medical records</a:t>
            </a:r>
          </a:p>
          <a:p>
            <a:r>
              <a:rPr lang="en-MY" dirty="0"/>
              <a:t>Termination</a:t>
            </a:r>
          </a:p>
        </p:txBody>
      </p:sp>
    </p:spTree>
    <p:extLst>
      <p:ext uri="{BB962C8B-B14F-4D97-AF65-F5344CB8AC3E}">
        <p14:creationId xmlns:p14="http://schemas.microsoft.com/office/powerpoint/2010/main" val="30854164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1826</TotalTime>
  <Words>2404</Words>
  <Application>Microsoft Office PowerPoint</Application>
  <PresentationFormat>On-screen Show (4:3)</PresentationFormat>
  <Paragraphs>279</Paragraphs>
  <Slides>59</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59</vt:i4>
      </vt:variant>
    </vt:vector>
  </HeadingPairs>
  <TitlesOfParts>
    <vt:vector size="63" baseType="lpstr">
      <vt:lpstr>Arial</vt:lpstr>
      <vt:lpstr>Times New Roman</vt:lpstr>
      <vt:lpstr>Wingdings</vt:lpstr>
      <vt:lpstr>Office Theme</vt:lpstr>
      <vt:lpstr>HR ADMINISTRATION AND  SHARED SERVICES- III</vt:lpstr>
      <vt:lpstr>PowerPoint Presentation</vt:lpstr>
      <vt:lpstr>Employee Life Cycle Model</vt:lpstr>
      <vt:lpstr>Employee Life Cycle Model</vt:lpstr>
      <vt:lpstr>The 6Bs of talent management</vt:lpstr>
      <vt:lpstr>The 6Bs of talent management</vt:lpstr>
      <vt:lpstr>The 6Bs of talent management</vt:lpstr>
      <vt:lpstr>Examples of Talent Strategies</vt:lpstr>
      <vt:lpstr>Question # 1</vt:lpstr>
      <vt:lpstr>Answer # 1</vt:lpstr>
      <vt:lpstr>PowerPoint Presentation</vt:lpstr>
      <vt:lpstr>Transferring</vt:lpstr>
      <vt:lpstr>Transfer</vt:lpstr>
      <vt:lpstr>Reasons for employee transfers</vt:lpstr>
      <vt:lpstr>Types of Transfer</vt:lpstr>
      <vt:lpstr>Types of Transfer</vt:lpstr>
      <vt:lpstr>Types of Transfer</vt:lpstr>
      <vt:lpstr>Types of Transfer</vt:lpstr>
      <vt:lpstr>Question # 2</vt:lpstr>
      <vt:lpstr>Answer # 2</vt:lpstr>
      <vt:lpstr>PowerPoint Presentation</vt:lpstr>
      <vt:lpstr>Offboarding</vt:lpstr>
      <vt:lpstr>Types of Turnover</vt:lpstr>
      <vt:lpstr>Types of Turnover</vt:lpstr>
      <vt:lpstr>Question # 3</vt:lpstr>
      <vt:lpstr>Answer # 3</vt:lpstr>
      <vt:lpstr>PowerPoint Presentation</vt:lpstr>
      <vt:lpstr>Termination</vt:lpstr>
      <vt:lpstr>Termination Process</vt:lpstr>
      <vt:lpstr>Question # 4</vt:lpstr>
      <vt:lpstr>Answer # 4</vt:lpstr>
      <vt:lpstr>PowerPoint Presentation</vt:lpstr>
      <vt:lpstr>Exit Interview</vt:lpstr>
      <vt:lpstr>PowerPoint Presentation</vt:lpstr>
      <vt:lpstr>Resignation</vt:lpstr>
      <vt:lpstr>Question # 5</vt:lpstr>
      <vt:lpstr>Answer # 5</vt:lpstr>
      <vt:lpstr>PowerPoint Presentation</vt:lpstr>
      <vt:lpstr>Outplacement</vt:lpstr>
      <vt:lpstr>Outplacement</vt:lpstr>
      <vt:lpstr>PowerPoint Presentation</vt:lpstr>
      <vt:lpstr>Employee Attendance</vt:lpstr>
      <vt:lpstr>Employee Attendance Policy</vt:lpstr>
      <vt:lpstr>PowerPoint Presentation</vt:lpstr>
      <vt:lpstr>Return to work (RTW)</vt:lpstr>
      <vt:lpstr>Types of RTW</vt:lpstr>
      <vt:lpstr>Development of RTW program</vt:lpstr>
      <vt:lpstr>PowerPoint Presentation</vt:lpstr>
      <vt:lpstr>Overtime for Compressed week</vt:lpstr>
      <vt:lpstr>Variable Week and Maxiflex</vt:lpstr>
      <vt:lpstr>PowerPoint Presentation</vt:lpstr>
      <vt:lpstr>Employee Policy</vt:lpstr>
      <vt:lpstr>Policy Development Process</vt:lpstr>
      <vt:lpstr>Types of Policy</vt:lpstr>
      <vt:lpstr>Employee handbook</vt:lpstr>
      <vt:lpstr>PowerPoint Presentation</vt:lpstr>
      <vt:lpstr>Employee Data Management</vt:lpstr>
      <vt:lpstr>Type of Employee Data</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93</cp:revision>
  <cp:lastPrinted>1601-01-01T00:00:00Z</cp:lastPrinted>
  <dcterms:created xsi:type="dcterms:W3CDTF">2020-07-09T15:12:46Z</dcterms:created>
  <dcterms:modified xsi:type="dcterms:W3CDTF">2021-06-17T18:13:40Z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