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0"/>
  </p:notesMasterIdLst>
  <p:handoutMasterIdLst>
    <p:handoutMasterId r:id="rId41"/>
  </p:handoutMasterIdLst>
  <p:sldIdLst>
    <p:sldId id="256" r:id="rId2"/>
    <p:sldId id="379" r:id="rId3"/>
    <p:sldId id="354" r:id="rId4"/>
    <p:sldId id="259" r:id="rId5"/>
    <p:sldId id="350" r:id="rId6"/>
    <p:sldId id="355" r:id="rId7"/>
    <p:sldId id="380" r:id="rId8"/>
    <p:sldId id="352" r:id="rId9"/>
    <p:sldId id="257" r:id="rId10"/>
    <p:sldId id="390" r:id="rId11"/>
    <p:sldId id="386" r:id="rId12"/>
    <p:sldId id="364" r:id="rId13"/>
    <p:sldId id="365" r:id="rId14"/>
    <p:sldId id="263" r:id="rId15"/>
    <p:sldId id="264" r:id="rId16"/>
    <p:sldId id="265" r:id="rId17"/>
    <p:sldId id="266" r:id="rId18"/>
    <p:sldId id="267" r:id="rId19"/>
    <p:sldId id="268" r:id="rId20"/>
    <p:sldId id="387" r:id="rId21"/>
    <p:sldId id="366" r:id="rId22"/>
    <p:sldId id="367" r:id="rId23"/>
    <p:sldId id="368" r:id="rId24"/>
    <p:sldId id="391" r:id="rId25"/>
    <p:sldId id="357" r:id="rId26"/>
    <p:sldId id="353" r:id="rId27"/>
    <p:sldId id="358" r:id="rId28"/>
    <p:sldId id="359" r:id="rId29"/>
    <p:sldId id="360" r:id="rId30"/>
    <p:sldId id="361" r:id="rId31"/>
    <p:sldId id="362" r:id="rId32"/>
    <p:sldId id="363" r:id="rId33"/>
    <p:sldId id="356" r:id="rId34"/>
    <p:sldId id="384" r:id="rId35"/>
    <p:sldId id="385" r:id="rId36"/>
    <p:sldId id="534" r:id="rId37"/>
    <p:sldId id="535" r:id="rId38"/>
    <p:sldId id="276" r:id="rId39"/>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Roles</a:t>
          </a:r>
          <a:endParaRPr lang="en-MY" sz="3500" kern="1200" dirty="0">
            <a:solidFill>
              <a:srgbClr val="000000"/>
            </a:solidFill>
            <a:latin typeface="Arial"/>
            <a:ea typeface="+mn-ea"/>
            <a:cs typeface="+mn-cs"/>
          </a:endParaRP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Organisation</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Outsourcing</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854266B2-7BA1-4567-A88D-3E8789AF2FB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Outsourcing Process</a:t>
          </a:r>
        </a:p>
      </dgm:t>
    </dgm:pt>
    <dgm:pt modelId="{E14E2028-FBB8-4AD4-91B4-A39F93F87FB4}" type="parTrans" cxnId="{0CC82D37-8CB6-4113-A60E-3B9A062DF33F}">
      <dgm:prSet/>
      <dgm:spPr/>
      <dgm:t>
        <a:bodyPr/>
        <a:lstStyle/>
        <a:p>
          <a:endParaRPr lang="en-MY"/>
        </a:p>
      </dgm:t>
    </dgm:pt>
    <dgm:pt modelId="{C5C804E4-7055-4307-8C14-7BA5428DCB50}" type="sibTrans" cxnId="{0CC82D37-8CB6-4113-A60E-3B9A062DF33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8"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8">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8">
        <dgm:presLayoutVars>
          <dgm:chMax val="0"/>
          <dgm:bulletEnabled val="1"/>
        </dgm:presLayoutVars>
      </dgm:prSet>
      <dgm:spPr>
        <a:xfrm>
          <a:off x="0" y="3254977"/>
          <a:ext cx="7844408" cy="799004"/>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8">
        <dgm:presLayoutVars>
          <dgm:chMax val="0"/>
          <dgm:bulletEnabled val="1"/>
        </dgm:presLayoutVars>
      </dgm:prSet>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8">
        <dgm:presLayoutVars>
          <dgm:chMax val="0"/>
          <dgm:bulletEnabled val="1"/>
        </dgm:presLayoutVars>
      </dgm:prSet>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8">
        <dgm:presLayoutVars>
          <dgm:chMax val="0"/>
          <dgm:bulletEnabled val="1"/>
        </dgm:presLayoutVars>
      </dgm:prSet>
      <dgm:spPr/>
    </dgm:pt>
    <dgm:pt modelId="{E6C890C1-8CC1-4F4F-B95E-6DAA2E892095}" type="pres">
      <dgm:prSet presAssocID="{1EC3DED9-B09E-4CD4-B8E0-61170C109FFF}" presName="spacer" presStyleCnt="0"/>
      <dgm:spPr/>
    </dgm:pt>
    <dgm:pt modelId="{4A368E46-7A90-4571-A160-64CF6C0C078C}" type="pres">
      <dgm:prSet presAssocID="{854266B2-7BA1-4567-A88D-3E8789AF2FB6}" presName="parentText" presStyleLbl="node1" presStyleIdx="7" presStyleCnt="8">
        <dgm:presLayoutVars>
          <dgm:chMax val="0"/>
          <dgm:bulletEnabled val="1"/>
        </dgm:presLayoutVars>
      </dgm:prSet>
      <dgm:spPr/>
    </dgm:pt>
  </dgm:ptLst>
  <dgm:cxnLst>
    <dgm:cxn modelId="{9A55E000-2FB6-4101-8926-8D441611EEB5}" type="presOf" srcId="{854266B2-7BA1-4567-A88D-3E8789AF2FB6}" destId="{4A368E46-7A90-4571-A160-64CF6C0C078C}"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0CC82D37-8CB6-4113-A60E-3B9A062DF33F}" srcId="{703D4D02-5513-427D-B6E9-B2E187EE0C3A}" destId="{854266B2-7BA1-4567-A88D-3E8789AF2FB6}" srcOrd="7" destOrd="0" parTransId="{E14E2028-FBB8-4AD4-91B4-A39F93F87FB4}" sibTransId="{C5C804E4-7055-4307-8C14-7BA5428DCB50}"/>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 modelId="{FDAB9347-1493-4D2B-8637-C81BE0CDCEA9}" type="presParOf" srcId="{CC8763B3-4621-4666-B669-3C5BA2A30DBE}" destId="{E6C890C1-8CC1-4F4F-B95E-6DAA2E892095}" srcOrd="13" destOrd="0" presId="urn:microsoft.com/office/officeart/2005/8/layout/vList2"/>
    <dgm:cxn modelId="{00B2DC1D-A685-434A-A62A-88C2B0EEA540}" type="presParOf" srcId="{CC8763B3-4621-4666-B669-3C5BA2A30DBE}" destId="{4A368E46-7A90-4571-A160-64CF6C0C078C}"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Roles</a:t>
          </a:r>
          <a:endParaRPr lang="en-MY" sz="3500" kern="1200" dirty="0">
            <a:solidFill>
              <a:srgbClr val="000000"/>
            </a:solidFill>
            <a:latin typeface="Arial"/>
            <a:ea typeface="+mn-ea"/>
            <a:cs typeface="+mn-cs"/>
          </a:endParaRP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Organisation</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Outsourcing</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854266B2-7BA1-4567-A88D-3E8789AF2FB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Outsourcing Process</a:t>
          </a:r>
          <a:endParaRPr lang="en-MY" sz="3500" kern="1200" dirty="0">
            <a:solidFill>
              <a:srgbClr val="000000"/>
            </a:solidFill>
            <a:latin typeface="Arial"/>
            <a:ea typeface="+mn-ea"/>
            <a:cs typeface="+mn-cs"/>
          </a:endParaRPr>
        </a:p>
      </dgm:t>
    </dgm:pt>
    <dgm:pt modelId="{E14E2028-FBB8-4AD4-91B4-A39F93F87FB4}" type="parTrans" cxnId="{0CC82D37-8CB6-4113-A60E-3B9A062DF33F}">
      <dgm:prSet/>
      <dgm:spPr/>
      <dgm:t>
        <a:bodyPr/>
        <a:lstStyle/>
        <a:p>
          <a:endParaRPr lang="en-MY"/>
        </a:p>
      </dgm:t>
    </dgm:pt>
    <dgm:pt modelId="{C5C804E4-7055-4307-8C14-7BA5428DCB50}" type="sibTrans" cxnId="{0CC82D37-8CB6-4113-A60E-3B9A062DF33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8" custLinFactY="-4277" custLinFactNeighborY="-100000">
        <dgm:presLayoutVars>
          <dgm:chMax val="0"/>
          <dgm:bulletEnabled val="1"/>
        </dgm:presLayoutVars>
      </dgm:prSet>
      <dgm:spPr>
        <a:xfrm>
          <a:off x="0" y="0"/>
          <a:ext cx="8064896" cy="761642"/>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8">
        <dgm:presLayoutVars>
          <dgm:chMax val="0"/>
          <dgm:bulletEnabled val="1"/>
        </dgm:presLayoutVars>
      </dgm:prSet>
      <dgm:spPr>
        <a:xfrm>
          <a:off x="0" y="775908"/>
          <a:ext cx="8064896" cy="761642"/>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8">
        <dgm:presLayoutVars>
          <dgm:chMax val="0"/>
          <dgm:bulletEnabled val="1"/>
        </dgm:presLayoutVars>
      </dgm:prSet>
      <dgm:spPr>
        <a:xfrm>
          <a:off x="0" y="3254977"/>
          <a:ext cx="7844408" cy="799004"/>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8">
        <dgm:presLayoutVars>
          <dgm:chMax val="0"/>
          <dgm:bulletEnabled val="1"/>
        </dgm:presLayoutVars>
      </dgm:prSet>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8">
        <dgm:presLayoutVars>
          <dgm:chMax val="0"/>
          <dgm:bulletEnabled val="1"/>
        </dgm:presLayoutVars>
      </dgm:prSet>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8">
        <dgm:presLayoutVars>
          <dgm:chMax val="0"/>
          <dgm:bulletEnabled val="1"/>
        </dgm:presLayoutVars>
      </dgm:prSet>
      <dgm:spPr/>
    </dgm:pt>
    <dgm:pt modelId="{E6C890C1-8CC1-4F4F-B95E-6DAA2E892095}" type="pres">
      <dgm:prSet presAssocID="{1EC3DED9-B09E-4CD4-B8E0-61170C109FFF}" presName="spacer" presStyleCnt="0"/>
      <dgm:spPr/>
    </dgm:pt>
    <dgm:pt modelId="{4A368E46-7A90-4571-A160-64CF6C0C078C}" type="pres">
      <dgm:prSet presAssocID="{854266B2-7BA1-4567-A88D-3E8789AF2FB6}" presName="parentText" presStyleLbl="node1" presStyleIdx="7" presStyleCnt="8">
        <dgm:presLayoutVars>
          <dgm:chMax val="0"/>
          <dgm:bulletEnabled val="1"/>
        </dgm:presLayoutVars>
      </dgm:prSet>
      <dgm:spPr/>
    </dgm:pt>
  </dgm:ptLst>
  <dgm:cxnLst>
    <dgm:cxn modelId="{9A55E000-2FB6-4101-8926-8D441611EEB5}" type="presOf" srcId="{854266B2-7BA1-4567-A88D-3E8789AF2FB6}" destId="{4A368E46-7A90-4571-A160-64CF6C0C078C}"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0CC82D37-8CB6-4113-A60E-3B9A062DF33F}" srcId="{703D4D02-5513-427D-B6E9-B2E187EE0C3A}" destId="{854266B2-7BA1-4567-A88D-3E8789AF2FB6}" srcOrd="7" destOrd="0" parTransId="{E14E2028-FBB8-4AD4-91B4-A39F93F87FB4}" sibTransId="{C5C804E4-7055-4307-8C14-7BA5428DCB50}"/>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 modelId="{FDAB9347-1493-4D2B-8637-C81BE0CDCEA9}" type="presParOf" srcId="{CC8763B3-4621-4666-B669-3C5BA2A30DBE}" destId="{E6C890C1-8CC1-4F4F-B95E-6DAA2E892095}" srcOrd="13" destOrd="0" presId="urn:microsoft.com/office/officeart/2005/8/layout/vList2"/>
    <dgm:cxn modelId="{00B2DC1D-A685-434A-A62A-88C2B0EEA540}" type="presParOf" srcId="{CC8763B3-4621-4666-B669-3C5BA2A30DBE}" destId="{4A368E46-7A90-4571-A160-64CF6C0C078C}"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Roles</a:t>
          </a:r>
          <a:endParaRPr lang="en-MY" sz="3500" kern="1200" dirty="0">
            <a:solidFill>
              <a:srgbClr val="000000"/>
            </a:solidFill>
            <a:latin typeface="Arial"/>
            <a:ea typeface="+mn-ea"/>
            <a:cs typeface="+mn-cs"/>
          </a:endParaRP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Organisation</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Outsourcing</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854266B2-7BA1-4567-A88D-3E8789AF2FB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Outsourcing Process</a:t>
          </a:r>
          <a:endParaRPr lang="en-MY" sz="3500" kern="1200" dirty="0">
            <a:solidFill>
              <a:srgbClr val="000000"/>
            </a:solidFill>
            <a:latin typeface="Arial"/>
            <a:ea typeface="+mn-ea"/>
            <a:cs typeface="+mn-cs"/>
          </a:endParaRPr>
        </a:p>
      </dgm:t>
    </dgm:pt>
    <dgm:pt modelId="{E14E2028-FBB8-4AD4-91B4-A39F93F87FB4}" type="parTrans" cxnId="{0CC82D37-8CB6-4113-A60E-3B9A062DF33F}">
      <dgm:prSet/>
      <dgm:spPr/>
      <dgm:t>
        <a:bodyPr/>
        <a:lstStyle/>
        <a:p>
          <a:endParaRPr lang="en-MY"/>
        </a:p>
      </dgm:t>
    </dgm:pt>
    <dgm:pt modelId="{C5C804E4-7055-4307-8C14-7BA5428DCB50}" type="sibTrans" cxnId="{0CC82D37-8CB6-4113-A60E-3B9A062DF33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8" custLinFactY="-5532" custLinFactNeighborY="-100000">
        <dgm:presLayoutVars>
          <dgm:chMax val="0"/>
          <dgm:bulletEnabled val="1"/>
        </dgm:presLayoutVars>
      </dgm:prSet>
      <dgm:spPr>
        <a:xfrm>
          <a:off x="0" y="0"/>
          <a:ext cx="8064896" cy="761642"/>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8">
        <dgm:presLayoutVars>
          <dgm:chMax val="0"/>
          <dgm:bulletEnabled val="1"/>
        </dgm:presLayoutVars>
      </dgm:prSet>
      <dgm:spPr>
        <a:xfrm>
          <a:off x="0" y="775908"/>
          <a:ext cx="8064896" cy="761642"/>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8">
        <dgm:presLayoutVars>
          <dgm:chMax val="0"/>
          <dgm:bulletEnabled val="1"/>
        </dgm:presLayoutVars>
      </dgm:prSet>
      <dgm:spPr>
        <a:xfrm>
          <a:off x="0" y="1551754"/>
          <a:ext cx="8064896" cy="761642"/>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8">
        <dgm:presLayoutVars>
          <dgm:chMax val="0"/>
          <dgm:bulletEnabled val="1"/>
        </dgm:presLayoutVars>
      </dgm:prSet>
      <dgm:spPr>
        <a:xfrm>
          <a:off x="0" y="3254977"/>
          <a:ext cx="7844408" cy="799004"/>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8">
        <dgm:presLayoutVars>
          <dgm:chMax val="0"/>
          <dgm:bulletEnabled val="1"/>
        </dgm:presLayoutVars>
      </dgm:prSet>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8">
        <dgm:presLayoutVars>
          <dgm:chMax val="0"/>
          <dgm:bulletEnabled val="1"/>
        </dgm:presLayoutVars>
      </dgm:prSet>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8">
        <dgm:presLayoutVars>
          <dgm:chMax val="0"/>
          <dgm:bulletEnabled val="1"/>
        </dgm:presLayoutVars>
      </dgm:prSet>
      <dgm:spPr/>
    </dgm:pt>
    <dgm:pt modelId="{E6C890C1-8CC1-4F4F-B95E-6DAA2E892095}" type="pres">
      <dgm:prSet presAssocID="{1EC3DED9-B09E-4CD4-B8E0-61170C109FFF}" presName="spacer" presStyleCnt="0"/>
      <dgm:spPr/>
    </dgm:pt>
    <dgm:pt modelId="{4A368E46-7A90-4571-A160-64CF6C0C078C}" type="pres">
      <dgm:prSet presAssocID="{854266B2-7BA1-4567-A88D-3E8789AF2FB6}" presName="parentText" presStyleLbl="node1" presStyleIdx="7" presStyleCnt="8">
        <dgm:presLayoutVars>
          <dgm:chMax val="0"/>
          <dgm:bulletEnabled val="1"/>
        </dgm:presLayoutVars>
      </dgm:prSet>
      <dgm:spPr/>
    </dgm:pt>
  </dgm:ptLst>
  <dgm:cxnLst>
    <dgm:cxn modelId="{9A55E000-2FB6-4101-8926-8D441611EEB5}" type="presOf" srcId="{854266B2-7BA1-4567-A88D-3E8789AF2FB6}" destId="{4A368E46-7A90-4571-A160-64CF6C0C078C}"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0CC82D37-8CB6-4113-A60E-3B9A062DF33F}" srcId="{703D4D02-5513-427D-B6E9-B2E187EE0C3A}" destId="{854266B2-7BA1-4567-A88D-3E8789AF2FB6}" srcOrd="7" destOrd="0" parTransId="{E14E2028-FBB8-4AD4-91B4-A39F93F87FB4}" sibTransId="{C5C804E4-7055-4307-8C14-7BA5428DCB50}"/>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 modelId="{FDAB9347-1493-4D2B-8637-C81BE0CDCEA9}" type="presParOf" srcId="{CC8763B3-4621-4666-B669-3C5BA2A30DBE}" destId="{E6C890C1-8CC1-4F4F-B95E-6DAA2E892095}" srcOrd="13" destOrd="0" presId="urn:microsoft.com/office/officeart/2005/8/layout/vList2"/>
    <dgm:cxn modelId="{00B2DC1D-A685-434A-A62A-88C2B0EEA540}" type="presParOf" srcId="{CC8763B3-4621-4666-B669-3C5BA2A30DBE}" destId="{4A368E46-7A90-4571-A160-64CF6C0C078C}"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69D2E29-B10A-4B13-8878-50C1DAD23B1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Roles</a:t>
          </a:r>
          <a:endParaRPr lang="en-MY" sz="3500" kern="1200" dirty="0">
            <a:solidFill>
              <a:srgbClr val="000000"/>
            </a:solidFill>
            <a:latin typeface="Arial"/>
            <a:ea typeface="+mn-ea"/>
            <a:cs typeface="+mn-cs"/>
          </a:endParaRPr>
        </a:p>
      </dgm:t>
    </dgm:pt>
    <dgm:pt modelId="{C0264893-A831-4883-8ADA-0AC2EC416E4F}" type="parTrans" cxnId="{1CE3F190-DC57-448D-BBCB-EF1735E3FADB}">
      <dgm:prSet/>
      <dgm:spPr/>
      <dgm:t>
        <a:bodyPr/>
        <a:lstStyle/>
        <a:p>
          <a:endParaRPr lang="en-MY"/>
        </a:p>
      </dgm:t>
    </dgm:pt>
    <dgm:pt modelId="{58B94FB0-5DDC-4940-8B86-1FA87F89F89C}" type="sibTrans" cxnId="{1CE3F190-DC57-448D-BBCB-EF1735E3FADB}">
      <dgm:prSet/>
      <dgm:spPr/>
      <dgm:t>
        <a:bodyPr/>
        <a:lstStyle/>
        <a:p>
          <a:endParaRPr lang="en-MY"/>
        </a:p>
      </dgm:t>
    </dgm:pt>
    <dgm:pt modelId="{8C1BC434-B243-4C17-8B40-5BF55A07A4F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Organisation</a:t>
          </a:r>
        </a:p>
      </dgm:t>
    </dgm:pt>
    <dgm:pt modelId="{37D7669D-8B30-45F1-912E-5A4C76158479}" type="parTrans" cxnId="{427A716B-268A-4428-A837-082C773D8543}">
      <dgm:prSet/>
      <dgm:spPr/>
      <dgm:t>
        <a:bodyPr/>
        <a:lstStyle/>
        <a:p>
          <a:endParaRPr lang="en-MY"/>
        </a:p>
      </dgm:t>
    </dgm:pt>
    <dgm:pt modelId="{4B3A6E80-FA41-47B0-8558-156F7F767B18}" type="sibTrans" cxnId="{427A716B-268A-4428-A837-082C773D8543}">
      <dgm:prSet/>
      <dgm:spPr/>
      <dgm:t>
        <a:bodyPr/>
        <a:lstStyle/>
        <a:p>
          <a:endParaRPr lang="en-MY"/>
        </a:p>
      </dgm:t>
    </dgm:pt>
    <dgm:pt modelId="{15A374C9-AE18-4E4B-B2AE-78C6EE01328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Outsourcing</a:t>
          </a:r>
        </a:p>
      </dgm:t>
    </dgm:pt>
    <dgm:pt modelId="{FA008E3F-0B76-4D8D-95BF-4F8A5EBF921C}" type="parTrans" cxnId="{4A2C01FF-10C6-4119-83C4-5B15478F76D4}">
      <dgm:prSet/>
      <dgm:spPr/>
      <dgm:t>
        <a:bodyPr/>
        <a:lstStyle/>
        <a:p>
          <a:endParaRPr lang="en-MY"/>
        </a:p>
      </dgm:t>
    </dgm:pt>
    <dgm:pt modelId="{1EC3DED9-B09E-4CD4-B8E0-61170C109FFF}" type="sibTrans" cxnId="{4A2C01FF-10C6-4119-83C4-5B15478F76D4}">
      <dgm:prSet/>
      <dgm:spPr/>
      <dgm:t>
        <a:bodyPr/>
        <a:lstStyle/>
        <a:p>
          <a:endParaRPr lang="en-MY"/>
        </a:p>
      </dgm:t>
    </dgm:pt>
    <dgm:pt modelId="{854266B2-7BA1-4567-A88D-3E8789AF2FB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Outsourcing Process</a:t>
          </a:r>
          <a:endParaRPr lang="en-MY" sz="3500" kern="1200" dirty="0">
            <a:solidFill>
              <a:srgbClr val="000000"/>
            </a:solidFill>
            <a:latin typeface="Arial"/>
            <a:ea typeface="+mn-ea"/>
            <a:cs typeface="+mn-cs"/>
          </a:endParaRPr>
        </a:p>
      </dgm:t>
    </dgm:pt>
    <dgm:pt modelId="{E14E2028-FBB8-4AD4-91B4-A39F93F87FB4}" type="parTrans" cxnId="{0CC82D37-8CB6-4113-A60E-3B9A062DF33F}">
      <dgm:prSet/>
      <dgm:spPr/>
      <dgm:t>
        <a:bodyPr/>
        <a:lstStyle/>
        <a:p>
          <a:endParaRPr lang="en-MY"/>
        </a:p>
      </dgm:t>
    </dgm:pt>
    <dgm:pt modelId="{C5C804E4-7055-4307-8C14-7BA5428DCB50}" type="sibTrans" cxnId="{0CC82D37-8CB6-4113-A60E-3B9A062DF33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CBCA26-9D20-4838-B1F9-53234775E96B}" type="pres">
      <dgm:prSet presAssocID="{62CB3C78-1DA1-4746-BD0D-6B96A3CEA09A}" presName="parentText" presStyleLbl="node1" presStyleIdx="0" presStyleCnt="8" custLinFactY="-5532" custLinFactNeighborY="-100000">
        <dgm:presLayoutVars>
          <dgm:chMax val="0"/>
          <dgm:bulletEnabled val="1"/>
        </dgm:presLayoutVars>
      </dgm:prSet>
      <dgm:spPr>
        <a:xfrm>
          <a:off x="0" y="0"/>
          <a:ext cx="8064896" cy="761642"/>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1" presStyleCnt="8">
        <dgm:presLayoutVars>
          <dgm:chMax val="0"/>
          <dgm:bulletEnabled val="1"/>
        </dgm:presLayoutVars>
      </dgm:prSet>
      <dgm:spPr>
        <a:xfrm>
          <a:off x="0" y="775908"/>
          <a:ext cx="8064896" cy="761642"/>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2" presStyleCnt="8">
        <dgm:presLayoutVars>
          <dgm:chMax val="0"/>
          <dgm:bulletEnabled val="1"/>
        </dgm:presLayoutVars>
      </dgm:prSet>
      <dgm:spPr>
        <a:xfrm>
          <a:off x="0" y="1551754"/>
          <a:ext cx="8064896" cy="761642"/>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3" presStyleCnt="8">
        <dgm:presLayoutVars>
          <dgm:chMax val="0"/>
          <dgm:bulletEnabled val="1"/>
        </dgm:presLayoutVars>
      </dgm:prSet>
      <dgm:spPr>
        <a:xfrm>
          <a:off x="0" y="2327599"/>
          <a:ext cx="8064896" cy="761642"/>
        </a:xfrm>
        <a:prstGeom prst="roundRect">
          <a:avLst/>
        </a:prstGeom>
      </dgm:spPr>
    </dgm:pt>
    <dgm:pt modelId="{1C83AD5D-672F-4F72-BF3B-D164DD9C52A1}" type="pres">
      <dgm:prSet presAssocID="{60484752-0D8A-40CE-9AB1-ED97EF463E69}" presName="spacer" presStyleCnt="0"/>
      <dgm:spPr/>
    </dgm:pt>
    <dgm:pt modelId="{E4D22F34-D3CF-461E-83BD-43B8CB49F351}" type="pres">
      <dgm:prSet presAssocID="{469D2E29-B10A-4B13-8878-50C1DAD23B1D}" presName="parentText" presStyleLbl="node1" presStyleIdx="4" presStyleCnt="8">
        <dgm:presLayoutVars>
          <dgm:chMax val="0"/>
          <dgm:bulletEnabled val="1"/>
        </dgm:presLayoutVars>
      </dgm:prSet>
      <dgm:spPr/>
    </dgm:pt>
    <dgm:pt modelId="{DC758779-1B36-43A1-B839-FA0412C24496}" type="pres">
      <dgm:prSet presAssocID="{58B94FB0-5DDC-4940-8B86-1FA87F89F89C}" presName="spacer" presStyleCnt="0"/>
      <dgm:spPr/>
    </dgm:pt>
    <dgm:pt modelId="{C5D1AED6-AC6E-4A08-84EE-593EEED2FEB9}" type="pres">
      <dgm:prSet presAssocID="{8C1BC434-B243-4C17-8B40-5BF55A07A4FF}" presName="parentText" presStyleLbl="node1" presStyleIdx="5" presStyleCnt="8">
        <dgm:presLayoutVars>
          <dgm:chMax val="0"/>
          <dgm:bulletEnabled val="1"/>
        </dgm:presLayoutVars>
      </dgm:prSet>
      <dgm:spPr/>
    </dgm:pt>
    <dgm:pt modelId="{BFD78373-B0D7-48E6-BBF5-359B431E6D13}" type="pres">
      <dgm:prSet presAssocID="{4B3A6E80-FA41-47B0-8558-156F7F767B18}" presName="spacer" presStyleCnt="0"/>
      <dgm:spPr/>
    </dgm:pt>
    <dgm:pt modelId="{34A3D316-0A97-481E-926D-7A5185393925}" type="pres">
      <dgm:prSet presAssocID="{15A374C9-AE18-4E4B-B2AE-78C6EE013289}" presName="parentText" presStyleLbl="node1" presStyleIdx="6" presStyleCnt="8">
        <dgm:presLayoutVars>
          <dgm:chMax val="0"/>
          <dgm:bulletEnabled val="1"/>
        </dgm:presLayoutVars>
      </dgm:prSet>
      <dgm:spPr/>
    </dgm:pt>
    <dgm:pt modelId="{E6C890C1-8CC1-4F4F-B95E-6DAA2E892095}" type="pres">
      <dgm:prSet presAssocID="{1EC3DED9-B09E-4CD4-B8E0-61170C109FFF}" presName="spacer" presStyleCnt="0"/>
      <dgm:spPr/>
    </dgm:pt>
    <dgm:pt modelId="{4A368E46-7A90-4571-A160-64CF6C0C078C}" type="pres">
      <dgm:prSet presAssocID="{854266B2-7BA1-4567-A88D-3E8789AF2FB6}" presName="parentText" presStyleLbl="node1" presStyleIdx="7" presStyleCnt="8">
        <dgm:presLayoutVars>
          <dgm:chMax val="0"/>
          <dgm:bulletEnabled val="1"/>
        </dgm:presLayoutVars>
      </dgm:prSet>
      <dgm:spPr/>
    </dgm:pt>
  </dgm:ptLst>
  <dgm:cxnLst>
    <dgm:cxn modelId="{9A55E000-2FB6-4101-8926-8D441611EEB5}" type="presOf" srcId="{854266B2-7BA1-4567-A88D-3E8789AF2FB6}" destId="{4A368E46-7A90-4571-A160-64CF6C0C078C}"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7B3A7410-6610-4755-9EAD-0C8AFDF4BAC5}" type="presOf" srcId="{15A374C9-AE18-4E4B-B2AE-78C6EE013289}" destId="{34A3D316-0A97-481E-926D-7A5185393925}"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3" destOrd="0" parTransId="{7EE42A0E-6BF4-4765-93EF-F1D2F7C35AF4}" sibTransId="{60484752-0D8A-40CE-9AB1-ED97EF463E69}"/>
    <dgm:cxn modelId="{0CC82D37-8CB6-4113-A60E-3B9A062DF33F}" srcId="{703D4D02-5513-427D-B6E9-B2E187EE0C3A}" destId="{854266B2-7BA1-4567-A88D-3E8789AF2FB6}" srcOrd="7" destOrd="0" parTransId="{E14E2028-FBB8-4AD4-91B4-A39F93F87FB4}" sibTransId="{C5C804E4-7055-4307-8C14-7BA5428DCB50}"/>
    <dgm:cxn modelId="{427A716B-268A-4428-A837-082C773D8543}" srcId="{703D4D02-5513-427D-B6E9-B2E187EE0C3A}" destId="{8C1BC434-B243-4C17-8B40-5BF55A07A4FF}" srcOrd="5" destOrd="0" parTransId="{37D7669D-8B30-45F1-912E-5A4C76158479}" sibTransId="{4B3A6E80-FA41-47B0-8558-156F7F767B18}"/>
    <dgm:cxn modelId="{4F9D9E6C-69CB-4D23-B997-A2321E9CB79B}" type="presOf" srcId="{0ED06F71-722D-4D98-8A78-76B9D17B094B}" destId="{F209ACB3-3444-40CC-BCCA-513ABA9ADB86}" srcOrd="0" destOrd="0" presId="urn:microsoft.com/office/officeart/2005/8/layout/vList2"/>
    <dgm:cxn modelId="{D2487971-65E3-471A-A9D8-D969B256471E}" type="presOf" srcId="{8C1BC434-B243-4C17-8B40-5BF55A07A4FF}" destId="{C5D1AED6-AC6E-4A08-84EE-593EEED2FEB9}"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1CE3F190-DC57-448D-BBCB-EF1735E3FADB}" srcId="{703D4D02-5513-427D-B6E9-B2E187EE0C3A}" destId="{469D2E29-B10A-4B13-8878-50C1DAD23B1D}" srcOrd="4" destOrd="0" parTransId="{C0264893-A831-4883-8ADA-0AC2EC416E4F}" sibTransId="{58B94FB0-5DDC-4940-8B86-1FA87F89F89C}"/>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1" destOrd="0" parTransId="{11DAFEE1-F611-4BD6-B139-CD15394BFBA6}" sibTransId="{B4C2AAE5-D99A-459F-BDEC-4FFC3545C099}"/>
    <dgm:cxn modelId="{17A856CA-D583-460A-AAEB-9DE389533976}" srcId="{703D4D02-5513-427D-B6E9-B2E187EE0C3A}" destId="{62CB3C78-1DA1-4746-BD0D-6B96A3CEA09A}" srcOrd="0" destOrd="0" parTransId="{D6BFE600-101E-43B0-9656-8573B6404A8B}" sibTransId="{7D8071C4-BB68-4D6B-A620-51DB78C20E88}"/>
    <dgm:cxn modelId="{4A2C01FF-10C6-4119-83C4-5B15478F76D4}" srcId="{703D4D02-5513-427D-B6E9-B2E187EE0C3A}" destId="{15A374C9-AE18-4E4B-B2AE-78C6EE013289}" srcOrd="6" destOrd="0" parTransId="{FA008E3F-0B76-4D8D-95BF-4F8A5EBF921C}" sibTransId="{1EC3DED9-B09E-4CD4-B8E0-61170C109FFF}"/>
    <dgm:cxn modelId="{426DBBFF-9DCD-44DF-ADE9-E9034B03C8EB}" type="presOf" srcId="{469D2E29-B10A-4B13-8878-50C1DAD23B1D}" destId="{E4D22F34-D3CF-461E-83BD-43B8CB49F351}" srcOrd="0" destOrd="0" presId="urn:microsoft.com/office/officeart/2005/8/layout/vList2"/>
    <dgm:cxn modelId="{B98EF007-96DC-473E-ABB0-F983C5585054}" type="presParOf" srcId="{CC8763B3-4621-4666-B669-3C5BA2A30DBE}" destId="{C8CBCA26-9D20-4838-B1F9-53234775E96B}" srcOrd="0" destOrd="0" presId="urn:microsoft.com/office/officeart/2005/8/layout/vList2"/>
    <dgm:cxn modelId="{3C9C535E-DC34-4BE1-9AE7-6EB2C14DA4E0}" type="presParOf" srcId="{CC8763B3-4621-4666-B669-3C5BA2A30DBE}" destId="{671B3283-BB64-487F-AB90-C94002C94229}" srcOrd="1" destOrd="0" presId="urn:microsoft.com/office/officeart/2005/8/layout/vList2"/>
    <dgm:cxn modelId="{55E781B8-2848-445E-AC9E-E2F8A6F2135A}" type="presParOf" srcId="{CC8763B3-4621-4666-B669-3C5BA2A30DBE}" destId="{C30047F0-DB09-4604-AC54-FC0221E4A689}" srcOrd="2" destOrd="0" presId="urn:microsoft.com/office/officeart/2005/8/layout/vList2"/>
    <dgm:cxn modelId="{760CCC2F-AC1A-4872-A74C-A18807344BD3}" type="presParOf" srcId="{CC8763B3-4621-4666-B669-3C5BA2A30DBE}" destId="{130EF046-02F9-4526-B16D-075FE651A93E}"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5A4150B5-A935-4645-B037-6348BA073316}" type="presParOf" srcId="{CC8763B3-4621-4666-B669-3C5BA2A30DBE}" destId="{24D32922-BF99-4CE5-821E-A240C3092535}" srcOrd="6" destOrd="0" presId="urn:microsoft.com/office/officeart/2005/8/layout/vList2"/>
    <dgm:cxn modelId="{FD638B36-3FBD-4910-97BC-FE04E9148C3F}" type="presParOf" srcId="{CC8763B3-4621-4666-B669-3C5BA2A30DBE}" destId="{1C83AD5D-672F-4F72-BF3B-D164DD9C52A1}" srcOrd="7" destOrd="0" presId="urn:microsoft.com/office/officeart/2005/8/layout/vList2"/>
    <dgm:cxn modelId="{E92D1ADC-CD56-451C-9D1E-C0D3EE0D9D49}" type="presParOf" srcId="{CC8763B3-4621-4666-B669-3C5BA2A30DBE}" destId="{E4D22F34-D3CF-461E-83BD-43B8CB49F351}" srcOrd="8" destOrd="0" presId="urn:microsoft.com/office/officeart/2005/8/layout/vList2"/>
    <dgm:cxn modelId="{9044245B-A481-4E26-BDB2-735CDB2A621B}" type="presParOf" srcId="{CC8763B3-4621-4666-B669-3C5BA2A30DBE}" destId="{DC758779-1B36-43A1-B839-FA0412C24496}" srcOrd="9" destOrd="0" presId="urn:microsoft.com/office/officeart/2005/8/layout/vList2"/>
    <dgm:cxn modelId="{E4ABF899-74C6-4750-B17B-ADC4F80D3746}" type="presParOf" srcId="{CC8763B3-4621-4666-B669-3C5BA2A30DBE}" destId="{C5D1AED6-AC6E-4A08-84EE-593EEED2FEB9}" srcOrd="10" destOrd="0" presId="urn:microsoft.com/office/officeart/2005/8/layout/vList2"/>
    <dgm:cxn modelId="{9F61079B-F29E-4517-9277-A2ED3F8E33A4}" type="presParOf" srcId="{CC8763B3-4621-4666-B669-3C5BA2A30DBE}" destId="{BFD78373-B0D7-48E6-BBF5-359B431E6D13}" srcOrd="11" destOrd="0" presId="urn:microsoft.com/office/officeart/2005/8/layout/vList2"/>
    <dgm:cxn modelId="{C28BA614-D184-4890-97AF-02BCFE845DBB}" type="presParOf" srcId="{CC8763B3-4621-4666-B669-3C5BA2A30DBE}" destId="{34A3D316-0A97-481E-926D-7A5185393925}" srcOrd="12" destOrd="0" presId="urn:microsoft.com/office/officeart/2005/8/layout/vList2"/>
    <dgm:cxn modelId="{FDAB9347-1493-4D2B-8637-C81BE0CDCEA9}" type="presParOf" srcId="{CC8763B3-4621-4666-B669-3C5BA2A30DBE}" destId="{E6C890C1-8CC1-4F4F-B95E-6DAA2E892095}" srcOrd="13" destOrd="0" presId="urn:microsoft.com/office/officeart/2005/8/layout/vList2"/>
    <dgm:cxn modelId="{00B2DC1D-A685-434A-A62A-88C2B0EEA540}" type="presParOf" srcId="{CC8763B3-4621-4666-B669-3C5BA2A30DBE}" destId="{4A368E46-7A90-4571-A160-64CF6C0C078C}"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10582"/>
          <a:ext cx="8064896" cy="761972"/>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sp:txBody>
      <dsp:txXfrm>
        <a:off x="37196" y="47778"/>
        <a:ext cx="7990504" cy="687580"/>
      </dsp:txXfrm>
    </dsp:sp>
    <dsp:sp modelId="{C30047F0-DB09-4604-AC54-FC0221E4A689}">
      <dsp:nvSpPr>
        <dsp:cNvPr id="0" name=""/>
        <dsp:cNvSpPr/>
      </dsp:nvSpPr>
      <dsp:spPr>
        <a:xfrm>
          <a:off x="0" y="776992"/>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37196" y="814188"/>
        <a:ext cx="7990504" cy="687580"/>
      </dsp:txXfrm>
    </dsp:sp>
    <dsp:sp modelId="{F209ACB3-3444-40CC-BCCA-513ABA9ADB86}">
      <dsp:nvSpPr>
        <dsp:cNvPr id="0" name=""/>
        <dsp:cNvSpPr/>
      </dsp:nvSpPr>
      <dsp:spPr>
        <a:xfrm>
          <a:off x="0" y="1552338"/>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7196" y="1589534"/>
        <a:ext cx="7990504" cy="687580"/>
      </dsp:txXfrm>
    </dsp:sp>
    <dsp:sp modelId="{24D32922-BF99-4CE5-821E-A240C3092535}">
      <dsp:nvSpPr>
        <dsp:cNvPr id="0" name=""/>
        <dsp:cNvSpPr/>
      </dsp:nvSpPr>
      <dsp:spPr>
        <a:xfrm>
          <a:off x="0" y="2327684"/>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37196" y="2364880"/>
        <a:ext cx="7990504" cy="687580"/>
      </dsp:txXfrm>
    </dsp:sp>
    <dsp:sp modelId="{E4D22F34-D3CF-461E-83BD-43B8CB49F351}">
      <dsp:nvSpPr>
        <dsp:cNvPr id="0" name=""/>
        <dsp:cNvSpPr/>
      </dsp:nvSpPr>
      <dsp:spPr>
        <a:xfrm>
          <a:off x="0" y="3103030"/>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Roles</a:t>
          </a:r>
          <a:endParaRPr lang="en-MY" sz="3500" kern="1200" dirty="0">
            <a:solidFill>
              <a:srgbClr val="000000"/>
            </a:solidFill>
            <a:latin typeface="Arial"/>
            <a:ea typeface="+mn-ea"/>
            <a:cs typeface="+mn-cs"/>
          </a:endParaRPr>
        </a:p>
      </dsp:txBody>
      <dsp:txXfrm>
        <a:off x="37196" y="3140226"/>
        <a:ext cx="7990504" cy="687580"/>
      </dsp:txXfrm>
    </dsp:sp>
    <dsp:sp modelId="{C5D1AED6-AC6E-4A08-84EE-593EEED2FEB9}">
      <dsp:nvSpPr>
        <dsp:cNvPr id="0" name=""/>
        <dsp:cNvSpPr/>
      </dsp:nvSpPr>
      <dsp:spPr>
        <a:xfrm>
          <a:off x="0" y="3878376"/>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Organisation</a:t>
          </a:r>
        </a:p>
      </dsp:txBody>
      <dsp:txXfrm>
        <a:off x="37196" y="3915572"/>
        <a:ext cx="7990504" cy="687580"/>
      </dsp:txXfrm>
    </dsp:sp>
    <dsp:sp modelId="{34A3D316-0A97-481E-926D-7A5185393925}">
      <dsp:nvSpPr>
        <dsp:cNvPr id="0" name=""/>
        <dsp:cNvSpPr/>
      </dsp:nvSpPr>
      <dsp:spPr>
        <a:xfrm>
          <a:off x="0" y="4653722"/>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Outsourcing</a:t>
          </a:r>
        </a:p>
      </dsp:txBody>
      <dsp:txXfrm>
        <a:off x="37196" y="4690918"/>
        <a:ext cx="7990504" cy="687580"/>
      </dsp:txXfrm>
    </dsp:sp>
    <dsp:sp modelId="{4A368E46-7A90-4571-A160-64CF6C0C078C}">
      <dsp:nvSpPr>
        <dsp:cNvPr id="0" name=""/>
        <dsp:cNvSpPr/>
      </dsp:nvSpPr>
      <dsp:spPr>
        <a:xfrm>
          <a:off x="0" y="5429068"/>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Outsourcing Process</a:t>
          </a:r>
        </a:p>
      </dsp:txBody>
      <dsp:txXfrm>
        <a:off x="37196" y="5466264"/>
        <a:ext cx="7990504" cy="6875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0"/>
          <a:ext cx="8064896" cy="762213"/>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37208" y="37208"/>
        <a:ext cx="7990480" cy="687797"/>
      </dsp:txXfrm>
    </dsp:sp>
    <dsp:sp modelId="{C30047F0-DB09-4604-AC54-FC0221E4A689}">
      <dsp:nvSpPr>
        <dsp:cNvPr id="0" name=""/>
        <dsp:cNvSpPr/>
      </dsp:nvSpPr>
      <dsp:spPr>
        <a:xfrm>
          <a:off x="0" y="776198"/>
          <a:ext cx="8064896" cy="762213"/>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sp:txBody>
      <dsp:txXfrm>
        <a:off x="37208" y="813406"/>
        <a:ext cx="7990480" cy="687797"/>
      </dsp:txXfrm>
    </dsp:sp>
    <dsp:sp modelId="{F209ACB3-3444-40CC-BCCA-513ABA9ADB86}">
      <dsp:nvSpPr>
        <dsp:cNvPr id="0" name=""/>
        <dsp:cNvSpPr/>
      </dsp:nvSpPr>
      <dsp:spPr>
        <a:xfrm>
          <a:off x="0" y="1551813"/>
          <a:ext cx="8064896" cy="762213"/>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7208" y="1589021"/>
        <a:ext cx="7990480" cy="687797"/>
      </dsp:txXfrm>
    </dsp:sp>
    <dsp:sp modelId="{24D32922-BF99-4CE5-821E-A240C3092535}">
      <dsp:nvSpPr>
        <dsp:cNvPr id="0" name=""/>
        <dsp:cNvSpPr/>
      </dsp:nvSpPr>
      <dsp:spPr>
        <a:xfrm>
          <a:off x="0" y="2327429"/>
          <a:ext cx="8064896" cy="762213"/>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37208" y="2364637"/>
        <a:ext cx="7990480" cy="687797"/>
      </dsp:txXfrm>
    </dsp:sp>
    <dsp:sp modelId="{E4D22F34-D3CF-461E-83BD-43B8CB49F351}">
      <dsp:nvSpPr>
        <dsp:cNvPr id="0" name=""/>
        <dsp:cNvSpPr/>
      </dsp:nvSpPr>
      <dsp:spPr>
        <a:xfrm>
          <a:off x="0" y="3103044"/>
          <a:ext cx="8064896" cy="762213"/>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Roles</a:t>
          </a:r>
          <a:endParaRPr lang="en-MY" sz="3500" kern="1200" dirty="0">
            <a:solidFill>
              <a:srgbClr val="000000"/>
            </a:solidFill>
            <a:latin typeface="Arial"/>
            <a:ea typeface="+mn-ea"/>
            <a:cs typeface="+mn-cs"/>
          </a:endParaRPr>
        </a:p>
      </dsp:txBody>
      <dsp:txXfrm>
        <a:off x="37208" y="3140252"/>
        <a:ext cx="7990480" cy="687797"/>
      </dsp:txXfrm>
    </dsp:sp>
    <dsp:sp modelId="{C5D1AED6-AC6E-4A08-84EE-593EEED2FEB9}">
      <dsp:nvSpPr>
        <dsp:cNvPr id="0" name=""/>
        <dsp:cNvSpPr/>
      </dsp:nvSpPr>
      <dsp:spPr>
        <a:xfrm>
          <a:off x="0" y="3878660"/>
          <a:ext cx="8064896" cy="762213"/>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Organisation</a:t>
          </a:r>
        </a:p>
      </dsp:txBody>
      <dsp:txXfrm>
        <a:off x="37208" y="3915868"/>
        <a:ext cx="7990480" cy="687797"/>
      </dsp:txXfrm>
    </dsp:sp>
    <dsp:sp modelId="{34A3D316-0A97-481E-926D-7A5185393925}">
      <dsp:nvSpPr>
        <dsp:cNvPr id="0" name=""/>
        <dsp:cNvSpPr/>
      </dsp:nvSpPr>
      <dsp:spPr>
        <a:xfrm>
          <a:off x="0" y="4654275"/>
          <a:ext cx="8064896" cy="762213"/>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Outsourcing</a:t>
          </a:r>
        </a:p>
      </dsp:txBody>
      <dsp:txXfrm>
        <a:off x="37208" y="4691483"/>
        <a:ext cx="7990480" cy="687797"/>
      </dsp:txXfrm>
    </dsp:sp>
    <dsp:sp modelId="{4A368E46-7A90-4571-A160-64CF6C0C078C}">
      <dsp:nvSpPr>
        <dsp:cNvPr id="0" name=""/>
        <dsp:cNvSpPr/>
      </dsp:nvSpPr>
      <dsp:spPr>
        <a:xfrm>
          <a:off x="0" y="5429891"/>
          <a:ext cx="8064896" cy="762213"/>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Outsourcing Process</a:t>
          </a:r>
          <a:endParaRPr lang="en-MY" sz="3500" kern="1200" dirty="0">
            <a:solidFill>
              <a:srgbClr val="000000"/>
            </a:solidFill>
            <a:latin typeface="Arial"/>
            <a:ea typeface="+mn-ea"/>
            <a:cs typeface="+mn-cs"/>
          </a:endParaRPr>
        </a:p>
      </dsp:txBody>
      <dsp:txXfrm>
        <a:off x="37208" y="5467099"/>
        <a:ext cx="7990480" cy="6877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0"/>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37196" y="37196"/>
        <a:ext cx="7990504" cy="687580"/>
      </dsp:txXfrm>
    </dsp:sp>
    <dsp:sp modelId="{C30047F0-DB09-4604-AC54-FC0221E4A689}">
      <dsp:nvSpPr>
        <dsp:cNvPr id="0" name=""/>
        <dsp:cNvSpPr/>
      </dsp:nvSpPr>
      <dsp:spPr>
        <a:xfrm>
          <a:off x="0" y="776992"/>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37196" y="814188"/>
        <a:ext cx="7990504" cy="687580"/>
      </dsp:txXfrm>
    </dsp:sp>
    <dsp:sp modelId="{F209ACB3-3444-40CC-BCCA-513ABA9ADB86}">
      <dsp:nvSpPr>
        <dsp:cNvPr id="0" name=""/>
        <dsp:cNvSpPr/>
      </dsp:nvSpPr>
      <dsp:spPr>
        <a:xfrm>
          <a:off x="0" y="1552338"/>
          <a:ext cx="8064896" cy="761972"/>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37196" y="1589534"/>
        <a:ext cx="7990504" cy="687580"/>
      </dsp:txXfrm>
    </dsp:sp>
    <dsp:sp modelId="{24D32922-BF99-4CE5-821E-A240C3092535}">
      <dsp:nvSpPr>
        <dsp:cNvPr id="0" name=""/>
        <dsp:cNvSpPr/>
      </dsp:nvSpPr>
      <dsp:spPr>
        <a:xfrm>
          <a:off x="0" y="2327684"/>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37196" y="2364880"/>
        <a:ext cx="7990504" cy="687580"/>
      </dsp:txXfrm>
    </dsp:sp>
    <dsp:sp modelId="{E4D22F34-D3CF-461E-83BD-43B8CB49F351}">
      <dsp:nvSpPr>
        <dsp:cNvPr id="0" name=""/>
        <dsp:cNvSpPr/>
      </dsp:nvSpPr>
      <dsp:spPr>
        <a:xfrm>
          <a:off x="0" y="3103030"/>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Roles</a:t>
          </a:r>
          <a:endParaRPr lang="en-MY" sz="3500" kern="1200" dirty="0">
            <a:solidFill>
              <a:srgbClr val="000000"/>
            </a:solidFill>
            <a:latin typeface="Arial"/>
            <a:ea typeface="+mn-ea"/>
            <a:cs typeface="+mn-cs"/>
          </a:endParaRPr>
        </a:p>
      </dsp:txBody>
      <dsp:txXfrm>
        <a:off x="37196" y="3140226"/>
        <a:ext cx="7990504" cy="687580"/>
      </dsp:txXfrm>
    </dsp:sp>
    <dsp:sp modelId="{C5D1AED6-AC6E-4A08-84EE-593EEED2FEB9}">
      <dsp:nvSpPr>
        <dsp:cNvPr id="0" name=""/>
        <dsp:cNvSpPr/>
      </dsp:nvSpPr>
      <dsp:spPr>
        <a:xfrm>
          <a:off x="0" y="3878376"/>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Organisation</a:t>
          </a:r>
        </a:p>
      </dsp:txBody>
      <dsp:txXfrm>
        <a:off x="37196" y="3915572"/>
        <a:ext cx="7990504" cy="687580"/>
      </dsp:txXfrm>
    </dsp:sp>
    <dsp:sp modelId="{34A3D316-0A97-481E-926D-7A5185393925}">
      <dsp:nvSpPr>
        <dsp:cNvPr id="0" name=""/>
        <dsp:cNvSpPr/>
      </dsp:nvSpPr>
      <dsp:spPr>
        <a:xfrm>
          <a:off x="0" y="4653722"/>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Outsourcing</a:t>
          </a:r>
        </a:p>
      </dsp:txBody>
      <dsp:txXfrm>
        <a:off x="37196" y="4690918"/>
        <a:ext cx="7990504" cy="687580"/>
      </dsp:txXfrm>
    </dsp:sp>
    <dsp:sp modelId="{4A368E46-7A90-4571-A160-64CF6C0C078C}">
      <dsp:nvSpPr>
        <dsp:cNvPr id="0" name=""/>
        <dsp:cNvSpPr/>
      </dsp:nvSpPr>
      <dsp:spPr>
        <a:xfrm>
          <a:off x="0" y="5429068"/>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Outsourcing Process</a:t>
          </a:r>
          <a:endParaRPr lang="en-MY" sz="3500" kern="1200" dirty="0">
            <a:solidFill>
              <a:srgbClr val="000000"/>
            </a:solidFill>
            <a:latin typeface="Arial"/>
            <a:ea typeface="+mn-ea"/>
            <a:cs typeface="+mn-cs"/>
          </a:endParaRPr>
        </a:p>
      </dsp:txBody>
      <dsp:txXfrm>
        <a:off x="37196" y="5466264"/>
        <a:ext cx="7990504" cy="6875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BCA26-9D20-4838-B1F9-53234775E96B}">
      <dsp:nvSpPr>
        <dsp:cNvPr id="0" name=""/>
        <dsp:cNvSpPr/>
      </dsp:nvSpPr>
      <dsp:spPr>
        <a:xfrm>
          <a:off x="0" y="0"/>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37196" y="37196"/>
        <a:ext cx="7990504" cy="687580"/>
      </dsp:txXfrm>
    </dsp:sp>
    <dsp:sp modelId="{C30047F0-DB09-4604-AC54-FC0221E4A689}">
      <dsp:nvSpPr>
        <dsp:cNvPr id="0" name=""/>
        <dsp:cNvSpPr/>
      </dsp:nvSpPr>
      <dsp:spPr>
        <a:xfrm>
          <a:off x="0" y="776992"/>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37196" y="814188"/>
        <a:ext cx="7990504" cy="687580"/>
      </dsp:txXfrm>
    </dsp:sp>
    <dsp:sp modelId="{F209ACB3-3444-40CC-BCCA-513ABA9ADB86}">
      <dsp:nvSpPr>
        <dsp:cNvPr id="0" name=""/>
        <dsp:cNvSpPr/>
      </dsp:nvSpPr>
      <dsp:spPr>
        <a:xfrm>
          <a:off x="0" y="1552338"/>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37196" y="1589534"/>
        <a:ext cx="7990504" cy="687580"/>
      </dsp:txXfrm>
    </dsp:sp>
    <dsp:sp modelId="{24D32922-BF99-4CE5-821E-A240C3092535}">
      <dsp:nvSpPr>
        <dsp:cNvPr id="0" name=""/>
        <dsp:cNvSpPr/>
      </dsp:nvSpPr>
      <dsp:spPr>
        <a:xfrm>
          <a:off x="0" y="2327684"/>
          <a:ext cx="8064896" cy="761972"/>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sp:txBody>
      <dsp:txXfrm>
        <a:off x="37196" y="2364880"/>
        <a:ext cx="7990504" cy="687580"/>
      </dsp:txXfrm>
    </dsp:sp>
    <dsp:sp modelId="{E4D22F34-D3CF-461E-83BD-43B8CB49F351}">
      <dsp:nvSpPr>
        <dsp:cNvPr id="0" name=""/>
        <dsp:cNvSpPr/>
      </dsp:nvSpPr>
      <dsp:spPr>
        <a:xfrm>
          <a:off x="0" y="3103030"/>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HR Roles</a:t>
          </a:r>
          <a:endParaRPr lang="en-MY" sz="3500" kern="1200" dirty="0">
            <a:solidFill>
              <a:srgbClr val="000000"/>
            </a:solidFill>
            <a:latin typeface="Arial"/>
            <a:ea typeface="+mn-ea"/>
            <a:cs typeface="+mn-cs"/>
          </a:endParaRPr>
        </a:p>
      </dsp:txBody>
      <dsp:txXfrm>
        <a:off x="37196" y="3140226"/>
        <a:ext cx="7990504" cy="687580"/>
      </dsp:txXfrm>
    </dsp:sp>
    <dsp:sp modelId="{C5D1AED6-AC6E-4A08-84EE-593EEED2FEB9}">
      <dsp:nvSpPr>
        <dsp:cNvPr id="0" name=""/>
        <dsp:cNvSpPr/>
      </dsp:nvSpPr>
      <dsp:spPr>
        <a:xfrm>
          <a:off x="0" y="3878376"/>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Organisation</a:t>
          </a:r>
        </a:p>
      </dsp:txBody>
      <dsp:txXfrm>
        <a:off x="37196" y="3915572"/>
        <a:ext cx="7990504" cy="687580"/>
      </dsp:txXfrm>
    </dsp:sp>
    <dsp:sp modelId="{34A3D316-0A97-481E-926D-7A5185393925}">
      <dsp:nvSpPr>
        <dsp:cNvPr id="0" name=""/>
        <dsp:cNvSpPr/>
      </dsp:nvSpPr>
      <dsp:spPr>
        <a:xfrm>
          <a:off x="0" y="4653722"/>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Outsourcing</a:t>
          </a:r>
        </a:p>
      </dsp:txBody>
      <dsp:txXfrm>
        <a:off x="37196" y="4690918"/>
        <a:ext cx="7990504" cy="687580"/>
      </dsp:txXfrm>
    </dsp:sp>
    <dsp:sp modelId="{4A368E46-7A90-4571-A160-64CF6C0C078C}">
      <dsp:nvSpPr>
        <dsp:cNvPr id="0" name=""/>
        <dsp:cNvSpPr/>
      </dsp:nvSpPr>
      <dsp:spPr>
        <a:xfrm>
          <a:off x="0" y="5429068"/>
          <a:ext cx="8064896" cy="761972"/>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Outsourcing Process</a:t>
          </a:r>
          <a:endParaRPr lang="en-MY" sz="3500" kern="1200" dirty="0">
            <a:solidFill>
              <a:srgbClr val="000000"/>
            </a:solidFill>
            <a:latin typeface="Arial"/>
            <a:ea typeface="+mn-ea"/>
            <a:cs typeface="+mn-cs"/>
          </a:endParaRPr>
        </a:p>
      </dsp:txBody>
      <dsp:txXfrm>
        <a:off x="37196" y="5466264"/>
        <a:ext cx="7990504" cy="6875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589541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p14="http://schemas.microsoft.com/office/powerpoint/2010/main" val="2390761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20</a:t>
            </a:fld>
            <a:endParaRPr lang="en-MY" altLang="en-US"/>
          </a:p>
        </p:txBody>
      </p:sp>
    </p:spTree>
    <p:extLst>
      <p:ext uri="{BB962C8B-B14F-4D97-AF65-F5344CB8AC3E}">
        <p14:creationId xmlns:p14="http://schemas.microsoft.com/office/powerpoint/2010/main" val="3497893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24</a:t>
            </a:fld>
            <a:endParaRPr lang="en-MY" altLang="en-US"/>
          </a:p>
        </p:txBody>
      </p:sp>
    </p:spTree>
    <p:extLst>
      <p:ext uri="{BB962C8B-B14F-4D97-AF65-F5344CB8AC3E}">
        <p14:creationId xmlns:p14="http://schemas.microsoft.com/office/powerpoint/2010/main" val="3192136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HR ADMINISTRATION AND </a:t>
            </a:r>
            <a:br>
              <a:rPr lang="en-MY" dirty="0"/>
            </a:br>
            <a:r>
              <a:rPr lang="en-MY" dirty="0"/>
              <a:t>SHARED SERVICES-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332656"/>
          <a:ext cx="8064896"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2509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a16="http://schemas.microsoft.com/office/drawing/2014/main" id="{E874EC89-59C6-4DBE-A4E5-1E48B9F43AF2}"/>
              </a:ext>
            </a:extLst>
          </p:cNvPr>
          <p:cNvSpPr>
            <a:spLocks noGrp="1"/>
          </p:cNvSpPr>
          <p:nvPr>
            <p:ph idx="1"/>
          </p:nvPr>
        </p:nvSpPr>
        <p:spPr/>
        <p:txBody>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p14="http://schemas.microsoft.com/office/powerpoint/2010/main" val="3388785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val="2578740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195F-FA82-4905-B66A-3B182E5E6A53}"/>
              </a:ext>
            </a:extLst>
          </p:cNvPr>
          <p:cNvSpPr>
            <a:spLocks noGrp="1"/>
          </p:cNvSpPr>
          <p:nvPr>
            <p:ph type="title"/>
          </p:nvPr>
        </p:nvSpPr>
        <p:spPr/>
        <p:txBody>
          <a:bodyPr/>
          <a:lstStyle/>
          <a:p>
            <a:r>
              <a:rPr lang="en-MY" dirty="0"/>
              <a:t>Strengths</a:t>
            </a:r>
          </a:p>
        </p:txBody>
      </p:sp>
      <p:sp>
        <p:nvSpPr>
          <p:cNvPr id="3" name="Content Placeholder 2">
            <a:extLst>
              <a:ext uri="{FF2B5EF4-FFF2-40B4-BE49-F238E27FC236}">
                <a16:creationId xmlns:a16="http://schemas.microsoft.com/office/drawing/2014/main" id="{BE3EF4AB-9E04-4DB5-BECA-D94AF162CFE4}"/>
              </a:ext>
            </a:extLst>
          </p:cNvPr>
          <p:cNvSpPr>
            <a:spLocks noGrp="1"/>
          </p:cNvSpPr>
          <p:nvPr>
            <p:ph idx="1"/>
          </p:nvPr>
        </p:nvSpPr>
        <p:spPr>
          <a:xfrm>
            <a:off x="685800" y="1556792"/>
            <a:ext cx="8278688" cy="5023395"/>
          </a:xfrm>
        </p:spPr>
        <p:txBody>
          <a:bodyPr/>
          <a:lstStyle/>
          <a:p>
            <a:pPr marL="0" indent="0">
              <a:buNone/>
            </a:pPr>
            <a:r>
              <a:rPr lang="en-MY" sz="2400" dirty="0"/>
              <a:t>They are characteristics of the business or team that give it an advantage over others in the industry. Strengths must focus upon what the firm can do with its internal resources. </a:t>
            </a:r>
          </a:p>
          <a:p>
            <a:pPr marL="0" indent="0">
              <a:buNone/>
            </a:pPr>
            <a:endParaRPr lang="en-MY" sz="2400" dirty="0"/>
          </a:p>
          <a:p>
            <a:r>
              <a:rPr lang="en-MY" sz="2400" dirty="0"/>
              <a:t>Any asset that the firm owns could certainly be classified as strength, </a:t>
            </a:r>
          </a:p>
          <a:p>
            <a:r>
              <a:rPr lang="en-MY" sz="2400" dirty="0"/>
              <a:t> State-of-the-art production line machinery</a:t>
            </a:r>
          </a:p>
          <a:p>
            <a:r>
              <a:rPr lang="en-MY" sz="2400" dirty="0"/>
              <a:t>A strong brand-name presence</a:t>
            </a:r>
          </a:p>
          <a:p>
            <a:r>
              <a:rPr lang="en-MY" sz="2400" dirty="0"/>
              <a:t>Recognized customer service excellence,</a:t>
            </a:r>
          </a:p>
          <a:p>
            <a:r>
              <a:rPr lang="en-MY" sz="2400" dirty="0"/>
              <a:t>Exclusive access to a strong supply chain network</a:t>
            </a:r>
          </a:p>
        </p:txBody>
      </p:sp>
    </p:spTree>
    <p:extLst>
      <p:ext uri="{BB962C8B-B14F-4D97-AF65-F5344CB8AC3E}">
        <p14:creationId xmlns:p14="http://schemas.microsoft.com/office/powerpoint/2010/main" val="2345069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BEC7E-D26D-4C8C-BBD2-1A85ABC15714}"/>
              </a:ext>
            </a:extLst>
          </p:cNvPr>
          <p:cNvSpPr>
            <a:spLocks noGrp="1"/>
          </p:cNvSpPr>
          <p:nvPr>
            <p:ph type="title"/>
          </p:nvPr>
        </p:nvSpPr>
        <p:spPr/>
        <p:txBody>
          <a:bodyPr/>
          <a:lstStyle/>
          <a:p>
            <a:r>
              <a:rPr lang="en-MY" dirty="0"/>
              <a:t>Weaknesses</a:t>
            </a:r>
          </a:p>
        </p:txBody>
      </p:sp>
      <p:sp>
        <p:nvSpPr>
          <p:cNvPr id="3" name="Content Placeholder 2">
            <a:extLst>
              <a:ext uri="{FF2B5EF4-FFF2-40B4-BE49-F238E27FC236}">
                <a16:creationId xmlns:a16="http://schemas.microsoft.com/office/drawing/2014/main" id="{4C180FDF-44D9-47DD-9546-0250A30BA9DD}"/>
              </a:ext>
            </a:extLst>
          </p:cNvPr>
          <p:cNvSpPr>
            <a:spLocks noGrp="1"/>
          </p:cNvSpPr>
          <p:nvPr>
            <p:ph idx="1"/>
          </p:nvPr>
        </p:nvSpPr>
        <p:spPr/>
        <p:txBody>
          <a:bodyPr/>
          <a:lstStyle/>
          <a:p>
            <a:pPr marL="0" indent="0">
              <a:buNone/>
            </a:pPr>
            <a:r>
              <a:rPr lang="en-MY" sz="2400" dirty="0"/>
              <a:t>Characteristics that place the firm at a disadvantage relative to others. </a:t>
            </a:r>
          </a:p>
          <a:p>
            <a:pPr marL="0" indent="0">
              <a:buNone/>
            </a:pPr>
            <a:endParaRPr lang="en-MY" sz="2400" dirty="0"/>
          </a:p>
          <a:p>
            <a:r>
              <a:rPr lang="en-MY" sz="2400" dirty="0"/>
              <a:t>Poor product positioning</a:t>
            </a:r>
          </a:p>
          <a:p>
            <a:r>
              <a:rPr lang="en-MY" sz="2400" dirty="0"/>
              <a:t>Deteriorating physical assets</a:t>
            </a:r>
          </a:p>
          <a:p>
            <a:r>
              <a:rPr lang="en-MY" sz="2400" dirty="0"/>
              <a:t>Out-of-date production equipment</a:t>
            </a:r>
          </a:p>
          <a:p>
            <a:r>
              <a:rPr lang="en-MY" sz="2400" dirty="0"/>
              <a:t>Poor customer service</a:t>
            </a:r>
          </a:p>
          <a:p>
            <a:r>
              <a:rPr lang="en-MY" sz="2400" dirty="0"/>
              <a:t>High employee turnover that causes the firm to lose talented people can be a major weakness of the firm</a:t>
            </a:r>
          </a:p>
        </p:txBody>
      </p:sp>
    </p:spTree>
    <p:extLst>
      <p:ext uri="{BB962C8B-B14F-4D97-AF65-F5344CB8AC3E}">
        <p14:creationId xmlns:p14="http://schemas.microsoft.com/office/powerpoint/2010/main" val="3606569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71FB-93FD-4309-A77D-A9196AC0AEDA}"/>
              </a:ext>
            </a:extLst>
          </p:cNvPr>
          <p:cNvSpPr>
            <a:spLocks noGrp="1"/>
          </p:cNvSpPr>
          <p:nvPr>
            <p:ph type="title"/>
          </p:nvPr>
        </p:nvSpPr>
        <p:spPr/>
        <p:txBody>
          <a:bodyPr/>
          <a:lstStyle/>
          <a:p>
            <a:r>
              <a:rPr lang="en-MY" dirty="0"/>
              <a:t>Opportunities</a:t>
            </a:r>
          </a:p>
        </p:txBody>
      </p:sp>
      <p:sp>
        <p:nvSpPr>
          <p:cNvPr id="3" name="Content Placeholder 2">
            <a:extLst>
              <a:ext uri="{FF2B5EF4-FFF2-40B4-BE49-F238E27FC236}">
                <a16:creationId xmlns:a16="http://schemas.microsoft.com/office/drawing/2014/main" id="{8774C223-6EFC-45A7-BE5D-84CF73C273CD}"/>
              </a:ext>
            </a:extLst>
          </p:cNvPr>
          <p:cNvSpPr>
            <a:spLocks noGrp="1"/>
          </p:cNvSpPr>
          <p:nvPr>
            <p:ph idx="1"/>
          </p:nvPr>
        </p:nvSpPr>
        <p:spPr/>
        <p:txBody>
          <a:bodyPr/>
          <a:lstStyle/>
          <a:p>
            <a:pPr marL="0" indent="0">
              <a:buNone/>
            </a:pPr>
            <a:r>
              <a:rPr lang="en-MY" sz="2400" dirty="0"/>
              <a:t>In general, any changes in the external environment can be an opportunity to the firm</a:t>
            </a:r>
          </a:p>
          <a:p>
            <a:pPr marL="0" indent="0">
              <a:buNone/>
            </a:pPr>
            <a:endParaRPr lang="en-MY" sz="2400" dirty="0"/>
          </a:p>
          <a:p>
            <a:r>
              <a:rPr lang="en-MY" sz="2400" dirty="0"/>
              <a:t>Changes in tax structure</a:t>
            </a:r>
          </a:p>
          <a:p>
            <a:r>
              <a:rPr lang="en-MY" sz="2400" dirty="0"/>
              <a:t>Improvements in economic trends</a:t>
            </a:r>
          </a:p>
          <a:p>
            <a:r>
              <a:rPr lang="en-MY" sz="2400" dirty="0"/>
              <a:t>The passage of favourable laws</a:t>
            </a:r>
          </a:p>
          <a:p>
            <a:r>
              <a:rPr lang="en-MY" sz="2400" dirty="0"/>
              <a:t>Market positioning</a:t>
            </a:r>
          </a:p>
          <a:p>
            <a:r>
              <a:rPr lang="en-MY" sz="2400" dirty="0"/>
              <a:t>New technologies</a:t>
            </a:r>
          </a:p>
          <a:p>
            <a:r>
              <a:rPr lang="en-MY" sz="2400" dirty="0"/>
              <a:t>International trade agreements</a:t>
            </a:r>
          </a:p>
        </p:txBody>
      </p:sp>
    </p:spTree>
    <p:extLst>
      <p:ext uri="{BB962C8B-B14F-4D97-AF65-F5344CB8AC3E}">
        <p14:creationId xmlns:p14="http://schemas.microsoft.com/office/powerpoint/2010/main" val="2411552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C622A-D2CF-40E2-BAA4-9C587C9966ED}"/>
              </a:ext>
            </a:extLst>
          </p:cNvPr>
          <p:cNvSpPr>
            <a:spLocks noGrp="1"/>
          </p:cNvSpPr>
          <p:nvPr>
            <p:ph type="title"/>
          </p:nvPr>
        </p:nvSpPr>
        <p:spPr/>
        <p:txBody>
          <a:bodyPr/>
          <a:lstStyle/>
          <a:p>
            <a:r>
              <a:rPr lang="en-MY" dirty="0"/>
              <a:t>Threats</a:t>
            </a:r>
          </a:p>
        </p:txBody>
      </p:sp>
      <p:sp>
        <p:nvSpPr>
          <p:cNvPr id="3" name="Content Placeholder 2">
            <a:extLst>
              <a:ext uri="{FF2B5EF4-FFF2-40B4-BE49-F238E27FC236}">
                <a16:creationId xmlns:a16="http://schemas.microsoft.com/office/drawing/2014/main" id="{AE1C4139-92DB-4678-A418-44B66B2BC1CC}"/>
              </a:ext>
            </a:extLst>
          </p:cNvPr>
          <p:cNvSpPr>
            <a:spLocks noGrp="1"/>
          </p:cNvSpPr>
          <p:nvPr>
            <p:ph idx="1"/>
          </p:nvPr>
        </p:nvSpPr>
        <p:spPr/>
        <p:txBody>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endParaRPr lang="en-MY" sz="2400" dirty="0"/>
          </a:p>
          <a:p>
            <a:pPr marL="0" indent="0">
              <a:buNone/>
            </a:pPr>
            <a:r>
              <a:rPr lang="en-MY" sz="2400" dirty="0"/>
              <a:t>Anything that can threaten the firm’s market position</a:t>
            </a:r>
          </a:p>
        </p:txBody>
      </p:sp>
    </p:spTree>
    <p:extLst>
      <p:ext uri="{BB962C8B-B14F-4D97-AF65-F5344CB8AC3E}">
        <p14:creationId xmlns:p14="http://schemas.microsoft.com/office/powerpoint/2010/main" val="3649438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Which part of a SWOT analysis reflects the external environment?</a:t>
            </a:r>
          </a:p>
          <a:p>
            <a:pPr marL="514350" indent="-514350">
              <a:buFont typeface="+mj-lt"/>
              <a:buAutoNum type="alphaUcPeriod"/>
            </a:pPr>
            <a:r>
              <a:rPr lang="en-MY" dirty="0"/>
              <a:t>Strengths and weaknesses</a:t>
            </a:r>
          </a:p>
          <a:p>
            <a:pPr marL="514350" indent="-514350">
              <a:buFont typeface="+mj-lt"/>
              <a:buAutoNum type="alphaUcPeriod"/>
            </a:pPr>
            <a:r>
              <a:rPr lang="en-MY" dirty="0"/>
              <a:t> Opportunities and threats</a:t>
            </a:r>
          </a:p>
          <a:p>
            <a:pPr marL="514350" indent="-514350">
              <a:buFont typeface="+mj-lt"/>
              <a:buAutoNum type="alphaUcPeriod"/>
            </a:pPr>
            <a:r>
              <a:rPr lang="en-MY" dirty="0"/>
              <a:t> Weaknesses and opportunities</a:t>
            </a:r>
          </a:p>
          <a:p>
            <a:pPr marL="514350" indent="-514350">
              <a:buFont typeface="+mj-lt"/>
              <a:buAutoNum type="alphaUcPeriod"/>
            </a:pPr>
            <a:r>
              <a:rPr lang="en-MY" dirty="0"/>
              <a:t> Strengths and threats</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1949675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89E7F-A9DB-4C40-A8FF-D144BABFD8AD}"/>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CC205CF8-1E0C-47FB-A766-4FC24D74584E}"/>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573466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332656"/>
          <a:ext cx="8064896"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3571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F8186-5B32-484F-BBE4-DEB5F4AFEDAB}"/>
              </a:ext>
            </a:extLst>
          </p:cNvPr>
          <p:cNvSpPr>
            <a:spLocks noGrp="1"/>
          </p:cNvSpPr>
          <p:nvPr>
            <p:ph type="title"/>
          </p:nvPr>
        </p:nvSpPr>
        <p:spPr/>
        <p:txBody>
          <a:bodyPr/>
          <a:lstStyle/>
          <a:p>
            <a:r>
              <a:rPr lang="en-MY" dirty="0"/>
              <a:t>PEST Analysis</a:t>
            </a:r>
          </a:p>
        </p:txBody>
      </p:sp>
      <p:sp>
        <p:nvSpPr>
          <p:cNvPr id="3" name="Content Placeholder 2">
            <a:extLst>
              <a:ext uri="{FF2B5EF4-FFF2-40B4-BE49-F238E27FC236}">
                <a16:creationId xmlns:a16="http://schemas.microsoft.com/office/drawing/2014/main" id="{E60261A9-5944-4A0C-B0B1-D92C8DBC4E50}"/>
              </a:ext>
            </a:extLst>
          </p:cNvPr>
          <p:cNvSpPr>
            <a:spLocks noGrp="1"/>
          </p:cNvSpPr>
          <p:nvPr>
            <p:ph idx="1"/>
          </p:nvPr>
        </p:nvSpPr>
        <p:spPr/>
        <p:txBody>
          <a:bodyPr/>
          <a:lstStyle/>
          <a:p>
            <a:pPr marL="0" indent="0">
              <a:buNone/>
            </a:pPr>
            <a:r>
              <a:rPr lang="en-MY"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val="3909791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CEED8-821D-4D98-B730-28FD7AA4288E}"/>
              </a:ext>
            </a:extLst>
          </p:cNvPr>
          <p:cNvSpPr>
            <a:spLocks noGrp="1"/>
          </p:cNvSpPr>
          <p:nvPr>
            <p:ph type="title"/>
          </p:nvPr>
        </p:nvSpPr>
        <p:spPr/>
        <p:txBody>
          <a:bodyPr/>
          <a:lstStyle/>
          <a:p>
            <a:r>
              <a:rPr lang="en-MY" dirty="0"/>
              <a:t>PEST Analysis</a:t>
            </a:r>
          </a:p>
        </p:txBody>
      </p:sp>
      <p:pic>
        <p:nvPicPr>
          <p:cNvPr id="5" name="Picture 4">
            <a:extLst>
              <a:ext uri="{FF2B5EF4-FFF2-40B4-BE49-F238E27FC236}">
                <a16:creationId xmlns:a16="http://schemas.microsoft.com/office/drawing/2014/main" id="{D7BCEC6B-7ECA-42D0-8698-C711110F310D}"/>
              </a:ext>
            </a:extLst>
          </p:cNvPr>
          <p:cNvPicPr>
            <a:picLocks noChangeAspect="1"/>
          </p:cNvPicPr>
          <p:nvPr/>
        </p:nvPicPr>
        <p:blipFill>
          <a:blip r:embed="rId2"/>
          <a:stretch>
            <a:fillRect/>
          </a:stretch>
        </p:blipFill>
        <p:spPr>
          <a:xfrm>
            <a:off x="1115616" y="2060848"/>
            <a:ext cx="7126142" cy="3960440"/>
          </a:xfrm>
          <a:prstGeom prst="rect">
            <a:avLst/>
          </a:prstGeom>
        </p:spPr>
      </p:pic>
    </p:spTree>
    <p:extLst>
      <p:ext uri="{BB962C8B-B14F-4D97-AF65-F5344CB8AC3E}">
        <p14:creationId xmlns:p14="http://schemas.microsoft.com/office/powerpoint/2010/main" val="3485097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34995-2777-45F1-9D68-CEFD2DD7A878}"/>
              </a:ext>
            </a:extLst>
          </p:cNvPr>
          <p:cNvSpPr>
            <a:spLocks noGrp="1"/>
          </p:cNvSpPr>
          <p:nvPr>
            <p:ph type="title"/>
          </p:nvPr>
        </p:nvSpPr>
        <p:spPr/>
        <p:txBody>
          <a:bodyPr/>
          <a:lstStyle/>
          <a:p>
            <a:r>
              <a:rPr lang="en-MY" dirty="0"/>
              <a:t>Question # 2 </a:t>
            </a:r>
          </a:p>
        </p:txBody>
      </p:sp>
      <p:sp>
        <p:nvSpPr>
          <p:cNvPr id="3" name="Content Placeholder 2">
            <a:extLst>
              <a:ext uri="{FF2B5EF4-FFF2-40B4-BE49-F238E27FC236}">
                <a16:creationId xmlns:a16="http://schemas.microsoft.com/office/drawing/2014/main" id="{A072C1A6-E8A8-4A7C-9635-8592825D1ACF}"/>
              </a:ext>
            </a:extLst>
          </p:cNvPr>
          <p:cNvSpPr>
            <a:spLocks noGrp="1"/>
          </p:cNvSpPr>
          <p:nvPr>
            <p:ph idx="1"/>
          </p:nvPr>
        </p:nvSpPr>
        <p:spPr/>
        <p:txBody>
          <a:bodyPr/>
          <a:lstStyle/>
          <a:p>
            <a:pPr marL="0" indent="0">
              <a:buNone/>
            </a:pPr>
            <a:r>
              <a:rPr lang="en-MY" dirty="0"/>
              <a:t>Which part of the SWOT analysis identifies the core competencies of a global enterprise?</a:t>
            </a:r>
          </a:p>
          <a:p>
            <a:pPr marL="514350" indent="-514350">
              <a:buFont typeface="+mj-lt"/>
              <a:buAutoNum type="alphaUcPeriod"/>
            </a:pPr>
            <a:r>
              <a:rPr lang="en-MY" dirty="0"/>
              <a:t> Opportunities and threats</a:t>
            </a:r>
          </a:p>
          <a:p>
            <a:pPr marL="514350" indent="-514350">
              <a:buFont typeface="+mj-lt"/>
              <a:buAutoNum type="alphaUcPeriod"/>
            </a:pPr>
            <a:r>
              <a:rPr lang="en-MY" dirty="0"/>
              <a:t>Weaknesses and opportunities</a:t>
            </a:r>
          </a:p>
          <a:p>
            <a:pPr marL="514350" indent="-514350">
              <a:buFont typeface="+mj-lt"/>
              <a:buAutoNum type="alphaUcPeriod"/>
            </a:pPr>
            <a:r>
              <a:rPr lang="en-MY" dirty="0"/>
              <a:t> Strengths and threats</a:t>
            </a:r>
          </a:p>
          <a:p>
            <a:pPr marL="514350" indent="-514350">
              <a:buFont typeface="+mj-lt"/>
              <a:buAutoNum type="alphaUcPeriod"/>
            </a:pPr>
            <a:r>
              <a:rPr lang="en-MY" dirty="0"/>
              <a:t> Strengths and weaknesses</a:t>
            </a:r>
          </a:p>
        </p:txBody>
      </p:sp>
    </p:spTree>
    <p:extLst>
      <p:ext uri="{BB962C8B-B14F-4D97-AF65-F5344CB8AC3E}">
        <p14:creationId xmlns:p14="http://schemas.microsoft.com/office/powerpoint/2010/main" val="628925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5612C-8041-4BA8-80E9-DEFAD507A793}"/>
              </a:ext>
            </a:extLst>
          </p:cNvPr>
          <p:cNvSpPr>
            <a:spLocks noGrp="1"/>
          </p:cNvSpPr>
          <p:nvPr>
            <p:ph type="title"/>
          </p:nvPr>
        </p:nvSpPr>
        <p:spPr/>
        <p:txBody>
          <a:bodyPr/>
          <a:lstStyle/>
          <a:p>
            <a:r>
              <a:rPr lang="en-MY" dirty="0"/>
              <a:t>Answer # 2 </a:t>
            </a:r>
          </a:p>
        </p:txBody>
      </p:sp>
      <p:sp>
        <p:nvSpPr>
          <p:cNvPr id="3" name="Content Placeholder 2">
            <a:extLst>
              <a:ext uri="{FF2B5EF4-FFF2-40B4-BE49-F238E27FC236}">
                <a16:creationId xmlns:a16="http://schemas.microsoft.com/office/drawing/2014/main" id="{3DC4D66F-F6C0-426C-BC1A-15880C39E0E3}"/>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368457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What is the optimal order for the following key elements of strategic planning?</a:t>
            </a:r>
          </a:p>
          <a:p>
            <a:pPr marL="0" indent="0">
              <a:buNone/>
            </a:pPr>
            <a:r>
              <a:rPr lang="en-MY" sz="2400" dirty="0"/>
              <a:t> 1. Strategy formulation. </a:t>
            </a:r>
          </a:p>
          <a:p>
            <a:pPr marL="0" indent="0">
              <a:buNone/>
            </a:pPr>
            <a:r>
              <a:rPr lang="en-MY" sz="2400" dirty="0"/>
              <a:t>2. Evaluation and control. </a:t>
            </a:r>
          </a:p>
          <a:p>
            <a:pPr marL="0" indent="0">
              <a:buNone/>
            </a:pPr>
            <a:r>
              <a:rPr lang="en-MY" sz="2400" dirty="0"/>
              <a:t>3. Environmental scanning. </a:t>
            </a:r>
          </a:p>
          <a:p>
            <a:pPr marL="0" indent="0">
              <a:buNone/>
            </a:pPr>
            <a:r>
              <a:rPr lang="en-MY" sz="2400" dirty="0"/>
              <a:t>4. Strategy implementation.</a:t>
            </a:r>
          </a:p>
          <a:p>
            <a:pPr marL="0" indent="0">
              <a:buNone/>
            </a:pPr>
            <a:endParaRPr lang="en-MY" sz="2400" dirty="0"/>
          </a:p>
          <a:p>
            <a:pPr marL="0" indent="0">
              <a:buNone/>
            </a:pPr>
            <a:r>
              <a:rPr lang="en-MY" sz="2400" dirty="0"/>
              <a:t>a) 2,3,1,4</a:t>
            </a:r>
          </a:p>
          <a:p>
            <a:pPr marL="0" indent="0">
              <a:buNone/>
            </a:pPr>
            <a:r>
              <a:rPr lang="en-MY" sz="2400" dirty="0"/>
              <a:t>b) 1,4.2,3</a:t>
            </a:r>
          </a:p>
          <a:p>
            <a:pPr marL="0" indent="0">
              <a:buNone/>
            </a:pPr>
            <a:r>
              <a:rPr lang="en-MY" sz="2400" dirty="0"/>
              <a:t>c) 1,4,3,2</a:t>
            </a:r>
          </a:p>
          <a:p>
            <a:pPr marL="0" indent="0">
              <a:buNone/>
            </a:pPr>
            <a:r>
              <a:rPr lang="en-MY" sz="2400" dirty="0"/>
              <a:t>d) 3,1,4,2</a:t>
            </a:r>
          </a:p>
        </p:txBody>
      </p:sp>
    </p:spTree>
    <p:extLst>
      <p:ext uri="{BB962C8B-B14F-4D97-AF65-F5344CB8AC3E}">
        <p14:creationId xmlns:p14="http://schemas.microsoft.com/office/powerpoint/2010/main" val="383340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89E7F-A9DB-4C40-A8FF-D144BABFD8AD}"/>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CC205CF8-1E0C-47FB-A766-4FC24D74584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337822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34995-2777-45F1-9D68-CEFD2DD7A878}"/>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A072C1A6-E8A8-4A7C-9635-8592825D1ACF}"/>
              </a:ext>
            </a:extLst>
          </p:cNvPr>
          <p:cNvSpPr>
            <a:spLocks noGrp="1"/>
          </p:cNvSpPr>
          <p:nvPr>
            <p:ph idx="1"/>
          </p:nvPr>
        </p:nvSpPr>
        <p:spPr/>
        <p:txBody>
          <a:bodyPr/>
          <a:lstStyle/>
          <a:p>
            <a:pPr marL="0" indent="0">
              <a:buNone/>
            </a:pPr>
            <a:r>
              <a:rPr lang="en-MY" dirty="0"/>
              <a:t>Which of following are the most specific and measurable of the strategic statements?</a:t>
            </a:r>
          </a:p>
          <a:p>
            <a:pPr marL="0" indent="0">
              <a:buNone/>
            </a:pPr>
            <a:r>
              <a:rPr lang="en-MY" dirty="0"/>
              <a:t>a) Value statement</a:t>
            </a:r>
          </a:p>
          <a:p>
            <a:pPr marL="0" indent="0">
              <a:buNone/>
            </a:pPr>
            <a:r>
              <a:rPr lang="en-MY" dirty="0"/>
              <a:t>b) Mission statement</a:t>
            </a:r>
          </a:p>
          <a:p>
            <a:pPr marL="0" indent="0">
              <a:buNone/>
            </a:pPr>
            <a:r>
              <a:rPr lang="en-MY" dirty="0"/>
              <a:t>c) Short-term objectives</a:t>
            </a:r>
          </a:p>
          <a:p>
            <a:pPr marL="0" indent="0">
              <a:buNone/>
            </a:pPr>
            <a:r>
              <a:rPr lang="en-MY" dirty="0"/>
              <a:t>d) Strategic goals</a:t>
            </a:r>
          </a:p>
          <a:p>
            <a:pPr marL="0" indent="0">
              <a:buNone/>
            </a:pPr>
            <a:endParaRPr lang="en-MY" dirty="0"/>
          </a:p>
        </p:txBody>
      </p:sp>
    </p:spTree>
    <p:extLst>
      <p:ext uri="{BB962C8B-B14F-4D97-AF65-F5344CB8AC3E}">
        <p14:creationId xmlns:p14="http://schemas.microsoft.com/office/powerpoint/2010/main" val="2334751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5612C-8041-4BA8-80E9-DEFAD507A793}"/>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3DC4D66F-F6C0-426C-BC1A-15880C39E0E3}"/>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1371814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332656"/>
          <a:ext cx="8064896"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40729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p14="http://schemas.microsoft.com/office/powerpoint/2010/main" val="42942850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976C-E583-47B5-A64C-FDBFC2FB6772}"/>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415DE398-151B-41B5-B11E-82E09AEEBBFF}"/>
              </a:ext>
            </a:extLst>
          </p:cNvPr>
          <p:cNvSpPr>
            <a:spLocks noGrp="1"/>
          </p:cNvSpPr>
          <p:nvPr>
            <p:ph idx="1"/>
          </p:nvPr>
        </p:nvSpPr>
        <p:spPr/>
        <p:txBody>
          <a:bodyPr/>
          <a:lstStyle/>
          <a:p>
            <a:pPr marL="0" indent="0">
              <a:buNone/>
            </a:pPr>
            <a:r>
              <a:rPr lang="en-MY"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dirty="0"/>
          </a:p>
        </p:txBody>
      </p:sp>
    </p:spTree>
    <p:extLst>
      <p:ext uri="{BB962C8B-B14F-4D97-AF65-F5344CB8AC3E}">
        <p14:creationId xmlns:p14="http://schemas.microsoft.com/office/powerpoint/2010/main" val="215457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4697-3620-4C9B-8F60-1755AFB98B9B}"/>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90A32030-1DBD-4DA9-83CF-12096DE021B5}"/>
              </a:ext>
            </a:extLst>
          </p:cNvPr>
          <p:cNvSpPr>
            <a:spLocks noGrp="1"/>
          </p:cNvSpPr>
          <p:nvPr>
            <p:ph idx="1"/>
          </p:nvPr>
        </p:nvSpPr>
        <p:spPr/>
        <p:txBody>
          <a:bodyPr/>
          <a:lstStyle/>
          <a:p>
            <a:pPr marL="0" indent="0">
              <a:buNone/>
            </a:pPr>
            <a:r>
              <a:rPr lang="en-MY"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dirty="0"/>
          </a:p>
        </p:txBody>
      </p:sp>
    </p:spTree>
    <p:extLst>
      <p:ext uri="{BB962C8B-B14F-4D97-AF65-F5344CB8AC3E}">
        <p14:creationId xmlns:p14="http://schemas.microsoft.com/office/powerpoint/2010/main" val="99348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332656"/>
          <a:ext cx="8064896"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87668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B8E3-4146-406A-B80B-203BCBD7447B}"/>
              </a:ext>
            </a:extLst>
          </p:cNvPr>
          <p:cNvSpPr>
            <a:spLocks noGrp="1"/>
          </p:cNvSpPr>
          <p:nvPr>
            <p:ph type="title"/>
          </p:nvPr>
        </p:nvSpPr>
        <p:spPr/>
        <p:txBody>
          <a:bodyPr/>
          <a:lstStyle/>
          <a:p>
            <a:r>
              <a:rPr lang="en-MY" dirty="0"/>
              <a:t>Michael Porter</a:t>
            </a:r>
          </a:p>
        </p:txBody>
      </p:sp>
      <p:sp>
        <p:nvSpPr>
          <p:cNvPr id="3" name="Content Placeholder 2">
            <a:extLst>
              <a:ext uri="{FF2B5EF4-FFF2-40B4-BE49-F238E27FC236}">
                <a16:creationId xmlns:a16="http://schemas.microsoft.com/office/drawing/2014/main" id="{B110E948-D3D7-42E8-B371-8485307F38A6}"/>
              </a:ext>
            </a:extLst>
          </p:cNvPr>
          <p:cNvSpPr>
            <a:spLocks noGrp="1"/>
          </p:cNvSpPr>
          <p:nvPr>
            <p:ph idx="1"/>
          </p:nvPr>
        </p:nvSpPr>
        <p:spPr>
          <a:xfrm>
            <a:off x="914400" y="1600201"/>
            <a:ext cx="5601816" cy="2404863"/>
          </a:xfrm>
        </p:spPr>
        <p:txBody>
          <a:bodyPr/>
          <a:lstStyle/>
          <a:p>
            <a:r>
              <a:rPr lang="en-MY" sz="1800" dirty="0"/>
              <a:t>Degree in aerospace and mechanical engineering from Princeton University in 1969</a:t>
            </a:r>
          </a:p>
          <a:p>
            <a:r>
              <a:rPr lang="en-MY" sz="1800" dirty="0"/>
              <a:t>MBA in 1971 from Harvard Business School</a:t>
            </a:r>
          </a:p>
          <a:p>
            <a:r>
              <a:rPr lang="en-MY" sz="1800" dirty="0"/>
              <a:t>PhD in business economics from Harvard University in 1973</a:t>
            </a:r>
          </a:p>
          <a:p>
            <a:r>
              <a:rPr lang="en-MY" sz="1800" dirty="0"/>
              <a:t>Five forces framework was first published in Harvard Business Review in 1979</a:t>
            </a:r>
          </a:p>
        </p:txBody>
      </p:sp>
      <p:pic>
        <p:nvPicPr>
          <p:cNvPr id="5" name="Picture 4">
            <a:extLst>
              <a:ext uri="{FF2B5EF4-FFF2-40B4-BE49-F238E27FC236}">
                <a16:creationId xmlns:a16="http://schemas.microsoft.com/office/drawing/2014/main" id="{0228AE2D-FD01-4626-83BC-EDA1703A06C3}"/>
              </a:ext>
            </a:extLst>
          </p:cNvPr>
          <p:cNvPicPr>
            <a:picLocks noChangeAspect="1"/>
          </p:cNvPicPr>
          <p:nvPr/>
        </p:nvPicPr>
        <p:blipFill>
          <a:blip r:embed="rId2"/>
          <a:stretch>
            <a:fillRect/>
          </a:stretch>
        </p:blipFill>
        <p:spPr>
          <a:xfrm>
            <a:off x="6732240" y="1704976"/>
            <a:ext cx="1676400" cy="1619250"/>
          </a:xfrm>
          <a:prstGeom prst="rect">
            <a:avLst/>
          </a:prstGeom>
        </p:spPr>
      </p:pic>
    </p:spTree>
    <p:extLst>
      <p:ext uri="{BB962C8B-B14F-4D97-AF65-F5344CB8AC3E}">
        <p14:creationId xmlns:p14="http://schemas.microsoft.com/office/powerpoint/2010/main" val="35360513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C18B-B554-4236-985E-33DA10F0F26D}"/>
              </a:ext>
            </a:extLst>
          </p:cNvPr>
          <p:cNvSpPr>
            <a:spLocks noGrp="1"/>
          </p:cNvSpPr>
          <p:nvPr>
            <p:ph type="title"/>
          </p:nvPr>
        </p:nvSpPr>
        <p:spPr/>
        <p:txBody>
          <a:bodyPr/>
          <a:lstStyle/>
          <a:p>
            <a:r>
              <a:rPr lang="en-MY" dirty="0"/>
              <a:t>Strategy Formulation</a:t>
            </a:r>
          </a:p>
        </p:txBody>
      </p:sp>
      <p:sp>
        <p:nvSpPr>
          <p:cNvPr id="3" name="Content Placeholder 2">
            <a:extLst>
              <a:ext uri="{FF2B5EF4-FFF2-40B4-BE49-F238E27FC236}">
                <a16:creationId xmlns:a16="http://schemas.microsoft.com/office/drawing/2014/main" id="{A298CB56-9851-49E2-8B8B-D4AA3FE6EACF}"/>
              </a:ext>
            </a:extLst>
          </p:cNvPr>
          <p:cNvSpPr>
            <a:spLocks noGrp="1"/>
          </p:cNvSpPr>
          <p:nvPr>
            <p:ph idx="1"/>
          </p:nvPr>
        </p:nvSpPr>
        <p:spPr/>
        <p:txBody>
          <a:bodyPr/>
          <a:lstStyle/>
          <a:p>
            <a:pPr marL="0" indent="0">
              <a:buNone/>
            </a:pPr>
            <a:r>
              <a:rPr lang="en-MY" dirty="0"/>
              <a:t>As the Company’s vision, mission, core value statements, and SWOTs are defined. Businesses can secure a sustainable competitive advantage by adopting one of three generic strategies as follows:</a:t>
            </a:r>
          </a:p>
          <a:p>
            <a:pPr marL="0" indent="0">
              <a:buNone/>
            </a:pPr>
            <a:endParaRPr lang="en-MY" dirty="0"/>
          </a:p>
          <a:p>
            <a:pPr marL="514350" indent="-514350">
              <a:buFont typeface="+mj-lt"/>
              <a:buAutoNum type="arabicPeriod"/>
            </a:pPr>
            <a:r>
              <a:rPr lang="en-MY" dirty="0"/>
              <a:t>Cost leadership Strategy</a:t>
            </a:r>
          </a:p>
          <a:p>
            <a:pPr marL="514350" indent="-514350">
              <a:buFont typeface="+mj-lt"/>
              <a:buAutoNum type="arabicPeriod"/>
            </a:pPr>
            <a:r>
              <a:rPr lang="en-MY" dirty="0"/>
              <a:t>Differentiation Strategy</a:t>
            </a:r>
          </a:p>
          <a:p>
            <a:pPr marL="514350" indent="-514350">
              <a:buFont typeface="+mj-lt"/>
              <a:buAutoNum type="arabicPeriod"/>
            </a:pPr>
            <a:r>
              <a:rPr lang="en-MY" dirty="0"/>
              <a:t>Focus (Niche) Strategy</a:t>
            </a:r>
          </a:p>
          <a:p>
            <a:pPr marL="514350" indent="-514350">
              <a:buFont typeface="+mj-lt"/>
              <a:buAutoNum type="arabicPeriod"/>
            </a:pPr>
            <a:r>
              <a:rPr lang="en-MY" dirty="0"/>
              <a:t>"Middle of the road" strategy</a:t>
            </a:r>
          </a:p>
        </p:txBody>
      </p:sp>
    </p:spTree>
    <p:extLst>
      <p:ext uri="{BB962C8B-B14F-4D97-AF65-F5344CB8AC3E}">
        <p14:creationId xmlns:p14="http://schemas.microsoft.com/office/powerpoint/2010/main" val="11486886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E820-CEA0-4E61-91C6-610EA7237B8C}"/>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BAD3517C-F27D-48A9-98FC-6A4795CF3FB4}"/>
              </a:ext>
            </a:extLst>
          </p:cNvPr>
          <p:cNvSpPr>
            <a:spLocks noGrp="1"/>
          </p:cNvSpPr>
          <p:nvPr>
            <p:ph idx="1"/>
          </p:nvPr>
        </p:nvSpPr>
        <p:spPr/>
        <p:txBody>
          <a:bodyPr/>
          <a:lstStyle/>
          <a:p>
            <a:r>
              <a:rPr lang="en-MY" sz="2000" dirty="0"/>
              <a:t>Cost leadership is to drive cost down through all the elements of the production of the product from sourcing, to </a:t>
            </a:r>
            <a:r>
              <a:rPr lang="en-MY" sz="2000" dirty="0" err="1"/>
              <a:t>labor</a:t>
            </a:r>
            <a:r>
              <a:rPr lang="en-MY" sz="2000" dirty="0"/>
              <a:t> costs. </a:t>
            </a:r>
          </a:p>
          <a:p>
            <a:endParaRPr lang="en-MY" sz="2000" dirty="0"/>
          </a:p>
          <a:p>
            <a:r>
              <a:rPr lang="en-MY" sz="2000" dirty="0"/>
              <a:t>This strategy involves the organization aiming to be the lowest cost producer and/or distributor within their industry. </a:t>
            </a:r>
          </a:p>
          <a:p>
            <a:endParaRPr lang="en-MY" sz="2000" dirty="0"/>
          </a:p>
          <a:p>
            <a:r>
              <a:rPr lang="en-MY" sz="2000" dirty="0"/>
              <a:t>To achieve cost leadership a business will usually need large scale production so that they can benefit from "economies of scale". </a:t>
            </a:r>
          </a:p>
          <a:p>
            <a:endParaRPr lang="en-MY" sz="2000" dirty="0"/>
          </a:p>
          <a:p>
            <a:r>
              <a:rPr lang="en-MY" sz="2000" dirty="0"/>
              <a:t>Large scale production means that the business will need to appeal to a broad part of the market</a:t>
            </a:r>
          </a:p>
        </p:txBody>
      </p:sp>
    </p:spTree>
    <p:extLst>
      <p:ext uri="{BB962C8B-B14F-4D97-AF65-F5344CB8AC3E}">
        <p14:creationId xmlns:p14="http://schemas.microsoft.com/office/powerpoint/2010/main" val="21298131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B685-7350-442A-B0A7-5D58447AFF05}"/>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0F07FDA8-EC7C-4374-8065-2B7CE3FBAC59}"/>
              </a:ext>
            </a:extLst>
          </p:cNvPr>
          <p:cNvSpPr>
            <a:spLocks noGrp="1"/>
          </p:cNvSpPr>
          <p:nvPr>
            <p:ph idx="1"/>
          </p:nvPr>
        </p:nvSpPr>
        <p:spPr/>
        <p:txBody>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val="27702914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95DC1-B0D5-4AE7-ABD9-F890D4C06824}"/>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5C86C7A4-0424-4622-ACE7-D5FB92BA16E1}"/>
              </a:ext>
            </a:extLst>
          </p:cNvPr>
          <p:cNvSpPr>
            <a:spLocks noGrp="1"/>
          </p:cNvSpPr>
          <p:nvPr>
            <p:ph idx="1"/>
          </p:nvPr>
        </p:nvSpPr>
        <p:spPr/>
        <p:txBody>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val="4457752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1771-3956-48D4-8F71-CF7B278E59E9}"/>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BC235854-F36E-454B-A162-F24E70173D2D}"/>
              </a:ext>
            </a:extLst>
          </p:cNvPr>
          <p:cNvSpPr>
            <a:spLocks noGrp="1"/>
          </p:cNvSpPr>
          <p:nvPr>
            <p:ph idx="1"/>
          </p:nvPr>
        </p:nvSpPr>
        <p:spPr/>
        <p:txBody>
          <a:bodyPr/>
          <a:lstStyle/>
          <a:p>
            <a:r>
              <a:rPr lang="en-MY" sz="2400" dirty="0"/>
              <a:t>With a differentiation strategy the business develops product or service features which are different from competitors and appeal to customers including functionality, customer support and product quality. </a:t>
            </a:r>
          </a:p>
          <a:p>
            <a:endParaRPr lang="en-MY" sz="2400" dirty="0"/>
          </a:p>
          <a:p>
            <a:r>
              <a:rPr lang="en-MY" sz="2400" dirty="0"/>
              <a:t>New concepts which allow for differentiation can be protected through patents and other intellectual property rights.</a:t>
            </a:r>
          </a:p>
        </p:txBody>
      </p:sp>
    </p:spTree>
    <p:extLst>
      <p:ext uri="{BB962C8B-B14F-4D97-AF65-F5344CB8AC3E}">
        <p14:creationId xmlns:p14="http://schemas.microsoft.com/office/powerpoint/2010/main" val="4341428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15E2-0B22-4518-8B1A-FEB6D6F9850E}"/>
              </a:ext>
            </a:extLst>
          </p:cNvPr>
          <p:cNvSpPr>
            <a:spLocks noGrp="1"/>
          </p:cNvSpPr>
          <p:nvPr>
            <p:ph type="title"/>
          </p:nvPr>
        </p:nvSpPr>
        <p:spPr/>
        <p:txBody>
          <a:bodyPr/>
          <a:lstStyle/>
          <a:p>
            <a:r>
              <a:rPr lang="en-MY" dirty="0"/>
              <a:t>Focus (Niche) Strategy</a:t>
            </a:r>
          </a:p>
        </p:txBody>
      </p:sp>
      <p:sp>
        <p:nvSpPr>
          <p:cNvPr id="3" name="Content Placeholder 2">
            <a:extLst>
              <a:ext uri="{FF2B5EF4-FFF2-40B4-BE49-F238E27FC236}">
                <a16:creationId xmlns:a16="http://schemas.microsoft.com/office/drawing/2014/main" id="{1CD13CC1-4DE7-47F9-BAC1-7E6A59459A23}"/>
              </a:ext>
            </a:extLst>
          </p:cNvPr>
          <p:cNvSpPr>
            <a:spLocks noGrp="1"/>
          </p:cNvSpPr>
          <p:nvPr>
            <p:ph idx="1"/>
          </p:nvPr>
        </p:nvSpPr>
        <p:spPr/>
        <p:txBody>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val="31082215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8FEB-9BCE-41CA-8773-ADB35CD31CDA}"/>
              </a:ext>
            </a:extLst>
          </p:cNvPr>
          <p:cNvSpPr>
            <a:spLocks noGrp="1"/>
          </p:cNvSpPr>
          <p:nvPr>
            <p:ph type="title"/>
          </p:nvPr>
        </p:nvSpPr>
        <p:spPr/>
        <p:txBody>
          <a:bodyPr/>
          <a:lstStyle/>
          <a:p>
            <a:r>
              <a:rPr lang="en-MY" dirty="0"/>
              <a:t>"Middle of the road" strategy</a:t>
            </a:r>
          </a:p>
        </p:txBody>
      </p:sp>
      <p:sp>
        <p:nvSpPr>
          <p:cNvPr id="3" name="Content Placeholder 2">
            <a:extLst>
              <a:ext uri="{FF2B5EF4-FFF2-40B4-BE49-F238E27FC236}">
                <a16:creationId xmlns:a16="http://schemas.microsoft.com/office/drawing/2014/main" id="{8A4C7D5A-CE7B-40D4-A868-A21C658DA2FB}"/>
              </a:ext>
            </a:extLst>
          </p:cNvPr>
          <p:cNvSpPr>
            <a:spLocks noGrp="1"/>
          </p:cNvSpPr>
          <p:nvPr>
            <p:ph idx="1"/>
          </p:nvPr>
        </p:nvSpPr>
        <p:spPr/>
        <p:txBody>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val="13125402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val="37817077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1DB95-147B-416C-B576-B1B72F3BD741}"/>
              </a:ext>
            </a:extLst>
          </p:cNvPr>
          <p:cNvSpPr>
            <a:spLocks noGrp="1"/>
          </p:cNvSpPr>
          <p:nvPr>
            <p:ph type="title"/>
          </p:nvPr>
        </p:nvSpPr>
        <p:spPr/>
        <p:txBody>
          <a:bodyPr/>
          <a:lstStyle/>
          <a:p>
            <a:r>
              <a:rPr lang="en-MY" dirty="0"/>
              <a:t>Porters Generic Strategies</a:t>
            </a:r>
          </a:p>
        </p:txBody>
      </p:sp>
      <p:pic>
        <p:nvPicPr>
          <p:cNvPr id="5" name="Content Placeholder 4">
            <a:extLst>
              <a:ext uri="{FF2B5EF4-FFF2-40B4-BE49-F238E27FC236}">
                <a16:creationId xmlns:a16="http://schemas.microsoft.com/office/drawing/2014/main" id="{058319EA-DB7B-4E85-A91C-CB1E698D88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1660" y="1772816"/>
            <a:ext cx="6120680" cy="4710054"/>
          </a:xfrm>
        </p:spPr>
      </p:pic>
    </p:spTree>
    <p:extLst>
      <p:ext uri="{BB962C8B-B14F-4D97-AF65-F5344CB8AC3E}">
        <p14:creationId xmlns:p14="http://schemas.microsoft.com/office/powerpoint/2010/main" val="35237945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DEDDB-F880-4D51-8F39-AF15CCCC6F33}"/>
              </a:ext>
            </a:extLst>
          </p:cNvPr>
          <p:cNvSpPr>
            <a:spLocks noGrp="1"/>
          </p:cNvSpPr>
          <p:nvPr>
            <p:ph type="title"/>
          </p:nvPr>
        </p:nvSpPr>
        <p:spPr>
          <a:xfrm>
            <a:off x="685800" y="116632"/>
            <a:ext cx="8278688" cy="1143000"/>
          </a:xfrm>
        </p:spPr>
        <p:txBody>
          <a:bodyPr/>
          <a:lstStyle/>
          <a:p>
            <a:r>
              <a:rPr lang="en-MY" dirty="0"/>
              <a:t>Examples of Business Level Strategy</a:t>
            </a:r>
          </a:p>
        </p:txBody>
      </p:sp>
      <p:pic>
        <p:nvPicPr>
          <p:cNvPr id="5" name="Content Placeholder 4">
            <a:extLst>
              <a:ext uri="{FF2B5EF4-FFF2-40B4-BE49-F238E27FC236}">
                <a16:creationId xmlns:a16="http://schemas.microsoft.com/office/drawing/2014/main" id="{D00E4584-9396-479C-A018-84EB77A0EC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0936" y="1844824"/>
            <a:ext cx="5799327" cy="4530725"/>
          </a:xfrm>
        </p:spPr>
      </p:pic>
    </p:spTree>
    <p:extLst>
      <p:ext uri="{BB962C8B-B14F-4D97-AF65-F5344CB8AC3E}">
        <p14:creationId xmlns:p14="http://schemas.microsoft.com/office/powerpoint/2010/main" val="38421032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09C11-3E08-4524-8FC7-60A7590AEA08}"/>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57A6C66A-A6AE-48E3-8ECA-9330CC60CB91}"/>
              </a:ext>
            </a:extLst>
          </p:cNvPr>
          <p:cNvSpPr>
            <a:spLocks noGrp="1"/>
          </p:cNvSpPr>
          <p:nvPr>
            <p:ph idx="1"/>
          </p:nvPr>
        </p:nvSpPr>
        <p:spPr/>
        <p:txBody>
          <a:bodyPr/>
          <a:lstStyle/>
          <a:p>
            <a:pPr marL="0" indent="0">
              <a:buNone/>
            </a:pPr>
            <a:r>
              <a:rPr lang="en-MY" dirty="0"/>
              <a:t>Which of the following describes the competitive strategies of an organization committed to differentiation?	    </a:t>
            </a:r>
          </a:p>
          <a:p>
            <a:pPr marL="0" indent="0">
              <a:buNone/>
            </a:pPr>
            <a:r>
              <a:rPr lang="en-MY" dirty="0"/>
              <a:t>a) Controlling costs.	    </a:t>
            </a:r>
          </a:p>
          <a:p>
            <a:pPr marL="0" indent="0">
              <a:buNone/>
            </a:pPr>
            <a:r>
              <a:rPr lang="en-MY" dirty="0"/>
              <a:t>b) Exploiting economies of scale.	    </a:t>
            </a:r>
          </a:p>
          <a:p>
            <a:pPr marL="0" indent="0">
              <a:buNone/>
            </a:pPr>
            <a:r>
              <a:rPr lang="en-MY" dirty="0"/>
              <a:t>c) Positioning unique product characteristics.	    </a:t>
            </a:r>
          </a:p>
          <a:p>
            <a:pPr marL="0" indent="0">
              <a:buNone/>
            </a:pPr>
            <a:r>
              <a:rPr lang="en-MY" dirty="0"/>
              <a:t>d) Formalizing policies and procedures.</a:t>
            </a:r>
          </a:p>
          <a:p>
            <a:pPr marL="0" indent="0">
              <a:buNone/>
            </a:pPr>
            <a:endParaRPr lang="en-MY" dirty="0"/>
          </a:p>
        </p:txBody>
      </p:sp>
    </p:spTree>
    <p:extLst>
      <p:ext uri="{BB962C8B-B14F-4D97-AF65-F5344CB8AC3E}">
        <p14:creationId xmlns:p14="http://schemas.microsoft.com/office/powerpoint/2010/main" val="41843940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A02F2-5C57-4A27-892A-B592F8791573}"/>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F93215D3-1356-4D64-B3A6-D36698378051}"/>
              </a:ext>
            </a:extLst>
          </p:cNvPr>
          <p:cNvSpPr>
            <a:spLocks noGrp="1"/>
          </p:cNvSpPr>
          <p:nvPr>
            <p:ph idx="1"/>
          </p:nvPr>
        </p:nvSpPr>
        <p:spPr/>
        <p:txBody>
          <a:bodyPr/>
          <a:lstStyle/>
          <a:p>
            <a:r>
              <a:rPr lang="en-MY" dirty="0"/>
              <a:t>Option C</a:t>
            </a:r>
          </a:p>
          <a:p>
            <a:endParaRPr lang="en-MY" dirty="0"/>
          </a:p>
          <a:p>
            <a:pPr marL="0" indent="0">
              <a:buNone/>
            </a:pPr>
            <a:r>
              <a:rPr lang="en-MY" dirty="0"/>
              <a:t>A differentiation strategy calls for the development of a product or service that offers unique attributes that are valued by customers and that customers perceive to be better than or different from the products of the competition.</a:t>
            </a:r>
          </a:p>
        </p:txBody>
      </p:sp>
    </p:spTree>
    <p:extLst>
      <p:ext uri="{BB962C8B-B14F-4D97-AF65-F5344CB8AC3E}">
        <p14:creationId xmlns:p14="http://schemas.microsoft.com/office/powerpoint/2010/main" val="33024277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1381</TotalTime>
  <Words>1444</Words>
  <Application>Microsoft Office PowerPoint</Application>
  <PresentationFormat>On-screen Show (4:3)</PresentationFormat>
  <Paragraphs>189</Paragraphs>
  <Slides>38</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Times New Roman</vt:lpstr>
      <vt:lpstr>Wingdings</vt:lpstr>
      <vt:lpstr>Office Theme</vt:lpstr>
      <vt:lpstr>HR ADMINISTRATION AND  SHARED SERVICES- II</vt:lpstr>
      <vt:lpstr>PowerPoint Presentation</vt:lpstr>
      <vt:lpstr>SWOT</vt:lpstr>
      <vt:lpstr>SWOT Analysis</vt:lpstr>
      <vt:lpstr>Strengths</vt:lpstr>
      <vt:lpstr>Weaknesses</vt:lpstr>
      <vt:lpstr>Opportunities</vt:lpstr>
      <vt:lpstr>Threats</vt:lpstr>
      <vt:lpstr>Question # 1 </vt:lpstr>
      <vt:lpstr>Answer # 1</vt:lpstr>
      <vt:lpstr>PowerPoint Presentation</vt:lpstr>
      <vt:lpstr>PEST Analysis</vt:lpstr>
      <vt:lpstr>PEST Analysis</vt:lpstr>
      <vt:lpstr>Question # 2 </vt:lpstr>
      <vt:lpstr>Answer # 2 </vt:lpstr>
      <vt:lpstr>Question # 3</vt:lpstr>
      <vt:lpstr>Answer # 3</vt:lpstr>
      <vt:lpstr>Question # 4</vt:lpstr>
      <vt:lpstr>Answer # 4</vt:lpstr>
      <vt:lpstr>PowerPoint Presentation</vt:lpstr>
      <vt:lpstr>Strategy Choices</vt:lpstr>
      <vt:lpstr>Corporate Strategy</vt:lpstr>
      <vt:lpstr>Corporate Strategy</vt:lpstr>
      <vt:lpstr>PowerPoint Presentation</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Examples of Business Level Strategy</vt:lpstr>
      <vt:lpstr>Question # 5</vt:lpstr>
      <vt:lpstr>Answer # 5</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66</cp:revision>
  <cp:lastPrinted>1601-01-01T00:00:00Z</cp:lastPrinted>
  <dcterms:created xsi:type="dcterms:W3CDTF">2020-07-09T15:12:46Z</dcterms:created>
  <dcterms:modified xsi:type="dcterms:W3CDTF">2022-03-07T17:45:31Z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