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8.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93"/>
  </p:notesMasterIdLst>
  <p:handoutMasterIdLst>
    <p:handoutMasterId r:id="rId94"/>
  </p:handoutMasterIdLst>
  <p:sldIdLst>
    <p:sldId id="256" r:id="rId2"/>
    <p:sldId id="379" r:id="rId3"/>
    <p:sldId id="354" r:id="rId4"/>
    <p:sldId id="259" r:id="rId5"/>
    <p:sldId id="350" r:id="rId6"/>
    <p:sldId id="355" r:id="rId7"/>
    <p:sldId id="380" r:id="rId8"/>
    <p:sldId id="352" r:id="rId9"/>
    <p:sldId id="257" r:id="rId10"/>
    <p:sldId id="258" r:id="rId11"/>
    <p:sldId id="386" r:id="rId12"/>
    <p:sldId id="364" r:id="rId13"/>
    <p:sldId id="365" r:id="rId14"/>
    <p:sldId id="263" r:id="rId15"/>
    <p:sldId id="264" r:id="rId16"/>
    <p:sldId id="265" r:id="rId17"/>
    <p:sldId id="266" r:id="rId18"/>
    <p:sldId id="267" r:id="rId19"/>
    <p:sldId id="268" r:id="rId20"/>
    <p:sldId id="387" r:id="rId21"/>
    <p:sldId id="366" r:id="rId22"/>
    <p:sldId id="367" r:id="rId23"/>
    <p:sldId id="368" r:id="rId24"/>
    <p:sldId id="388" r:id="rId25"/>
    <p:sldId id="357" r:id="rId26"/>
    <p:sldId id="353" r:id="rId27"/>
    <p:sldId id="358" r:id="rId28"/>
    <p:sldId id="359" r:id="rId29"/>
    <p:sldId id="360" r:id="rId30"/>
    <p:sldId id="361" r:id="rId31"/>
    <p:sldId id="362" r:id="rId32"/>
    <p:sldId id="363" r:id="rId33"/>
    <p:sldId id="356" r:id="rId34"/>
    <p:sldId id="384" r:id="rId35"/>
    <p:sldId id="385" r:id="rId36"/>
    <p:sldId id="534" r:id="rId37"/>
    <p:sldId id="535" r:id="rId38"/>
    <p:sldId id="389" r:id="rId39"/>
    <p:sldId id="390" r:id="rId40"/>
    <p:sldId id="395" r:id="rId41"/>
    <p:sldId id="396" r:id="rId42"/>
    <p:sldId id="391" r:id="rId43"/>
    <p:sldId id="392" r:id="rId44"/>
    <p:sldId id="397" r:id="rId45"/>
    <p:sldId id="525" r:id="rId46"/>
    <p:sldId id="526" r:id="rId47"/>
    <p:sldId id="507" r:id="rId48"/>
    <p:sldId id="527" r:id="rId49"/>
    <p:sldId id="528" r:id="rId50"/>
    <p:sldId id="529" r:id="rId51"/>
    <p:sldId id="530" r:id="rId52"/>
    <p:sldId id="531" r:id="rId53"/>
    <p:sldId id="515" r:id="rId54"/>
    <p:sldId id="532" r:id="rId55"/>
    <p:sldId id="516" r:id="rId56"/>
    <p:sldId id="533" r:id="rId57"/>
    <p:sldId id="508" r:id="rId58"/>
    <p:sldId id="509" r:id="rId59"/>
    <p:sldId id="523" r:id="rId60"/>
    <p:sldId id="514" r:id="rId61"/>
    <p:sldId id="510" r:id="rId62"/>
    <p:sldId id="511" r:id="rId63"/>
    <p:sldId id="517" r:id="rId64"/>
    <p:sldId id="478" r:id="rId65"/>
    <p:sldId id="479" r:id="rId66"/>
    <p:sldId id="480" r:id="rId67"/>
    <p:sldId id="481" r:id="rId68"/>
    <p:sldId id="504" r:id="rId69"/>
    <p:sldId id="512" r:id="rId70"/>
    <p:sldId id="513" r:id="rId71"/>
    <p:sldId id="524" r:id="rId72"/>
    <p:sldId id="315" r:id="rId73"/>
    <p:sldId id="316" r:id="rId74"/>
    <p:sldId id="317" r:id="rId75"/>
    <p:sldId id="318" r:id="rId76"/>
    <p:sldId id="319" r:id="rId77"/>
    <p:sldId id="320" r:id="rId78"/>
    <p:sldId id="518" r:id="rId79"/>
    <p:sldId id="519" r:id="rId80"/>
    <p:sldId id="369" r:id="rId81"/>
    <p:sldId id="370" r:id="rId82"/>
    <p:sldId id="371" r:id="rId83"/>
    <p:sldId id="536" r:id="rId84"/>
    <p:sldId id="375" r:id="rId85"/>
    <p:sldId id="377" r:id="rId86"/>
    <p:sldId id="537" r:id="rId87"/>
    <p:sldId id="538" r:id="rId88"/>
    <p:sldId id="539" r:id="rId89"/>
    <p:sldId id="540" r:id="rId90"/>
    <p:sldId id="541" r:id="rId91"/>
    <p:sldId id="276" r:id="rId92"/>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291"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notesMaster" Target="notesMasters/notesMaster1.xml"/><Relationship Id="rId98"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469D2E29-B10A-4B13-8878-50C1DAD23B1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HR Roles</a:t>
          </a:r>
          <a:endParaRPr lang="en-MY" sz="3500" kern="1200" dirty="0">
            <a:solidFill>
              <a:srgbClr val="000000"/>
            </a:solidFill>
            <a:latin typeface="Arial"/>
            <a:ea typeface="+mn-ea"/>
            <a:cs typeface="+mn-cs"/>
          </a:endParaRPr>
        </a:p>
      </dgm:t>
    </dgm:pt>
    <dgm:pt modelId="{C0264893-A831-4883-8ADA-0AC2EC416E4F}" type="parTrans" cxnId="{1CE3F190-DC57-448D-BBCB-EF1735E3FADB}">
      <dgm:prSet/>
      <dgm:spPr/>
      <dgm:t>
        <a:bodyPr/>
        <a:lstStyle/>
        <a:p>
          <a:endParaRPr lang="en-MY"/>
        </a:p>
      </dgm:t>
    </dgm:pt>
    <dgm:pt modelId="{58B94FB0-5DDC-4940-8B86-1FA87F89F89C}" type="sibTrans" cxnId="{1CE3F190-DC57-448D-BBCB-EF1735E3FADB}">
      <dgm:prSet/>
      <dgm:spPr/>
      <dgm:t>
        <a:bodyPr/>
        <a:lstStyle/>
        <a:p>
          <a:endParaRPr lang="en-MY"/>
        </a:p>
      </dgm:t>
    </dgm:pt>
    <dgm:pt modelId="{8C1BC434-B243-4C17-8B40-5BF55A07A4F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Organisation</a:t>
          </a:r>
        </a:p>
      </dgm:t>
    </dgm:pt>
    <dgm:pt modelId="{37D7669D-8B30-45F1-912E-5A4C76158479}" type="parTrans" cxnId="{427A716B-268A-4428-A837-082C773D8543}">
      <dgm:prSet/>
      <dgm:spPr/>
      <dgm:t>
        <a:bodyPr/>
        <a:lstStyle/>
        <a:p>
          <a:endParaRPr lang="en-MY"/>
        </a:p>
      </dgm:t>
    </dgm:pt>
    <dgm:pt modelId="{4B3A6E80-FA41-47B0-8558-156F7F767B18}" type="sibTrans" cxnId="{427A716B-268A-4428-A837-082C773D8543}">
      <dgm:prSet/>
      <dgm:spPr/>
      <dgm:t>
        <a:bodyPr/>
        <a:lstStyle/>
        <a:p>
          <a:endParaRPr lang="en-MY"/>
        </a:p>
      </dgm:t>
    </dgm:pt>
    <dgm:pt modelId="{15A374C9-AE18-4E4B-B2AE-78C6EE01328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Outsourcing</a:t>
          </a:r>
        </a:p>
      </dgm:t>
    </dgm:pt>
    <dgm:pt modelId="{FA008E3F-0B76-4D8D-95BF-4F8A5EBF921C}" type="parTrans" cxnId="{4A2C01FF-10C6-4119-83C4-5B15478F76D4}">
      <dgm:prSet/>
      <dgm:spPr/>
      <dgm:t>
        <a:bodyPr/>
        <a:lstStyle/>
        <a:p>
          <a:endParaRPr lang="en-MY"/>
        </a:p>
      </dgm:t>
    </dgm:pt>
    <dgm:pt modelId="{1EC3DED9-B09E-4CD4-B8E0-61170C109FFF}" type="sibTrans" cxnId="{4A2C01FF-10C6-4119-83C4-5B15478F76D4}">
      <dgm:prSet/>
      <dgm:spPr/>
      <dgm:t>
        <a:bodyPr/>
        <a:lstStyle/>
        <a:p>
          <a:endParaRPr lang="en-MY"/>
        </a:p>
      </dgm:t>
    </dgm:pt>
    <dgm:pt modelId="{854266B2-7BA1-4567-A88D-3E8789AF2FB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Outsourcing Process</a:t>
          </a:r>
        </a:p>
      </dgm:t>
    </dgm:pt>
    <dgm:pt modelId="{E14E2028-FBB8-4AD4-91B4-A39F93F87FB4}" type="parTrans" cxnId="{0CC82D37-8CB6-4113-A60E-3B9A062DF33F}">
      <dgm:prSet/>
      <dgm:spPr/>
      <dgm:t>
        <a:bodyPr/>
        <a:lstStyle/>
        <a:p>
          <a:endParaRPr lang="en-MY"/>
        </a:p>
      </dgm:t>
    </dgm:pt>
    <dgm:pt modelId="{C5C804E4-7055-4307-8C14-7BA5428DCB50}" type="sibTrans" cxnId="{0CC82D37-8CB6-4113-A60E-3B9A062DF33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8CBCA26-9D20-4838-B1F9-53234775E96B}" type="pres">
      <dgm:prSet presAssocID="{62CB3C78-1DA1-4746-BD0D-6B96A3CEA09A}" presName="parentText" presStyleLbl="node1" presStyleIdx="0" presStyleCnt="8" custLinFactNeighborY="66812">
        <dgm:presLayoutVars>
          <dgm:chMax val="0"/>
          <dgm:bulletEnabled val="1"/>
        </dgm:presLayoutVars>
      </dgm:prSet>
      <dgm:spPr>
        <a:xfrm>
          <a:off x="0" y="2039050"/>
          <a:ext cx="7844408" cy="823680"/>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1" presStyleCnt="8">
        <dgm:presLayoutVars>
          <dgm:chMax val="0"/>
          <dgm:bulletEnabled val="1"/>
        </dgm:presLayoutVars>
      </dgm:prSet>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2" presStyleCnt="8">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3" presStyleCnt="8">
        <dgm:presLayoutVars>
          <dgm:chMax val="0"/>
          <dgm:bulletEnabled val="1"/>
        </dgm:presLayoutVars>
      </dgm:prSet>
      <dgm:spPr>
        <a:xfrm>
          <a:off x="0" y="3254977"/>
          <a:ext cx="7844408" cy="799004"/>
        </a:xfrm>
        <a:prstGeom prst="roundRect">
          <a:avLst/>
        </a:prstGeom>
      </dgm:spPr>
    </dgm:pt>
    <dgm:pt modelId="{1C83AD5D-672F-4F72-BF3B-D164DD9C52A1}" type="pres">
      <dgm:prSet presAssocID="{60484752-0D8A-40CE-9AB1-ED97EF463E69}" presName="spacer" presStyleCnt="0"/>
      <dgm:spPr/>
    </dgm:pt>
    <dgm:pt modelId="{E4D22F34-D3CF-461E-83BD-43B8CB49F351}" type="pres">
      <dgm:prSet presAssocID="{469D2E29-B10A-4B13-8878-50C1DAD23B1D}" presName="parentText" presStyleLbl="node1" presStyleIdx="4" presStyleCnt="8">
        <dgm:presLayoutVars>
          <dgm:chMax val="0"/>
          <dgm:bulletEnabled val="1"/>
        </dgm:presLayoutVars>
      </dgm:prSet>
      <dgm:spPr/>
    </dgm:pt>
    <dgm:pt modelId="{DC758779-1B36-43A1-B839-FA0412C24496}" type="pres">
      <dgm:prSet presAssocID="{58B94FB0-5DDC-4940-8B86-1FA87F89F89C}" presName="spacer" presStyleCnt="0"/>
      <dgm:spPr/>
    </dgm:pt>
    <dgm:pt modelId="{C5D1AED6-AC6E-4A08-84EE-593EEED2FEB9}" type="pres">
      <dgm:prSet presAssocID="{8C1BC434-B243-4C17-8B40-5BF55A07A4FF}" presName="parentText" presStyleLbl="node1" presStyleIdx="5" presStyleCnt="8">
        <dgm:presLayoutVars>
          <dgm:chMax val="0"/>
          <dgm:bulletEnabled val="1"/>
        </dgm:presLayoutVars>
      </dgm:prSet>
      <dgm:spPr/>
    </dgm:pt>
    <dgm:pt modelId="{BFD78373-B0D7-48E6-BBF5-359B431E6D13}" type="pres">
      <dgm:prSet presAssocID="{4B3A6E80-FA41-47B0-8558-156F7F767B18}" presName="spacer" presStyleCnt="0"/>
      <dgm:spPr/>
    </dgm:pt>
    <dgm:pt modelId="{34A3D316-0A97-481E-926D-7A5185393925}" type="pres">
      <dgm:prSet presAssocID="{15A374C9-AE18-4E4B-B2AE-78C6EE013289}" presName="parentText" presStyleLbl="node1" presStyleIdx="6" presStyleCnt="8">
        <dgm:presLayoutVars>
          <dgm:chMax val="0"/>
          <dgm:bulletEnabled val="1"/>
        </dgm:presLayoutVars>
      </dgm:prSet>
      <dgm:spPr/>
    </dgm:pt>
    <dgm:pt modelId="{E6C890C1-8CC1-4F4F-B95E-6DAA2E892095}" type="pres">
      <dgm:prSet presAssocID="{1EC3DED9-B09E-4CD4-B8E0-61170C109FFF}" presName="spacer" presStyleCnt="0"/>
      <dgm:spPr/>
    </dgm:pt>
    <dgm:pt modelId="{4A368E46-7A90-4571-A160-64CF6C0C078C}" type="pres">
      <dgm:prSet presAssocID="{854266B2-7BA1-4567-A88D-3E8789AF2FB6}" presName="parentText" presStyleLbl="node1" presStyleIdx="7" presStyleCnt="8">
        <dgm:presLayoutVars>
          <dgm:chMax val="0"/>
          <dgm:bulletEnabled val="1"/>
        </dgm:presLayoutVars>
      </dgm:prSet>
      <dgm:spPr/>
    </dgm:pt>
  </dgm:ptLst>
  <dgm:cxnLst>
    <dgm:cxn modelId="{9A55E000-2FB6-4101-8926-8D441611EEB5}" type="presOf" srcId="{854266B2-7BA1-4567-A88D-3E8789AF2FB6}" destId="{4A368E46-7A90-4571-A160-64CF6C0C078C}" srcOrd="0" destOrd="0" presId="urn:microsoft.com/office/officeart/2005/8/layout/vList2"/>
    <dgm:cxn modelId="{D9917803-728B-4A60-BFA8-569B9CD3BC09}" srcId="{703D4D02-5513-427D-B6E9-B2E187EE0C3A}" destId="{0ED06F71-722D-4D98-8A78-76B9D17B094B}" srcOrd="2" destOrd="0" parTransId="{64A37167-2FEF-412B-977A-6C319213DCF5}" sibTransId="{95E5FBCD-B8E9-4948-B577-4614DE77EA4F}"/>
    <dgm:cxn modelId="{7B3A7410-6610-4755-9EAD-0C8AFDF4BAC5}" type="presOf" srcId="{15A374C9-AE18-4E4B-B2AE-78C6EE013289}" destId="{34A3D316-0A97-481E-926D-7A5185393925}" srcOrd="0" destOrd="0" presId="urn:microsoft.com/office/officeart/2005/8/layout/vList2"/>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3" destOrd="0" parTransId="{7EE42A0E-6BF4-4765-93EF-F1D2F7C35AF4}" sibTransId="{60484752-0D8A-40CE-9AB1-ED97EF463E69}"/>
    <dgm:cxn modelId="{0CC82D37-8CB6-4113-A60E-3B9A062DF33F}" srcId="{703D4D02-5513-427D-B6E9-B2E187EE0C3A}" destId="{854266B2-7BA1-4567-A88D-3E8789AF2FB6}" srcOrd="7" destOrd="0" parTransId="{E14E2028-FBB8-4AD4-91B4-A39F93F87FB4}" sibTransId="{C5C804E4-7055-4307-8C14-7BA5428DCB50}"/>
    <dgm:cxn modelId="{427A716B-268A-4428-A837-082C773D8543}" srcId="{703D4D02-5513-427D-B6E9-B2E187EE0C3A}" destId="{8C1BC434-B243-4C17-8B40-5BF55A07A4FF}" srcOrd="5" destOrd="0" parTransId="{37D7669D-8B30-45F1-912E-5A4C76158479}" sibTransId="{4B3A6E80-FA41-47B0-8558-156F7F767B18}"/>
    <dgm:cxn modelId="{4F9D9E6C-69CB-4D23-B997-A2321E9CB79B}" type="presOf" srcId="{0ED06F71-722D-4D98-8A78-76B9D17B094B}" destId="{F209ACB3-3444-40CC-BCCA-513ABA9ADB86}" srcOrd="0" destOrd="0" presId="urn:microsoft.com/office/officeart/2005/8/layout/vList2"/>
    <dgm:cxn modelId="{D2487971-65E3-471A-A9D8-D969B256471E}" type="presOf" srcId="{8C1BC434-B243-4C17-8B40-5BF55A07A4FF}" destId="{C5D1AED6-AC6E-4A08-84EE-593EEED2FEB9}"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1CE3F190-DC57-448D-BBCB-EF1735E3FADB}" srcId="{703D4D02-5513-427D-B6E9-B2E187EE0C3A}" destId="{469D2E29-B10A-4B13-8878-50C1DAD23B1D}" srcOrd="4" destOrd="0" parTransId="{C0264893-A831-4883-8ADA-0AC2EC416E4F}" sibTransId="{58B94FB0-5DDC-4940-8B86-1FA87F89F89C}"/>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1" destOrd="0" parTransId="{11DAFEE1-F611-4BD6-B139-CD15394BFBA6}" sibTransId="{B4C2AAE5-D99A-459F-BDEC-4FFC3545C099}"/>
    <dgm:cxn modelId="{17A856CA-D583-460A-AAEB-9DE389533976}" srcId="{703D4D02-5513-427D-B6E9-B2E187EE0C3A}" destId="{62CB3C78-1DA1-4746-BD0D-6B96A3CEA09A}" srcOrd="0" destOrd="0" parTransId="{D6BFE600-101E-43B0-9656-8573B6404A8B}" sibTransId="{7D8071C4-BB68-4D6B-A620-51DB78C20E88}"/>
    <dgm:cxn modelId="{4A2C01FF-10C6-4119-83C4-5B15478F76D4}" srcId="{703D4D02-5513-427D-B6E9-B2E187EE0C3A}" destId="{15A374C9-AE18-4E4B-B2AE-78C6EE013289}" srcOrd="6" destOrd="0" parTransId="{FA008E3F-0B76-4D8D-95BF-4F8A5EBF921C}" sibTransId="{1EC3DED9-B09E-4CD4-B8E0-61170C109FFF}"/>
    <dgm:cxn modelId="{426DBBFF-9DCD-44DF-ADE9-E9034B03C8EB}" type="presOf" srcId="{469D2E29-B10A-4B13-8878-50C1DAD23B1D}" destId="{E4D22F34-D3CF-461E-83BD-43B8CB49F351}" srcOrd="0" destOrd="0" presId="urn:microsoft.com/office/officeart/2005/8/layout/vList2"/>
    <dgm:cxn modelId="{B98EF007-96DC-473E-ABB0-F983C5585054}" type="presParOf" srcId="{CC8763B3-4621-4666-B669-3C5BA2A30DBE}" destId="{C8CBCA26-9D20-4838-B1F9-53234775E96B}" srcOrd="0" destOrd="0" presId="urn:microsoft.com/office/officeart/2005/8/layout/vList2"/>
    <dgm:cxn modelId="{3C9C535E-DC34-4BE1-9AE7-6EB2C14DA4E0}" type="presParOf" srcId="{CC8763B3-4621-4666-B669-3C5BA2A30DBE}" destId="{671B3283-BB64-487F-AB90-C94002C94229}" srcOrd="1" destOrd="0" presId="urn:microsoft.com/office/officeart/2005/8/layout/vList2"/>
    <dgm:cxn modelId="{55E781B8-2848-445E-AC9E-E2F8A6F2135A}" type="presParOf" srcId="{CC8763B3-4621-4666-B669-3C5BA2A30DBE}" destId="{C30047F0-DB09-4604-AC54-FC0221E4A689}" srcOrd="2" destOrd="0" presId="urn:microsoft.com/office/officeart/2005/8/layout/vList2"/>
    <dgm:cxn modelId="{760CCC2F-AC1A-4872-A74C-A18807344BD3}" type="presParOf" srcId="{CC8763B3-4621-4666-B669-3C5BA2A30DBE}" destId="{130EF046-02F9-4526-B16D-075FE651A93E}" srcOrd="3" destOrd="0" presId="urn:microsoft.com/office/officeart/2005/8/layout/vList2"/>
    <dgm:cxn modelId="{9187FF1B-48B3-4B23-A4B2-A9DCB1B46408}" type="presParOf" srcId="{CC8763B3-4621-4666-B669-3C5BA2A30DBE}" destId="{F209ACB3-3444-40CC-BCCA-513ABA9ADB86}" srcOrd="4" destOrd="0" presId="urn:microsoft.com/office/officeart/2005/8/layout/vList2"/>
    <dgm:cxn modelId="{F5548DE1-4FD4-484C-9BD9-5968A494A459}" type="presParOf" srcId="{CC8763B3-4621-4666-B669-3C5BA2A30DBE}" destId="{3021E19B-D6F7-4D3A-9633-E49336FDC5DD}" srcOrd="5" destOrd="0" presId="urn:microsoft.com/office/officeart/2005/8/layout/vList2"/>
    <dgm:cxn modelId="{5A4150B5-A935-4645-B037-6348BA073316}" type="presParOf" srcId="{CC8763B3-4621-4666-B669-3C5BA2A30DBE}" destId="{24D32922-BF99-4CE5-821E-A240C3092535}" srcOrd="6" destOrd="0" presId="urn:microsoft.com/office/officeart/2005/8/layout/vList2"/>
    <dgm:cxn modelId="{FD638B36-3FBD-4910-97BC-FE04E9148C3F}" type="presParOf" srcId="{CC8763B3-4621-4666-B669-3C5BA2A30DBE}" destId="{1C83AD5D-672F-4F72-BF3B-D164DD9C52A1}" srcOrd="7" destOrd="0" presId="urn:microsoft.com/office/officeart/2005/8/layout/vList2"/>
    <dgm:cxn modelId="{E92D1ADC-CD56-451C-9D1E-C0D3EE0D9D49}" type="presParOf" srcId="{CC8763B3-4621-4666-B669-3C5BA2A30DBE}" destId="{E4D22F34-D3CF-461E-83BD-43B8CB49F351}" srcOrd="8" destOrd="0" presId="urn:microsoft.com/office/officeart/2005/8/layout/vList2"/>
    <dgm:cxn modelId="{9044245B-A481-4E26-BDB2-735CDB2A621B}" type="presParOf" srcId="{CC8763B3-4621-4666-B669-3C5BA2A30DBE}" destId="{DC758779-1B36-43A1-B839-FA0412C24496}" srcOrd="9" destOrd="0" presId="urn:microsoft.com/office/officeart/2005/8/layout/vList2"/>
    <dgm:cxn modelId="{E4ABF899-74C6-4750-B17B-ADC4F80D3746}" type="presParOf" srcId="{CC8763B3-4621-4666-B669-3C5BA2A30DBE}" destId="{C5D1AED6-AC6E-4A08-84EE-593EEED2FEB9}" srcOrd="10" destOrd="0" presId="urn:microsoft.com/office/officeart/2005/8/layout/vList2"/>
    <dgm:cxn modelId="{9F61079B-F29E-4517-9277-A2ED3F8E33A4}" type="presParOf" srcId="{CC8763B3-4621-4666-B669-3C5BA2A30DBE}" destId="{BFD78373-B0D7-48E6-BBF5-359B431E6D13}" srcOrd="11" destOrd="0" presId="urn:microsoft.com/office/officeart/2005/8/layout/vList2"/>
    <dgm:cxn modelId="{C28BA614-D184-4890-97AF-02BCFE845DBB}" type="presParOf" srcId="{CC8763B3-4621-4666-B669-3C5BA2A30DBE}" destId="{34A3D316-0A97-481E-926D-7A5185393925}" srcOrd="12" destOrd="0" presId="urn:microsoft.com/office/officeart/2005/8/layout/vList2"/>
    <dgm:cxn modelId="{FDAB9347-1493-4D2B-8637-C81BE0CDCEA9}" type="presParOf" srcId="{CC8763B3-4621-4666-B669-3C5BA2A30DBE}" destId="{E6C890C1-8CC1-4F4F-B95E-6DAA2E892095}" srcOrd="13" destOrd="0" presId="urn:microsoft.com/office/officeart/2005/8/layout/vList2"/>
    <dgm:cxn modelId="{00B2DC1D-A685-434A-A62A-88C2B0EEA540}" type="presParOf" srcId="{CC8763B3-4621-4666-B669-3C5BA2A30DBE}" destId="{4A368E46-7A90-4571-A160-64CF6C0C078C}"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469D2E29-B10A-4B13-8878-50C1DAD23B1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HR Roles</a:t>
          </a:r>
          <a:endParaRPr lang="en-MY" sz="3500" kern="1200" dirty="0">
            <a:solidFill>
              <a:srgbClr val="000000"/>
            </a:solidFill>
            <a:latin typeface="Arial"/>
            <a:ea typeface="+mn-ea"/>
            <a:cs typeface="+mn-cs"/>
          </a:endParaRPr>
        </a:p>
      </dgm:t>
    </dgm:pt>
    <dgm:pt modelId="{C0264893-A831-4883-8ADA-0AC2EC416E4F}" type="parTrans" cxnId="{1CE3F190-DC57-448D-BBCB-EF1735E3FADB}">
      <dgm:prSet/>
      <dgm:spPr/>
      <dgm:t>
        <a:bodyPr/>
        <a:lstStyle/>
        <a:p>
          <a:endParaRPr lang="en-MY"/>
        </a:p>
      </dgm:t>
    </dgm:pt>
    <dgm:pt modelId="{58B94FB0-5DDC-4940-8B86-1FA87F89F89C}" type="sibTrans" cxnId="{1CE3F190-DC57-448D-BBCB-EF1735E3FADB}">
      <dgm:prSet/>
      <dgm:spPr/>
      <dgm:t>
        <a:bodyPr/>
        <a:lstStyle/>
        <a:p>
          <a:endParaRPr lang="en-MY"/>
        </a:p>
      </dgm:t>
    </dgm:pt>
    <dgm:pt modelId="{8C1BC434-B243-4C17-8B40-5BF55A07A4F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Organisation</a:t>
          </a:r>
        </a:p>
      </dgm:t>
    </dgm:pt>
    <dgm:pt modelId="{37D7669D-8B30-45F1-912E-5A4C76158479}" type="parTrans" cxnId="{427A716B-268A-4428-A837-082C773D8543}">
      <dgm:prSet/>
      <dgm:spPr/>
      <dgm:t>
        <a:bodyPr/>
        <a:lstStyle/>
        <a:p>
          <a:endParaRPr lang="en-MY"/>
        </a:p>
      </dgm:t>
    </dgm:pt>
    <dgm:pt modelId="{4B3A6E80-FA41-47B0-8558-156F7F767B18}" type="sibTrans" cxnId="{427A716B-268A-4428-A837-082C773D8543}">
      <dgm:prSet/>
      <dgm:spPr/>
      <dgm:t>
        <a:bodyPr/>
        <a:lstStyle/>
        <a:p>
          <a:endParaRPr lang="en-MY"/>
        </a:p>
      </dgm:t>
    </dgm:pt>
    <dgm:pt modelId="{15A374C9-AE18-4E4B-B2AE-78C6EE01328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Outsourcing</a:t>
          </a:r>
        </a:p>
      </dgm:t>
    </dgm:pt>
    <dgm:pt modelId="{FA008E3F-0B76-4D8D-95BF-4F8A5EBF921C}" type="parTrans" cxnId="{4A2C01FF-10C6-4119-83C4-5B15478F76D4}">
      <dgm:prSet/>
      <dgm:spPr/>
      <dgm:t>
        <a:bodyPr/>
        <a:lstStyle/>
        <a:p>
          <a:endParaRPr lang="en-MY"/>
        </a:p>
      </dgm:t>
    </dgm:pt>
    <dgm:pt modelId="{1EC3DED9-B09E-4CD4-B8E0-61170C109FFF}" type="sibTrans" cxnId="{4A2C01FF-10C6-4119-83C4-5B15478F76D4}">
      <dgm:prSet/>
      <dgm:spPr/>
      <dgm:t>
        <a:bodyPr/>
        <a:lstStyle/>
        <a:p>
          <a:endParaRPr lang="en-MY"/>
        </a:p>
      </dgm:t>
    </dgm:pt>
    <dgm:pt modelId="{854266B2-7BA1-4567-A88D-3E8789AF2FB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Outsourcing Process</a:t>
          </a:r>
          <a:endParaRPr lang="en-MY" sz="3500" kern="1200" dirty="0">
            <a:solidFill>
              <a:srgbClr val="000000"/>
            </a:solidFill>
            <a:latin typeface="Arial"/>
            <a:ea typeface="+mn-ea"/>
            <a:cs typeface="+mn-cs"/>
          </a:endParaRPr>
        </a:p>
      </dgm:t>
    </dgm:pt>
    <dgm:pt modelId="{E14E2028-FBB8-4AD4-91B4-A39F93F87FB4}" type="parTrans" cxnId="{0CC82D37-8CB6-4113-A60E-3B9A062DF33F}">
      <dgm:prSet/>
      <dgm:spPr/>
      <dgm:t>
        <a:bodyPr/>
        <a:lstStyle/>
        <a:p>
          <a:endParaRPr lang="en-MY"/>
        </a:p>
      </dgm:t>
    </dgm:pt>
    <dgm:pt modelId="{C5C804E4-7055-4307-8C14-7BA5428DCB50}" type="sibTrans" cxnId="{0CC82D37-8CB6-4113-A60E-3B9A062DF33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8CBCA26-9D20-4838-B1F9-53234775E96B}" type="pres">
      <dgm:prSet presAssocID="{62CB3C78-1DA1-4746-BD0D-6B96A3CEA09A}" presName="parentText" presStyleLbl="node1" presStyleIdx="0" presStyleCnt="8" custLinFactY="-4277" custLinFactNeighborY="-100000">
        <dgm:presLayoutVars>
          <dgm:chMax val="0"/>
          <dgm:bulletEnabled val="1"/>
        </dgm:presLayoutVars>
      </dgm:prSet>
      <dgm:spPr>
        <a:xfrm>
          <a:off x="0" y="0"/>
          <a:ext cx="8064896" cy="761642"/>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1" presStyleCnt="8">
        <dgm:presLayoutVars>
          <dgm:chMax val="0"/>
          <dgm:bulletEnabled val="1"/>
        </dgm:presLayoutVars>
      </dgm:prSet>
      <dgm:spPr>
        <a:xfrm>
          <a:off x="0" y="775908"/>
          <a:ext cx="8064896" cy="761642"/>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2" presStyleCnt="8">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3" presStyleCnt="8">
        <dgm:presLayoutVars>
          <dgm:chMax val="0"/>
          <dgm:bulletEnabled val="1"/>
        </dgm:presLayoutVars>
      </dgm:prSet>
      <dgm:spPr>
        <a:xfrm>
          <a:off x="0" y="3254977"/>
          <a:ext cx="7844408" cy="799004"/>
        </a:xfrm>
        <a:prstGeom prst="roundRect">
          <a:avLst/>
        </a:prstGeom>
      </dgm:spPr>
    </dgm:pt>
    <dgm:pt modelId="{1C83AD5D-672F-4F72-BF3B-D164DD9C52A1}" type="pres">
      <dgm:prSet presAssocID="{60484752-0D8A-40CE-9AB1-ED97EF463E69}" presName="spacer" presStyleCnt="0"/>
      <dgm:spPr/>
    </dgm:pt>
    <dgm:pt modelId="{E4D22F34-D3CF-461E-83BD-43B8CB49F351}" type="pres">
      <dgm:prSet presAssocID="{469D2E29-B10A-4B13-8878-50C1DAD23B1D}" presName="parentText" presStyleLbl="node1" presStyleIdx="4" presStyleCnt="8">
        <dgm:presLayoutVars>
          <dgm:chMax val="0"/>
          <dgm:bulletEnabled val="1"/>
        </dgm:presLayoutVars>
      </dgm:prSet>
      <dgm:spPr/>
    </dgm:pt>
    <dgm:pt modelId="{DC758779-1B36-43A1-B839-FA0412C24496}" type="pres">
      <dgm:prSet presAssocID="{58B94FB0-5DDC-4940-8B86-1FA87F89F89C}" presName="spacer" presStyleCnt="0"/>
      <dgm:spPr/>
    </dgm:pt>
    <dgm:pt modelId="{C5D1AED6-AC6E-4A08-84EE-593EEED2FEB9}" type="pres">
      <dgm:prSet presAssocID="{8C1BC434-B243-4C17-8B40-5BF55A07A4FF}" presName="parentText" presStyleLbl="node1" presStyleIdx="5" presStyleCnt="8">
        <dgm:presLayoutVars>
          <dgm:chMax val="0"/>
          <dgm:bulletEnabled val="1"/>
        </dgm:presLayoutVars>
      </dgm:prSet>
      <dgm:spPr/>
    </dgm:pt>
    <dgm:pt modelId="{BFD78373-B0D7-48E6-BBF5-359B431E6D13}" type="pres">
      <dgm:prSet presAssocID="{4B3A6E80-FA41-47B0-8558-156F7F767B18}" presName="spacer" presStyleCnt="0"/>
      <dgm:spPr/>
    </dgm:pt>
    <dgm:pt modelId="{34A3D316-0A97-481E-926D-7A5185393925}" type="pres">
      <dgm:prSet presAssocID="{15A374C9-AE18-4E4B-B2AE-78C6EE013289}" presName="parentText" presStyleLbl="node1" presStyleIdx="6" presStyleCnt="8">
        <dgm:presLayoutVars>
          <dgm:chMax val="0"/>
          <dgm:bulletEnabled val="1"/>
        </dgm:presLayoutVars>
      </dgm:prSet>
      <dgm:spPr/>
    </dgm:pt>
    <dgm:pt modelId="{E6C890C1-8CC1-4F4F-B95E-6DAA2E892095}" type="pres">
      <dgm:prSet presAssocID="{1EC3DED9-B09E-4CD4-B8E0-61170C109FFF}" presName="spacer" presStyleCnt="0"/>
      <dgm:spPr/>
    </dgm:pt>
    <dgm:pt modelId="{4A368E46-7A90-4571-A160-64CF6C0C078C}" type="pres">
      <dgm:prSet presAssocID="{854266B2-7BA1-4567-A88D-3E8789AF2FB6}" presName="parentText" presStyleLbl="node1" presStyleIdx="7" presStyleCnt="8">
        <dgm:presLayoutVars>
          <dgm:chMax val="0"/>
          <dgm:bulletEnabled val="1"/>
        </dgm:presLayoutVars>
      </dgm:prSet>
      <dgm:spPr/>
    </dgm:pt>
  </dgm:ptLst>
  <dgm:cxnLst>
    <dgm:cxn modelId="{9A55E000-2FB6-4101-8926-8D441611EEB5}" type="presOf" srcId="{854266B2-7BA1-4567-A88D-3E8789AF2FB6}" destId="{4A368E46-7A90-4571-A160-64CF6C0C078C}" srcOrd="0" destOrd="0" presId="urn:microsoft.com/office/officeart/2005/8/layout/vList2"/>
    <dgm:cxn modelId="{D9917803-728B-4A60-BFA8-569B9CD3BC09}" srcId="{703D4D02-5513-427D-B6E9-B2E187EE0C3A}" destId="{0ED06F71-722D-4D98-8A78-76B9D17B094B}" srcOrd="2" destOrd="0" parTransId="{64A37167-2FEF-412B-977A-6C319213DCF5}" sibTransId="{95E5FBCD-B8E9-4948-B577-4614DE77EA4F}"/>
    <dgm:cxn modelId="{7B3A7410-6610-4755-9EAD-0C8AFDF4BAC5}" type="presOf" srcId="{15A374C9-AE18-4E4B-B2AE-78C6EE013289}" destId="{34A3D316-0A97-481E-926D-7A5185393925}" srcOrd="0" destOrd="0" presId="urn:microsoft.com/office/officeart/2005/8/layout/vList2"/>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3" destOrd="0" parTransId="{7EE42A0E-6BF4-4765-93EF-F1D2F7C35AF4}" sibTransId="{60484752-0D8A-40CE-9AB1-ED97EF463E69}"/>
    <dgm:cxn modelId="{0CC82D37-8CB6-4113-A60E-3B9A062DF33F}" srcId="{703D4D02-5513-427D-B6E9-B2E187EE0C3A}" destId="{854266B2-7BA1-4567-A88D-3E8789AF2FB6}" srcOrd="7" destOrd="0" parTransId="{E14E2028-FBB8-4AD4-91B4-A39F93F87FB4}" sibTransId="{C5C804E4-7055-4307-8C14-7BA5428DCB50}"/>
    <dgm:cxn modelId="{427A716B-268A-4428-A837-082C773D8543}" srcId="{703D4D02-5513-427D-B6E9-B2E187EE0C3A}" destId="{8C1BC434-B243-4C17-8B40-5BF55A07A4FF}" srcOrd="5" destOrd="0" parTransId="{37D7669D-8B30-45F1-912E-5A4C76158479}" sibTransId="{4B3A6E80-FA41-47B0-8558-156F7F767B18}"/>
    <dgm:cxn modelId="{4F9D9E6C-69CB-4D23-B997-A2321E9CB79B}" type="presOf" srcId="{0ED06F71-722D-4D98-8A78-76B9D17B094B}" destId="{F209ACB3-3444-40CC-BCCA-513ABA9ADB86}" srcOrd="0" destOrd="0" presId="urn:microsoft.com/office/officeart/2005/8/layout/vList2"/>
    <dgm:cxn modelId="{D2487971-65E3-471A-A9D8-D969B256471E}" type="presOf" srcId="{8C1BC434-B243-4C17-8B40-5BF55A07A4FF}" destId="{C5D1AED6-AC6E-4A08-84EE-593EEED2FEB9}"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1CE3F190-DC57-448D-BBCB-EF1735E3FADB}" srcId="{703D4D02-5513-427D-B6E9-B2E187EE0C3A}" destId="{469D2E29-B10A-4B13-8878-50C1DAD23B1D}" srcOrd="4" destOrd="0" parTransId="{C0264893-A831-4883-8ADA-0AC2EC416E4F}" sibTransId="{58B94FB0-5DDC-4940-8B86-1FA87F89F89C}"/>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1" destOrd="0" parTransId="{11DAFEE1-F611-4BD6-B139-CD15394BFBA6}" sibTransId="{B4C2AAE5-D99A-459F-BDEC-4FFC3545C099}"/>
    <dgm:cxn modelId="{17A856CA-D583-460A-AAEB-9DE389533976}" srcId="{703D4D02-5513-427D-B6E9-B2E187EE0C3A}" destId="{62CB3C78-1DA1-4746-BD0D-6B96A3CEA09A}" srcOrd="0" destOrd="0" parTransId="{D6BFE600-101E-43B0-9656-8573B6404A8B}" sibTransId="{7D8071C4-BB68-4D6B-A620-51DB78C20E88}"/>
    <dgm:cxn modelId="{4A2C01FF-10C6-4119-83C4-5B15478F76D4}" srcId="{703D4D02-5513-427D-B6E9-B2E187EE0C3A}" destId="{15A374C9-AE18-4E4B-B2AE-78C6EE013289}" srcOrd="6" destOrd="0" parTransId="{FA008E3F-0B76-4D8D-95BF-4F8A5EBF921C}" sibTransId="{1EC3DED9-B09E-4CD4-B8E0-61170C109FFF}"/>
    <dgm:cxn modelId="{426DBBFF-9DCD-44DF-ADE9-E9034B03C8EB}" type="presOf" srcId="{469D2E29-B10A-4B13-8878-50C1DAD23B1D}" destId="{E4D22F34-D3CF-461E-83BD-43B8CB49F351}" srcOrd="0" destOrd="0" presId="urn:microsoft.com/office/officeart/2005/8/layout/vList2"/>
    <dgm:cxn modelId="{B98EF007-96DC-473E-ABB0-F983C5585054}" type="presParOf" srcId="{CC8763B3-4621-4666-B669-3C5BA2A30DBE}" destId="{C8CBCA26-9D20-4838-B1F9-53234775E96B}" srcOrd="0" destOrd="0" presId="urn:microsoft.com/office/officeart/2005/8/layout/vList2"/>
    <dgm:cxn modelId="{3C9C535E-DC34-4BE1-9AE7-6EB2C14DA4E0}" type="presParOf" srcId="{CC8763B3-4621-4666-B669-3C5BA2A30DBE}" destId="{671B3283-BB64-487F-AB90-C94002C94229}" srcOrd="1" destOrd="0" presId="urn:microsoft.com/office/officeart/2005/8/layout/vList2"/>
    <dgm:cxn modelId="{55E781B8-2848-445E-AC9E-E2F8A6F2135A}" type="presParOf" srcId="{CC8763B3-4621-4666-B669-3C5BA2A30DBE}" destId="{C30047F0-DB09-4604-AC54-FC0221E4A689}" srcOrd="2" destOrd="0" presId="urn:microsoft.com/office/officeart/2005/8/layout/vList2"/>
    <dgm:cxn modelId="{760CCC2F-AC1A-4872-A74C-A18807344BD3}" type="presParOf" srcId="{CC8763B3-4621-4666-B669-3C5BA2A30DBE}" destId="{130EF046-02F9-4526-B16D-075FE651A93E}" srcOrd="3" destOrd="0" presId="urn:microsoft.com/office/officeart/2005/8/layout/vList2"/>
    <dgm:cxn modelId="{9187FF1B-48B3-4B23-A4B2-A9DCB1B46408}" type="presParOf" srcId="{CC8763B3-4621-4666-B669-3C5BA2A30DBE}" destId="{F209ACB3-3444-40CC-BCCA-513ABA9ADB86}" srcOrd="4" destOrd="0" presId="urn:microsoft.com/office/officeart/2005/8/layout/vList2"/>
    <dgm:cxn modelId="{F5548DE1-4FD4-484C-9BD9-5968A494A459}" type="presParOf" srcId="{CC8763B3-4621-4666-B669-3C5BA2A30DBE}" destId="{3021E19B-D6F7-4D3A-9633-E49336FDC5DD}" srcOrd="5" destOrd="0" presId="urn:microsoft.com/office/officeart/2005/8/layout/vList2"/>
    <dgm:cxn modelId="{5A4150B5-A935-4645-B037-6348BA073316}" type="presParOf" srcId="{CC8763B3-4621-4666-B669-3C5BA2A30DBE}" destId="{24D32922-BF99-4CE5-821E-A240C3092535}" srcOrd="6" destOrd="0" presId="urn:microsoft.com/office/officeart/2005/8/layout/vList2"/>
    <dgm:cxn modelId="{FD638B36-3FBD-4910-97BC-FE04E9148C3F}" type="presParOf" srcId="{CC8763B3-4621-4666-B669-3C5BA2A30DBE}" destId="{1C83AD5D-672F-4F72-BF3B-D164DD9C52A1}" srcOrd="7" destOrd="0" presId="urn:microsoft.com/office/officeart/2005/8/layout/vList2"/>
    <dgm:cxn modelId="{E92D1ADC-CD56-451C-9D1E-C0D3EE0D9D49}" type="presParOf" srcId="{CC8763B3-4621-4666-B669-3C5BA2A30DBE}" destId="{E4D22F34-D3CF-461E-83BD-43B8CB49F351}" srcOrd="8" destOrd="0" presId="urn:microsoft.com/office/officeart/2005/8/layout/vList2"/>
    <dgm:cxn modelId="{9044245B-A481-4E26-BDB2-735CDB2A621B}" type="presParOf" srcId="{CC8763B3-4621-4666-B669-3C5BA2A30DBE}" destId="{DC758779-1B36-43A1-B839-FA0412C24496}" srcOrd="9" destOrd="0" presId="urn:microsoft.com/office/officeart/2005/8/layout/vList2"/>
    <dgm:cxn modelId="{E4ABF899-74C6-4750-B17B-ADC4F80D3746}" type="presParOf" srcId="{CC8763B3-4621-4666-B669-3C5BA2A30DBE}" destId="{C5D1AED6-AC6E-4A08-84EE-593EEED2FEB9}" srcOrd="10" destOrd="0" presId="urn:microsoft.com/office/officeart/2005/8/layout/vList2"/>
    <dgm:cxn modelId="{9F61079B-F29E-4517-9277-A2ED3F8E33A4}" type="presParOf" srcId="{CC8763B3-4621-4666-B669-3C5BA2A30DBE}" destId="{BFD78373-B0D7-48E6-BBF5-359B431E6D13}" srcOrd="11" destOrd="0" presId="urn:microsoft.com/office/officeart/2005/8/layout/vList2"/>
    <dgm:cxn modelId="{C28BA614-D184-4890-97AF-02BCFE845DBB}" type="presParOf" srcId="{CC8763B3-4621-4666-B669-3C5BA2A30DBE}" destId="{34A3D316-0A97-481E-926D-7A5185393925}" srcOrd="12" destOrd="0" presId="urn:microsoft.com/office/officeart/2005/8/layout/vList2"/>
    <dgm:cxn modelId="{FDAB9347-1493-4D2B-8637-C81BE0CDCEA9}" type="presParOf" srcId="{CC8763B3-4621-4666-B669-3C5BA2A30DBE}" destId="{E6C890C1-8CC1-4F4F-B95E-6DAA2E892095}" srcOrd="13" destOrd="0" presId="urn:microsoft.com/office/officeart/2005/8/layout/vList2"/>
    <dgm:cxn modelId="{00B2DC1D-A685-434A-A62A-88C2B0EEA540}" type="presParOf" srcId="{CC8763B3-4621-4666-B669-3C5BA2A30DBE}" destId="{4A368E46-7A90-4571-A160-64CF6C0C078C}"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469D2E29-B10A-4B13-8878-50C1DAD23B1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HR Roles</a:t>
          </a:r>
          <a:endParaRPr lang="en-MY" sz="3500" kern="1200" dirty="0">
            <a:solidFill>
              <a:srgbClr val="000000"/>
            </a:solidFill>
            <a:latin typeface="Arial"/>
            <a:ea typeface="+mn-ea"/>
            <a:cs typeface="+mn-cs"/>
          </a:endParaRPr>
        </a:p>
      </dgm:t>
    </dgm:pt>
    <dgm:pt modelId="{C0264893-A831-4883-8ADA-0AC2EC416E4F}" type="parTrans" cxnId="{1CE3F190-DC57-448D-BBCB-EF1735E3FADB}">
      <dgm:prSet/>
      <dgm:spPr/>
      <dgm:t>
        <a:bodyPr/>
        <a:lstStyle/>
        <a:p>
          <a:endParaRPr lang="en-MY"/>
        </a:p>
      </dgm:t>
    </dgm:pt>
    <dgm:pt modelId="{58B94FB0-5DDC-4940-8B86-1FA87F89F89C}" type="sibTrans" cxnId="{1CE3F190-DC57-448D-BBCB-EF1735E3FADB}">
      <dgm:prSet/>
      <dgm:spPr/>
      <dgm:t>
        <a:bodyPr/>
        <a:lstStyle/>
        <a:p>
          <a:endParaRPr lang="en-MY"/>
        </a:p>
      </dgm:t>
    </dgm:pt>
    <dgm:pt modelId="{8C1BC434-B243-4C17-8B40-5BF55A07A4F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Organisation</a:t>
          </a:r>
        </a:p>
      </dgm:t>
    </dgm:pt>
    <dgm:pt modelId="{37D7669D-8B30-45F1-912E-5A4C76158479}" type="parTrans" cxnId="{427A716B-268A-4428-A837-082C773D8543}">
      <dgm:prSet/>
      <dgm:spPr/>
      <dgm:t>
        <a:bodyPr/>
        <a:lstStyle/>
        <a:p>
          <a:endParaRPr lang="en-MY"/>
        </a:p>
      </dgm:t>
    </dgm:pt>
    <dgm:pt modelId="{4B3A6E80-FA41-47B0-8558-156F7F767B18}" type="sibTrans" cxnId="{427A716B-268A-4428-A837-082C773D8543}">
      <dgm:prSet/>
      <dgm:spPr/>
      <dgm:t>
        <a:bodyPr/>
        <a:lstStyle/>
        <a:p>
          <a:endParaRPr lang="en-MY"/>
        </a:p>
      </dgm:t>
    </dgm:pt>
    <dgm:pt modelId="{15A374C9-AE18-4E4B-B2AE-78C6EE01328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Outsourcing</a:t>
          </a:r>
        </a:p>
      </dgm:t>
    </dgm:pt>
    <dgm:pt modelId="{FA008E3F-0B76-4D8D-95BF-4F8A5EBF921C}" type="parTrans" cxnId="{4A2C01FF-10C6-4119-83C4-5B15478F76D4}">
      <dgm:prSet/>
      <dgm:spPr/>
      <dgm:t>
        <a:bodyPr/>
        <a:lstStyle/>
        <a:p>
          <a:endParaRPr lang="en-MY"/>
        </a:p>
      </dgm:t>
    </dgm:pt>
    <dgm:pt modelId="{1EC3DED9-B09E-4CD4-B8E0-61170C109FFF}" type="sibTrans" cxnId="{4A2C01FF-10C6-4119-83C4-5B15478F76D4}">
      <dgm:prSet/>
      <dgm:spPr/>
      <dgm:t>
        <a:bodyPr/>
        <a:lstStyle/>
        <a:p>
          <a:endParaRPr lang="en-MY"/>
        </a:p>
      </dgm:t>
    </dgm:pt>
    <dgm:pt modelId="{854266B2-7BA1-4567-A88D-3E8789AF2FB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Outsourcing Process</a:t>
          </a:r>
          <a:endParaRPr lang="en-MY" sz="3500" kern="1200" dirty="0">
            <a:solidFill>
              <a:srgbClr val="000000"/>
            </a:solidFill>
            <a:latin typeface="Arial"/>
            <a:ea typeface="+mn-ea"/>
            <a:cs typeface="+mn-cs"/>
          </a:endParaRPr>
        </a:p>
      </dgm:t>
    </dgm:pt>
    <dgm:pt modelId="{E14E2028-FBB8-4AD4-91B4-A39F93F87FB4}" type="parTrans" cxnId="{0CC82D37-8CB6-4113-A60E-3B9A062DF33F}">
      <dgm:prSet/>
      <dgm:spPr/>
      <dgm:t>
        <a:bodyPr/>
        <a:lstStyle/>
        <a:p>
          <a:endParaRPr lang="en-MY"/>
        </a:p>
      </dgm:t>
    </dgm:pt>
    <dgm:pt modelId="{C5C804E4-7055-4307-8C14-7BA5428DCB50}" type="sibTrans" cxnId="{0CC82D37-8CB6-4113-A60E-3B9A062DF33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8CBCA26-9D20-4838-B1F9-53234775E96B}" type="pres">
      <dgm:prSet presAssocID="{62CB3C78-1DA1-4746-BD0D-6B96A3CEA09A}" presName="parentText" presStyleLbl="node1" presStyleIdx="0" presStyleCnt="8" custLinFactY="-5532" custLinFactNeighborY="-100000">
        <dgm:presLayoutVars>
          <dgm:chMax val="0"/>
          <dgm:bulletEnabled val="1"/>
        </dgm:presLayoutVars>
      </dgm:prSet>
      <dgm:spPr>
        <a:xfrm>
          <a:off x="0" y="0"/>
          <a:ext cx="8064896" cy="761642"/>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1" presStyleCnt="8">
        <dgm:presLayoutVars>
          <dgm:chMax val="0"/>
          <dgm:bulletEnabled val="1"/>
        </dgm:presLayoutVars>
      </dgm:prSet>
      <dgm:spPr>
        <a:xfrm>
          <a:off x="0" y="775908"/>
          <a:ext cx="8064896" cy="761642"/>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2" presStyleCnt="8">
        <dgm:presLayoutVars>
          <dgm:chMax val="0"/>
          <dgm:bulletEnabled val="1"/>
        </dgm:presLayoutVars>
      </dgm:prSet>
      <dgm:spPr>
        <a:xfrm>
          <a:off x="0" y="1551754"/>
          <a:ext cx="8064896" cy="761642"/>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3" presStyleCnt="8">
        <dgm:presLayoutVars>
          <dgm:chMax val="0"/>
          <dgm:bulletEnabled val="1"/>
        </dgm:presLayoutVars>
      </dgm:prSet>
      <dgm:spPr>
        <a:xfrm>
          <a:off x="0" y="3254977"/>
          <a:ext cx="7844408" cy="799004"/>
        </a:xfrm>
        <a:prstGeom prst="roundRect">
          <a:avLst/>
        </a:prstGeom>
      </dgm:spPr>
    </dgm:pt>
    <dgm:pt modelId="{1C83AD5D-672F-4F72-BF3B-D164DD9C52A1}" type="pres">
      <dgm:prSet presAssocID="{60484752-0D8A-40CE-9AB1-ED97EF463E69}" presName="spacer" presStyleCnt="0"/>
      <dgm:spPr/>
    </dgm:pt>
    <dgm:pt modelId="{E4D22F34-D3CF-461E-83BD-43B8CB49F351}" type="pres">
      <dgm:prSet presAssocID="{469D2E29-B10A-4B13-8878-50C1DAD23B1D}" presName="parentText" presStyleLbl="node1" presStyleIdx="4" presStyleCnt="8">
        <dgm:presLayoutVars>
          <dgm:chMax val="0"/>
          <dgm:bulletEnabled val="1"/>
        </dgm:presLayoutVars>
      </dgm:prSet>
      <dgm:spPr/>
    </dgm:pt>
    <dgm:pt modelId="{DC758779-1B36-43A1-B839-FA0412C24496}" type="pres">
      <dgm:prSet presAssocID="{58B94FB0-5DDC-4940-8B86-1FA87F89F89C}" presName="spacer" presStyleCnt="0"/>
      <dgm:spPr/>
    </dgm:pt>
    <dgm:pt modelId="{C5D1AED6-AC6E-4A08-84EE-593EEED2FEB9}" type="pres">
      <dgm:prSet presAssocID="{8C1BC434-B243-4C17-8B40-5BF55A07A4FF}" presName="parentText" presStyleLbl="node1" presStyleIdx="5" presStyleCnt="8">
        <dgm:presLayoutVars>
          <dgm:chMax val="0"/>
          <dgm:bulletEnabled val="1"/>
        </dgm:presLayoutVars>
      </dgm:prSet>
      <dgm:spPr/>
    </dgm:pt>
    <dgm:pt modelId="{BFD78373-B0D7-48E6-BBF5-359B431E6D13}" type="pres">
      <dgm:prSet presAssocID="{4B3A6E80-FA41-47B0-8558-156F7F767B18}" presName="spacer" presStyleCnt="0"/>
      <dgm:spPr/>
    </dgm:pt>
    <dgm:pt modelId="{34A3D316-0A97-481E-926D-7A5185393925}" type="pres">
      <dgm:prSet presAssocID="{15A374C9-AE18-4E4B-B2AE-78C6EE013289}" presName="parentText" presStyleLbl="node1" presStyleIdx="6" presStyleCnt="8">
        <dgm:presLayoutVars>
          <dgm:chMax val="0"/>
          <dgm:bulletEnabled val="1"/>
        </dgm:presLayoutVars>
      </dgm:prSet>
      <dgm:spPr/>
    </dgm:pt>
    <dgm:pt modelId="{E6C890C1-8CC1-4F4F-B95E-6DAA2E892095}" type="pres">
      <dgm:prSet presAssocID="{1EC3DED9-B09E-4CD4-B8E0-61170C109FFF}" presName="spacer" presStyleCnt="0"/>
      <dgm:spPr/>
    </dgm:pt>
    <dgm:pt modelId="{4A368E46-7A90-4571-A160-64CF6C0C078C}" type="pres">
      <dgm:prSet presAssocID="{854266B2-7BA1-4567-A88D-3E8789AF2FB6}" presName="parentText" presStyleLbl="node1" presStyleIdx="7" presStyleCnt="8">
        <dgm:presLayoutVars>
          <dgm:chMax val="0"/>
          <dgm:bulletEnabled val="1"/>
        </dgm:presLayoutVars>
      </dgm:prSet>
      <dgm:spPr/>
    </dgm:pt>
  </dgm:ptLst>
  <dgm:cxnLst>
    <dgm:cxn modelId="{9A55E000-2FB6-4101-8926-8D441611EEB5}" type="presOf" srcId="{854266B2-7BA1-4567-A88D-3E8789AF2FB6}" destId="{4A368E46-7A90-4571-A160-64CF6C0C078C}" srcOrd="0" destOrd="0" presId="urn:microsoft.com/office/officeart/2005/8/layout/vList2"/>
    <dgm:cxn modelId="{D9917803-728B-4A60-BFA8-569B9CD3BC09}" srcId="{703D4D02-5513-427D-B6E9-B2E187EE0C3A}" destId="{0ED06F71-722D-4D98-8A78-76B9D17B094B}" srcOrd="2" destOrd="0" parTransId="{64A37167-2FEF-412B-977A-6C319213DCF5}" sibTransId="{95E5FBCD-B8E9-4948-B577-4614DE77EA4F}"/>
    <dgm:cxn modelId="{7B3A7410-6610-4755-9EAD-0C8AFDF4BAC5}" type="presOf" srcId="{15A374C9-AE18-4E4B-B2AE-78C6EE013289}" destId="{34A3D316-0A97-481E-926D-7A5185393925}" srcOrd="0" destOrd="0" presId="urn:microsoft.com/office/officeart/2005/8/layout/vList2"/>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3" destOrd="0" parTransId="{7EE42A0E-6BF4-4765-93EF-F1D2F7C35AF4}" sibTransId="{60484752-0D8A-40CE-9AB1-ED97EF463E69}"/>
    <dgm:cxn modelId="{0CC82D37-8CB6-4113-A60E-3B9A062DF33F}" srcId="{703D4D02-5513-427D-B6E9-B2E187EE0C3A}" destId="{854266B2-7BA1-4567-A88D-3E8789AF2FB6}" srcOrd="7" destOrd="0" parTransId="{E14E2028-FBB8-4AD4-91B4-A39F93F87FB4}" sibTransId="{C5C804E4-7055-4307-8C14-7BA5428DCB50}"/>
    <dgm:cxn modelId="{427A716B-268A-4428-A837-082C773D8543}" srcId="{703D4D02-5513-427D-B6E9-B2E187EE0C3A}" destId="{8C1BC434-B243-4C17-8B40-5BF55A07A4FF}" srcOrd="5" destOrd="0" parTransId="{37D7669D-8B30-45F1-912E-5A4C76158479}" sibTransId="{4B3A6E80-FA41-47B0-8558-156F7F767B18}"/>
    <dgm:cxn modelId="{4F9D9E6C-69CB-4D23-B997-A2321E9CB79B}" type="presOf" srcId="{0ED06F71-722D-4D98-8A78-76B9D17B094B}" destId="{F209ACB3-3444-40CC-BCCA-513ABA9ADB86}" srcOrd="0" destOrd="0" presId="urn:microsoft.com/office/officeart/2005/8/layout/vList2"/>
    <dgm:cxn modelId="{D2487971-65E3-471A-A9D8-D969B256471E}" type="presOf" srcId="{8C1BC434-B243-4C17-8B40-5BF55A07A4FF}" destId="{C5D1AED6-AC6E-4A08-84EE-593EEED2FEB9}"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1CE3F190-DC57-448D-BBCB-EF1735E3FADB}" srcId="{703D4D02-5513-427D-B6E9-B2E187EE0C3A}" destId="{469D2E29-B10A-4B13-8878-50C1DAD23B1D}" srcOrd="4" destOrd="0" parTransId="{C0264893-A831-4883-8ADA-0AC2EC416E4F}" sibTransId="{58B94FB0-5DDC-4940-8B86-1FA87F89F89C}"/>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1" destOrd="0" parTransId="{11DAFEE1-F611-4BD6-B139-CD15394BFBA6}" sibTransId="{B4C2AAE5-D99A-459F-BDEC-4FFC3545C099}"/>
    <dgm:cxn modelId="{17A856CA-D583-460A-AAEB-9DE389533976}" srcId="{703D4D02-5513-427D-B6E9-B2E187EE0C3A}" destId="{62CB3C78-1DA1-4746-BD0D-6B96A3CEA09A}" srcOrd="0" destOrd="0" parTransId="{D6BFE600-101E-43B0-9656-8573B6404A8B}" sibTransId="{7D8071C4-BB68-4D6B-A620-51DB78C20E88}"/>
    <dgm:cxn modelId="{4A2C01FF-10C6-4119-83C4-5B15478F76D4}" srcId="{703D4D02-5513-427D-B6E9-B2E187EE0C3A}" destId="{15A374C9-AE18-4E4B-B2AE-78C6EE013289}" srcOrd="6" destOrd="0" parTransId="{FA008E3F-0B76-4D8D-95BF-4F8A5EBF921C}" sibTransId="{1EC3DED9-B09E-4CD4-B8E0-61170C109FFF}"/>
    <dgm:cxn modelId="{426DBBFF-9DCD-44DF-ADE9-E9034B03C8EB}" type="presOf" srcId="{469D2E29-B10A-4B13-8878-50C1DAD23B1D}" destId="{E4D22F34-D3CF-461E-83BD-43B8CB49F351}" srcOrd="0" destOrd="0" presId="urn:microsoft.com/office/officeart/2005/8/layout/vList2"/>
    <dgm:cxn modelId="{B98EF007-96DC-473E-ABB0-F983C5585054}" type="presParOf" srcId="{CC8763B3-4621-4666-B669-3C5BA2A30DBE}" destId="{C8CBCA26-9D20-4838-B1F9-53234775E96B}" srcOrd="0" destOrd="0" presId="urn:microsoft.com/office/officeart/2005/8/layout/vList2"/>
    <dgm:cxn modelId="{3C9C535E-DC34-4BE1-9AE7-6EB2C14DA4E0}" type="presParOf" srcId="{CC8763B3-4621-4666-B669-3C5BA2A30DBE}" destId="{671B3283-BB64-487F-AB90-C94002C94229}" srcOrd="1" destOrd="0" presId="urn:microsoft.com/office/officeart/2005/8/layout/vList2"/>
    <dgm:cxn modelId="{55E781B8-2848-445E-AC9E-E2F8A6F2135A}" type="presParOf" srcId="{CC8763B3-4621-4666-B669-3C5BA2A30DBE}" destId="{C30047F0-DB09-4604-AC54-FC0221E4A689}" srcOrd="2" destOrd="0" presId="urn:microsoft.com/office/officeart/2005/8/layout/vList2"/>
    <dgm:cxn modelId="{760CCC2F-AC1A-4872-A74C-A18807344BD3}" type="presParOf" srcId="{CC8763B3-4621-4666-B669-3C5BA2A30DBE}" destId="{130EF046-02F9-4526-B16D-075FE651A93E}" srcOrd="3" destOrd="0" presId="urn:microsoft.com/office/officeart/2005/8/layout/vList2"/>
    <dgm:cxn modelId="{9187FF1B-48B3-4B23-A4B2-A9DCB1B46408}" type="presParOf" srcId="{CC8763B3-4621-4666-B669-3C5BA2A30DBE}" destId="{F209ACB3-3444-40CC-BCCA-513ABA9ADB86}" srcOrd="4" destOrd="0" presId="urn:microsoft.com/office/officeart/2005/8/layout/vList2"/>
    <dgm:cxn modelId="{F5548DE1-4FD4-484C-9BD9-5968A494A459}" type="presParOf" srcId="{CC8763B3-4621-4666-B669-3C5BA2A30DBE}" destId="{3021E19B-D6F7-4D3A-9633-E49336FDC5DD}" srcOrd="5" destOrd="0" presId="urn:microsoft.com/office/officeart/2005/8/layout/vList2"/>
    <dgm:cxn modelId="{5A4150B5-A935-4645-B037-6348BA073316}" type="presParOf" srcId="{CC8763B3-4621-4666-B669-3C5BA2A30DBE}" destId="{24D32922-BF99-4CE5-821E-A240C3092535}" srcOrd="6" destOrd="0" presId="urn:microsoft.com/office/officeart/2005/8/layout/vList2"/>
    <dgm:cxn modelId="{FD638B36-3FBD-4910-97BC-FE04E9148C3F}" type="presParOf" srcId="{CC8763B3-4621-4666-B669-3C5BA2A30DBE}" destId="{1C83AD5D-672F-4F72-BF3B-D164DD9C52A1}" srcOrd="7" destOrd="0" presId="urn:microsoft.com/office/officeart/2005/8/layout/vList2"/>
    <dgm:cxn modelId="{E92D1ADC-CD56-451C-9D1E-C0D3EE0D9D49}" type="presParOf" srcId="{CC8763B3-4621-4666-B669-3C5BA2A30DBE}" destId="{E4D22F34-D3CF-461E-83BD-43B8CB49F351}" srcOrd="8" destOrd="0" presId="urn:microsoft.com/office/officeart/2005/8/layout/vList2"/>
    <dgm:cxn modelId="{9044245B-A481-4E26-BDB2-735CDB2A621B}" type="presParOf" srcId="{CC8763B3-4621-4666-B669-3C5BA2A30DBE}" destId="{DC758779-1B36-43A1-B839-FA0412C24496}" srcOrd="9" destOrd="0" presId="urn:microsoft.com/office/officeart/2005/8/layout/vList2"/>
    <dgm:cxn modelId="{E4ABF899-74C6-4750-B17B-ADC4F80D3746}" type="presParOf" srcId="{CC8763B3-4621-4666-B669-3C5BA2A30DBE}" destId="{C5D1AED6-AC6E-4A08-84EE-593EEED2FEB9}" srcOrd="10" destOrd="0" presId="urn:microsoft.com/office/officeart/2005/8/layout/vList2"/>
    <dgm:cxn modelId="{9F61079B-F29E-4517-9277-A2ED3F8E33A4}" type="presParOf" srcId="{CC8763B3-4621-4666-B669-3C5BA2A30DBE}" destId="{BFD78373-B0D7-48E6-BBF5-359B431E6D13}" srcOrd="11" destOrd="0" presId="urn:microsoft.com/office/officeart/2005/8/layout/vList2"/>
    <dgm:cxn modelId="{C28BA614-D184-4890-97AF-02BCFE845DBB}" type="presParOf" srcId="{CC8763B3-4621-4666-B669-3C5BA2A30DBE}" destId="{34A3D316-0A97-481E-926D-7A5185393925}" srcOrd="12" destOrd="0" presId="urn:microsoft.com/office/officeart/2005/8/layout/vList2"/>
    <dgm:cxn modelId="{FDAB9347-1493-4D2B-8637-C81BE0CDCEA9}" type="presParOf" srcId="{CC8763B3-4621-4666-B669-3C5BA2A30DBE}" destId="{E6C890C1-8CC1-4F4F-B95E-6DAA2E892095}" srcOrd="13" destOrd="0" presId="urn:microsoft.com/office/officeart/2005/8/layout/vList2"/>
    <dgm:cxn modelId="{00B2DC1D-A685-434A-A62A-88C2B0EEA540}" type="presParOf" srcId="{CC8763B3-4621-4666-B669-3C5BA2A30DBE}" destId="{4A368E46-7A90-4571-A160-64CF6C0C078C}"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0665DC02-B792-4630-A897-0DA290FA588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469D2E29-B10A-4B13-8878-50C1DAD23B1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HR Roles</a:t>
          </a:r>
          <a:endParaRPr lang="en-MY" sz="3500" kern="1200" dirty="0">
            <a:solidFill>
              <a:srgbClr val="000000"/>
            </a:solidFill>
            <a:latin typeface="Arial"/>
            <a:ea typeface="+mn-ea"/>
            <a:cs typeface="+mn-cs"/>
          </a:endParaRPr>
        </a:p>
      </dgm:t>
    </dgm:pt>
    <dgm:pt modelId="{C0264893-A831-4883-8ADA-0AC2EC416E4F}" type="parTrans" cxnId="{1CE3F190-DC57-448D-BBCB-EF1735E3FADB}">
      <dgm:prSet/>
      <dgm:spPr/>
      <dgm:t>
        <a:bodyPr/>
        <a:lstStyle/>
        <a:p>
          <a:endParaRPr lang="en-MY"/>
        </a:p>
      </dgm:t>
    </dgm:pt>
    <dgm:pt modelId="{58B94FB0-5DDC-4940-8B86-1FA87F89F89C}" type="sibTrans" cxnId="{1CE3F190-DC57-448D-BBCB-EF1735E3FADB}">
      <dgm:prSet/>
      <dgm:spPr/>
      <dgm:t>
        <a:bodyPr/>
        <a:lstStyle/>
        <a:p>
          <a:endParaRPr lang="en-MY"/>
        </a:p>
      </dgm:t>
    </dgm:pt>
    <dgm:pt modelId="{8C1BC434-B243-4C17-8B40-5BF55A07A4F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Organisation</a:t>
          </a:r>
        </a:p>
      </dgm:t>
    </dgm:pt>
    <dgm:pt modelId="{37D7669D-8B30-45F1-912E-5A4C76158479}" type="parTrans" cxnId="{427A716B-268A-4428-A837-082C773D8543}">
      <dgm:prSet/>
      <dgm:spPr/>
      <dgm:t>
        <a:bodyPr/>
        <a:lstStyle/>
        <a:p>
          <a:endParaRPr lang="en-MY"/>
        </a:p>
      </dgm:t>
    </dgm:pt>
    <dgm:pt modelId="{4B3A6E80-FA41-47B0-8558-156F7F767B18}" type="sibTrans" cxnId="{427A716B-268A-4428-A837-082C773D8543}">
      <dgm:prSet/>
      <dgm:spPr/>
      <dgm:t>
        <a:bodyPr/>
        <a:lstStyle/>
        <a:p>
          <a:endParaRPr lang="en-MY"/>
        </a:p>
      </dgm:t>
    </dgm:pt>
    <dgm:pt modelId="{15A374C9-AE18-4E4B-B2AE-78C6EE01328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Outsourcing</a:t>
          </a:r>
        </a:p>
      </dgm:t>
    </dgm:pt>
    <dgm:pt modelId="{FA008E3F-0B76-4D8D-95BF-4F8A5EBF921C}" type="parTrans" cxnId="{4A2C01FF-10C6-4119-83C4-5B15478F76D4}">
      <dgm:prSet/>
      <dgm:spPr/>
      <dgm:t>
        <a:bodyPr/>
        <a:lstStyle/>
        <a:p>
          <a:endParaRPr lang="en-MY"/>
        </a:p>
      </dgm:t>
    </dgm:pt>
    <dgm:pt modelId="{1EC3DED9-B09E-4CD4-B8E0-61170C109FFF}" type="sibTrans" cxnId="{4A2C01FF-10C6-4119-83C4-5B15478F76D4}">
      <dgm:prSet/>
      <dgm:spPr/>
      <dgm:t>
        <a:bodyPr/>
        <a:lstStyle/>
        <a:p>
          <a:endParaRPr lang="en-MY"/>
        </a:p>
      </dgm:t>
    </dgm:pt>
    <dgm:pt modelId="{854266B2-7BA1-4567-A88D-3E8789AF2FB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Outsourcing Process</a:t>
          </a:r>
          <a:endParaRPr lang="en-MY" sz="3500" kern="1200" dirty="0">
            <a:solidFill>
              <a:srgbClr val="000000"/>
            </a:solidFill>
            <a:latin typeface="Arial"/>
            <a:ea typeface="+mn-ea"/>
            <a:cs typeface="+mn-cs"/>
          </a:endParaRPr>
        </a:p>
      </dgm:t>
    </dgm:pt>
    <dgm:pt modelId="{E14E2028-FBB8-4AD4-91B4-A39F93F87FB4}" type="parTrans" cxnId="{0CC82D37-8CB6-4113-A60E-3B9A062DF33F}">
      <dgm:prSet/>
      <dgm:spPr/>
      <dgm:t>
        <a:bodyPr/>
        <a:lstStyle/>
        <a:p>
          <a:endParaRPr lang="en-MY"/>
        </a:p>
      </dgm:t>
    </dgm:pt>
    <dgm:pt modelId="{C5C804E4-7055-4307-8C14-7BA5428DCB50}" type="sibTrans" cxnId="{0CC82D37-8CB6-4113-A60E-3B9A062DF33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8CBCA26-9D20-4838-B1F9-53234775E96B}" type="pres">
      <dgm:prSet presAssocID="{62CB3C78-1DA1-4746-BD0D-6B96A3CEA09A}" presName="parentText" presStyleLbl="node1" presStyleIdx="0" presStyleCnt="8" custLinFactY="-5532" custLinFactNeighborY="-100000">
        <dgm:presLayoutVars>
          <dgm:chMax val="0"/>
          <dgm:bulletEnabled val="1"/>
        </dgm:presLayoutVars>
      </dgm:prSet>
      <dgm:spPr>
        <a:xfrm>
          <a:off x="0" y="0"/>
          <a:ext cx="8064896" cy="761642"/>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1" presStyleCnt="8">
        <dgm:presLayoutVars>
          <dgm:chMax val="0"/>
          <dgm:bulletEnabled val="1"/>
        </dgm:presLayoutVars>
      </dgm:prSet>
      <dgm:spPr>
        <a:xfrm>
          <a:off x="0" y="775908"/>
          <a:ext cx="8064896" cy="761642"/>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2" presStyleCnt="8">
        <dgm:presLayoutVars>
          <dgm:chMax val="0"/>
          <dgm:bulletEnabled val="1"/>
        </dgm:presLayoutVars>
      </dgm:prSet>
      <dgm:spPr>
        <a:xfrm>
          <a:off x="0" y="1551754"/>
          <a:ext cx="8064896" cy="761642"/>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3" presStyleCnt="8">
        <dgm:presLayoutVars>
          <dgm:chMax val="0"/>
          <dgm:bulletEnabled val="1"/>
        </dgm:presLayoutVars>
      </dgm:prSet>
      <dgm:spPr>
        <a:xfrm>
          <a:off x="0" y="2327599"/>
          <a:ext cx="8064896" cy="761642"/>
        </a:xfrm>
        <a:prstGeom prst="roundRect">
          <a:avLst/>
        </a:prstGeom>
      </dgm:spPr>
    </dgm:pt>
    <dgm:pt modelId="{1C83AD5D-672F-4F72-BF3B-D164DD9C52A1}" type="pres">
      <dgm:prSet presAssocID="{60484752-0D8A-40CE-9AB1-ED97EF463E69}" presName="spacer" presStyleCnt="0"/>
      <dgm:spPr/>
    </dgm:pt>
    <dgm:pt modelId="{E4D22F34-D3CF-461E-83BD-43B8CB49F351}" type="pres">
      <dgm:prSet presAssocID="{469D2E29-B10A-4B13-8878-50C1DAD23B1D}" presName="parentText" presStyleLbl="node1" presStyleIdx="4" presStyleCnt="8">
        <dgm:presLayoutVars>
          <dgm:chMax val="0"/>
          <dgm:bulletEnabled val="1"/>
        </dgm:presLayoutVars>
      </dgm:prSet>
      <dgm:spPr/>
    </dgm:pt>
    <dgm:pt modelId="{DC758779-1B36-43A1-B839-FA0412C24496}" type="pres">
      <dgm:prSet presAssocID="{58B94FB0-5DDC-4940-8B86-1FA87F89F89C}" presName="spacer" presStyleCnt="0"/>
      <dgm:spPr/>
    </dgm:pt>
    <dgm:pt modelId="{C5D1AED6-AC6E-4A08-84EE-593EEED2FEB9}" type="pres">
      <dgm:prSet presAssocID="{8C1BC434-B243-4C17-8B40-5BF55A07A4FF}" presName="parentText" presStyleLbl="node1" presStyleIdx="5" presStyleCnt="8">
        <dgm:presLayoutVars>
          <dgm:chMax val="0"/>
          <dgm:bulletEnabled val="1"/>
        </dgm:presLayoutVars>
      </dgm:prSet>
      <dgm:spPr/>
    </dgm:pt>
    <dgm:pt modelId="{BFD78373-B0D7-48E6-BBF5-359B431E6D13}" type="pres">
      <dgm:prSet presAssocID="{4B3A6E80-FA41-47B0-8558-156F7F767B18}" presName="spacer" presStyleCnt="0"/>
      <dgm:spPr/>
    </dgm:pt>
    <dgm:pt modelId="{34A3D316-0A97-481E-926D-7A5185393925}" type="pres">
      <dgm:prSet presAssocID="{15A374C9-AE18-4E4B-B2AE-78C6EE013289}" presName="parentText" presStyleLbl="node1" presStyleIdx="6" presStyleCnt="8">
        <dgm:presLayoutVars>
          <dgm:chMax val="0"/>
          <dgm:bulletEnabled val="1"/>
        </dgm:presLayoutVars>
      </dgm:prSet>
      <dgm:spPr/>
    </dgm:pt>
    <dgm:pt modelId="{E6C890C1-8CC1-4F4F-B95E-6DAA2E892095}" type="pres">
      <dgm:prSet presAssocID="{1EC3DED9-B09E-4CD4-B8E0-61170C109FFF}" presName="spacer" presStyleCnt="0"/>
      <dgm:spPr/>
    </dgm:pt>
    <dgm:pt modelId="{4A368E46-7A90-4571-A160-64CF6C0C078C}" type="pres">
      <dgm:prSet presAssocID="{854266B2-7BA1-4567-A88D-3E8789AF2FB6}" presName="parentText" presStyleLbl="node1" presStyleIdx="7" presStyleCnt="8">
        <dgm:presLayoutVars>
          <dgm:chMax val="0"/>
          <dgm:bulletEnabled val="1"/>
        </dgm:presLayoutVars>
      </dgm:prSet>
      <dgm:spPr/>
    </dgm:pt>
  </dgm:ptLst>
  <dgm:cxnLst>
    <dgm:cxn modelId="{9A55E000-2FB6-4101-8926-8D441611EEB5}" type="presOf" srcId="{854266B2-7BA1-4567-A88D-3E8789AF2FB6}" destId="{4A368E46-7A90-4571-A160-64CF6C0C078C}" srcOrd="0" destOrd="0" presId="urn:microsoft.com/office/officeart/2005/8/layout/vList2"/>
    <dgm:cxn modelId="{D9917803-728B-4A60-BFA8-569B9CD3BC09}" srcId="{703D4D02-5513-427D-B6E9-B2E187EE0C3A}" destId="{0ED06F71-722D-4D98-8A78-76B9D17B094B}" srcOrd="2" destOrd="0" parTransId="{64A37167-2FEF-412B-977A-6C319213DCF5}" sibTransId="{95E5FBCD-B8E9-4948-B577-4614DE77EA4F}"/>
    <dgm:cxn modelId="{7B3A7410-6610-4755-9EAD-0C8AFDF4BAC5}" type="presOf" srcId="{15A374C9-AE18-4E4B-B2AE-78C6EE013289}" destId="{34A3D316-0A97-481E-926D-7A5185393925}" srcOrd="0" destOrd="0" presId="urn:microsoft.com/office/officeart/2005/8/layout/vList2"/>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3" destOrd="0" parTransId="{7EE42A0E-6BF4-4765-93EF-F1D2F7C35AF4}" sibTransId="{60484752-0D8A-40CE-9AB1-ED97EF463E69}"/>
    <dgm:cxn modelId="{0CC82D37-8CB6-4113-A60E-3B9A062DF33F}" srcId="{703D4D02-5513-427D-B6E9-B2E187EE0C3A}" destId="{854266B2-7BA1-4567-A88D-3E8789AF2FB6}" srcOrd="7" destOrd="0" parTransId="{E14E2028-FBB8-4AD4-91B4-A39F93F87FB4}" sibTransId="{C5C804E4-7055-4307-8C14-7BA5428DCB50}"/>
    <dgm:cxn modelId="{427A716B-268A-4428-A837-082C773D8543}" srcId="{703D4D02-5513-427D-B6E9-B2E187EE0C3A}" destId="{8C1BC434-B243-4C17-8B40-5BF55A07A4FF}" srcOrd="5" destOrd="0" parTransId="{37D7669D-8B30-45F1-912E-5A4C76158479}" sibTransId="{4B3A6E80-FA41-47B0-8558-156F7F767B18}"/>
    <dgm:cxn modelId="{4F9D9E6C-69CB-4D23-B997-A2321E9CB79B}" type="presOf" srcId="{0ED06F71-722D-4D98-8A78-76B9D17B094B}" destId="{F209ACB3-3444-40CC-BCCA-513ABA9ADB86}" srcOrd="0" destOrd="0" presId="urn:microsoft.com/office/officeart/2005/8/layout/vList2"/>
    <dgm:cxn modelId="{D2487971-65E3-471A-A9D8-D969B256471E}" type="presOf" srcId="{8C1BC434-B243-4C17-8B40-5BF55A07A4FF}" destId="{C5D1AED6-AC6E-4A08-84EE-593EEED2FEB9}"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1CE3F190-DC57-448D-BBCB-EF1735E3FADB}" srcId="{703D4D02-5513-427D-B6E9-B2E187EE0C3A}" destId="{469D2E29-B10A-4B13-8878-50C1DAD23B1D}" srcOrd="4" destOrd="0" parTransId="{C0264893-A831-4883-8ADA-0AC2EC416E4F}" sibTransId="{58B94FB0-5DDC-4940-8B86-1FA87F89F89C}"/>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1" destOrd="0" parTransId="{11DAFEE1-F611-4BD6-B139-CD15394BFBA6}" sibTransId="{B4C2AAE5-D99A-459F-BDEC-4FFC3545C099}"/>
    <dgm:cxn modelId="{17A856CA-D583-460A-AAEB-9DE389533976}" srcId="{703D4D02-5513-427D-B6E9-B2E187EE0C3A}" destId="{62CB3C78-1DA1-4746-BD0D-6B96A3CEA09A}" srcOrd="0" destOrd="0" parTransId="{D6BFE600-101E-43B0-9656-8573B6404A8B}" sibTransId="{7D8071C4-BB68-4D6B-A620-51DB78C20E88}"/>
    <dgm:cxn modelId="{4A2C01FF-10C6-4119-83C4-5B15478F76D4}" srcId="{703D4D02-5513-427D-B6E9-B2E187EE0C3A}" destId="{15A374C9-AE18-4E4B-B2AE-78C6EE013289}" srcOrd="6" destOrd="0" parTransId="{FA008E3F-0B76-4D8D-95BF-4F8A5EBF921C}" sibTransId="{1EC3DED9-B09E-4CD4-B8E0-61170C109FFF}"/>
    <dgm:cxn modelId="{426DBBFF-9DCD-44DF-ADE9-E9034B03C8EB}" type="presOf" srcId="{469D2E29-B10A-4B13-8878-50C1DAD23B1D}" destId="{E4D22F34-D3CF-461E-83BD-43B8CB49F351}" srcOrd="0" destOrd="0" presId="urn:microsoft.com/office/officeart/2005/8/layout/vList2"/>
    <dgm:cxn modelId="{B98EF007-96DC-473E-ABB0-F983C5585054}" type="presParOf" srcId="{CC8763B3-4621-4666-B669-3C5BA2A30DBE}" destId="{C8CBCA26-9D20-4838-B1F9-53234775E96B}" srcOrd="0" destOrd="0" presId="urn:microsoft.com/office/officeart/2005/8/layout/vList2"/>
    <dgm:cxn modelId="{3C9C535E-DC34-4BE1-9AE7-6EB2C14DA4E0}" type="presParOf" srcId="{CC8763B3-4621-4666-B669-3C5BA2A30DBE}" destId="{671B3283-BB64-487F-AB90-C94002C94229}" srcOrd="1" destOrd="0" presId="urn:microsoft.com/office/officeart/2005/8/layout/vList2"/>
    <dgm:cxn modelId="{55E781B8-2848-445E-AC9E-E2F8A6F2135A}" type="presParOf" srcId="{CC8763B3-4621-4666-B669-3C5BA2A30DBE}" destId="{C30047F0-DB09-4604-AC54-FC0221E4A689}" srcOrd="2" destOrd="0" presId="urn:microsoft.com/office/officeart/2005/8/layout/vList2"/>
    <dgm:cxn modelId="{760CCC2F-AC1A-4872-A74C-A18807344BD3}" type="presParOf" srcId="{CC8763B3-4621-4666-B669-3C5BA2A30DBE}" destId="{130EF046-02F9-4526-B16D-075FE651A93E}" srcOrd="3" destOrd="0" presId="urn:microsoft.com/office/officeart/2005/8/layout/vList2"/>
    <dgm:cxn modelId="{9187FF1B-48B3-4B23-A4B2-A9DCB1B46408}" type="presParOf" srcId="{CC8763B3-4621-4666-B669-3C5BA2A30DBE}" destId="{F209ACB3-3444-40CC-BCCA-513ABA9ADB86}" srcOrd="4" destOrd="0" presId="urn:microsoft.com/office/officeart/2005/8/layout/vList2"/>
    <dgm:cxn modelId="{F5548DE1-4FD4-484C-9BD9-5968A494A459}" type="presParOf" srcId="{CC8763B3-4621-4666-B669-3C5BA2A30DBE}" destId="{3021E19B-D6F7-4D3A-9633-E49336FDC5DD}" srcOrd="5" destOrd="0" presId="urn:microsoft.com/office/officeart/2005/8/layout/vList2"/>
    <dgm:cxn modelId="{5A4150B5-A935-4645-B037-6348BA073316}" type="presParOf" srcId="{CC8763B3-4621-4666-B669-3C5BA2A30DBE}" destId="{24D32922-BF99-4CE5-821E-A240C3092535}" srcOrd="6" destOrd="0" presId="urn:microsoft.com/office/officeart/2005/8/layout/vList2"/>
    <dgm:cxn modelId="{FD638B36-3FBD-4910-97BC-FE04E9148C3F}" type="presParOf" srcId="{CC8763B3-4621-4666-B669-3C5BA2A30DBE}" destId="{1C83AD5D-672F-4F72-BF3B-D164DD9C52A1}" srcOrd="7" destOrd="0" presId="urn:microsoft.com/office/officeart/2005/8/layout/vList2"/>
    <dgm:cxn modelId="{E92D1ADC-CD56-451C-9D1E-C0D3EE0D9D49}" type="presParOf" srcId="{CC8763B3-4621-4666-B669-3C5BA2A30DBE}" destId="{E4D22F34-D3CF-461E-83BD-43B8CB49F351}" srcOrd="8" destOrd="0" presId="urn:microsoft.com/office/officeart/2005/8/layout/vList2"/>
    <dgm:cxn modelId="{9044245B-A481-4E26-BDB2-735CDB2A621B}" type="presParOf" srcId="{CC8763B3-4621-4666-B669-3C5BA2A30DBE}" destId="{DC758779-1B36-43A1-B839-FA0412C24496}" srcOrd="9" destOrd="0" presId="urn:microsoft.com/office/officeart/2005/8/layout/vList2"/>
    <dgm:cxn modelId="{E4ABF899-74C6-4750-B17B-ADC4F80D3746}" type="presParOf" srcId="{CC8763B3-4621-4666-B669-3C5BA2A30DBE}" destId="{C5D1AED6-AC6E-4A08-84EE-593EEED2FEB9}" srcOrd="10" destOrd="0" presId="urn:microsoft.com/office/officeart/2005/8/layout/vList2"/>
    <dgm:cxn modelId="{9F61079B-F29E-4517-9277-A2ED3F8E33A4}" type="presParOf" srcId="{CC8763B3-4621-4666-B669-3C5BA2A30DBE}" destId="{BFD78373-B0D7-48E6-BBF5-359B431E6D13}" srcOrd="11" destOrd="0" presId="urn:microsoft.com/office/officeart/2005/8/layout/vList2"/>
    <dgm:cxn modelId="{C28BA614-D184-4890-97AF-02BCFE845DBB}" type="presParOf" srcId="{CC8763B3-4621-4666-B669-3C5BA2A30DBE}" destId="{34A3D316-0A97-481E-926D-7A5185393925}" srcOrd="12" destOrd="0" presId="urn:microsoft.com/office/officeart/2005/8/layout/vList2"/>
    <dgm:cxn modelId="{FDAB9347-1493-4D2B-8637-C81BE0CDCEA9}" type="presParOf" srcId="{CC8763B3-4621-4666-B669-3C5BA2A30DBE}" destId="{E6C890C1-8CC1-4F4F-B95E-6DAA2E892095}" srcOrd="13" destOrd="0" presId="urn:microsoft.com/office/officeart/2005/8/layout/vList2"/>
    <dgm:cxn modelId="{00B2DC1D-A685-434A-A62A-88C2B0EEA540}" type="presParOf" srcId="{CC8763B3-4621-4666-B669-3C5BA2A30DBE}" destId="{4A368E46-7A90-4571-A160-64CF6C0C078C}"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469D2E29-B10A-4B13-8878-50C1DAD23B1D}">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a:solidFill>
                <a:srgbClr val="FFFFEE"/>
              </a:solidFill>
              <a:latin typeface="Arial"/>
              <a:ea typeface="+mn-ea"/>
              <a:cs typeface="+mn-cs"/>
            </a:rPr>
            <a:t>HR Roles</a:t>
          </a:r>
          <a:endParaRPr lang="en-MY" sz="3500" kern="1200" dirty="0">
            <a:solidFill>
              <a:srgbClr val="FFFFEE"/>
            </a:solidFill>
            <a:latin typeface="Arial"/>
            <a:ea typeface="+mn-ea"/>
            <a:cs typeface="+mn-cs"/>
          </a:endParaRPr>
        </a:p>
      </dgm:t>
    </dgm:pt>
    <dgm:pt modelId="{C0264893-A831-4883-8ADA-0AC2EC416E4F}" type="parTrans" cxnId="{1CE3F190-DC57-448D-BBCB-EF1735E3FADB}">
      <dgm:prSet/>
      <dgm:spPr/>
      <dgm:t>
        <a:bodyPr/>
        <a:lstStyle/>
        <a:p>
          <a:endParaRPr lang="en-MY"/>
        </a:p>
      </dgm:t>
    </dgm:pt>
    <dgm:pt modelId="{58B94FB0-5DDC-4940-8B86-1FA87F89F89C}" type="sibTrans" cxnId="{1CE3F190-DC57-448D-BBCB-EF1735E3FADB}">
      <dgm:prSet/>
      <dgm:spPr/>
      <dgm:t>
        <a:bodyPr/>
        <a:lstStyle/>
        <a:p>
          <a:endParaRPr lang="en-MY"/>
        </a:p>
      </dgm:t>
    </dgm:pt>
    <dgm:pt modelId="{8C1BC434-B243-4C17-8B40-5BF55A07A4F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Organisation</a:t>
          </a:r>
        </a:p>
      </dgm:t>
    </dgm:pt>
    <dgm:pt modelId="{37D7669D-8B30-45F1-912E-5A4C76158479}" type="parTrans" cxnId="{427A716B-268A-4428-A837-082C773D8543}">
      <dgm:prSet/>
      <dgm:spPr/>
      <dgm:t>
        <a:bodyPr/>
        <a:lstStyle/>
        <a:p>
          <a:endParaRPr lang="en-MY"/>
        </a:p>
      </dgm:t>
    </dgm:pt>
    <dgm:pt modelId="{4B3A6E80-FA41-47B0-8558-156F7F767B18}" type="sibTrans" cxnId="{427A716B-268A-4428-A837-082C773D8543}">
      <dgm:prSet/>
      <dgm:spPr/>
      <dgm:t>
        <a:bodyPr/>
        <a:lstStyle/>
        <a:p>
          <a:endParaRPr lang="en-MY"/>
        </a:p>
      </dgm:t>
    </dgm:pt>
    <dgm:pt modelId="{15A374C9-AE18-4E4B-B2AE-78C6EE01328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Outsourcing</a:t>
          </a:r>
        </a:p>
      </dgm:t>
    </dgm:pt>
    <dgm:pt modelId="{FA008E3F-0B76-4D8D-95BF-4F8A5EBF921C}" type="parTrans" cxnId="{4A2C01FF-10C6-4119-83C4-5B15478F76D4}">
      <dgm:prSet/>
      <dgm:spPr/>
      <dgm:t>
        <a:bodyPr/>
        <a:lstStyle/>
        <a:p>
          <a:endParaRPr lang="en-MY"/>
        </a:p>
      </dgm:t>
    </dgm:pt>
    <dgm:pt modelId="{1EC3DED9-B09E-4CD4-B8E0-61170C109FFF}" type="sibTrans" cxnId="{4A2C01FF-10C6-4119-83C4-5B15478F76D4}">
      <dgm:prSet/>
      <dgm:spPr/>
      <dgm:t>
        <a:bodyPr/>
        <a:lstStyle/>
        <a:p>
          <a:endParaRPr lang="en-MY"/>
        </a:p>
      </dgm:t>
    </dgm:pt>
    <dgm:pt modelId="{854266B2-7BA1-4567-A88D-3E8789AF2FB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Outsourcing Process</a:t>
          </a:r>
          <a:endParaRPr lang="en-MY" sz="3500" kern="1200" dirty="0">
            <a:solidFill>
              <a:srgbClr val="000000"/>
            </a:solidFill>
            <a:latin typeface="Arial"/>
            <a:ea typeface="+mn-ea"/>
            <a:cs typeface="+mn-cs"/>
          </a:endParaRPr>
        </a:p>
      </dgm:t>
    </dgm:pt>
    <dgm:pt modelId="{E14E2028-FBB8-4AD4-91B4-A39F93F87FB4}" type="parTrans" cxnId="{0CC82D37-8CB6-4113-A60E-3B9A062DF33F}">
      <dgm:prSet/>
      <dgm:spPr/>
      <dgm:t>
        <a:bodyPr/>
        <a:lstStyle/>
        <a:p>
          <a:endParaRPr lang="en-MY"/>
        </a:p>
      </dgm:t>
    </dgm:pt>
    <dgm:pt modelId="{C5C804E4-7055-4307-8C14-7BA5428DCB50}" type="sibTrans" cxnId="{0CC82D37-8CB6-4113-A60E-3B9A062DF33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8CBCA26-9D20-4838-B1F9-53234775E96B}" type="pres">
      <dgm:prSet presAssocID="{62CB3C78-1DA1-4746-BD0D-6B96A3CEA09A}" presName="parentText" presStyleLbl="node1" presStyleIdx="0" presStyleCnt="8" custLinFactY="-5532" custLinFactNeighborY="-100000">
        <dgm:presLayoutVars>
          <dgm:chMax val="0"/>
          <dgm:bulletEnabled val="1"/>
        </dgm:presLayoutVars>
      </dgm:prSet>
      <dgm:spPr>
        <a:xfrm>
          <a:off x="0" y="0"/>
          <a:ext cx="8064896" cy="761642"/>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1" presStyleCnt="8">
        <dgm:presLayoutVars>
          <dgm:chMax val="0"/>
          <dgm:bulletEnabled val="1"/>
        </dgm:presLayoutVars>
      </dgm:prSet>
      <dgm:spPr>
        <a:xfrm>
          <a:off x="0" y="775908"/>
          <a:ext cx="8064896" cy="761642"/>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2" presStyleCnt="8">
        <dgm:presLayoutVars>
          <dgm:chMax val="0"/>
          <dgm:bulletEnabled val="1"/>
        </dgm:presLayoutVars>
      </dgm:prSet>
      <dgm:spPr>
        <a:xfrm>
          <a:off x="0" y="1551754"/>
          <a:ext cx="8064896" cy="761642"/>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3" presStyleCnt="8">
        <dgm:presLayoutVars>
          <dgm:chMax val="0"/>
          <dgm:bulletEnabled val="1"/>
        </dgm:presLayoutVars>
      </dgm:prSet>
      <dgm:spPr>
        <a:xfrm>
          <a:off x="0" y="2327599"/>
          <a:ext cx="8064896" cy="761642"/>
        </a:xfrm>
        <a:prstGeom prst="roundRect">
          <a:avLst/>
        </a:prstGeom>
      </dgm:spPr>
    </dgm:pt>
    <dgm:pt modelId="{1C83AD5D-672F-4F72-BF3B-D164DD9C52A1}" type="pres">
      <dgm:prSet presAssocID="{60484752-0D8A-40CE-9AB1-ED97EF463E69}" presName="spacer" presStyleCnt="0"/>
      <dgm:spPr/>
    </dgm:pt>
    <dgm:pt modelId="{E4D22F34-D3CF-461E-83BD-43B8CB49F351}" type="pres">
      <dgm:prSet presAssocID="{469D2E29-B10A-4B13-8878-50C1DAD23B1D}" presName="parentText" presStyleLbl="node1" presStyleIdx="4" presStyleCnt="8">
        <dgm:presLayoutVars>
          <dgm:chMax val="0"/>
          <dgm:bulletEnabled val="1"/>
        </dgm:presLayoutVars>
      </dgm:prSet>
      <dgm:spPr>
        <a:xfrm>
          <a:off x="0" y="3103445"/>
          <a:ext cx="8064896" cy="761642"/>
        </a:xfrm>
        <a:prstGeom prst="roundRect">
          <a:avLst/>
        </a:prstGeom>
      </dgm:spPr>
    </dgm:pt>
    <dgm:pt modelId="{DC758779-1B36-43A1-B839-FA0412C24496}" type="pres">
      <dgm:prSet presAssocID="{58B94FB0-5DDC-4940-8B86-1FA87F89F89C}" presName="spacer" presStyleCnt="0"/>
      <dgm:spPr/>
    </dgm:pt>
    <dgm:pt modelId="{C5D1AED6-AC6E-4A08-84EE-593EEED2FEB9}" type="pres">
      <dgm:prSet presAssocID="{8C1BC434-B243-4C17-8B40-5BF55A07A4FF}" presName="parentText" presStyleLbl="node1" presStyleIdx="5" presStyleCnt="8">
        <dgm:presLayoutVars>
          <dgm:chMax val="0"/>
          <dgm:bulletEnabled val="1"/>
        </dgm:presLayoutVars>
      </dgm:prSet>
      <dgm:spPr/>
    </dgm:pt>
    <dgm:pt modelId="{BFD78373-B0D7-48E6-BBF5-359B431E6D13}" type="pres">
      <dgm:prSet presAssocID="{4B3A6E80-FA41-47B0-8558-156F7F767B18}" presName="spacer" presStyleCnt="0"/>
      <dgm:spPr/>
    </dgm:pt>
    <dgm:pt modelId="{34A3D316-0A97-481E-926D-7A5185393925}" type="pres">
      <dgm:prSet presAssocID="{15A374C9-AE18-4E4B-B2AE-78C6EE013289}" presName="parentText" presStyleLbl="node1" presStyleIdx="6" presStyleCnt="8">
        <dgm:presLayoutVars>
          <dgm:chMax val="0"/>
          <dgm:bulletEnabled val="1"/>
        </dgm:presLayoutVars>
      </dgm:prSet>
      <dgm:spPr/>
    </dgm:pt>
    <dgm:pt modelId="{E6C890C1-8CC1-4F4F-B95E-6DAA2E892095}" type="pres">
      <dgm:prSet presAssocID="{1EC3DED9-B09E-4CD4-B8E0-61170C109FFF}" presName="spacer" presStyleCnt="0"/>
      <dgm:spPr/>
    </dgm:pt>
    <dgm:pt modelId="{4A368E46-7A90-4571-A160-64CF6C0C078C}" type="pres">
      <dgm:prSet presAssocID="{854266B2-7BA1-4567-A88D-3E8789AF2FB6}" presName="parentText" presStyleLbl="node1" presStyleIdx="7" presStyleCnt="8">
        <dgm:presLayoutVars>
          <dgm:chMax val="0"/>
          <dgm:bulletEnabled val="1"/>
        </dgm:presLayoutVars>
      </dgm:prSet>
      <dgm:spPr/>
    </dgm:pt>
  </dgm:ptLst>
  <dgm:cxnLst>
    <dgm:cxn modelId="{9A55E000-2FB6-4101-8926-8D441611EEB5}" type="presOf" srcId="{854266B2-7BA1-4567-A88D-3E8789AF2FB6}" destId="{4A368E46-7A90-4571-A160-64CF6C0C078C}" srcOrd="0" destOrd="0" presId="urn:microsoft.com/office/officeart/2005/8/layout/vList2"/>
    <dgm:cxn modelId="{D9917803-728B-4A60-BFA8-569B9CD3BC09}" srcId="{703D4D02-5513-427D-B6E9-B2E187EE0C3A}" destId="{0ED06F71-722D-4D98-8A78-76B9D17B094B}" srcOrd="2" destOrd="0" parTransId="{64A37167-2FEF-412B-977A-6C319213DCF5}" sibTransId="{95E5FBCD-B8E9-4948-B577-4614DE77EA4F}"/>
    <dgm:cxn modelId="{7B3A7410-6610-4755-9EAD-0C8AFDF4BAC5}" type="presOf" srcId="{15A374C9-AE18-4E4B-B2AE-78C6EE013289}" destId="{34A3D316-0A97-481E-926D-7A5185393925}" srcOrd="0" destOrd="0" presId="urn:microsoft.com/office/officeart/2005/8/layout/vList2"/>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3" destOrd="0" parTransId="{7EE42A0E-6BF4-4765-93EF-F1D2F7C35AF4}" sibTransId="{60484752-0D8A-40CE-9AB1-ED97EF463E69}"/>
    <dgm:cxn modelId="{0CC82D37-8CB6-4113-A60E-3B9A062DF33F}" srcId="{703D4D02-5513-427D-B6E9-B2E187EE0C3A}" destId="{854266B2-7BA1-4567-A88D-3E8789AF2FB6}" srcOrd="7" destOrd="0" parTransId="{E14E2028-FBB8-4AD4-91B4-A39F93F87FB4}" sibTransId="{C5C804E4-7055-4307-8C14-7BA5428DCB50}"/>
    <dgm:cxn modelId="{427A716B-268A-4428-A837-082C773D8543}" srcId="{703D4D02-5513-427D-B6E9-B2E187EE0C3A}" destId="{8C1BC434-B243-4C17-8B40-5BF55A07A4FF}" srcOrd="5" destOrd="0" parTransId="{37D7669D-8B30-45F1-912E-5A4C76158479}" sibTransId="{4B3A6E80-FA41-47B0-8558-156F7F767B18}"/>
    <dgm:cxn modelId="{4F9D9E6C-69CB-4D23-B997-A2321E9CB79B}" type="presOf" srcId="{0ED06F71-722D-4D98-8A78-76B9D17B094B}" destId="{F209ACB3-3444-40CC-BCCA-513ABA9ADB86}" srcOrd="0" destOrd="0" presId="urn:microsoft.com/office/officeart/2005/8/layout/vList2"/>
    <dgm:cxn modelId="{D2487971-65E3-471A-A9D8-D969B256471E}" type="presOf" srcId="{8C1BC434-B243-4C17-8B40-5BF55A07A4FF}" destId="{C5D1AED6-AC6E-4A08-84EE-593EEED2FEB9}"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1CE3F190-DC57-448D-BBCB-EF1735E3FADB}" srcId="{703D4D02-5513-427D-B6E9-B2E187EE0C3A}" destId="{469D2E29-B10A-4B13-8878-50C1DAD23B1D}" srcOrd="4" destOrd="0" parTransId="{C0264893-A831-4883-8ADA-0AC2EC416E4F}" sibTransId="{58B94FB0-5DDC-4940-8B86-1FA87F89F89C}"/>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1" destOrd="0" parTransId="{11DAFEE1-F611-4BD6-B139-CD15394BFBA6}" sibTransId="{B4C2AAE5-D99A-459F-BDEC-4FFC3545C099}"/>
    <dgm:cxn modelId="{17A856CA-D583-460A-AAEB-9DE389533976}" srcId="{703D4D02-5513-427D-B6E9-B2E187EE0C3A}" destId="{62CB3C78-1DA1-4746-BD0D-6B96A3CEA09A}" srcOrd="0" destOrd="0" parTransId="{D6BFE600-101E-43B0-9656-8573B6404A8B}" sibTransId="{7D8071C4-BB68-4D6B-A620-51DB78C20E88}"/>
    <dgm:cxn modelId="{4A2C01FF-10C6-4119-83C4-5B15478F76D4}" srcId="{703D4D02-5513-427D-B6E9-B2E187EE0C3A}" destId="{15A374C9-AE18-4E4B-B2AE-78C6EE013289}" srcOrd="6" destOrd="0" parTransId="{FA008E3F-0B76-4D8D-95BF-4F8A5EBF921C}" sibTransId="{1EC3DED9-B09E-4CD4-B8E0-61170C109FFF}"/>
    <dgm:cxn modelId="{426DBBFF-9DCD-44DF-ADE9-E9034B03C8EB}" type="presOf" srcId="{469D2E29-B10A-4B13-8878-50C1DAD23B1D}" destId="{E4D22F34-D3CF-461E-83BD-43B8CB49F351}" srcOrd="0" destOrd="0" presId="urn:microsoft.com/office/officeart/2005/8/layout/vList2"/>
    <dgm:cxn modelId="{B98EF007-96DC-473E-ABB0-F983C5585054}" type="presParOf" srcId="{CC8763B3-4621-4666-B669-3C5BA2A30DBE}" destId="{C8CBCA26-9D20-4838-B1F9-53234775E96B}" srcOrd="0" destOrd="0" presId="urn:microsoft.com/office/officeart/2005/8/layout/vList2"/>
    <dgm:cxn modelId="{3C9C535E-DC34-4BE1-9AE7-6EB2C14DA4E0}" type="presParOf" srcId="{CC8763B3-4621-4666-B669-3C5BA2A30DBE}" destId="{671B3283-BB64-487F-AB90-C94002C94229}" srcOrd="1" destOrd="0" presId="urn:microsoft.com/office/officeart/2005/8/layout/vList2"/>
    <dgm:cxn modelId="{55E781B8-2848-445E-AC9E-E2F8A6F2135A}" type="presParOf" srcId="{CC8763B3-4621-4666-B669-3C5BA2A30DBE}" destId="{C30047F0-DB09-4604-AC54-FC0221E4A689}" srcOrd="2" destOrd="0" presId="urn:microsoft.com/office/officeart/2005/8/layout/vList2"/>
    <dgm:cxn modelId="{760CCC2F-AC1A-4872-A74C-A18807344BD3}" type="presParOf" srcId="{CC8763B3-4621-4666-B669-3C5BA2A30DBE}" destId="{130EF046-02F9-4526-B16D-075FE651A93E}" srcOrd="3" destOrd="0" presId="urn:microsoft.com/office/officeart/2005/8/layout/vList2"/>
    <dgm:cxn modelId="{9187FF1B-48B3-4B23-A4B2-A9DCB1B46408}" type="presParOf" srcId="{CC8763B3-4621-4666-B669-3C5BA2A30DBE}" destId="{F209ACB3-3444-40CC-BCCA-513ABA9ADB86}" srcOrd="4" destOrd="0" presId="urn:microsoft.com/office/officeart/2005/8/layout/vList2"/>
    <dgm:cxn modelId="{F5548DE1-4FD4-484C-9BD9-5968A494A459}" type="presParOf" srcId="{CC8763B3-4621-4666-B669-3C5BA2A30DBE}" destId="{3021E19B-D6F7-4D3A-9633-E49336FDC5DD}" srcOrd="5" destOrd="0" presId="urn:microsoft.com/office/officeart/2005/8/layout/vList2"/>
    <dgm:cxn modelId="{5A4150B5-A935-4645-B037-6348BA073316}" type="presParOf" srcId="{CC8763B3-4621-4666-B669-3C5BA2A30DBE}" destId="{24D32922-BF99-4CE5-821E-A240C3092535}" srcOrd="6" destOrd="0" presId="urn:microsoft.com/office/officeart/2005/8/layout/vList2"/>
    <dgm:cxn modelId="{FD638B36-3FBD-4910-97BC-FE04E9148C3F}" type="presParOf" srcId="{CC8763B3-4621-4666-B669-3C5BA2A30DBE}" destId="{1C83AD5D-672F-4F72-BF3B-D164DD9C52A1}" srcOrd="7" destOrd="0" presId="urn:microsoft.com/office/officeart/2005/8/layout/vList2"/>
    <dgm:cxn modelId="{E92D1ADC-CD56-451C-9D1E-C0D3EE0D9D49}" type="presParOf" srcId="{CC8763B3-4621-4666-B669-3C5BA2A30DBE}" destId="{E4D22F34-D3CF-461E-83BD-43B8CB49F351}" srcOrd="8" destOrd="0" presId="urn:microsoft.com/office/officeart/2005/8/layout/vList2"/>
    <dgm:cxn modelId="{9044245B-A481-4E26-BDB2-735CDB2A621B}" type="presParOf" srcId="{CC8763B3-4621-4666-B669-3C5BA2A30DBE}" destId="{DC758779-1B36-43A1-B839-FA0412C24496}" srcOrd="9" destOrd="0" presId="urn:microsoft.com/office/officeart/2005/8/layout/vList2"/>
    <dgm:cxn modelId="{E4ABF899-74C6-4750-B17B-ADC4F80D3746}" type="presParOf" srcId="{CC8763B3-4621-4666-B669-3C5BA2A30DBE}" destId="{C5D1AED6-AC6E-4A08-84EE-593EEED2FEB9}" srcOrd="10" destOrd="0" presId="urn:microsoft.com/office/officeart/2005/8/layout/vList2"/>
    <dgm:cxn modelId="{9F61079B-F29E-4517-9277-A2ED3F8E33A4}" type="presParOf" srcId="{CC8763B3-4621-4666-B669-3C5BA2A30DBE}" destId="{BFD78373-B0D7-48E6-BBF5-359B431E6D13}" srcOrd="11" destOrd="0" presId="urn:microsoft.com/office/officeart/2005/8/layout/vList2"/>
    <dgm:cxn modelId="{C28BA614-D184-4890-97AF-02BCFE845DBB}" type="presParOf" srcId="{CC8763B3-4621-4666-B669-3C5BA2A30DBE}" destId="{34A3D316-0A97-481E-926D-7A5185393925}" srcOrd="12" destOrd="0" presId="urn:microsoft.com/office/officeart/2005/8/layout/vList2"/>
    <dgm:cxn modelId="{FDAB9347-1493-4D2B-8637-C81BE0CDCEA9}" type="presParOf" srcId="{CC8763B3-4621-4666-B669-3C5BA2A30DBE}" destId="{E6C890C1-8CC1-4F4F-B95E-6DAA2E892095}" srcOrd="13" destOrd="0" presId="urn:microsoft.com/office/officeart/2005/8/layout/vList2"/>
    <dgm:cxn modelId="{00B2DC1D-A685-434A-A62A-88C2B0EEA540}" type="presParOf" srcId="{CC8763B3-4621-4666-B669-3C5BA2A30DBE}" destId="{4A368E46-7A90-4571-A160-64CF6C0C078C}"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469D2E29-B10A-4B13-8878-50C1DAD23B1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HR Roles</a:t>
          </a:r>
          <a:endParaRPr lang="en-MY" sz="3500" kern="1200" dirty="0">
            <a:solidFill>
              <a:srgbClr val="000000"/>
            </a:solidFill>
            <a:latin typeface="Arial"/>
            <a:ea typeface="+mn-ea"/>
            <a:cs typeface="+mn-cs"/>
          </a:endParaRPr>
        </a:p>
      </dgm:t>
    </dgm:pt>
    <dgm:pt modelId="{C0264893-A831-4883-8ADA-0AC2EC416E4F}" type="parTrans" cxnId="{1CE3F190-DC57-448D-BBCB-EF1735E3FADB}">
      <dgm:prSet/>
      <dgm:spPr/>
      <dgm:t>
        <a:bodyPr/>
        <a:lstStyle/>
        <a:p>
          <a:endParaRPr lang="en-MY"/>
        </a:p>
      </dgm:t>
    </dgm:pt>
    <dgm:pt modelId="{58B94FB0-5DDC-4940-8B86-1FA87F89F89C}" type="sibTrans" cxnId="{1CE3F190-DC57-448D-BBCB-EF1735E3FADB}">
      <dgm:prSet/>
      <dgm:spPr/>
      <dgm:t>
        <a:bodyPr/>
        <a:lstStyle/>
        <a:p>
          <a:endParaRPr lang="en-MY"/>
        </a:p>
      </dgm:t>
    </dgm:pt>
    <dgm:pt modelId="{8C1BC434-B243-4C17-8B40-5BF55A07A4FF}">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HR Organisation</a:t>
          </a:r>
        </a:p>
      </dgm:t>
    </dgm:pt>
    <dgm:pt modelId="{37D7669D-8B30-45F1-912E-5A4C76158479}" type="parTrans" cxnId="{427A716B-268A-4428-A837-082C773D8543}">
      <dgm:prSet/>
      <dgm:spPr/>
      <dgm:t>
        <a:bodyPr/>
        <a:lstStyle/>
        <a:p>
          <a:endParaRPr lang="en-MY"/>
        </a:p>
      </dgm:t>
    </dgm:pt>
    <dgm:pt modelId="{4B3A6E80-FA41-47B0-8558-156F7F767B18}" type="sibTrans" cxnId="{427A716B-268A-4428-A837-082C773D8543}">
      <dgm:prSet/>
      <dgm:spPr/>
      <dgm:t>
        <a:bodyPr/>
        <a:lstStyle/>
        <a:p>
          <a:endParaRPr lang="en-MY"/>
        </a:p>
      </dgm:t>
    </dgm:pt>
    <dgm:pt modelId="{15A374C9-AE18-4E4B-B2AE-78C6EE01328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Outsourcing</a:t>
          </a:r>
        </a:p>
      </dgm:t>
    </dgm:pt>
    <dgm:pt modelId="{FA008E3F-0B76-4D8D-95BF-4F8A5EBF921C}" type="parTrans" cxnId="{4A2C01FF-10C6-4119-83C4-5B15478F76D4}">
      <dgm:prSet/>
      <dgm:spPr/>
      <dgm:t>
        <a:bodyPr/>
        <a:lstStyle/>
        <a:p>
          <a:endParaRPr lang="en-MY"/>
        </a:p>
      </dgm:t>
    </dgm:pt>
    <dgm:pt modelId="{1EC3DED9-B09E-4CD4-B8E0-61170C109FFF}" type="sibTrans" cxnId="{4A2C01FF-10C6-4119-83C4-5B15478F76D4}">
      <dgm:prSet/>
      <dgm:spPr/>
      <dgm:t>
        <a:bodyPr/>
        <a:lstStyle/>
        <a:p>
          <a:endParaRPr lang="en-MY"/>
        </a:p>
      </dgm:t>
    </dgm:pt>
    <dgm:pt modelId="{854266B2-7BA1-4567-A88D-3E8789AF2FB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Outsourcing Process</a:t>
          </a:r>
          <a:endParaRPr lang="en-MY" sz="3500" kern="1200" dirty="0">
            <a:solidFill>
              <a:srgbClr val="000000"/>
            </a:solidFill>
            <a:latin typeface="Arial"/>
            <a:ea typeface="+mn-ea"/>
            <a:cs typeface="+mn-cs"/>
          </a:endParaRPr>
        </a:p>
      </dgm:t>
    </dgm:pt>
    <dgm:pt modelId="{E14E2028-FBB8-4AD4-91B4-A39F93F87FB4}" type="parTrans" cxnId="{0CC82D37-8CB6-4113-A60E-3B9A062DF33F}">
      <dgm:prSet/>
      <dgm:spPr/>
      <dgm:t>
        <a:bodyPr/>
        <a:lstStyle/>
        <a:p>
          <a:endParaRPr lang="en-MY"/>
        </a:p>
      </dgm:t>
    </dgm:pt>
    <dgm:pt modelId="{C5C804E4-7055-4307-8C14-7BA5428DCB50}" type="sibTrans" cxnId="{0CC82D37-8CB6-4113-A60E-3B9A062DF33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8CBCA26-9D20-4838-B1F9-53234775E96B}" type="pres">
      <dgm:prSet presAssocID="{62CB3C78-1DA1-4746-BD0D-6B96A3CEA09A}" presName="parentText" presStyleLbl="node1" presStyleIdx="0" presStyleCnt="8" custLinFactY="-5532" custLinFactNeighborY="-100000">
        <dgm:presLayoutVars>
          <dgm:chMax val="0"/>
          <dgm:bulletEnabled val="1"/>
        </dgm:presLayoutVars>
      </dgm:prSet>
      <dgm:spPr>
        <a:xfrm>
          <a:off x="0" y="0"/>
          <a:ext cx="8064896" cy="761642"/>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1" presStyleCnt="8">
        <dgm:presLayoutVars>
          <dgm:chMax val="0"/>
          <dgm:bulletEnabled val="1"/>
        </dgm:presLayoutVars>
      </dgm:prSet>
      <dgm:spPr>
        <a:xfrm>
          <a:off x="0" y="775908"/>
          <a:ext cx="8064896" cy="761642"/>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2" presStyleCnt="8">
        <dgm:presLayoutVars>
          <dgm:chMax val="0"/>
          <dgm:bulletEnabled val="1"/>
        </dgm:presLayoutVars>
      </dgm:prSet>
      <dgm:spPr>
        <a:xfrm>
          <a:off x="0" y="1551754"/>
          <a:ext cx="8064896" cy="761642"/>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3" presStyleCnt="8">
        <dgm:presLayoutVars>
          <dgm:chMax val="0"/>
          <dgm:bulletEnabled val="1"/>
        </dgm:presLayoutVars>
      </dgm:prSet>
      <dgm:spPr>
        <a:xfrm>
          <a:off x="0" y="2327599"/>
          <a:ext cx="8064896" cy="761642"/>
        </a:xfrm>
        <a:prstGeom prst="roundRect">
          <a:avLst/>
        </a:prstGeom>
      </dgm:spPr>
    </dgm:pt>
    <dgm:pt modelId="{1C83AD5D-672F-4F72-BF3B-D164DD9C52A1}" type="pres">
      <dgm:prSet presAssocID="{60484752-0D8A-40CE-9AB1-ED97EF463E69}" presName="spacer" presStyleCnt="0"/>
      <dgm:spPr/>
    </dgm:pt>
    <dgm:pt modelId="{E4D22F34-D3CF-461E-83BD-43B8CB49F351}" type="pres">
      <dgm:prSet presAssocID="{469D2E29-B10A-4B13-8878-50C1DAD23B1D}" presName="parentText" presStyleLbl="node1" presStyleIdx="4" presStyleCnt="8">
        <dgm:presLayoutVars>
          <dgm:chMax val="0"/>
          <dgm:bulletEnabled val="1"/>
        </dgm:presLayoutVars>
      </dgm:prSet>
      <dgm:spPr>
        <a:xfrm>
          <a:off x="0" y="3103445"/>
          <a:ext cx="8064896" cy="761642"/>
        </a:xfrm>
        <a:prstGeom prst="roundRect">
          <a:avLst/>
        </a:prstGeom>
      </dgm:spPr>
    </dgm:pt>
    <dgm:pt modelId="{DC758779-1B36-43A1-B839-FA0412C24496}" type="pres">
      <dgm:prSet presAssocID="{58B94FB0-5DDC-4940-8B86-1FA87F89F89C}" presName="spacer" presStyleCnt="0"/>
      <dgm:spPr/>
    </dgm:pt>
    <dgm:pt modelId="{C5D1AED6-AC6E-4A08-84EE-593EEED2FEB9}" type="pres">
      <dgm:prSet presAssocID="{8C1BC434-B243-4C17-8B40-5BF55A07A4FF}" presName="parentText" presStyleLbl="node1" presStyleIdx="5" presStyleCnt="8">
        <dgm:presLayoutVars>
          <dgm:chMax val="0"/>
          <dgm:bulletEnabled val="1"/>
        </dgm:presLayoutVars>
      </dgm:prSet>
      <dgm:spPr>
        <a:xfrm>
          <a:off x="0" y="3879291"/>
          <a:ext cx="8064896" cy="761642"/>
        </a:xfrm>
        <a:prstGeom prst="roundRect">
          <a:avLst/>
        </a:prstGeom>
      </dgm:spPr>
    </dgm:pt>
    <dgm:pt modelId="{BFD78373-B0D7-48E6-BBF5-359B431E6D13}" type="pres">
      <dgm:prSet presAssocID="{4B3A6E80-FA41-47B0-8558-156F7F767B18}" presName="spacer" presStyleCnt="0"/>
      <dgm:spPr/>
    </dgm:pt>
    <dgm:pt modelId="{34A3D316-0A97-481E-926D-7A5185393925}" type="pres">
      <dgm:prSet presAssocID="{15A374C9-AE18-4E4B-B2AE-78C6EE013289}" presName="parentText" presStyleLbl="node1" presStyleIdx="6" presStyleCnt="8">
        <dgm:presLayoutVars>
          <dgm:chMax val="0"/>
          <dgm:bulletEnabled val="1"/>
        </dgm:presLayoutVars>
      </dgm:prSet>
      <dgm:spPr/>
    </dgm:pt>
    <dgm:pt modelId="{E6C890C1-8CC1-4F4F-B95E-6DAA2E892095}" type="pres">
      <dgm:prSet presAssocID="{1EC3DED9-B09E-4CD4-B8E0-61170C109FFF}" presName="spacer" presStyleCnt="0"/>
      <dgm:spPr/>
    </dgm:pt>
    <dgm:pt modelId="{4A368E46-7A90-4571-A160-64CF6C0C078C}" type="pres">
      <dgm:prSet presAssocID="{854266B2-7BA1-4567-A88D-3E8789AF2FB6}" presName="parentText" presStyleLbl="node1" presStyleIdx="7" presStyleCnt="8">
        <dgm:presLayoutVars>
          <dgm:chMax val="0"/>
          <dgm:bulletEnabled val="1"/>
        </dgm:presLayoutVars>
      </dgm:prSet>
      <dgm:spPr/>
    </dgm:pt>
  </dgm:ptLst>
  <dgm:cxnLst>
    <dgm:cxn modelId="{9A55E000-2FB6-4101-8926-8D441611EEB5}" type="presOf" srcId="{854266B2-7BA1-4567-A88D-3E8789AF2FB6}" destId="{4A368E46-7A90-4571-A160-64CF6C0C078C}" srcOrd="0" destOrd="0" presId="urn:microsoft.com/office/officeart/2005/8/layout/vList2"/>
    <dgm:cxn modelId="{D9917803-728B-4A60-BFA8-569B9CD3BC09}" srcId="{703D4D02-5513-427D-B6E9-B2E187EE0C3A}" destId="{0ED06F71-722D-4D98-8A78-76B9D17B094B}" srcOrd="2" destOrd="0" parTransId="{64A37167-2FEF-412B-977A-6C319213DCF5}" sibTransId="{95E5FBCD-B8E9-4948-B577-4614DE77EA4F}"/>
    <dgm:cxn modelId="{7B3A7410-6610-4755-9EAD-0C8AFDF4BAC5}" type="presOf" srcId="{15A374C9-AE18-4E4B-B2AE-78C6EE013289}" destId="{34A3D316-0A97-481E-926D-7A5185393925}" srcOrd="0" destOrd="0" presId="urn:microsoft.com/office/officeart/2005/8/layout/vList2"/>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3" destOrd="0" parTransId="{7EE42A0E-6BF4-4765-93EF-F1D2F7C35AF4}" sibTransId="{60484752-0D8A-40CE-9AB1-ED97EF463E69}"/>
    <dgm:cxn modelId="{0CC82D37-8CB6-4113-A60E-3B9A062DF33F}" srcId="{703D4D02-5513-427D-B6E9-B2E187EE0C3A}" destId="{854266B2-7BA1-4567-A88D-3E8789AF2FB6}" srcOrd="7" destOrd="0" parTransId="{E14E2028-FBB8-4AD4-91B4-A39F93F87FB4}" sibTransId="{C5C804E4-7055-4307-8C14-7BA5428DCB50}"/>
    <dgm:cxn modelId="{427A716B-268A-4428-A837-082C773D8543}" srcId="{703D4D02-5513-427D-B6E9-B2E187EE0C3A}" destId="{8C1BC434-B243-4C17-8B40-5BF55A07A4FF}" srcOrd="5" destOrd="0" parTransId="{37D7669D-8B30-45F1-912E-5A4C76158479}" sibTransId="{4B3A6E80-FA41-47B0-8558-156F7F767B18}"/>
    <dgm:cxn modelId="{4F9D9E6C-69CB-4D23-B997-A2321E9CB79B}" type="presOf" srcId="{0ED06F71-722D-4D98-8A78-76B9D17B094B}" destId="{F209ACB3-3444-40CC-BCCA-513ABA9ADB86}" srcOrd="0" destOrd="0" presId="urn:microsoft.com/office/officeart/2005/8/layout/vList2"/>
    <dgm:cxn modelId="{D2487971-65E3-471A-A9D8-D969B256471E}" type="presOf" srcId="{8C1BC434-B243-4C17-8B40-5BF55A07A4FF}" destId="{C5D1AED6-AC6E-4A08-84EE-593EEED2FEB9}"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1CE3F190-DC57-448D-BBCB-EF1735E3FADB}" srcId="{703D4D02-5513-427D-B6E9-B2E187EE0C3A}" destId="{469D2E29-B10A-4B13-8878-50C1DAD23B1D}" srcOrd="4" destOrd="0" parTransId="{C0264893-A831-4883-8ADA-0AC2EC416E4F}" sibTransId="{58B94FB0-5DDC-4940-8B86-1FA87F89F89C}"/>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1" destOrd="0" parTransId="{11DAFEE1-F611-4BD6-B139-CD15394BFBA6}" sibTransId="{B4C2AAE5-D99A-459F-BDEC-4FFC3545C099}"/>
    <dgm:cxn modelId="{17A856CA-D583-460A-AAEB-9DE389533976}" srcId="{703D4D02-5513-427D-B6E9-B2E187EE0C3A}" destId="{62CB3C78-1DA1-4746-BD0D-6B96A3CEA09A}" srcOrd="0" destOrd="0" parTransId="{D6BFE600-101E-43B0-9656-8573B6404A8B}" sibTransId="{7D8071C4-BB68-4D6B-A620-51DB78C20E88}"/>
    <dgm:cxn modelId="{4A2C01FF-10C6-4119-83C4-5B15478F76D4}" srcId="{703D4D02-5513-427D-B6E9-B2E187EE0C3A}" destId="{15A374C9-AE18-4E4B-B2AE-78C6EE013289}" srcOrd="6" destOrd="0" parTransId="{FA008E3F-0B76-4D8D-95BF-4F8A5EBF921C}" sibTransId="{1EC3DED9-B09E-4CD4-B8E0-61170C109FFF}"/>
    <dgm:cxn modelId="{426DBBFF-9DCD-44DF-ADE9-E9034B03C8EB}" type="presOf" srcId="{469D2E29-B10A-4B13-8878-50C1DAD23B1D}" destId="{E4D22F34-D3CF-461E-83BD-43B8CB49F351}" srcOrd="0" destOrd="0" presId="urn:microsoft.com/office/officeart/2005/8/layout/vList2"/>
    <dgm:cxn modelId="{B98EF007-96DC-473E-ABB0-F983C5585054}" type="presParOf" srcId="{CC8763B3-4621-4666-B669-3C5BA2A30DBE}" destId="{C8CBCA26-9D20-4838-B1F9-53234775E96B}" srcOrd="0" destOrd="0" presId="urn:microsoft.com/office/officeart/2005/8/layout/vList2"/>
    <dgm:cxn modelId="{3C9C535E-DC34-4BE1-9AE7-6EB2C14DA4E0}" type="presParOf" srcId="{CC8763B3-4621-4666-B669-3C5BA2A30DBE}" destId="{671B3283-BB64-487F-AB90-C94002C94229}" srcOrd="1" destOrd="0" presId="urn:microsoft.com/office/officeart/2005/8/layout/vList2"/>
    <dgm:cxn modelId="{55E781B8-2848-445E-AC9E-E2F8A6F2135A}" type="presParOf" srcId="{CC8763B3-4621-4666-B669-3C5BA2A30DBE}" destId="{C30047F0-DB09-4604-AC54-FC0221E4A689}" srcOrd="2" destOrd="0" presId="urn:microsoft.com/office/officeart/2005/8/layout/vList2"/>
    <dgm:cxn modelId="{760CCC2F-AC1A-4872-A74C-A18807344BD3}" type="presParOf" srcId="{CC8763B3-4621-4666-B669-3C5BA2A30DBE}" destId="{130EF046-02F9-4526-B16D-075FE651A93E}" srcOrd="3" destOrd="0" presId="urn:microsoft.com/office/officeart/2005/8/layout/vList2"/>
    <dgm:cxn modelId="{9187FF1B-48B3-4B23-A4B2-A9DCB1B46408}" type="presParOf" srcId="{CC8763B3-4621-4666-B669-3C5BA2A30DBE}" destId="{F209ACB3-3444-40CC-BCCA-513ABA9ADB86}" srcOrd="4" destOrd="0" presId="urn:microsoft.com/office/officeart/2005/8/layout/vList2"/>
    <dgm:cxn modelId="{F5548DE1-4FD4-484C-9BD9-5968A494A459}" type="presParOf" srcId="{CC8763B3-4621-4666-B669-3C5BA2A30DBE}" destId="{3021E19B-D6F7-4D3A-9633-E49336FDC5DD}" srcOrd="5" destOrd="0" presId="urn:microsoft.com/office/officeart/2005/8/layout/vList2"/>
    <dgm:cxn modelId="{5A4150B5-A935-4645-B037-6348BA073316}" type="presParOf" srcId="{CC8763B3-4621-4666-B669-3C5BA2A30DBE}" destId="{24D32922-BF99-4CE5-821E-A240C3092535}" srcOrd="6" destOrd="0" presId="urn:microsoft.com/office/officeart/2005/8/layout/vList2"/>
    <dgm:cxn modelId="{FD638B36-3FBD-4910-97BC-FE04E9148C3F}" type="presParOf" srcId="{CC8763B3-4621-4666-B669-3C5BA2A30DBE}" destId="{1C83AD5D-672F-4F72-BF3B-D164DD9C52A1}" srcOrd="7" destOrd="0" presId="urn:microsoft.com/office/officeart/2005/8/layout/vList2"/>
    <dgm:cxn modelId="{E92D1ADC-CD56-451C-9D1E-C0D3EE0D9D49}" type="presParOf" srcId="{CC8763B3-4621-4666-B669-3C5BA2A30DBE}" destId="{E4D22F34-D3CF-461E-83BD-43B8CB49F351}" srcOrd="8" destOrd="0" presId="urn:microsoft.com/office/officeart/2005/8/layout/vList2"/>
    <dgm:cxn modelId="{9044245B-A481-4E26-BDB2-735CDB2A621B}" type="presParOf" srcId="{CC8763B3-4621-4666-B669-3C5BA2A30DBE}" destId="{DC758779-1B36-43A1-B839-FA0412C24496}" srcOrd="9" destOrd="0" presId="urn:microsoft.com/office/officeart/2005/8/layout/vList2"/>
    <dgm:cxn modelId="{E4ABF899-74C6-4750-B17B-ADC4F80D3746}" type="presParOf" srcId="{CC8763B3-4621-4666-B669-3C5BA2A30DBE}" destId="{C5D1AED6-AC6E-4A08-84EE-593EEED2FEB9}" srcOrd="10" destOrd="0" presId="urn:microsoft.com/office/officeart/2005/8/layout/vList2"/>
    <dgm:cxn modelId="{9F61079B-F29E-4517-9277-A2ED3F8E33A4}" type="presParOf" srcId="{CC8763B3-4621-4666-B669-3C5BA2A30DBE}" destId="{BFD78373-B0D7-48E6-BBF5-359B431E6D13}" srcOrd="11" destOrd="0" presId="urn:microsoft.com/office/officeart/2005/8/layout/vList2"/>
    <dgm:cxn modelId="{C28BA614-D184-4890-97AF-02BCFE845DBB}" type="presParOf" srcId="{CC8763B3-4621-4666-B669-3C5BA2A30DBE}" destId="{34A3D316-0A97-481E-926D-7A5185393925}" srcOrd="12" destOrd="0" presId="urn:microsoft.com/office/officeart/2005/8/layout/vList2"/>
    <dgm:cxn modelId="{FDAB9347-1493-4D2B-8637-C81BE0CDCEA9}" type="presParOf" srcId="{CC8763B3-4621-4666-B669-3C5BA2A30DBE}" destId="{E6C890C1-8CC1-4F4F-B95E-6DAA2E892095}" srcOrd="13" destOrd="0" presId="urn:microsoft.com/office/officeart/2005/8/layout/vList2"/>
    <dgm:cxn modelId="{00B2DC1D-A685-434A-A62A-88C2B0EEA540}" type="presParOf" srcId="{CC8763B3-4621-4666-B669-3C5BA2A30DBE}" destId="{4A368E46-7A90-4571-A160-64CF6C0C078C}"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469D2E29-B10A-4B13-8878-50C1DAD23B1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HR Roles</a:t>
          </a:r>
          <a:endParaRPr lang="en-MY" sz="3500" kern="1200" dirty="0">
            <a:solidFill>
              <a:srgbClr val="000000"/>
            </a:solidFill>
            <a:latin typeface="Arial"/>
            <a:ea typeface="+mn-ea"/>
            <a:cs typeface="+mn-cs"/>
          </a:endParaRPr>
        </a:p>
      </dgm:t>
    </dgm:pt>
    <dgm:pt modelId="{C0264893-A831-4883-8ADA-0AC2EC416E4F}" type="parTrans" cxnId="{1CE3F190-DC57-448D-BBCB-EF1735E3FADB}">
      <dgm:prSet/>
      <dgm:spPr/>
      <dgm:t>
        <a:bodyPr/>
        <a:lstStyle/>
        <a:p>
          <a:endParaRPr lang="en-MY"/>
        </a:p>
      </dgm:t>
    </dgm:pt>
    <dgm:pt modelId="{58B94FB0-5DDC-4940-8B86-1FA87F89F89C}" type="sibTrans" cxnId="{1CE3F190-DC57-448D-BBCB-EF1735E3FADB}">
      <dgm:prSet/>
      <dgm:spPr/>
      <dgm:t>
        <a:bodyPr/>
        <a:lstStyle/>
        <a:p>
          <a:endParaRPr lang="en-MY"/>
        </a:p>
      </dgm:t>
    </dgm:pt>
    <dgm:pt modelId="{8C1BC434-B243-4C17-8B40-5BF55A07A4F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Organisation</a:t>
          </a:r>
        </a:p>
      </dgm:t>
    </dgm:pt>
    <dgm:pt modelId="{37D7669D-8B30-45F1-912E-5A4C76158479}" type="parTrans" cxnId="{427A716B-268A-4428-A837-082C773D8543}">
      <dgm:prSet/>
      <dgm:spPr/>
      <dgm:t>
        <a:bodyPr/>
        <a:lstStyle/>
        <a:p>
          <a:endParaRPr lang="en-MY"/>
        </a:p>
      </dgm:t>
    </dgm:pt>
    <dgm:pt modelId="{4B3A6E80-FA41-47B0-8558-156F7F767B18}" type="sibTrans" cxnId="{427A716B-268A-4428-A837-082C773D8543}">
      <dgm:prSet/>
      <dgm:spPr/>
      <dgm:t>
        <a:bodyPr/>
        <a:lstStyle/>
        <a:p>
          <a:endParaRPr lang="en-MY"/>
        </a:p>
      </dgm:t>
    </dgm:pt>
    <dgm:pt modelId="{15A374C9-AE18-4E4B-B2AE-78C6EE013289}">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HR Outsourcing</a:t>
          </a:r>
        </a:p>
      </dgm:t>
    </dgm:pt>
    <dgm:pt modelId="{FA008E3F-0B76-4D8D-95BF-4F8A5EBF921C}" type="parTrans" cxnId="{4A2C01FF-10C6-4119-83C4-5B15478F76D4}">
      <dgm:prSet/>
      <dgm:spPr/>
      <dgm:t>
        <a:bodyPr/>
        <a:lstStyle/>
        <a:p>
          <a:endParaRPr lang="en-MY"/>
        </a:p>
      </dgm:t>
    </dgm:pt>
    <dgm:pt modelId="{1EC3DED9-B09E-4CD4-B8E0-61170C109FFF}" type="sibTrans" cxnId="{4A2C01FF-10C6-4119-83C4-5B15478F76D4}">
      <dgm:prSet/>
      <dgm:spPr/>
      <dgm:t>
        <a:bodyPr/>
        <a:lstStyle/>
        <a:p>
          <a:endParaRPr lang="en-MY"/>
        </a:p>
      </dgm:t>
    </dgm:pt>
    <dgm:pt modelId="{854266B2-7BA1-4567-A88D-3E8789AF2FB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Outsourcing Process</a:t>
          </a:r>
          <a:endParaRPr lang="en-MY" sz="3500" kern="1200" dirty="0">
            <a:solidFill>
              <a:srgbClr val="000000"/>
            </a:solidFill>
            <a:latin typeface="Arial"/>
            <a:ea typeface="+mn-ea"/>
            <a:cs typeface="+mn-cs"/>
          </a:endParaRPr>
        </a:p>
      </dgm:t>
    </dgm:pt>
    <dgm:pt modelId="{E14E2028-FBB8-4AD4-91B4-A39F93F87FB4}" type="parTrans" cxnId="{0CC82D37-8CB6-4113-A60E-3B9A062DF33F}">
      <dgm:prSet/>
      <dgm:spPr/>
      <dgm:t>
        <a:bodyPr/>
        <a:lstStyle/>
        <a:p>
          <a:endParaRPr lang="en-MY"/>
        </a:p>
      </dgm:t>
    </dgm:pt>
    <dgm:pt modelId="{C5C804E4-7055-4307-8C14-7BA5428DCB50}" type="sibTrans" cxnId="{0CC82D37-8CB6-4113-A60E-3B9A062DF33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8CBCA26-9D20-4838-B1F9-53234775E96B}" type="pres">
      <dgm:prSet presAssocID="{62CB3C78-1DA1-4746-BD0D-6B96A3CEA09A}" presName="parentText" presStyleLbl="node1" presStyleIdx="0" presStyleCnt="8" custLinFactY="-5532" custLinFactNeighborY="-100000">
        <dgm:presLayoutVars>
          <dgm:chMax val="0"/>
          <dgm:bulletEnabled val="1"/>
        </dgm:presLayoutVars>
      </dgm:prSet>
      <dgm:spPr>
        <a:xfrm>
          <a:off x="0" y="0"/>
          <a:ext cx="8064896" cy="761642"/>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1" presStyleCnt="8">
        <dgm:presLayoutVars>
          <dgm:chMax val="0"/>
          <dgm:bulletEnabled val="1"/>
        </dgm:presLayoutVars>
      </dgm:prSet>
      <dgm:spPr>
        <a:xfrm>
          <a:off x="0" y="775908"/>
          <a:ext cx="8064896" cy="761642"/>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2" presStyleCnt="8">
        <dgm:presLayoutVars>
          <dgm:chMax val="0"/>
          <dgm:bulletEnabled val="1"/>
        </dgm:presLayoutVars>
      </dgm:prSet>
      <dgm:spPr>
        <a:xfrm>
          <a:off x="0" y="1551754"/>
          <a:ext cx="8064896" cy="761642"/>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3" presStyleCnt="8">
        <dgm:presLayoutVars>
          <dgm:chMax val="0"/>
          <dgm:bulletEnabled val="1"/>
        </dgm:presLayoutVars>
      </dgm:prSet>
      <dgm:spPr>
        <a:xfrm>
          <a:off x="0" y="2327599"/>
          <a:ext cx="8064896" cy="761642"/>
        </a:xfrm>
        <a:prstGeom prst="roundRect">
          <a:avLst/>
        </a:prstGeom>
      </dgm:spPr>
    </dgm:pt>
    <dgm:pt modelId="{1C83AD5D-672F-4F72-BF3B-D164DD9C52A1}" type="pres">
      <dgm:prSet presAssocID="{60484752-0D8A-40CE-9AB1-ED97EF463E69}" presName="spacer" presStyleCnt="0"/>
      <dgm:spPr/>
    </dgm:pt>
    <dgm:pt modelId="{E4D22F34-D3CF-461E-83BD-43B8CB49F351}" type="pres">
      <dgm:prSet presAssocID="{469D2E29-B10A-4B13-8878-50C1DAD23B1D}" presName="parentText" presStyleLbl="node1" presStyleIdx="4" presStyleCnt="8" custLinFactNeighborY="-49996">
        <dgm:presLayoutVars>
          <dgm:chMax val="0"/>
          <dgm:bulletEnabled val="1"/>
        </dgm:presLayoutVars>
      </dgm:prSet>
      <dgm:spPr>
        <a:xfrm>
          <a:off x="0" y="3103445"/>
          <a:ext cx="8064896" cy="761642"/>
        </a:xfrm>
        <a:prstGeom prst="roundRect">
          <a:avLst/>
        </a:prstGeom>
      </dgm:spPr>
    </dgm:pt>
    <dgm:pt modelId="{DC758779-1B36-43A1-B839-FA0412C24496}" type="pres">
      <dgm:prSet presAssocID="{58B94FB0-5DDC-4940-8B86-1FA87F89F89C}" presName="spacer" presStyleCnt="0"/>
      <dgm:spPr/>
    </dgm:pt>
    <dgm:pt modelId="{C5D1AED6-AC6E-4A08-84EE-593EEED2FEB9}" type="pres">
      <dgm:prSet presAssocID="{8C1BC434-B243-4C17-8B40-5BF55A07A4FF}" presName="parentText" presStyleLbl="node1" presStyleIdx="5" presStyleCnt="8">
        <dgm:presLayoutVars>
          <dgm:chMax val="0"/>
          <dgm:bulletEnabled val="1"/>
        </dgm:presLayoutVars>
      </dgm:prSet>
      <dgm:spPr>
        <a:xfrm>
          <a:off x="0" y="3879291"/>
          <a:ext cx="8064896" cy="761642"/>
        </a:xfrm>
        <a:prstGeom prst="roundRect">
          <a:avLst/>
        </a:prstGeom>
      </dgm:spPr>
    </dgm:pt>
    <dgm:pt modelId="{BFD78373-B0D7-48E6-BBF5-359B431E6D13}" type="pres">
      <dgm:prSet presAssocID="{4B3A6E80-FA41-47B0-8558-156F7F767B18}" presName="spacer" presStyleCnt="0"/>
      <dgm:spPr/>
    </dgm:pt>
    <dgm:pt modelId="{34A3D316-0A97-481E-926D-7A5185393925}" type="pres">
      <dgm:prSet presAssocID="{15A374C9-AE18-4E4B-B2AE-78C6EE013289}" presName="parentText" presStyleLbl="node1" presStyleIdx="6" presStyleCnt="8">
        <dgm:presLayoutVars>
          <dgm:chMax val="0"/>
          <dgm:bulletEnabled val="1"/>
        </dgm:presLayoutVars>
      </dgm:prSet>
      <dgm:spPr>
        <a:xfrm>
          <a:off x="0" y="4655136"/>
          <a:ext cx="8064896" cy="761642"/>
        </a:xfrm>
        <a:prstGeom prst="roundRect">
          <a:avLst/>
        </a:prstGeom>
      </dgm:spPr>
    </dgm:pt>
    <dgm:pt modelId="{E6C890C1-8CC1-4F4F-B95E-6DAA2E892095}" type="pres">
      <dgm:prSet presAssocID="{1EC3DED9-B09E-4CD4-B8E0-61170C109FFF}" presName="spacer" presStyleCnt="0"/>
      <dgm:spPr/>
    </dgm:pt>
    <dgm:pt modelId="{4A368E46-7A90-4571-A160-64CF6C0C078C}" type="pres">
      <dgm:prSet presAssocID="{854266B2-7BA1-4567-A88D-3E8789AF2FB6}" presName="parentText" presStyleLbl="node1" presStyleIdx="7" presStyleCnt="8">
        <dgm:presLayoutVars>
          <dgm:chMax val="0"/>
          <dgm:bulletEnabled val="1"/>
        </dgm:presLayoutVars>
      </dgm:prSet>
      <dgm:spPr/>
    </dgm:pt>
  </dgm:ptLst>
  <dgm:cxnLst>
    <dgm:cxn modelId="{9A55E000-2FB6-4101-8926-8D441611EEB5}" type="presOf" srcId="{854266B2-7BA1-4567-A88D-3E8789AF2FB6}" destId="{4A368E46-7A90-4571-A160-64CF6C0C078C}" srcOrd="0" destOrd="0" presId="urn:microsoft.com/office/officeart/2005/8/layout/vList2"/>
    <dgm:cxn modelId="{D9917803-728B-4A60-BFA8-569B9CD3BC09}" srcId="{703D4D02-5513-427D-B6E9-B2E187EE0C3A}" destId="{0ED06F71-722D-4D98-8A78-76B9D17B094B}" srcOrd="2" destOrd="0" parTransId="{64A37167-2FEF-412B-977A-6C319213DCF5}" sibTransId="{95E5FBCD-B8E9-4948-B577-4614DE77EA4F}"/>
    <dgm:cxn modelId="{7B3A7410-6610-4755-9EAD-0C8AFDF4BAC5}" type="presOf" srcId="{15A374C9-AE18-4E4B-B2AE-78C6EE013289}" destId="{34A3D316-0A97-481E-926D-7A5185393925}" srcOrd="0" destOrd="0" presId="urn:microsoft.com/office/officeart/2005/8/layout/vList2"/>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3" destOrd="0" parTransId="{7EE42A0E-6BF4-4765-93EF-F1D2F7C35AF4}" sibTransId="{60484752-0D8A-40CE-9AB1-ED97EF463E69}"/>
    <dgm:cxn modelId="{0CC82D37-8CB6-4113-A60E-3B9A062DF33F}" srcId="{703D4D02-5513-427D-B6E9-B2E187EE0C3A}" destId="{854266B2-7BA1-4567-A88D-3E8789AF2FB6}" srcOrd="7" destOrd="0" parTransId="{E14E2028-FBB8-4AD4-91B4-A39F93F87FB4}" sibTransId="{C5C804E4-7055-4307-8C14-7BA5428DCB50}"/>
    <dgm:cxn modelId="{427A716B-268A-4428-A837-082C773D8543}" srcId="{703D4D02-5513-427D-B6E9-B2E187EE0C3A}" destId="{8C1BC434-B243-4C17-8B40-5BF55A07A4FF}" srcOrd="5" destOrd="0" parTransId="{37D7669D-8B30-45F1-912E-5A4C76158479}" sibTransId="{4B3A6E80-FA41-47B0-8558-156F7F767B18}"/>
    <dgm:cxn modelId="{4F9D9E6C-69CB-4D23-B997-A2321E9CB79B}" type="presOf" srcId="{0ED06F71-722D-4D98-8A78-76B9D17B094B}" destId="{F209ACB3-3444-40CC-BCCA-513ABA9ADB86}" srcOrd="0" destOrd="0" presId="urn:microsoft.com/office/officeart/2005/8/layout/vList2"/>
    <dgm:cxn modelId="{D2487971-65E3-471A-A9D8-D969B256471E}" type="presOf" srcId="{8C1BC434-B243-4C17-8B40-5BF55A07A4FF}" destId="{C5D1AED6-AC6E-4A08-84EE-593EEED2FEB9}"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1CE3F190-DC57-448D-BBCB-EF1735E3FADB}" srcId="{703D4D02-5513-427D-B6E9-B2E187EE0C3A}" destId="{469D2E29-B10A-4B13-8878-50C1DAD23B1D}" srcOrd="4" destOrd="0" parTransId="{C0264893-A831-4883-8ADA-0AC2EC416E4F}" sibTransId="{58B94FB0-5DDC-4940-8B86-1FA87F89F89C}"/>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1" destOrd="0" parTransId="{11DAFEE1-F611-4BD6-B139-CD15394BFBA6}" sibTransId="{B4C2AAE5-D99A-459F-BDEC-4FFC3545C099}"/>
    <dgm:cxn modelId="{17A856CA-D583-460A-AAEB-9DE389533976}" srcId="{703D4D02-5513-427D-B6E9-B2E187EE0C3A}" destId="{62CB3C78-1DA1-4746-BD0D-6B96A3CEA09A}" srcOrd="0" destOrd="0" parTransId="{D6BFE600-101E-43B0-9656-8573B6404A8B}" sibTransId="{7D8071C4-BB68-4D6B-A620-51DB78C20E88}"/>
    <dgm:cxn modelId="{4A2C01FF-10C6-4119-83C4-5B15478F76D4}" srcId="{703D4D02-5513-427D-B6E9-B2E187EE0C3A}" destId="{15A374C9-AE18-4E4B-B2AE-78C6EE013289}" srcOrd="6" destOrd="0" parTransId="{FA008E3F-0B76-4D8D-95BF-4F8A5EBF921C}" sibTransId="{1EC3DED9-B09E-4CD4-B8E0-61170C109FFF}"/>
    <dgm:cxn modelId="{426DBBFF-9DCD-44DF-ADE9-E9034B03C8EB}" type="presOf" srcId="{469D2E29-B10A-4B13-8878-50C1DAD23B1D}" destId="{E4D22F34-D3CF-461E-83BD-43B8CB49F351}" srcOrd="0" destOrd="0" presId="urn:microsoft.com/office/officeart/2005/8/layout/vList2"/>
    <dgm:cxn modelId="{B98EF007-96DC-473E-ABB0-F983C5585054}" type="presParOf" srcId="{CC8763B3-4621-4666-B669-3C5BA2A30DBE}" destId="{C8CBCA26-9D20-4838-B1F9-53234775E96B}" srcOrd="0" destOrd="0" presId="urn:microsoft.com/office/officeart/2005/8/layout/vList2"/>
    <dgm:cxn modelId="{3C9C535E-DC34-4BE1-9AE7-6EB2C14DA4E0}" type="presParOf" srcId="{CC8763B3-4621-4666-B669-3C5BA2A30DBE}" destId="{671B3283-BB64-487F-AB90-C94002C94229}" srcOrd="1" destOrd="0" presId="urn:microsoft.com/office/officeart/2005/8/layout/vList2"/>
    <dgm:cxn modelId="{55E781B8-2848-445E-AC9E-E2F8A6F2135A}" type="presParOf" srcId="{CC8763B3-4621-4666-B669-3C5BA2A30DBE}" destId="{C30047F0-DB09-4604-AC54-FC0221E4A689}" srcOrd="2" destOrd="0" presId="urn:microsoft.com/office/officeart/2005/8/layout/vList2"/>
    <dgm:cxn modelId="{760CCC2F-AC1A-4872-A74C-A18807344BD3}" type="presParOf" srcId="{CC8763B3-4621-4666-B669-3C5BA2A30DBE}" destId="{130EF046-02F9-4526-B16D-075FE651A93E}" srcOrd="3" destOrd="0" presId="urn:microsoft.com/office/officeart/2005/8/layout/vList2"/>
    <dgm:cxn modelId="{9187FF1B-48B3-4B23-A4B2-A9DCB1B46408}" type="presParOf" srcId="{CC8763B3-4621-4666-B669-3C5BA2A30DBE}" destId="{F209ACB3-3444-40CC-BCCA-513ABA9ADB86}" srcOrd="4" destOrd="0" presId="urn:microsoft.com/office/officeart/2005/8/layout/vList2"/>
    <dgm:cxn modelId="{F5548DE1-4FD4-484C-9BD9-5968A494A459}" type="presParOf" srcId="{CC8763B3-4621-4666-B669-3C5BA2A30DBE}" destId="{3021E19B-D6F7-4D3A-9633-E49336FDC5DD}" srcOrd="5" destOrd="0" presId="urn:microsoft.com/office/officeart/2005/8/layout/vList2"/>
    <dgm:cxn modelId="{5A4150B5-A935-4645-B037-6348BA073316}" type="presParOf" srcId="{CC8763B3-4621-4666-B669-3C5BA2A30DBE}" destId="{24D32922-BF99-4CE5-821E-A240C3092535}" srcOrd="6" destOrd="0" presId="urn:microsoft.com/office/officeart/2005/8/layout/vList2"/>
    <dgm:cxn modelId="{FD638B36-3FBD-4910-97BC-FE04E9148C3F}" type="presParOf" srcId="{CC8763B3-4621-4666-B669-3C5BA2A30DBE}" destId="{1C83AD5D-672F-4F72-BF3B-D164DD9C52A1}" srcOrd="7" destOrd="0" presId="urn:microsoft.com/office/officeart/2005/8/layout/vList2"/>
    <dgm:cxn modelId="{E92D1ADC-CD56-451C-9D1E-C0D3EE0D9D49}" type="presParOf" srcId="{CC8763B3-4621-4666-B669-3C5BA2A30DBE}" destId="{E4D22F34-D3CF-461E-83BD-43B8CB49F351}" srcOrd="8" destOrd="0" presId="urn:microsoft.com/office/officeart/2005/8/layout/vList2"/>
    <dgm:cxn modelId="{9044245B-A481-4E26-BDB2-735CDB2A621B}" type="presParOf" srcId="{CC8763B3-4621-4666-B669-3C5BA2A30DBE}" destId="{DC758779-1B36-43A1-B839-FA0412C24496}" srcOrd="9" destOrd="0" presId="urn:microsoft.com/office/officeart/2005/8/layout/vList2"/>
    <dgm:cxn modelId="{E4ABF899-74C6-4750-B17B-ADC4F80D3746}" type="presParOf" srcId="{CC8763B3-4621-4666-B669-3C5BA2A30DBE}" destId="{C5D1AED6-AC6E-4A08-84EE-593EEED2FEB9}" srcOrd="10" destOrd="0" presId="urn:microsoft.com/office/officeart/2005/8/layout/vList2"/>
    <dgm:cxn modelId="{9F61079B-F29E-4517-9277-A2ED3F8E33A4}" type="presParOf" srcId="{CC8763B3-4621-4666-B669-3C5BA2A30DBE}" destId="{BFD78373-B0D7-48E6-BBF5-359B431E6D13}" srcOrd="11" destOrd="0" presId="urn:microsoft.com/office/officeart/2005/8/layout/vList2"/>
    <dgm:cxn modelId="{C28BA614-D184-4890-97AF-02BCFE845DBB}" type="presParOf" srcId="{CC8763B3-4621-4666-B669-3C5BA2A30DBE}" destId="{34A3D316-0A97-481E-926D-7A5185393925}" srcOrd="12" destOrd="0" presId="urn:microsoft.com/office/officeart/2005/8/layout/vList2"/>
    <dgm:cxn modelId="{FDAB9347-1493-4D2B-8637-C81BE0CDCEA9}" type="presParOf" srcId="{CC8763B3-4621-4666-B669-3C5BA2A30DBE}" destId="{E6C890C1-8CC1-4F4F-B95E-6DAA2E892095}" srcOrd="13" destOrd="0" presId="urn:microsoft.com/office/officeart/2005/8/layout/vList2"/>
    <dgm:cxn modelId="{00B2DC1D-A685-434A-A62A-88C2B0EEA540}" type="presParOf" srcId="{CC8763B3-4621-4666-B669-3C5BA2A30DBE}" destId="{4A368E46-7A90-4571-A160-64CF6C0C078C}"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469D2E29-B10A-4B13-8878-50C1DAD23B1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HR Roles</a:t>
          </a:r>
          <a:endParaRPr lang="en-MY" sz="3500" kern="1200" dirty="0">
            <a:solidFill>
              <a:srgbClr val="000000"/>
            </a:solidFill>
            <a:latin typeface="Arial"/>
            <a:ea typeface="+mn-ea"/>
            <a:cs typeface="+mn-cs"/>
          </a:endParaRPr>
        </a:p>
      </dgm:t>
    </dgm:pt>
    <dgm:pt modelId="{C0264893-A831-4883-8ADA-0AC2EC416E4F}" type="parTrans" cxnId="{1CE3F190-DC57-448D-BBCB-EF1735E3FADB}">
      <dgm:prSet/>
      <dgm:spPr/>
      <dgm:t>
        <a:bodyPr/>
        <a:lstStyle/>
        <a:p>
          <a:endParaRPr lang="en-MY"/>
        </a:p>
      </dgm:t>
    </dgm:pt>
    <dgm:pt modelId="{58B94FB0-5DDC-4940-8B86-1FA87F89F89C}" type="sibTrans" cxnId="{1CE3F190-DC57-448D-BBCB-EF1735E3FADB}">
      <dgm:prSet/>
      <dgm:spPr/>
      <dgm:t>
        <a:bodyPr/>
        <a:lstStyle/>
        <a:p>
          <a:endParaRPr lang="en-MY"/>
        </a:p>
      </dgm:t>
    </dgm:pt>
    <dgm:pt modelId="{8C1BC434-B243-4C17-8B40-5BF55A07A4F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Organisation</a:t>
          </a:r>
        </a:p>
      </dgm:t>
    </dgm:pt>
    <dgm:pt modelId="{37D7669D-8B30-45F1-912E-5A4C76158479}" type="parTrans" cxnId="{427A716B-268A-4428-A837-082C773D8543}">
      <dgm:prSet/>
      <dgm:spPr/>
      <dgm:t>
        <a:bodyPr/>
        <a:lstStyle/>
        <a:p>
          <a:endParaRPr lang="en-MY"/>
        </a:p>
      </dgm:t>
    </dgm:pt>
    <dgm:pt modelId="{4B3A6E80-FA41-47B0-8558-156F7F767B18}" type="sibTrans" cxnId="{427A716B-268A-4428-A837-082C773D8543}">
      <dgm:prSet/>
      <dgm:spPr/>
      <dgm:t>
        <a:bodyPr/>
        <a:lstStyle/>
        <a:p>
          <a:endParaRPr lang="en-MY"/>
        </a:p>
      </dgm:t>
    </dgm:pt>
    <dgm:pt modelId="{15A374C9-AE18-4E4B-B2AE-78C6EE01328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Outsourcing</a:t>
          </a:r>
        </a:p>
      </dgm:t>
    </dgm:pt>
    <dgm:pt modelId="{FA008E3F-0B76-4D8D-95BF-4F8A5EBF921C}" type="parTrans" cxnId="{4A2C01FF-10C6-4119-83C4-5B15478F76D4}">
      <dgm:prSet/>
      <dgm:spPr/>
      <dgm:t>
        <a:bodyPr/>
        <a:lstStyle/>
        <a:p>
          <a:endParaRPr lang="en-MY"/>
        </a:p>
      </dgm:t>
    </dgm:pt>
    <dgm:pt modelId="{1EC3DED9-B09E-4CD4-B8E0-61170C109FFF}" type="sibTrans" cxnId="{4A2C01FF-10C6-4119-83C4-5B15478F76D4}">
      <dgm:prSet/>
      <dgm:spPr/>
      <dgm:t>
        <a:bodyPr/>
        <a:lstStyle/>
        <a:p>
          <a:endParaRPr lang="en-MY"/>
        </a:p>
      </dgm:t>
    </dgm:pt>
    <dgm:pt modelId="{854266B2-7BA1-4567-A88D-3E8789AF2FB6}">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a:solidFill>
                <a:srgbClr val="FFFFEE"/>
              </a:solidFill>
              <a:latin typeface="Arial"/>
              <a:ea typeface="+mn-ea"/>
              <a:cs typeface="+mn-cs"/>
            </a:rPr>
            <a:t>Outsourcing Process</a:t>
          </a:r>
          <a:endParaRPr lang="en-MY" sz="3500" kern="1200" dirty="0">
            <a:solidFill>
              <a:srgbClr val="FFFFEE"/>
            </a:solidFill>
            <a:latin typeface="Arial"/>
            <a:ea typeface="+mn-ea"/>
            <a:cs typeface="+mn-cs"/>
          </a:endParaRPr>
        </a:p>
      </dgm:t>
    </dgm:pt>
    <dgm:pt modelId="{E14E2028-FBB8-4AD4-91B4-A39F93F87FB4}" type="parTrans" cxnId="{0CC82D37-8CB6-4113-A60E-3B9A062DF33F}">
      <dgm:prSet/>
      <dgm:spPr/>
      <dgm:t>
        <a:bodyPr/>
        <a:lstStyle/>
        <a:p>
          <a:endParaRPr lang="en-MY"/>
        </a:p>
      </dgm:t>
    </dgm:pt>
    <dgm:pt modelId="{C5C804E4-7055-4307-8C14-7BA5428DCB50}" type="sibTrans" cxnId="{0CC82D37-8CB6-4113-A60E-3B9A062DF33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8CBCA26-9D20-4838-B1F9-53234775E96B}" type="pres">
      <dgm:prSet presAssocID="{62CB3C78-1DA1-4746-BD0D-6B96A3CEA09A}" presName="parentText" presStyleLbl="node1" presStyleIdx="0" presStyleCnt="8" custLinFactY="-5532" custLinFactNeighborY="-100000">
        <dgm:presLayoutVars>
          <dgm:chMax val="0"/>
          <dgm:bulletEnabled val="1"/>
        </dgm:presLayoutVars>
      </dgm:prSet>
      <dgm:spPr>
        <a:xfrm>
          <a:off x="0" y="0"/>
          <a:ext cx="8064896" cy="761642"/>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1" presStyleCnt="8">
        <dgm:presLayoutVars>
          <dgm:chMax val="0"/>
          <dgm:bulletEnabled val="1"/>
        </dgm:presLayoutVars>
      </dgm:prSet>
      <dgm:spPr>
        <a:xfrm>
          <a:off x="0" y="775908"/>
          <a:ext cx="8064896" cy="761642"/>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2" presStyleCnt="8">
        <dgm:presLayoutVars>
          <dgm:chMax val="0"/>
          <dgm:bulletEnabled val="1"/>
        </dgm:presLayoutVars>
      </dgm:prSet>
      <dgm:spPr>
        <a:xfrm>
          <a:off x="0" y="1551754"/>
          <a:ext cx="8064896" cy="761642"/>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3" presStyleCnt="8">
        <dgm:presLayoutVars>
          <dgm:chMax val="0"/>
          <dgm:bulletEnabled val="1"/>
        </dgm:presLayoutVars>
      </dgm:prSet>
      <dgm:spPr>
        <a:xfrm>
          <a:off x="0" y="2327599"/>
          <a:ext cx="8064896" cy="761642"/>
        </a:xfrm>
        <a:prstGeom prst="roundRect">
          <a:avLst/>
        </a:prstGeom>
      </dgm:spPr>
    </dgm:pt>
    <dgm:pt modelId="{1C83AD5D-672F-4F72-BF3B-D164DD9C52A1}" type="pres">
      <dgm:prSet presAssocID="{60484752-0D8A-40CE-9AB1-ED97EF463E69}" presName="spacer" presStyleCnt="0"/>
      <dgm:spPr/>
    </dgm:pt>
    <dgm:pt modelId="{E4D22F34-D3CF-461E-83BD-43B8CB49F351}" type="pres">
      <dgm:prSet presAssocID="{469D2E29-B10A-4B13-8878-50C1DAD23B1D}" presName="parentText" presStyleLbl="node1" presStyleIdx="4" presStyleCnt="8" custLinFactNeighborY="-49996">
        <dgm:presLayoutVars>
          <dgm:chMax val="0"/>
          <dgm:bulletEnabled val="1"/>
        </dgm:presLayoutVars>
      </dgm:prSet>
      <dgm:spPr>
        <a:xfrm>
          <a:off x="0" y="3103445"/>
          <a:ext cx="8064896" cy="761642"/>
        </a:xfrm>
        <a:prstGeom prst="roundRect">
          <a:avLst/>
        </a:prstGeom>
      </dgm:spPr>
    </dgm:pt>
    <dgm:pt modelId="{DC758779-1B36-43A1-B839-FA0412C24496}" type="pres">
      <dgm:prSet presAssocID="{58B94FB0-5DDC-4940-8B86-1FA87F89F89C}" presName="spacer" presStyleCnt="0"/>
      <dgm:spPr/>
    </dgm:pt>
    <dgm:pt modelId="{C5D1AED6-AC6E-4A08-84EE-593EEED2FEB9}" type="pres">
      <dgm:prSet presAssocID="{8C1BC434-B243-4C17-8B40-5BF55A07A4FF}" presName="parentText" presStyleLbl="node1" presStyleIdx="5" presStyleCnt="8">
        <dgm:presLayoutVars>
          <dgm:chMax val="0"/>
          <dgm:bulletEnabled val="1"/>
        </dgm:presLayoutVars>
      </dgm:prSet>
      <dgm:spPr>
        <a:xfrm>
          <a:off x="0" y="3879291"/>
          <a:ext cx="8064896" cy="761642"/>
        </a:xfrm>
        <a:prstGeom prst="roundRect">
          <a:avLst/>
        </a:prstGeom>
      </dgm:spPr>
    </dgm:pt>
    <dgm:pt modelId="{BFD78373-B0D7-48E6-BBF5-359B431E6D13}" type="pres">
      <dgm:prSet presAssocID="{4B3A6E80-FA41-47B0-8558-156F7F767B18}" presName="spacer" presStyleCnt="0"/>
      <dgm:spPr/>
    </dgm:pt>
    <dgm:pt modelId="{34A3D316-0A97-481E-926D-7A5185393925}" type="pres">
      <dgm:prSet presAssocID="{15A374C9-AE18-4E4B-B2AE-78C6EE013289}" presName="parentText" presStyleLbl="node1" presStyleIdx="6" presStyleCnt="8">
        <dgm:presLayoutVars>
          <dgm:chMax val="0"/>
          <dgm:bulletEnabled val="1"/>
        </dgm:presLayoutVars>
      </dgm:prSet>
      <dgm:spPr>
        <a:xfrm>
          <a:off x="0" y="4655136"/>
          <a:ext cx="8064896" cy="761642"/>
        </a:xfrm>
        <a:prstGeom prst="roundRect">
          <a:avLst/>
        </a:prstGeom>
      </dgm:spPr>
    </dgm:pt>
    <dgm:pt modelId="{E6C890C1-8CC1-4F4F-B95E-6DAA2E892095}" type="pres">
      <dgm:prSet presAssocID="{1EC3DED9-B09E-4CD4-B8E0-61170C109FFF}" presName="spacer" presStyleCnt="0"/>
      <dgm:spPr/>
    </dgm:pt>
    <dgm:pt modelId="{4A368E46-7A90-4571-A160-64CF6C0C078C}" type="pres">
      <dgm:prSet presAssocID="{854266B2-7BA1-4567-A88D-3E8789AF2FB6}" presName="parentText" presStyleLbl="node1" presStyleIdx="7" presStyleCnt="8">
        <dgm:presLayoutVars>
          <dgm:chMax val="0"/>
          <dgm:bulletEnabled val="1"/>
        </dgm:presLayoutVars>
      </dgm:prSet>
      <dgm:spPr>
        <a:xfrm>
          <a:off x="0" y="5430982"/>
          <a:ext cx="8064896" cy="761642"/>
        </a:xfrm>
        <a:prstGeom prst="roundRect">
          <a:avLst/>
        </a:prstGeom>
      </dgm:spPr>
    </dgm:pt>
  </dgm:ptLst>
  <dgm:cxnLst>
    <dgm:cxn modelId="{9A55E000-2FB6-4101-8926-8D441611EEB5}" type="presOf" srcId="{854266B2-7BA1-4567-A88D-3E8789AF2FB6}" destId="{4A368E46-7A90-4571-A160-64CF6C0C078C}" srcOrd="0" destOrd="0" presId="urn:microsoft.com/office/officeart/2005/8/layout/vList2"/>
    <dgm:cxn modelId="{D9917803-728B-4A60-BFA8-569B9CD3BC09}" srcId="{703D4D02-5513-427D-B6E9-B2E187EE0C3A}" destId="{0ED06F71-722D-4D98-8A78-76B9D17B094B}" srcOrd="2" destOrd="0" parTransId="{64A37167-2FEF-412B-977A-6C319213DCF5}" sibTransId="{95E5FBCD-B8E9-4948-B577-4614DE77EA4F}"/>
    <dgm:cxn modelId="{7B3A7410-6610-4755-9EAD-0C8AFDF4BAC5}" type="presOf" srcId="{15A374C9-AE18-4E4B-B2AE-78C6EE013289}" destId="{34A3D316-0A97-481E-926D-7A5185393925}" srcOrd="0" destOrd="0" presId="urn:microsoft.com/office/officeart/2005/8/layout/vList2"/>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3" destOrd="0" parTransId="{7EE42A0E-6BF4-4765-93EF-F1D2F7C35AF4}" sibTransId="{60484752-0D8A-40CE-9AB1-ED97EF463E69}"/>
    <dgm:cxn modelId="{0CC82D37-8CB6-4113-A60E-3B9A062DF33F}" srcId="{703D4D02-5513-427D-B6E9-B2E187EE0C3A}" destId="{854266B2-7BA1-4567-A88D-3E8789AF2FB6}" srcOrd="7" destOrd="0" parTransId="{E14E2028-FBB8-4AD4-91B4-A39F93F87FB4}" sibTransId="{C5C804E4-7055-4307-8C14-7BA5428DCB50}"/>
    <dgm:cxn modelId="{427A716B-268A-4428-A837-082C773D8543}" srcId="{703D4D02-5513-427D-B6E9-B2E187EE0C3A}" destId="{8C1BC434-B243-4C17-8B40-5BF55A07A4FF}" srcOrd="5" destOrd="0" parTransId="{37D7669D-8B30-45F1-912E-5A4C76158479}" sibTransId="{4B3A6E80-FA41-47B0-8558-156F7F767B18}"/>
    <dgm:cxn modelId="{4F9D9E6C-69CB-4D23-B997-A2321E9CB79B}" type="presOf" srcId="{0ED06F71-722D-4D98-8A78-76B9D17B094B}" destId="{F209ACB3-3444-40CC-BCCA-513ABA9ADB86}" srcOrd="0" destOrd="0" presId="urn:microsoft.com/office/officeart/2005/8/layout/vList2"/>
    <dgm:cxn modelId="{D2487971-65E3-471A-A9D8-D969B256471E}" type="presOf" srcId="{8C1BC434-B243-4C17-8B40-5BF55A07A4FF}" destId="{C5D1AED6-AC6E-4A08-84EE-593EEED2FEB9}"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1CE3F190-DC57-448D-BBCB-EF1735E3FADB}" srcId="{703D4D02-5513-427D-B6E9-B2E187EE0C3A}" destId="{469D2E29-B10A-4B13-8878-50C1DAD23B1D}" srcOrd="4" destOrd="0" parTransId="{C0264893-A831-4883-8ADA-0AC2EC416E4F}" sibTransId="{58B94FB0-5DDC-4940-8B86-1FA87F89F89C}"/>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1" destOrd="0" parTransId="{11DAFEE1-F611-4BD6-B139-CD15394BFBA6}" sibTransId="{B4C2AAE5-D99A-459F-BDEC-4FFC3545C099}"/>
    <dgm:cxn modelId="{17A856CA-D583-460A-AAEB-9DE389533976}" srcId="{703D4D02-5513-427D-B6E9-B2E187EE0C3A}" destId="{62CB3C78-1DA1-4746-BD0D-6B96A3CEA09A}" srcOrd="0" destOrd="0" parTransId="{D6BFE600-101E-43B0-9656-8573B6404A8B}" sibTransId="{7D8071C4-BB68-4D6B-A620-51DB78C20E88}"/>
    <dgm:cxn modelId="{4A2C01FF-10C6-4119-83C4-5B15478F76D4}" srcId="{703D4D02-5513-427D-B6E9-B2E187EE0C3A}" destId="{15A374C9-AE18-4E4B-B2AE-78C6EE013289}" srcOrd="6" destOrd="0" parTransId="{FA008E3F-0B76-4D8D-95BF-4F8A5EBF921C}" sibTransId="{1EC3DED9-B09E-4CD4-B8E0-61170C109FFF}"/>
    <dgm:cxn modelId="{426DBBFF-9DCD-44DF-ADE9-E9034B03C8EB}" type="presOf" srcId="{469D2E29-B10A-4B13-8878-50C1DAD23B1D}" destId="{E4D22F34-D3CF-461E-83BD-43B8CB49F351}" srcOrd="0" destOrd="0" presId="urn:microsoft.com/office/officeart/2005/8/layout/vList2"/>
    <dgm:cxn modelId="{B98EF007-96DC-473E-ABB0-F983C5585054}" type="presParOf" srcId="{CC8763B3-4621-4666-B669-3C5BA2A30DBE}" destId="{C8CBCA26-9D20-4838-B1F9-53234775E96B}" srcOrd="0" destOrd="0" presId="urn:microsoft.com/office/officeart/2005/8/layout/vList2"/>
    <dgm:cxn modelId="{3C9C535E-DC34-4BE1-9AE7-6EB2C14DA4E0}" type="presParOf" srcId="{CC8763B3-4621-4666-B669-3C5BA2A30DBE}" destId="{671B3283-BB64-487F-AB90-C94002C94229}" srcOrd="1" destOrd="0" presId="urn:microsoft.com/office/officeart/2005/8/layout/vList2"/>
    <dgm:cxn modelId="{55E781B8-2848-445E-AC9E-E2F8A6F2135A}" type="presParOf" srcId="{CC8763B3-4621-4666-B669-3C5BA2A30DBE}" destId="{C30047F0-DB09-4604-AC54-FC0221E4A689}" srcOrd="2" destOrd="0" presId="urn:microsoft.com/office/officeart/2005/8/layout/vList2"/>
    <dgm:cxn modelId="{760CCC2F-AC1A-4872-A74C-A18807344BD3}" type="presParOf" srcId="{CC8763B3-4621-4666-B669-3C5BA2A30DBE}" destId="{130EF046-02F9-4526-B16D-075FE651A93E}" srcOrd="3" destOrd="0" presId="urn:microsoft.com/office/officeart/2005/8/layout/vList2"/>
    <dgm:cxn modelId="{9187FF1B-48B3-4B23-A4B2-A9DCB1B46408}" type="presParOf" srcId="{CC8763B3-4621-4666-B669-3C5BA2A30DBE}" destId="{F209ACB3-3444-40CC-BCCA-513ABA9ADB86}" srcOrd="4" destOrd="0" presId="urn:microsoft.com/office/officeart/2005/8/layout/vList2"/>
    <dgm:cxn modelId="{F5548DE1-4FD4-484C-9BD9-5968A494A459}" type="presParOf" srcId="{CC8763B3-4621-4666-B669-3C5BA2A30DBE}" destId="{3021E19B-D6F7-4D3A-9633-E49336FDC5DD}" srcOrd="5" destOrd="0" presId="urn:microsoft.com/office/officeart/2005/8/layout/vList2"/>
    <dgm:cxn modelId="{5A4150B5-A935-4645-B037-6348BA073316}" type="presParOf" srcId="{CC8763B3-4621-4666-B669-3C5BA2A30DBE}" destId="{24D32922-BF99-4CE5-821E-A240C3092535}" srcOrd="6" destOrd="0" presId="urn:microsoft.com/office/officeart/2005/8/layout/vList2"/>
    <dgm:cxn modelId="{FD638B36-3FBD-4910-97BC-FE04E9148C3F}" type="presParOf" srcId="{CC8763B3-4621-4666-B669-3C5BA2A30DBE}" destId="{1C83AD5D-672F-4F72-BF3B-D164DD9C52A1}" srcOrd="7" destOrd="0" presId="urn:microsoft.com/office/officeart/2005/8/layout/vList2"/>
    <dgm:cxn modelId="{E92D1ADC-CD56-451C-9D1E-C0D3EE0D9D49}" type="presParOf" srcId="{CC8763B3-4621-4666-B669-3C5BA2A30DBE}" destId="{E4D22F34-D3CF-461E-83BD-43B8CB49F351}" srcOrd="8" destOrd="0" presId="urn:microsoft.com/office/officeart/2005/8/layout/vList2"/>
    <dgm:cxn modelId="{9044245B-A481-4E26-BDB2-735CDB2A621B}" type="presParOf" srcId="{CC8763B3-4621-4666-B669-3C5BA2A30DBE}" destId="{DC758779-1B36-43A1-B839-FA0412C24496}" srcOrd="9" destOrd="0" presId="urn:microsoft.com/office/officeart/2005/8/layout/vList2"/>
    <dgm:cxn modelId="{E4ABF899-74C6-4750-B17B-ADC4F80D3746}" type="presParOf" srcId="{CC8763B3-4621-4666-B669-3C5BA2A30DBE}" destId="{C5D1AED6-AC6E-4A08-84EE-593EEED2FEB9}" srcOrd="10" destOrd="0" presId="urn:microsoft.com/office/officeart/2005/8/layout/vList2"/>
    <dgm:cxn modelId="{9F61079B-F29E-4517-9277-A2ED3F8E33A4}" type="presParOf" srcId="{CC8763B3-4621-4666-B669-3C5BA2A30DBE}" destId="{BFD78373-B0D7-48E6-BBF5-359B431E6D13}" srcOrd="11" destOrd="0" presId="urn:microsoft.com/office/officeart/2005/8/layout/vList2"/>
    <dgm:cxn modelId="{C28BA614-D184-4890-97AF-02BCFE845DBB}" type="presParOf" srcId="{CC8763B3-4621-4666-B669-3C5BA2A30DBE}" destId="{34A3D316-0A97-481E-926D-7A5185393925}" srcOrd="12" destOrd="0" presId="urn:microsoft.com/office/officeart/2005/8/layout/vList2"/>
    <dgm:cxn modelId="{FDAB9347-1493-4D2B-8637-C81BE0CDCEA9}" type="presParOf" srcId="{CC8763B3-4621-4666-B669-3C5BA2A30DBE}" destId="{E6C890C1-8CC1-4F4F-B95E-6DAA2E892095}" srcOrd="13" destOrd="0" presId="urn:microsoft.com/office/officeart/2005/8/layout/vList2"/>
    <dgm:cxn modelId="{00B2DC1D-A685-434A-A62A-88C2B0EEA540}" type="presParOf" srcId="{CC8763B3-4621-4666-B669-3C5BA2A30DBE}" destId="{4A368E46-7A90-4571-A160-64CF6C0C078C}"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CBCA26-9D20-4838-B1F9-53234775E96B}">
      <dsp:nvSpPr>
        <dsp:cNvPr id="0" name=""/>
        <dsp:cNvSpPr/>
      </dsp:nvSpPr>
      <dsp:spPr>
        <a:xfrm>
          <a:off x="0" y="247564"/>
          <a:ext cx="8064896" cy="70200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SWOT Analysis</a:t>
          </a:r>
        </a:p>
      </dsp:txBody>
      <dsp:txXfrm>
        <a:off x="34269" y="281833"/>
        <a:ext cx="7996358" cy="633462"/>
      </dsp:txXfrm>
    </dsp:sp>
    <dsp:sp modelId="{C30047F0-DB09-4604-AC54-FC0221E4A689}">
      <dsp:nvSpPr>
        <dsp:cNvPr id="0" name=""/>
        <dsp:cNvSpPr/>
      </dsp:nvSpPr>
      <dsp:spPr>
        <a:xfrm>
          <a:off x="0" y="954343"/>
          <a:ext cx="8064896" cy="7020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34269" y="988612"/>
        <a:ext cx="7996358" cy="633462"/>
      </dsp:txXfrm>
    </dsp:sp>
    <dsp:sp modelId="{F209ACB3-3444-40CC-BCCA-513ABA9ADB86}">
      <dsp:nvSpPr>
        <dsp:cNvPr id="0" name=""/>
        <dsp:cNvSpPr/>
      </dsp:nvSpPr>
      <dsp:spPr>
        <a:xfrm>
          <a:off x="0" y="1670743"/>
          <a:ext cx="8064896" cy="7020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34269" y="1705012"/>
        <a:ext cx="7996358" cy="633462"/>
      </dsp:txXfrm>
    </dsp:sp>
    <dsp:sp modelId="{24D32922-BF99-4CE5-821E-A240C3092535}">
      <dsp:nvSpPr>
        <dsp:cNvPr id="0" name=""/>
        <dsp:cNvSpPr/>
      </dsp:nvSpPr>
      <dsp:spPr>
        <a:xfrm>
          <a:off x="0" y="2387143"/>
          <a:ext cx="8064896" cy="7020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34269" y="2421412"/>
        <a:ext cx="7996358" cy="633462"/>
      </dsp:txXfrm>
    </dsp:sp>
    <dsp:sp modelId="{E4D22F34-D3CF-461E-83BD-43B8CB49F351}">
      <dsp:nvSpPr>
        <dsp:cNvPr id="0" name=""/>
        <dsp:cNvSpPr/>
      </dsp:nvSpPr>
      <dsp:spPr>
        <a:xfrm>
          <a:off x="0" y="3103544"/>
          <a:ext cx="8064896" cy="7020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HR Roles</a:t>
          </a:r>
          <a:endParaRPr lang="en-MY" sz="3500" kern="1200" dirty="0">
            <a:solidFill>
              <a:srgbClr val="000000"/>
            </a:solidFill>
            <a:latin typeface="Arial"/>
            <a:ea typeface="+mn-ea"/>
            <a:cs typeface="+mn-cs"/>
          </a:endParaRPr>
        </a:p>
      </dsp:txBody>
      <dsp:txXfrm>
        <a:off x="34269" y="3137813"/>
        <a:ext cx="7996358" cy="633462"/>
      </dsp:txXfrm>
    </dsp:sp>
    <dsp:sp modelId="{C5D1AED6-AC6E-4A08-84EE-593EEED2FEB9}">
      <dsp:nvSpPr>
        <dsp:cNvPr id="0" name=""/>
        <dsp:cNvSpPr/>
      </dsp:nvSpPr>
      <dsp:spPr>
        <a:xfrm>
          <a:off x="0" y="3819944"/>
          <a:ext cx="8064896" cy="7020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Organisation</a:t>
          </a:r>
        </a:p>
      </dsp:txBody>
      <dsp:txXfrm>
        <a:off x="34269" y="3854213"/>
        <a:ext cx="7996358" cy="633462"/>
      </dsp:txXfrm>
    </dsp:sp>
    <dsp:sp modelId="{34A3D316-0A97-481E-926D-7A5185393925}">
      <dsp:nvSpPr>
        <dsp:cNvPr id="0" name=""/>
        <dsp:cNvSpPr/>
      </dsp:nvSpPr>
      <dsp:spPr>
        <a:xfrm>
          <a:off x="0" y="4536344"/>
          <a:ext cx="8064896" cy="7020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Outsourcing</a:t>
          </a:r>
        </a:p>
      </dsp:txBody>
      <dsp:txXfrm>
        <a:off x="34269" y="4570613"/>
        <a:ext cx="7996358" cy="633462"/>
      </dsp:txXfrm>
    </dsp:sp>
    <dsp:sp modelId="{4A368E46-7A90-4571-A160-64CF6C0C078C}">
      <dsp:nvSpPr>
        <dsp:cNvPr id="0" name=""/>
        <dsp:cNvSpPr/>
      </dsp:nvSpPr>
      <dsp:spPr>
        <a:xfrm>
          <a:off x="0" y="5252744"/>
          <a:ext cx="8064896" cy="7020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Outsourcing Process</a:t>
          </a:r>
        </a:p>
      </dsp:txBody>
      <dsp:txXfrm>
        <a:off x="34269" y="5287013"/>
        <a:ext cx="7996358" cy="6334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CBCA26-9D20-4838-B1F9-53234775E96B}">
      <dsp:nvSpPr>
        <dsp:cNvPr id="0" name=""/>
        <dsp:cNvSpPr/>
      </dsp:nvSpPr>
      <dsp:spPr>
        <a:xfrm>
          <a:off x="0" y="0"/>
          <a:ext cx="8064896" cy="762213"/>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37208" y="37208"/>
        <a:ext cx="7990480" cy="687797"/>
      </dsp:txXfrm>
    </dsp:sp>
    <dsp:sp modelId="{C30047F0-DB09-4604-AC54-FC0221E4A689}">
      <dsp:nvSpPr>
        <dsp:cNvPr id="0" name=""/>
        <dsp:cNvSpPr/>
      </dsp:nvSpPr>
      <dsp:spPr>
        <a:xfrm>
          <a:off x="0" y="776198"/>
          <a:ext cx="8064896" cy="762213"/>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PEST Analysis</a:t>
          </a:r>
        </a:p>
      </dsp:txBody>
      <dsp:txXfrm>
        <a:off x="37208" y="813406"/>
        <a:ext cx="7990480" cy="687797"/>
      </dsp:txXfrm>
    </dsp:sp>
    <dsp:sp modelId="{F209ACB3-3444-40CC-BCCA-513ABA9ADB86}">
      <dsp:nvSpPr>
        <dsp:cNvPr id="0" name=""/>
        <dsp:cNvSpPr/>
      </dsp:nvSpPr>
      <dsp:spPr>
        <a:xfrm>
          <a:off x="0" y="1551813"/>
          <a:ext cx="8064896" cy="762213"/>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37208" y="1589021"/>
        <a:ext cx="7990480" cy="687797"/>
      </dsp:txXfrm>
    </dsp:sp>
    <dsp:sp modelId="{24D32922-BF99-4CE5-821E-A240C3092535}">
      <dsp:nvSpPr>
        <dsp:cNvPr id="0" name=""/>
        <dsp:cNvSpPr/>
      </dsp:nvSpPr>
      <dsp:spPr>
        <a:xfrm>
          <a:off x="0" y="2327429"/>
          <a:ext cx="8064896" cy="762213"/>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37208" y="2364637"/>
        <a:ext cx="7990480" cy="687797"/>
      </dsp:txXfrm>
    </dsp:sp>
    <dsp:sp modelId="{E4D22F34-D3CF-461E-83BD-43B8CB49F351}">
      <dsp:nvSpPr>
        <dsp:cNvPr id="0" name=""/>
        <dsp:cNvSpPr/>
      </dsp:nvSpPr>
      <dsp:spPr>
        <a:xfrm>
          <a:off x="0" y="3103044"/>
          <a:ext cx="8064896" cy="762213"/>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HR Roles</a:t>
          </a:r>
          <a:endParaRPr lang="en-MY" sz="3500" kern="1200" dirty="0">
            <a:solidFill>
              <a:srgbClr val="000000"/>
            </a:solidFill>
            <a:latin typeface="Arial"/>
            <a:ea typeface="+mn-ea"/>
            <a:cs typeface="+mn-cs"/>
          </a:endParaRPr>
        </a:p>
      </dsp:txBody>
      <dsp:txXfrm>
        <a:off x="37208" y="3140252"/>
        <a:ext cx="7990480" cy="687797"/>
      </dsp:txXfrm>
    </dsp:sp>
    <dsp:sp modelId="{C5D1AED6-AC6E-4A08-84EE-593EEED2FEB9}">
      <dsp:nvSpPr>
        <dsp:cNvPr id="0" name=""/>
        <dsp:cNvSpPr/>
      </dsp:nvSpPr>
      <dsp:spPr>
        <a:xfrm>
          <a:off x="0" y="3878660"/>
          <a:ext cx="8064896" cy="762213"/>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Organisation</a:t>
          </a:r>
        </a:p>
      </dsp:txBody>
      <dsp:txXfrm>
        <a:off x="37208" y="3915868"/>
        <a:ext cx="7990480" cy="687797"/>
      </dsp:txXfrm>
    </dsp:sp>
    <dsp:sp modelId="{34A3D316-0A97-481E-926D-7A5185393925}">
      <dsp:nvSpPr>
        <dsp:cNvPr id="0" name=""/>
        <dsp:cNvSpPr/>
      </dsp:nvSpPr>
      <dsp:spPr>
        <a:xfrm>
          <a:off x="0" y="4654275"/>
          <a:ext cx="8064896" cy="762213"/>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Outsourcing</a:t>
          </a:r>
        </a:p>
      </dsp:txBody>
      <dsp:txXfrm>
        <a:off x="37208" y="4691483"/>
        <a:ext cx="7990480" cy="687797"/>
      </dsp:txXfrm>
    </dsp:sp>
    <dsp:sp modelId="{4A368E46-7A90-4571-A160-64CF6C0C078C}">
      <dsp:nvSpPr>
        <dsp:cNvPr id="0" name=""/>
        <dsp:cNvSpPr/>
      </dsp:nvSpPr>
      <dsp:spPr>
        <a:xfrm>
          <a:off x="0" y="5429891"/>
          <a:ext cx="8064896" cy="762213"/>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Outsourcing Process</a:t>
          </a:r>
          <a:endParaRPr lang="en-MY" sz="3500" kern="1200" dirty="0">
            <a:solidFill>
              <a:srgbClr val="000000"/>
            </a:solidFill>
            <a:latin typeface="Arial"/>
            <a:ea typeface="+mn-ea"/>
            <a:cs typeface="+mn-cs"/>
          </a:endParaRPr>
        </a:p>
      </dsp:txBody>
      <dsp:txXfrm>
        <a:off x="37208" y="5467099"/>
        <a:ext cx="7990480" cy="68779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CBCA26-9D20-4838-B1F9-53234775E96B}">
      <dsp:nvSpPr>
        <dsp:cNvPr id="0" name=""/>
        <dsp:cNvSpPr/>
      </dsp:nvSpPr>
      <dsp:spPr>
        <a:xfrm>
          <a:off x="0" y="0"/>
          <a:ext cx="8064896" cy="7619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37196" y="37196"/>
        <a:ext cx="7990504" cy="687580"/>
      </dsp:txXfrm>
    </dsp:sp>
    <dsp:sp modelId="{C30047F0-DB09-4604-AC54-FC0221E4A689}">
      <dsp:nvSpPr>
        <dsp:cNvPr id="0" name=""/>
        <dsp:cNvSpPr/>
      </dsp:nvSpPr>
      <dsp:spPr>
        <a:xfrm>
          <a:off x="0" y="776992"/>
          <a:ext cx="8064896" cy="7619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37196" y="814188"/>
        <a:ext cx="7990504" cy="687580"/>
      </dsp:txXfrm>
    </dsp:sp>
    <dsp:sp modelId="{F209ACB3-3444-40CC-BCCA-513ABA9ADB86}">
      <dsp:nvSpPr>
        <dsp:cNvPr id="0" name=""/>
        <dsp:cNvSpPr/>
      </dsp:nvSpPr>
      <dsp:spPr>
        <a:xfrm>
          <a:off x="0" y="1552338"/>
          <a:ext cx="8064896" cy="761972"/>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Choices</a:t>
          </a:r>
        </a:p>
      </dsp:txBody>
      <dsp:txXfrm>
        <a:off x="37196" y="1589534"/>
        <a:ext cx="7990504" cy="687580"/>
      </dsp:txXfrm>
    </dsp:sp>
    <dsp:sp modelId="{24D32922-BF99-4CE5-821E-A240C3092535}">
      <dsp:nvSpPr>
        <dsp:cNvPr id="0" name=""/>
        <dsp:cNvSpPr/>
      </dsp:nvSpPr>
      <dsp:spPr>
        <a:xfrm>
          <a:off x="0" y="2327684"/>
          <a:ext cx="8064896" cy="7619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37196" y="2364880"/>
        <a:ext cx="7990504" cy="687580"/>
      </dsp:txXfrm>
    </dsp:sp>
    <dsp:sp modelId="{E4D22F34-D3CF-461E-83BD-43B8CB49F351}">
      <dsp:nvSpPr>
        <dsp:cNvPr id="0" name=""/>
        <dsp:cNvSpPr/>
      </dsp:nvSpPr>
      <dsp:spPr>
        <a:xfrm>
          <a:off x="0" y="3103030"/>
          <a:ext cx="8064896" cy="7619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HR Roles</a:t>
          </a:r>
          <a:endParaRPr lang="en-MY" sz="3500" kern="1200" dirty="0">
            <a:solidFill>
              <a:srgbClr val="000000"/>
            </a:solidFill>
            <a:latin typeface="Arial"/>
            <a:ea typeface="+mn-ea"/>
            <a:cs typeface="+mn-cs"/>
          </a:endParaRPr>
        </a:p>
      </dsp:txBody>
      <dsp:txXfrm>
        <a:off x="37196" y="3140226"/>
        <a:ext cx="7990504" cy="687580"/>
      </dsp:txXfrm>
    </dsp:sp>
    <dsp:sp modelId="{C5D1AED6-AC6E-4A08-84EE-593EEED2FEB9}">
      <dsp:nvSpPr>
        <dsp:cNvPr id="0" name=""/>
        <dsp:cNvSpPr/>
      </dsp:nvSpPr>
      <dsp:spPr>
        <a:xfrm>
          <a:off x="0" y="3878376"/>
          <a:ext cx="8064896" cy="7619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Organisation</a:t>
          </a:r>
        </a:p>
      </dsp:txBody>
      <dsp:txXfrm>
        <a:off x="37196" y="3915572"/>
        <a:ext cx="7990504" cy="687580"/>
      </dsp:txXfrm>
    </dsp:sp>
    <dsp:sp modelId="{34A3D316-0A97-481E-926D-7A5185393925}">
      <dsp:nvSpPr>
        <dsp:cNvPr id="0" name=""/>
        <dsp:cNvSpPr/>
      </dsp:nvSpPr>
      <dsp:spPr>
        <a:xfrm>
          <a:off x="0" y="4653722"/>
          <a:ext cx="8064896" cy="7619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Outsourcing</a:t>
          </a:r>
        </a:p>
      </dsp:txBody>
      <dsp:txXfrm>
        <a:off x="37196" y="4690918"/>
        <a:ext cx="7990504" cy="687580"/>
      </dsp:txXfrm>
    </dsp:sp>
    <dsp:sp modelId="{4A368E46-7A90-4571-A160-64CF6C0C078C}">
      <dsp:nvSpPr>
        <dsp:cNvPr id="0" name=""/>
        <dsp:cNvSpPr/>
      </dsp:nvSpPr>
      <dsp:spPr>
        <a:xfrm>
          <a:off x="0" y="5429068"/>
          <a:ext cx="8064896" cy="7619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Outsourcing Process</a:t>
          </a:r>
          <a:endParaRPr lang="en-MY" sz="3500" kern="1200" dirty="0">
            <a:solidFill>
              <a:srgbClr val="000000"/>
            </a:solidFill>
            <a:latin typeface="Arial"/>
            <a:ea typeface="+mn-ea"/>
            <a:cs typeface="+mn-cs"/>
          </a:endParaRPr>
        </a:p>
      </dsp:txBody>
      <dsp:txXfrm>
        <a:off x="37196" y="5466264"/>
        <a:ext cx="7990504" cy="68758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CBCA26-9D20-4838-B1F9-53234775E96B}">
      <dsp:nvSpPr>
        <dsp:cNvPr id="0" name=""/>
        <dsp:cNvSpPr/>
      </dsp:nvSpPr>
      <dsp:spPr>
        <a:xfrm>
          <a:off x="0" y="0"/>
          <a:ext cx="8064896" cy="7619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37196" y="37196"/>
        <a:ext cx="7990504" cy="687580"/>
      </dsp:txXfrm>
    </dsp:sp>
    <dsp:sp modelId="{C30047F0-DB09-4604-AC54-FC0221E4A689}">
      <dsp:nvSpPr>
        <dsp:cNvPr id="0" name=""/>
        <dsp:cNvSpPr/>
      </dsp:nvSpPr>
      <dsp:spPr>
        <a:xfrm>
          <a:off x="0" y="776992"/>
          <a:ext cx="8064896" cy="7619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37196" y="814188"/>
        <a:ext cx="7990504" cy="687580"/>
      </dsp:txXfrm>
    </dsp:sp>
    <dsp:sp modelId="{F209ACB3-3444-40CC-BCCA-513ABA9ADB86}">
      <dsp:nvSpPr>
        <dsp:cNvPr id="0" name=""/>
        <dsp:cNvSpPr/>
      </dsp:nvSpPr>
      <dsp:spPr>
        <a:xfrm>
          <a:off x="0" y="1552338"/>
          <a:ext cx="8064896" cy="7619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37196" y="1589534"/>
        <a:ext cx="7990504" cy="687580"/>
      </dsp:txXfrm>
    </dsp:sp>
    <dsp:sp modelId="{24D32922-BF99-4CE5-821E-A240C3092535}">
      <dsp:nvSpPr>
        <dsp:cNvPr id="0" name=""/>
        <dsp:cNvSpPr/>
      </dsp:nvSpPr>
      <dsp:spPr>
        <a:xfrm>
          <a:off x="0" y="2327684"/>
          <a:ext cx="8064896" cy="761972"/>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Porter’s Generic Strategy</a:t>
          </a:r>
        </a:p>
      </dsp:txBody>
      <dsp:txXfrm>
        <a:off x="37196" y="2364880"/>
        <a:ext cx="7990504" cy="687580"/>
      </dsp:txXfrm>
    </dsp:sp>
    <dsp:sp modelId="{E4D22F34-D3CF-461E-83BD-43B8CB49F351}">
      <dsp:nvSpPr>
        <dsp:cNvPr id="0" name=""/>
        <dsp:cNvSpPr/>
      </dsp:nvSpPr>
      <dsp:spPr>
        <a:xfrm>
          <a:off x="0" y="3103030"/>
          <a:ext cx="8064896" cy="7619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HR Roles</a:t>
          </a:r>
          <a:endParaRPr lang="en-MY" sz="3500" kern="1200" dirty="0">
            <a:solidFill>
              <a:srgbClr val="000000"/>
            </a:solidFill>
            <a:latin typeface="Arial"/>
            <a:ea typeface="+mn-ea"/>
            <a:cs typeface="+mn-cs"/>
          </a:endParaRPr>
        </a:p>
      </dsp:txBody>
      <dsp:txXfrm>
        <a:off x="37196" y="3140226"/>
        <a:ext cx="7990504" cy="687580"/>
      </dsp:txXfrm>
    </dsp:sp>
    <dsp:sp modelId="{C5D1AED6-AC6E-4A08-84EE-593EEED2FEB9}">
      <dsp:nvSpPr>
        <dsp:cNvPr id="0" name=""/>
        <dsp:cNvSpPr/>
      </dsp:nvSpPr>
      <dsp:spPr>
        <a:xfrm>
          <a:off x="0" y="3878376"/>
          <a:ext cx="8064896" cy="7619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Organisation</a:t>
          </a:r>
        </a:p>
      </dsp:txBody>
      <dsp:txXfrm>
        <a:off x="37196" y="3915572"/>
        <a:ext cx="7990504" cy="687580"/>
      </dsp:txXfrm>
    </dsp:sp>
    <dsp:sp modelId="{34A3D316-0A97-481E-926D-7A5185393925}">
      <dsp:nvSpPr>
        <dsp:cNvPr id="0" name=""/>
        <dsp:cNvSpPr/>
      </dsp:nvSpPr>
      <dsp:spPr>
        <a:xfrm>
          <a:off x="0" y="4653722"/>
          <a:ext cx="8064896" cy="7619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Outsourcing</a:t>
          </a:r>
        </a:p>
      </dsp:txBody>
      <dsp:txXfrm>
        <a:off x="37196" y="4690918"/>
        <a:ext cx="7990504" cy="687580"/>
      </dsp:txXfrm>
    </dsp:sp>
    <dsp:sp modelId="{4A368E46-7A90-4571-A160-64CF6C0C078C}">
      <dsp:nvSpPr>
        <dsp:cNvPr id="0" name=""/>
        <dsp:cNvSpPr/>
      </dsp:nvSpPr>
      <dsp:spPr>
        <a:xfrm>
          <a:off x="0" y="5429068"/>
          <a:ext cx="8064896" cy="7619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Outsourcing Process</a:t>
          </a:r>
          <a:endParaRPr lang="en-MY" sz="3500" kern="1200" dirty="0">
            <a:solidFill>
              <a:srgbClr val="000000"/>
            </a:solidFill>
            <a:latin typeface="Arial"/>
            <a:ea typeface="+mn-ea"/>
            <a:cs typeface="+mn-cs"/>
          </a:endParaRPr>
        </a:p>
      </dsp:txBody>
      <dsp:txXfrm>
        <a:off x="37196" y="5466264"/>
        <a:ext cx="7990504" cy="68758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CBCA26-9D20-4838-B1F9-53234775E96B}">
      <dsp:nvSpPr>
        <dsp:cNvPr id="0" name=""/>
        <dsp:cNvSpPr/>
      </dsp:nvSpPr>
      <dsp:spPr>
        <a:xfrm>
          <a:off x="0" y="0"/>
          <a:ext cx="8064896" cy="7619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37196" y="37196"/>
        <a:ext cx="7990504" cy="687580"/>
      </dsp:txXfrm>
    </dsp:sp>
    <dsp:sp modelId="{C30047F0-DB09-4604-AC54-FC0221E4A689}">
      <dsp:nvSpPr>
        <dsp:cNvPr id="0" name=""/>
        <dsp:cNvSpPr/>
      </dsp:nvSpPr>
      <dsp:spPr>
        <a:xfrm>
          <a:off x="0" y="776992"/>
          <a:ext cx="8064896" cy="7619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37196" y="814188"/>
        <a:ext cx="7990504" cy="687580"/>
      </dsp:txXfrm>
    </dsp:sp>
    <dsp:sp modelId="{F209ACB3-3444-40CC-BCCA-513ABA9ADB86}">
      <dsp:nvSpPr>
        <dsp:cNvPr id="0" name=""/>
        <dsp:cNvSpPr/>
      </dsp:nvSpPr>
      <dsp:spPr>
        <a:xfrm>
          <a:off x="0" y="1552338"/>
          <a:ext cx="8064896" cy="7619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37196" y="1589534"/>
        <a:ext cx="7990504" cy="687580"/>
      </dsp:txXfrm>
    </dsp:sp>
    <dsp:sp modelId="{24D32922-BF99-4CE5-821E-A240C3092535}">
      <dsp:nvSpPr>
        <dsp:cNvPr id="0" name=""/>
        <dsp:cNvSpPr/>
      </dsp:nvSpPr>
      <dsp:spPr>
        <a:xfrm>
          <a:off x="0" y="2327684"/>
          <a:ext cx="8064896" cy="7619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37196" y="2364880"/>
        <a:ext cx="7990504" cy="687580"/>
      </dsp:txXfrm>
    </dsp:sp>
    <dsp:sp modelId="{E4D22F34-D3CF-461E-83BD-43B8CB49F351}">
      <dsp:nvSpPr>
        <dsp:cNvPr id="0" name=""/>
        <dsp:cNvSpPr/>
      </dsp:nvSpPr>
      <dsp:spPr>
        <a:xfrm>
          <a:off x="0" y="3103030"/>
          <a:ext cx="8064896" cy="761972"/>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FFFFEE"/>
              </a:solidFill>
              <a:latin typeface="Arial"/>
              <a:ea typeface="+mn-ea"/>
              <a:cs typeface="+mn-cs"/>
            </a:rPr>
            <a:t>HR Roles</a:t>
          </a:r>
          <a:endParaRPr lang="en-MY" sz="3500" kern="1200" dirty="0">
            <a:solidFill>
              <a:srgbClr val="FFFFEE"/>
            </a:solidFill>
            <a:latin typeface="Arial"/>
            <a:ea typeface="+mn-ea"/>
            <a:cs typeface="+mn-cs"/>
          </a:endParaRPr>
        </a:p>
      </dsp:txBody>
      <dsp:txXfrm>
        <a:off x="37196" y="3140226"/>
        <a:ext cx="7990504" cy="687580"/>
      </dsp:txXfrm>
    </dsp:sp>
    <dsp:sp modelId="{C5D1AED6-AC6E-4A08-84EE-593EEED2FEB9}">
      <dsp:nvSpPr>
        <dsp:cNvPr id="0" name=""/>
        <dsp:cNvSpPr/>
      </dsp:nvSpPr>
      <dsp:spPr>
        <a:xfrm>
          <a:off x="0" y="3878376"/>
          <a:ext cx="8064896" cy="7619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Organisation</a:t>
          </a:r>
        </a:p>
      </dsp:txBody>
      <dsp:txXfrm>
        <a:off x="37196" y="3915572"/>
        <a:ext cx="7990504" cy="687580"/>
      </dsp:txXfrm>
    </dsp:sp>
    <dsp:sp modelId="{34A3D316-0A97-481E-926D-7A5185393925}">
      <dsp:nvSpPr>
        <dsp:cNvPr id="0" name=""/>
        <dsp:cNvSpPr/>
      </dsp:nvSpPr>
      <dsp:spPr>
        <a:xfrm>
          <a:off x="0" y="4653722"/>
          <a:ext cx="8064896" cy="7619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Outsourcing</a:t>
          </a:r>
        </a:p>
      </dsp:txBody>
      <dsp:txXfrm>
        <a:off x="37196" y="4690918"/>
        <a:ext cx="7990504" cy="687580"/>
      </dsp:txXfrm>
    </dsp:sp>
    <dsp:sp modelId="{4A368E46-7A90-4571-A160-64CF6C0C078C}">
      <dsp:nvSpPr>
        <dsp:cNvPr id="0" name=""/>
        <dsp:cNvSpPr/>
      </dsp:nvSpPr>
      <dsp:spPr>
        <a:xfrm>
          <a:off x="0" y="5429068"/>
          <a:ext cx="8064896" cy="7619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Outsourcing Process</a:t>
          </a:r>
          <a:endParaRPr lang="en-MY" sz="3500" kern="1200" dirty="0">
            <a:solidFill>
              <a:srgbClr val="000000"/>
            </a:solidFill>
            <a:latin typeface="Arial"/>
            <a:ea typeface="+mn-ea"/>
            <a:cs typeface="+mn-cs"/>
          </a:endParaRPr>
        </a:p>
      </dsp:txBody>
      <dsp:txXfrm>
        <a:off x="37196" y="5466264"/>
        <a:ext cx="7990504" cy="68758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CBCA26-9D20-4838-B1F9-53234775E96B}">
      <dsp:nvSpPr>
        <dsp:cNvPr id="0" name=""/>
        <dsp:cNvSpPr/>
      </dsp:nvSpPr>
      <dsp:spPr>
        <a:xfrm>
          <a:off x="0" y="0"/>
          <a:ext cx="8064896" cy="7619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37196" y="37196"/>
        <a:ext cx="7990504" cy="687580"/>
      </dsp:txXfrm>
    </dsp:sp>
    <dsp:sp modelId="{C30047F0-DB09-4604-AC54-FC0221E4A689}">
      <dsp:nvSpPr>
        <dsp:cNvPr id="0" name=""/>
        <dsp:cNvSpPr/>
      </dsp:nvSpPr>
      <dsp:spPr>
        <a:xfrm>
          <a:off x="0" y="776992"/>
          <a:ext cx="8064896" cy="7619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37196" y="814188"/>
        <a:ext cx="7990504" cy="687580"/>
      </dsp:txXfrm>
    </dsp:sp>
    <dsp:sp modelId="{F209ACB3-3444-40CC-BCCA-513ABA9ADB86}">
      <dsp:nvSpPr>
        <dsp:cNvPr id="0" name=""/>
        <dsp:cNvSpPr/>
      </dsp:nvSpPr>
      <dsp:spPr>
        <a:xfrm>
          <a:off x="0" y="1552338"/>
          <a:ext cx="8064896" cy="7619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37196" y="1589534"/>
        <a:ext cx="7990504" cy="687580"/>
      </dsp:txXfrm>
    </dsp:sp>
    <dsp:sp modelId="{24D32922-BF99-4CE5-821E-A240C3092535}">
      <dsp:nvSpPr>
        <dsp:cNvPr id="0" name=""/>
        <dsp:cNvSpPr/>
      </dsp:nvSpPr>
      <dsp:spPr>
        <a:xfrm>
          <a:off x="0" y="2327684"/>
          <a:ext cx="8064896" cy="7619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37196" y="2364880"/>
        <a:ext cx="7990504" cy="687580"/>
      </dsp:txXfrm>
    </dsp:sp>
    <dsp:sp modelId="{E4D22F34-D3CF-461E-83BD-43B8CB49F351}">
      <dsp:nvSpPr>
        <dsp:cNvPr id="0" name=""/>
        <dsp:cNvSpPr/>
      </dsp:nvSpPr>
      <dsp:spPr>
        <a:xfrm>
          <a:off x="0" y="3103030"/>
          <a:ext cx="8064896" cy="7619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HR Roles</a:t>
          </a:r>
          <a:endParaRPr lang="en-MY" sz="3500" kern="1200" dirty="0">
            <a:solidFill>
              <a:srgbClr val="000000"/>
            </a:solidFill>
            <a:latin typeface="Arial"/>
            <a:ea typeface="+mn-ea"/>
            <a:cs typeface="+mn-cs"/>
          </a:endParaRPr>
        </a:p>
      </dsp:txBody>
      <dsp:txXfrm>
        <a:off x="37196" y="3140226"/>
        <a:ext cx="7990504" cy="687580"/>
      </dsp:txXfrm>
    </dsp:sp>
    <dsp:sp modelId="{C5D1AED6-AC6E-4A08-84EE-593EEED2FEB9}">
      <dsp:nvSpPr>
        <dsp:cNvPr id="0" name=""/>
        <dsp:cNvSpPr/>
      </dsp:nvSpPr>
      <dsp:spPr>
        <a:xfrm>
          <a:off x="0" y="3878376"/>
          <a:ext cx="8064896" cy="761972"/>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HR Organisation</a:t>
          </a:r>
        </a:p>
      </dsp:txBody>
      <dsp:txXfrm>
        <a:off x="37196" y="3915572"/>
        <a:ext cx="7990504" cy="687580"/>
      </dsp:txXfrm>
    </dsp:sp>
    <dsp:sp modelId="{34A3D316-0A97-481E-926D-7A5185393925}">
      <dsp:nvSpPr>
        <dsp:cNvPr id="0" name=""/>
        <dsp:cNvSpPr/>
      </dsp:nvSpPr>
      <dsp:spPr>
        <a:xfrm>
          <a:off x="0" y="4653722"/>
          <a:ext cx="8064896" cy="7619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Outsourcing</a:t>
          </a:r>
        </a:p>
      </dsp:txBody>
      <dsp:txXfrm>
        <a:off x="37196" y="4690918"/>
        <a:ext cx="7990504" cy="687580"/>
      </dsp:txXfrm>
    </dsp:sp>
    <dsp:sp modelId="{4A368E46-7A90-4571-A160-64CF6C0C078C}">
      <dsp:nvSpPr>
        <dsp:cNvPr id="0" name=""/>
        <dsp:cNvSpPr/>
      </dsp:nvSpPr>
      <dsp:spPr>
        <a:xfrm>
          <a:off x="0" y="5429068"/>
          <a:ext cx="8064896" cy="7619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Outsourcing Process</a:t>
          </a:r>
          <a:endParaRPr lang="en-MY" sz="3500" kern="1200" dirty="0">
            <a:solidFill>
              <a:srgbClr val="000000"/>
            </a:solidFill>
            <a:latin typeface="Arial"/>
            <a:ea typeface="+mn-ea"/>
            <a:cs typeface="+mn-cs"/>
          </a:endParaRPr>
        </a:p>
      </dsp:txBody>
      <dsp:txXfrm>
        <a:off x="37196" y="5466264"/>
        <a:ext cx="7990504" cy="68758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CBCA26-9D20-4838-B1F9-53234775E96B}">
      <dsp:nvSpPr>
        <dsp:cNvPr id="0" name=""/>
        <dsp:cNvSpPr/>
      </dsp:nvSpPr>
      <dsp:spPr>
        <a:xfrm>
          <a:off x="0" y="0"/>
          <a:ext cx="8064896" cy="7619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37196" y="37196"/>
        <a:ext cx="7990504" cy="687580"/>
      </dsp:txXfrm>
    </dsp:sp>
    <dsp:sp modelId="{C30047F0-DB09-4604-AC54-FC0221E4A689}">
      <dsp:nvSpPr>
        <dsp:cNvPr id="0" name=""/>
        <dsp:cNvSpPr/>
      </dsp:nvSpPr>
      <dsp:spPr>
        <a:xfrm>
          <a:off x="0" y="776992"/>
          <a:ext cx="8064896" cy="7619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37196" y="814188"/>
        <a:ext cx="7990504" cy="687580"/>
      </dsp:txXfrm>
    </dsp:sp>
    <dsp:sp modelId="{F209ACB3-3444-40CC-BCCA-513ABA9ADB86}">
      <dsp:nvSpPr>
        <dsp:cNvPr id="0" name=""/>
        <dsp:cNvSpPr/>
      </dsp:nvSpPr>
      <dsp:spPr>
        <a:xfrm>
          <a:off x="0" y="1552338"/>
          <a:ext cx="8064896" cy="7619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37196" y="1589534"/>
        <a:ext cx="7990504" cy="687580"/>
      </dsp:txXfrm>
    </dsp:sp>
    <dsp:sp modelId="{24D32922-BF99-4CE5-821E-A240C3092535}">
      <dsp:nvSpPr>
        <dsp:cNvPr id="0" name=""/>
        <dsp:cNvSpPr/>
      </dsp:nvSpPr>
      <dsp:spPr>
        <a:xfrm>
          <a:off x="0" y="2327684"/>
          <a:ext cx="8064896" cy="7619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37196" y="2364880"/>
        <a:ext cx="7990504" cy="687580"/>
      </dsp:txXfrm>
    </dsp:sp>
    <dsp:sp modelId="{E4D22F34-D3CF-461E-83BD-43B8CB49F351}">
      <dsp:nvSpPr>
        <dsp:cNvPr id="0" name=""/>
        <dsp:cNvSpPr/>
      </dsp:nvSpPr>
      <dsp:spPr>
        <a:xfrm>
          <a:off x="0" y="3096344"/>
          <a:ext cx="8064896" cy="7619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HR Roles</a:t>
          </a:r>
          <a:endParaRPr lang="en-MY" sz="3500" kern="1200" dirty="0">
            <a:solidFill>
              <a:srgbClr val="000000"/>
            </a:solidFill>
            <a:latin typeface="Arial"/>
            <a:ea typeface="+mn-ea"/>
            <a:cs typeface="+mn-cs"/>
          </a:endParaRPr>
        </a:p>
      </dsp:txBody>
      <dsp:txXfrm>
        <a:off x="37196" y="3133540"/>
        <a:ext cx="7990504" cy="687580"/>
      </dsp:txXfrm>
    </dsp:sp>
    <dsp:sp modelId="{C5D1AED6-AC6E-4A08-84EE-593EEED2FEB9}">
      <dsp:nvSpPr>
        <dsp:cNvPr id="0" name=""/>
        <dsp:cNvSpPr/>
      </dsp:nvSpPr>
      <dsp:spPr>
        <a:xfrm>
          <a:off x="0" y="3878376"/>
          <a:ext cx="8064896" cy="7619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Organisation</a:t>
          </a:r>
        </a:p>
      </dsp:txBody>
      <dsp:txXfrm>
        <a:off x="37196" y="3915572"/>
        <a:ext cx="7990504" cy="687580"/>
      </dsp:txXfrm>
    </dsp:sp>
    <dsp:sp modelId="{34A3D316-0A97-481E-926D-7A5185393925}">
      <dsp:nvSpPr>
        <dsp:cNvPr id="0" name=""/>
        <dsp:cNvSpPr/>
      </dsp:nvSpPr>
      <dsp:spPr>
        <a:xfrm>
          <a:off x="0" y="4653722"/>
          <a:ext cx="8064896" cy="761972"/>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HR Outsourcing</a:t>
          </a:r>
        </a:p>
      </dsp:txBody>
      <dsp:txXfrm>
        <a:off x="37196" y="4690918"/>
        <a:ext cx="7990504" cy="687580"/>
      </dsp:txXfrm>
    </dsp:sp>
    <dsp:sp modelId="{4A368E46-7A90-4571-A160-64CF6C0C078C}">
      <dsp:nvSpPr>
        <dsp:cNvPr id="0" name=""/>
        <dsp:cNvSpPr/>
      </dsp:nvSpPr>
      <dsp:spPr>
        <a:xfrm>
          <a:off x="0" y="5429068"/>
          <a:ext cx="8064896" cy="7619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Outsourcing Process</a:t>
          </a:r>
          <a:endParaRPr lang="en-MY" sz="3500" kern="1200" dirty="0">
            <a:solidFill>
              <a:srgbClr val="000000"/>
            </a:solidFill>
            <a:latin typeface="Arial"/>
            <a:ea typeface="+mn-ea"/>
            <a:cs typeface="+mn-cs"/>
          </a:endParaRPr>
        </a:p>
      </dsp:txBody>
      <dsp:txXfrm>
        <a:off x="37196" y="5466264"/>
        <a:ext cx="7990504" cy="68758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CBCA26-9D20-4838-B1F9-53234775E96B}">
      <dsp:nvSpPr>
        <dsp:cNvPr id="0" name=""/>
        <dsp:cNvSpPr/>
      </dsp:nvSpPr>
      <dsp:spPr>
        <a:xfrm>
          <a:off x="0" y="0"/>
          <a:ext cx="8064896" cy="7619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37196" y="37196"/>
        <a:ext cx="7990504" cy="687580"/>
      </dsp:txXfrm>
    </dsp:sp>
    <dsp:sp modelId="{C30047F0-DB09-4604-AC54-FC0221E4A689}">
      <dsp:nvSpPr>
        <dsp:cNvPr id="0" name=""/>
        <dsp:cNvSpPr/>
      </dsp:nvSpPr>
      <dsp:spPr>
        <a:xfrm>
          <a:off x="0" y="776992"/>
          <a:ext cx="8064896" cy="7619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37196" y="814188"/>
        <a:ext cx="7990504" cy="687580"/>
      </dsp:txXfrm>
    </dsp:sp>
    <dsp:sp modelId="{F209ACB3-3444-40CC-BCCA-513ABA9ADB86}">
      <dsp:nvSpPr>
        <dsp:cNvPr id="0" name=""/>
        <dsp:cNvSpPr/>
      </dsp:nvSpPr>
      <dsp:spPr>
        <a:xfrm>
          <a:off x="0" y="1552338"/>
          <a:ext cx="8064896" cy="7619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37196" y="1589534"/>
        <a:ext cx="7990504" cy="687580"/>
      </dsp:txXfrm>
    </dsp:sp>
    <dsp:sp modelId="{24D32922-BF99-4CE5-821E-A240C3092535}">
      <dsp:nvSpPr>
        <dsp:cNvPr id="0" name=""/>
        <dsp:cNvSpPr/>
      </dsp:nvSpPr>
      <dsp:spPr>
        <a:xfrm>
          <a:off x="0" y="2327684"/>
          <a:ext cx="8064896" cy="7619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37196" y="2364880"/>
        <a:ext cx="7990504" cy="687580"/>
      </dsp:txXfrm>
    </dsp:sp>
    <dsp:sp modelId="{E4D22F34-D3CF-461E-83BD-43B8CB49F351}">
      <dsp:nvSpPr>
        <dsp:cNvPr id="0" name=""/>
        <dsp:cNvSpPr/>
      </dsp:nvSpPr>
      <dsp:spPr>
        <a:xfrm>
          <a:off x="0" y="3096344"/>
          <a:ext cx="8064896" cy="7619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HR Roles</a:t>
          </a:r>
          <a:endParaRPr lang="en-MY" sz="3500" kern="1200" dirty="0">
            <a:solidFill>
              <a:srgbClr val="000000"/>
            </a:solidFill>
            <a:latin typeface="Arial"/>
            <a:ea typeface="+mn-ea"/>
            <a:cs typeface="+mn-cs"/>
          </a:endParaRPr>
        </a:p>
      </dsp:txBody>
      <dsp:txXfrm>
        <a:off x="37196" y="3133540"/>
        <a:ext cx="7990504" cy="687580"/>
      </dsp:txXfrm>
    </dsp:sp>
    <dsp:sp modelId="{C5D1AED6-AC6E-4A08-84EE-593EEED2FEB9}">
      <dsp:nvSpPr>
        <dsp:cNvPr id="0" name=""/>
        <dsp:cNvSpPr/>
      </dsp:nvSpPr>
      <dsp:spPr>
        <a:xfrm>
          <a:off x="0" y="3878376"/>
          <a:ext cx="8064896" cy="7619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Organisation</a:t>
          </a:r>
        </a:p>
      </dsp:txBody>
      <dsp:txXfrm>
        <a:off x="37196" y="3915572"/>
        <a:ext cx="7990504" cy="687580"/>
      </dsp:txXfrm>
    </dsp:sp>
    <dsp:sp modelId="{34A3D316-0A97-481E-926D-7A5185393925}">
      <dsp:nvSpPr>
        <dsp:cNvPr id="0" name=""/>
        <dsp:cNvSpPr/>
      </dsp:nvSpPr>
      <dsp:spPr>
        <a:xfrm>
          <a:off x="0" y="4653722"/>
          <a:ext cx="8064896" cy="7619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Outsourcing</a:t>
          </a:r>
        </a:p>
      </dsp:txBody>
      <dsp:txXfrm>
        <a:off x="37196" y="4690918"/>
        <a:ext cx="7990504" cy="687580"/>
      </dsp:txXfrm>
    </dsp:sp>
    <dsp:sp modelId="{4A368E46-7A90-4571-A160-64CF6C0C078C}">
      <dsp:nvSpPr>
        <dsp:cNvPr id="0" name=""/>
        <dsp:cNvSpPr/>
      </dsp:nvSpPr>
      <dsp:spPr>
        <a:xfrm>
          <a:off x="0" y="5429068"/>
          <a:ext cx="8064896" cy="761972"/>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FFFFEE"/>
              </a:solidFill>
              <a:latin typeface="Arial"/>
              <a:ea typeface="+mn-ea"/>
              <a:cs typeface="+mn-cs"/>
            </a:rPr>
            <a:t>Outsourcing Process</a:t>
          </a:r>
          <a:endParaRPr lang="en-MY" sz="3500" kern="1200" dirty="0">
            <a:solidFill>
              <a:srgbClr val="FFFFEE"/>
            </a:solidFill>
            <a:latin typeface="Arial"/>
            <a:ea typeface="+mn-ea"/>
            <a:cs typeface="+mn-cs"/>
          </a:endParaRPr>
        </a:p>
      </dsp:txBody>
      <dsp:txXfrm>
        <a:off x="37196" y="5466264"/>
        <a:ext cx="7990504" cy="68758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val="35895415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11</a:t>
            </a:fld>
            <a:endParaRPr lang="en-MY" altLang="en-US"/>
          </a:p>
        </p:txBody>
      </p:sp>
    </p:spTree>
    <p:extLst>
      <p:ext uri="{BB962C8B-B14F-4D97-AF65-F5344CB8AC3E}">
        <p14:creationId xmlns:p14="http://schemas.microsoft.com/office/powerpoint/2010/main" val="23907611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20</a:t>
            </a:fld>
            <a:endParaRPr lang="en-MY" altLang="en-US"/>
          </a:p>
        </p:txBody>
      </p:sp>
    </p:spTree>
    <p:extLst>
      <p:ext uri="{BB962C8B-B14F-4D97-AF65-F5344CB8AC3E}">
        <p14:creationId xmlns:p14="http://schemas.microsoft.com/office/powerpoint/2010/main" val="34978931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24</a:t>
            </a:fld>
            <a:endParaRPr lang="en-MY" altLang="en-US"/>
          </a:p>
        </p:txBody>
      </p:sp>
    </p:spTree>
    <p:extLst>
      <p:ext uri="{BB962C8B-B14F-4D97-AF65-F5344CB8AC3E}">
        <p14:creationId xmlns:p14="http://schemas.microsoft.com/office/powerpoint/2010/main" val="31921361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38</a:t>
            </a:fld>
            <a:endParaRPr lang="en-MY" altLang="en-US"/>
          </a:p>
        </p:txBody>
      </p:sp>
    </p:spTree>
    <p:extLst>
      <p:ext uri="{BB962C8B-B14F-4D97-AF65-F5344CB8AC3E}">
        <p14:creationId xmlns:p14="http://schemas.microsoft.com/office/powerpoint/2010/main" val="16397396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44</a:t>
            </a:fld>
            <a:endParaRPr lang="en-MY" altLang="en-US"/>
          </a:p>
        </p:txBody>
      </p:sp>
    </p:spTree>
    <p:extLst>
      <p:ext uri="{BB962C8B-B14F-4D97-AF65-F5344CB8AC3E}">
        <p14:creationId xmlns:p14="http://schemas.microsoft.com/office/powerpoint/2010/main" val="13180214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59</a:t>
            </a:fld>
            <a:endParaRPr lang="en-MY" altLang="en-US"/>
          </a:p>
        </p:txBody>
      </p:sp>
    </p:spTree>
    <p:extLst>
      <p:ext uri="{BB962C8B-B14F-4D97-AF65-F5344CB8AC3E}">
        <p14:creationId xmlns:p14="http://schemas.microsoft.com/office/powerpoint/2010/main" val="32529264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71</a:t>
            </a:fld>
            <a:endParaRPr lang="en-MY" altLang="en-US"/>
          </a:p>
        </p:txBody>
      </p:sp>
    </p:spTree>
    <p:extLst>
      <p:ext uri="{BB962C8B-B14F-4D97-AF65-F5344CB8AC3E}">
        <p14:creationId xmlns:p14="http://schemas.microsoft.com/office/powerpoint/2010/main" val="26464873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4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7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HR ADMINISTRATION AND </a:t>
            </a:r>
            <a:br>
              <a:rPr lang="en-MY" dirty="0"/>
            </a:br>
            <a:r>
              <a:rPr lang="en-MY" dirty="0"/>
              <a:t>SHARED SERVICES- 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998650373"/>
              </p:ext>
            </p:extLst>
          </p:nvPr>
        </p:nvGraphicFramePr>
        <p:xfrm>
          <a:off x="683568" y="332656"/>
          <a:ext cx="8064896" cy="6192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325094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993E4-A25A-4928-B620-2128412CA0B3}"/>
              </a:ext>
            </a:extLst>
          </p:cNvPr>
          <p:cNvSpPr>
            <a:spLocks noGrp="1"/>
          </p:cNvSpPr>
          <p:nvPr>
            <p:ph type="title"/>
          </p:nvPr>
        </p:nvSpPr>
        <p:spPr/>
        <p:txBody>
          <a:bodyPr/>
          <a:lstStyle/>
          <a:p>
            <a:r>
              <a:rPr lang="en-MY" dirty="0"/>
              <a:t>SWOT</a:t>
            </a:r>
          </a:p>
        </p:txBody>
      </p:sp>
      <p:sp>
        <p:nvSpPr>
          <p:cNvPr id="3" name="Content Placeholder 2">
            <a:extLst>
              <a:ext uri="{FF2B5EF4-FFF2-40B4-BE49-F238E27FC236}">
                <a16:creationId xmlns:a16="http://schemas.microsoft.com/office/drawing/2014/main" id="{E874EC89-59C6-4DBE-A4E5-1E48B9F43AF2}"/>
              </a:ext>
            </a:extLst>
          </p:cNvPr>
          <p:cNvSpPr>
            <a:spLocks noGrp="1"/>
          </p:cNvSpPr>
          <p:nvPr>
            <p:ph idx="1"/>
          </p:nvPr>
        </p:nvSpPr>
        <p:spPr/>
        <p:txBody>
          <a:bodyPr/>
          <a:lstStyle/>
          <a:p>
            <a:pPr marL="0" indent="0">
              <a:buNone/>
            </a:pPr>
            <a:r>
              <a:rPr lang="en-MY" sz="2600" dirty="0"/>
              <a:t>The primary aim of strategic planning is to bring an organization into balance with the external environment and to maintain that balance over time. Organizations accomplish this balance by evaluating new programs and services with the intent of maximizing organizational performance. SWOT analysis is a preliminary decision-making tool that sets the stage for this work.</a:t>
            </a:r>
          </a:p>
          <a:p>
            <a:pPr marL="0" indent="0">
              <a:buNone/>
            </a:pPr>
            <a:endParaRPr lang="en-MY" sz="2600" dirty="0"/>
          </a:p>
          <a:p>
            <a:pPr marL="0" indent="0">
              <a:buNone/>
            </a:pPr>
            <a:r>
              <a:rPr lang="en-MY" sz="2600" dirty="0"/>
              <a:t>SWOT analysis was invented in the 1960s by a management consultant named Albert Humphrey at the Stanford Research Institute. </a:t>
            </a:r>
          </a:p>
        </p:txBody>
      </p:sp>
    </p:spTree>
    <p:extLst>
      <p:ext uri="{BB962C8B-B14F-4D97-AF65-F5344CB8AC3E}">
        <p14:creationId xmlns:p14="http://schemas.microsoft.com/office/powerpoint/2010/main" val="33887854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3566E-B8ED-4111-AA28-029482BD76FE}"/>
              </a:ext>
            </a:extLst>
          </p:cNvPr>
          <p:cNvSpPr>
            <a:spLocks noGrp="1"/>
          </p:cNvSpPr>
          <p:nvPr>
            <p:ph type="title"/>
          </p:nvPr>
        </p:nvSpPr>
        <p:spPr/>
        <p:txBody>
          <a:bodyPr/>
          <a:lstStyle/>
          <a:p>
            <a:r>
              <a:rPr lang="en-MY" dirty="0"/>
              <a:t>SWOT Analysis</a:t>
            </a:r>
          </a:p>
        </p:txBody>
      </p:sp>
      <p:pic>
        <p:nvPicPr>
          <p:cNvPr id="5" name="Content Placeholder 4">
            <a:extLst>
              <a:ext uri="{FF2B5EF4-FFF2-40B4-BE49-F238E27FC236}">
                <a16:creationId xmlns:a16="http://schemas.microsoft.com/office/drawing/2014/main" id="{2CC02B3F-A0F7-439D-A238-F7B035CF1DE2}"/>
              </a:ext>
            </a:extLst>
          </p:cNvPr>
          <p:cNvPicPr>
            <a:picLocks noGrp="1" noChangeAspect="1"/>
          </p:cNvPicPr>
          <p:nvPr>
            <p:ph idx="1"/>
          </p:nvPr>
        </p:nvPicPr>
        <p:blipFill>
          <a:blip r:embed="rId2"/>
          <a:stretch>
            <a:fillRect/>
          </a:stretch>
        </p:blipFill>
        <p:spPr>
          <a:xfrm>
            <a:off x="1043608" y="1772816"/>
            <a:ext cx="5783219" cy="4519339"/>
          </a:xfrm>
        </p:spPr>
      </p:pic>
    </p:spTree>
    <p:extLst>
      <p:ext uri="{BB962C8B-B14F-4D97-AF65-F5344CB8AC3E}">
        <p14:creationId xmlns:p14="http://schemas.microsoft.com/office/powerpoint/2010/main" val="25787406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A195F-FA82-4905-B66A-3B182E5E6A53}"/>
              </a:ext>
            </a:extLst>
          </p:cNvPr>
          <p:cNvSpPr>
            <a:spLocks noGrp="1"/>
          </p:cNvSpPr>
          <p:nvPr>
            <p:ph type="title"/>
          </p:nvPr>
        </p:nvSpPr>
        <p:spPr/>
        <p:txBody>
          <a:bodyPr/>
          <a:lstStyle/>
          <a:p>
            <a:r>
              <a:rPr lang="en-MY" dirty="0"/>
              <a:t>Strengths</a:t>
            </a:r>
          </a:p>
        </p:txBody>
      </p:sp>
      <p:sp>
        <p:nvSpPr>
          <p:cNvPr id="3" name="Content Placeholder 2">
            <a:extLst>
              <a:ext uri="{FF2B5EF4-FFF2-40B4-BE49-F238E27FC236}">
                <a16:creationId xmlns:a16="http://schemas.microsoft.com/office/drawing/2014/main" id="{BE3EF4AB-9E04-4DB5-BECA-D94AF162CFE4}"/>
              </a:ext>
            </a:extLst>
          </p:cNvPr>
          <p:cNvSpPr>
            <a:spLocks noGrp="1"/>
          </p:cNvSpPr>
          <p:nvPr>
            <p:ph idx="1"/>
          </p:nvPr>
        </p:nvSpPr>
        <p:spPr>
          <a:xfrm>
            <a:off x="685800" y="1556792"/>
            <a:ext cx="8278688" cy="5023395"/>
          </a:xfrm>
        </p:spPr>
        <p:txBody>
          <a:bodyPr/>
          <a:lstStyle/>
          <a:p>
            <a:pPr marL="0" indent="0">
              <a:buNone/>
            </a:pPr>
            <a:r>
              <a:rPr lang="en-MY" sz="2400" dirty="0"/>
              <a:t>They are characteristics of the business or team that give it an advantage over others in the industry. Strengths must focus upon what the firm can do with its internal resources. </a:t>
            </a:r>
          </a:p>
          <a:p>
            <a:pPr marL="0" indent="0">
              <a:buNone/>
            </a:pPr>
            <a:endParaRPr lang="en-MY" sz="2400" dirty="0"/>
          </a:p>
          <a:p>
            <a:r>
              <a:rPr lang="en-MY" sz="2400" dirty="0"/>
              <a:t>Any asset that the firm owns could certainly be classified as strength, </a:t>
            </a:r>
          </a:p>
          <a:p>
            <a:r>
              <a:rPr lang="en-MY" sz="2400" dirty="0"/>
              <a:t> State-of-the-art production line machinery</a:t>
            </a:r>
          </a:p>
          <a:p>
            <a:r>
              <a:rPr lang="en-MY" sz="2400" dirty="0"/>
              <a:t>A strong brand-name presence</a:t>
            </a:r>
          </a:p>
          <a:p>
            <a:r>
              <a:rPr lang="en-MY" sz="2400" dirty="0"/>
              <a:t>Recognized customer service excellence,</a:t>
            </a:r>
          </a:p>
          <a:p>
            <a:r>
              <a:rPr lang="en-MY" sz="2400" dirty="0"/>
              <a:t>Exclusive access to a strong supply chain network</a:t>
            </a:r>
          </a:p>
        </p:txBody>
      </p:sp>
    </p:spTree>
    <p:extLst>
      <p:ext uri="{BB962C8B-B14F-4D97-AF65-F5344CB8AC3E}">
        <p14:creationId xmlns:p14="http://schemas.microsoft.com/office/powerpoint/2010/main" val="23450693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BEC7E-D26D-4C8C-BBD2-1A85ABC15714}"/>
              </a:ext>
            </a:extLst>
          </p:cNvPr>
          <p:cNvSpPr>
            <a:spLocks noGrp="1"/>
          </p:cNvSpPr>
          <p:nvPr>
            <p:ph type="title"/>
          </p:nvPr>
        </p:nvSpPr>
        <p:spPr/>
        <p:txBody>
          <a:bodyPr/>
          <a:lstStyle/>
          <a:p>
            <a:r>
              <a:rPr lang="en-MY" dirty="0"/>
              <a:t>Weaknesses</a:t>
            </a:r>
          </a:p>
        </p:txBody>
      </p:sp>
      <p:sp>
        <p:nvSpPr>
          <p:cNvPr id="3" name="Content Placeholder 2">
            <a:extLst>
              <a:ext uri="{FF2B5EF4-FFF2-40B4-BE49-F238E27FC236}">
                <a16:creationId xmlns:a16="http://schemas.microsoft.com/office/drawing/2014/main" id="{4C180FDF-44D9-47DD-9546-0250A30BA9DD}"/>
              </a:ext>
            </a:extLst>
          </p:cNvPr>
          <p:cNvSpPr>
            <a:spLocks noGrp="1"/>
          </p:cNvSpPr>
          <p:nvPr>
            <p:ph idx="1"/>
          </p:nvPr>
        </p:nvSpPr>
        <p:spPr/>
        <p:txBody>
          <a:bodyPr/>
          <a:lstStyle/>
          <a:p>
            <a:pPr marL="0" indent="0">
              <a:buNone/>
            </a:pPr>
            <a:r>
              <a:rPr lang="en-MY" sz="2400" dirty="0"/>
              <a:t>Characteristics that place the firm at a disadvantage relative to others. </a:t>
            </a:r>
          </a:p>
          <a:p>
            <a:pPr marL="0" indent="0">
              <a:buNone/>
            </a:pPr>
            <a:endParaRPr lang="en-MY" sz="2400" dirty="0"/>
          </a:p>
          <a:p>
            <a:r>
              <a:rPr lang="en-MY" sz="2400" dirty="0"/>
              <a:t>Poor product positioning</a:t>
            </a:r>
          </a:p>
          <a:p>
            <a:r>
              <a:rPr lang="en-MY" sz="2400" dirty="0"/>
              <a:t>Deteriorating physical assets</a:t>
            </a:r>
          </a:p>
          <a:p>
            <a:r>
              <a:rPr lang="en-MY" sz="2400" dirty="0"/>
              <a:t>Out-of-date production equipment</a:t>
            </a:r>
          </a:p>
          <a:p>
            <a:r>
              <a:rPr lang="en-MY" sz="2400" dirty="0"/>
              <a:t>Poor customer service</a:t>
            </a:r>
          </a:p>
          <a:p>
            <a:r>
              <a:rPr lang="en-MY" sz="2400" dirty="0"/>
              <a:t>High employee turnover that causes the firm to lose talented people can be a major weakness of the firm</a:t>
            </a:r>
          </a:p>
        </p:txBody>
      </p:sp>
    </p:spTree>
    <p:extLst>
      <p:ext uri="{BB962C8B-B14F-4D97-AF65-F5344CB8AC3E}">
        <p14:creationId xmlns:p14="http://schemas.microsoft.com/office/powerpoint/2010/main" val="36065691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C71FB-93FD-4309-A77D-A9196AC0AEDA}"/>
              </a:ext>
            </a:extLst>
          </p:cNvPr>
          <p:cNvSpPr>
            <a:spLocks noGrp="1"/>
          </p:cNvSpPr>
          <p:nvPr>
            <p:ph type="title"/>
          </p:nvPr>
        </p:nvSpPr>
        <p:spPr/>
        <p:txBody>
          <a:bodyPr/>
          <a:lstStyle/>
          <a:p>
            <a:r>
              <a:rPr lang="en-MY" dirty="0"/>
              <a:t>Opportunities</a:t>
            </a:r>
          </a:p>
        </p:txBody>
      </p:sp>
      <p:sp>
        <p:nvSpPr>
          <p:cNvPr id="3" name="Content Placeholder 2">
            <a:extLst>
              <a:ext uri="{FF2B5EF4-FFF2-40B4-BE49-F238E27FC236}">
                <a16:creationId xmlns:a16="http://schemas.microsoft.com/office/drawing/2014/main" id="{8774C223-6EFC-45A7-BE5D-84CF73C273CD}"/>
              </a:ext>
            </a:extLst>
          </p:cNvPr>
          <p:cNvSpPr>
            <a:spLocks noGrp="1"/>
          </p:cNvSpPr>
          <p:nvPr>
            <p:ph idx="1"/>
          </p:nvPr>
        </p:nvSpPr>
        <p:spPr/>
        <p:txBody>
          <a:bodyPr/>
          <a:lstStyle/>
          <a:p>
            <a:pPr marL="0" indent="0">
              <a:buNone/>
            </a:pPr>
            <a:r>
              <a:rPr lang="en-MY" sz="2400" dirty="0"/>
              <a:t>In general, any changes in the external environment can be an opportunity to the firm</a:t>
            </a:r>
          </a:p>
          <a:p>
            <a:pPr marL="0" indent="0">
              <a:buNone/>
            </a:pPr>
            <a:endParaRPr lang="en-MY" sz="2400" dirty="0"/>
          </a:p>
          <a:p>
            <a:r>
              <a:rPr lang="en-MY" sz="2400" dirty="0"/>
              <a:t>Changes in tax structure</a:t>
            </a:r>
          </a:p>
          <a:p>
            <a:r>
              <a:rPr lang="en-MY" sz="2400" dirty="0"/>
              <a:t>Improvements in economic trends</a:t>
            </a:r>
          </a:p>
          <a:p>
            <a:r>
              <a:rPr lang="en-MY" sz="2400" dirty="0"/>
              <a:t>The passage of favourable laws</a:t>
            </a:r>
          </a:p>
          <a:p>
            <a:r>
              <a:rPr lang="en-MY" sz="2400" dirty="0"/>
              <a:t>Market positioning</a:t>
            </a:r>
          </a:p>
          <a:p>
            <a:r>
              <a:rPr lang="en-MY" sz="2400" dirty="0"/>
              <a:t>New technologies</a:t>
            </a:r>
          </a:p>
          <a:p>
            <a:r>
              <a:rPr lang="en-MY" sz="2400" dirty="0"/>
              <a:t>International trade agreements</a:t>
            </a:r>
          </a:p>
        </p:txBody>
      </p:sp>
    </p:spTree>
    <p:extLst>
      <p:ext uri="{BB962C8B-B14F-4D97-AF65-F5344CB8AC3E}">
        <p14:creationId xmlns:p14="http://schemas.microsoft.com/office/powerpoint/2010/main" val="24115523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C622A-D2CF-40E2-BAA4-9C587C9966ED}"/>
              </a:ext>
            </a:extLst>
          </p:cNvPr>
          <p:cNvSpPr>
            <a:spLocks noGrp="1"/>
          </p:cNvSpPr>
          <p:nvPr>
            <p:ph type="title"/>
          </p:nvPr>
        </p:nvSpPr>
        <p:spPr/>
        <p:txBody>
          <a:bodyPr/>
          <a:lstStyle/>
          <a:p>
            <a:r>
              <a:rPr lang="en-MY" dirty="0"/>
              <a:t>Threats</a:t>
            </a:r>
          </a:p>
        </p:txBody>
      </p:sp>
      <p:sp>
        <p:nvSpPr>
          <p:cNvPr id="3" name="Content Placeholder 2">
            <a:extLst>
              <a:ext uri="{FF2B5EF4-FFF2-40B4-BE49-F238E27FC236}">
                <a16:creationId xmlns:a16="http://schemas.microsoft.com/office/drawing/2014/main" id="{AE1C4139-92DB-4678-A418-44B66B2BC1CC}"/>
              </a:ext>
            </a:extLst>
          </p:cNvPr>
          <p:cNvSpPr>
            <a:spLocks noGrp="1"/>
          </p:cNvSpPr>
          <p:nvPr>
            <p:ph idx="1"/>
          </p:nvPr>
        </p:nvSpPr>
        <p:spPr/>
        <p:txBody>
          <a:bodyPr/>
          <a:lstStyle/>
          <a:p>
            <a:pPr marL="0" indent="0">
              <a:buNone/>
            </a:pPr>
            <a:r>
              <a:rPr lang="en-MY" sz="2400" dirty="0"/>
              <a:t>They are external elements in the environment that could cause trouble for the business. </a:t>
            </a:r>
          </a:p>
          <a:p>
            <a:pPr marL="0" indent="0">
              <a:buNone/>
            </a:pPr>
            <a:endParaRPr lang="en-MY" sz="2400" dirty="0"/>
          </a:p>
          <a:p>
            <a:r>
              <a:rPr lang="en-MY" sz="2400" dirty="0"/>
              <a:t>Changes in consumer preferences</a:t>
            </a:r>
          </a:p>
          <a:p>
            <a:r>
              <a:rPr lang="en-MY" sz="2400" dirty="0"/>
              <a:t>New competitor innovations</a:t>
            </a:r>
          </a:p>
          <a:p>
            <a:r>
              <a:rPr lang="en-MY" sz="2400" dirty="0"/>
              <a:t>Restrictive regulations</a:t>
            </a:r>
          </a:p>
          <a:p>
            <a:r>
              <a:rPr lang="en-MY" sz="2400" dirty="0"/>
              <a:t>Unfavourable trade barriers</a:t>
            </a:r>
          </a:p>
          <a:p>
            <a:r>
              <a:rPr lang="en-MY" sz="2400" dirty="0"/>
              <a:t>Loss of </a:t>
            </a:r>
            <a:r>
              <a:rPr lang="en-MY" sz="2400" dirty="0" err="1"/>
              <a:t>favorable</a:t>
            </a:r>
            <a:r>
              <a:rPr lang="en-MY" sz="2400" dirty="0"/>
              <a:t> distribution networks </a:t>
            </a:r>
          </a:p>
          <a:p>
            <a:r>
              <a:rPr lang="en-MY" sz="2400" dirty="0"/>
              <a:t>Restrictions on the firm’s cash flows </a:t>
            </a:r>
          </a:p>
          <a:p>
            <a:endParaRPr lang="en-MY" sz="2400" dirty="0"/>
          </a:p>
          <a:p>
            <a:pPr marL="0" indent="0">
              <a:buNone/>
            </a:pPr>
            <a:r>
              <a:rPr lang="en-MY" sz="2400" dirty="0"/>
              <a:t>Anything that can threaten the firm’s market position</a:t>
            </a:r>
          </a:p>
        </p:txBody>
      </p:sp>
    </p:spTree>
    <p:extLst>
      <p:ext uri="{BB962C8B-B14F-4D97-AF65-F5344CB8AC3E}">
        <p14:creationId xmlns:p14="http://schemas.microsoft.com/office/powerpoint/2010/main" val="36494385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1 </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Which part of a SWOT analysis reflects the external environment?</a:t>
            </a:r>
          </a:p>
          <a:p>
            <a:pPr marL="514350" indent="-514350">
              <a:buFont typeface="+mj-lt"/>
              <a:buAutoNum type="alphaUcPeriod"/>
            </a:pPr>
            <a:r>
              <a:rPr lang="en-MY" dirty="0"/>
              <a:t>Strengths and weaknesses</a:t>
            </a:r>
          </a:p>
          <a:p>
            <a:pPr marL="514350" indent="-514350">
              <a:buFont typeface="+mj-lt"/>
              <a:buAutoNum type="alphaUcPeriod"/>
            </a:pPr>
            <a:r>
              <a:rPr lang="en-MY" dirty="0"/>
              <a:t> Opportunities and threats</a:t>
            </a:r>
          </a:p>
          <a:p>
            <a:pPr marL="514350" indent="-514350">
              <a:buFont typeface="+mj-lt"/>
              <a:buAutoNum type="alphaUcPeriod"/>
            </a:pPr>
            <a:r>
              <a:rPr lang="en-MY" dirty="0"/>
              <a:t> Weaknesses and opportunities</a:t>
            </a:r>
          </a:p>
          <a:p>
            <a:pPr marL="514350" indent="-514350">
              <a:buFont typeface="+mj-lt"/>
              <a:buAutoNum type="alphaUcPeriod"/>
            </a:pPr>
            <a:r>
              <a:rPr lang="en-MY" dirty="0"/>
              <a:t> Strengths and threats</a:t>
            </a:r>
          </a:p>
          <a:p>
            <a:pPr marL="0" indent="0">
              <a:buNone/>
            </a:pPr>
            <a:endParaRPr lang="en-MY" dirty="0"/>
          </a:p>
          <a:p>
            <a:pPr marL="0" indent="0">
              <a:buNone/>
            </a:pPr>
            <a:endParaRPr lang="en-MY" dirty="0"/>
          </a:p>
        </p:txBody>
      </p:sp>
    </p:spTree>
    <p:extLst>
      <p:ext uri="{BB962C8B-B14F-4D97-AF65-F5344CB8AC3E}">
        <p14:creationId xmlns:p14="http://schemas.microsoft.com/office/powerpoint/2010/main" val="19496757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89E7F-A9DB-4C40-A8FF-D144BABFD8AD}"/>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CC205CF8-1E0C-47FB-A766-4FC24D74584E}"/>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5734660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585692847"/>
              </p:ext>
            </p:extLst>
          </p:nvPr>
        </p:nvGraphicFramePr>
        <p:xfrm>
          <a:off x="683568" y="332656"/>
          <a:ext cx="8064896" cy="6192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835713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6F8186-5B32-484F-BBE4-DEB5F4AFEDAB}"/>
              </a:ext>
            </a:extLst>
          </p:cNvPr>
          <p:cNvSpPr>
            <a:spLocks noGrp="1"/>
          </p:cNvSpPr>
          <p:nvPr>
            <p:ph type="title"/>
          </p:nvPr>
        </p:nvSpPr>
        <p:spPr/>
        <p:txBody>
          <a:bodyPr/>
          <a:lstStyle/>
          <a:p>
            <a:r>
              <a:rPr lang="en-MY" dirty="0"/>
              <a:t>PEST Analysis</a:t>
            </a:r>
          </a:p>
        </p:txBody>
      </p:sp>
      <p:sp>
        <p:nvSpPr>
          <p:cNvPr id="3" name="Content Placeholder 2">
            <a:extLst>
              <a:ext uri="{FF2B5EF4-FFF2-40B4-BE49-F238E27FC236}">
                <a16:creationId xmlns:a16="http://schemas.microsoft.com/office/drawing/2014/main" id="{E60261A9-5944-4A0C-B0B1-D92C8DBC4E50}"/>
              </a:ext>
            </a:extLst>
          </p:cNvPr>
          <p:cNvSpPr>
            <a:spLocks noGrp="1"/>
          </p:cNvSpPr>
          <p:nvPr>
            <p:ph idx="1"/>
          </p:nvPr>
        </p:nvSpPr>
        <p:spPr/>
        <p:txBody>
          <a:bodyPr/>
          <a:lstStyle/>
          <a:p>
            <a:pPr marL="0" indent="0">
              <a:buNone/>
            </a:pPr>
            <a:r>
              <a:rPr lang="en-MY" dirty="0"/>
              <a:t>PEST analysis (political, economic, social and technological) describes a framework of macro-environmental factors used in the environmental scanning component of strategic management. It is part of an external analysis when conducting a strategic analysis or doing market research, and gives an overview of the different macro-environmental factors to be taken into consideration.</a:t>
            </a:r>
          </a:p>
        </p:txBody>
      </p:sp>
    </p:spTree>
    <p:extLst>
      <p:ext uri="{BB962C8B-B14F-4D97-AF65-F5344CB8AC3E}">
        <p14:creationId xmlns:p14="http://schemas.microsoft.com/office/powerpoint/2010/main" val="39097911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CEED8-821D-4D98-B730-28FD7AA4288E}"/>
              </a:ext>
            </a:extLst>
          </p:cNvPr>
          <p:cNvSpPr>
            <a:spLocks noGrp="1"/>
          </p:cNvSpPr>
          <p:nvPr>
            <p:ph type="title"/>
          </p:nvPr>
        </p:nvSpPr>
        <p:spPr/>
        <p:txBody>
          <a:bodyPr/>
          <a:lstStyle/>
          <a:p>
            <a:r>
              <a:rPr lang="en-MY" dirty="0"/>
              <a:t>PEST Analysis</a:t>
            </a:r>
          </a:p>
        </p:txBody>
      </p:sp>
      <p:pic>
        <p:nvPicPr>
          <p:cNvPr id="5" name="Picture 4">
            <a:extLst>
              <a:ext uri="{FF2B5EF4-FFF2-40B4-BE49-F238E27FC236}">
                <a16:creationId xmlns:a16="http://schemas.microsoft.com/office/drawing/2014/main" id="{D7BCEC6B-7ECA-42D0-8698-C711110F310D}"/>
              </a:ext>
            </a:extLst>
          </p:cNvPr>
          <p:cNvPicPr>
            <a:picLocks noChangeAspect="1"/>
          </p:cNvPicPr>
          <p:nvPr/>
        </p:nvPicPr>
        <p:blipFill>
          <a:blip r:embed="rId2"/>
          <a:stretch>
            <a:fillRect/>
          </a:stretch>
        </p:blipFill>
        <p:spPr>
          <a:xfrm>
            <a:off x="1115616" y="2060848"/>
            <a:ext cx="7126142" cy="3960440"/>
          </a:xfrm>
          <a:prstGeom prst="rect">
            <a:avLst/>
          </a:prstGeom>
        </p:spPr>
      </p:pic>
    </p:spTree>
    <p:extLst>
      <p:ext uri="{BB962C8B-B14F-4D97-AF65-F5344CB8AC3E}">
        <p14:creationId xmlns:p14="http://schemas.microsoft.com/office/powerpoint/2010/main" val="34850974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E34995-2777-45F1-9D68-CEFD2DD7A878}"/>
              </a:ext>
            </a:extLst>
          </p:cNvPr>
          <p:cNvSpPr>
            <a:spLocks noGrp="1"/>
          </p:cNvSpPr>
          <p:nvPr>
            <p:ph type="title"/>
          </p:nvPr>
        </p:nvSpPr>
        <p:spPr/>
        <p:txBody>
          <a:bodyPr/>
          <a:lstStyle/>
          <a:p>
            <a:r>
              <a:rPr lang="en-MY" dirty="0"/>
              <a:t>Question # 2 </a:t>
            </a:r>
          </a:p>
        </p:txBody>
      </p:sp>
      <p:sp>
        <p:nvSpPr>
          <p:cNvPr id="3" name="Content Placeholder 2">
            <a:extLst>
              <a:ext uri="{FF2B5EF4-FFF2-40B4-BE49-F238E27FC236}">
                <a16:creationId xmlns:a16="http://schemas.microsoft.com/office/drawing/2014/main" id="{A072C1A6-E8A8-4A7C-9635-8592825D1ACF}"/>
              </a:ext>
            </a:extLst>
          </p:cNvPr>
          <p:cNvSpPr>
            <a:spLocks noGrp="1"/>
          </p:cNvSpPr>
          <p:nvPr>
            <p:ph idx="1"/>
          </p:nvPr>
        </p:nvSpPr>
        <p:spPr/>
        <p:txBody>
          <a:bodyPr/>
          <a:lstStyle/>
          <a:p>
            <a:pPr marL="0" indent="0">
              <a:buNone/>
            </a:pPr>
            <a:r>
              <a:rPr lang="en-MY" dirty="0"/>
              <a:t>Which part of the SWOT analysis identifies the core competencies of a global enterprise?</a:t>
            </a:r>
          </a:p>
          <a:p>
            <a:pPr marL="514350" indent="-514350">
              <a:buFont typeface="+mj-lt"/>
              <a:buAutoNum type="alphaUcPeriod"/>
            </a:pPr>
            <a:r>
              <a:rPr lang="en-MY" dirty="0"/>
              <a:t> Opportunities and threats</a:t>
            </a:r>
          </a:p>
          <a:p>
            <a:pPr marL="514350" indent="-514350">
              <a:buFont typeface="+mj-lt"/>
              <a:buAutoNum type="alphaUcPeriod"/>
            </a:pPr>
            <a:r>
              <a:rPr lang="en-MY" dirty="0"/>
              <a:t>Weaknesses and opportunities</a:t>
            </a:r>
          </a:p>
          <a:p>
            <a:pPr marL="514350" indent="-514350">
              <a:buFont typeface="+mj-lt"/>
              <a:buAutoNum type="alphaUcPeriod"/>
            </a:pPr>
            <a:r>
              <a:rPr lang="en-MY" dirty="0"/>
              <a:t> Strengths and threats</a:t>
            </a:r>
          </a:p>
          <a:p>
            <a:pPr marL="514350" indent="-514350">
              <a:buFont typeface="+mj-lt"/>
              <a:buAutoNum type="alphaUcPeriod"/>
            </a:pPr>
            <a:r>
              <a:rPr lang="en-MY" dirty="0"/>
              <a:t> Strengths and weaknesses</a:t>
            </a:r>
          </a:p>
        </p:txBody>
      </p:sp>
    </p:spTree>
    <p:extLst>
      <p:ext uri="{BB962C8B-B14F-4D97-AF65-F5344CB8AC3E}">
        <p14:creationId xmlns:p14="http://schemas.microsoft.com/office/powerpoint/2010/main" val="6289251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5612C-8041-4BA8-80E9-DEFAD507A793}"/>
              </a:ext>
            </a:extLst>
          </p:cNvPr>
          <p:cNvSpPr>
            <a:spLocks noGrp="1"/>
          </p:cNvSpPr>
          <p:nvPr>
            <p:ph type="title"/>
          </p:nvPr>
        </p:nvSpPr>
        <p:spPr/>
        <p:txBody>
          <a:bodyPr/>
          <a:lstStyle/>
          <a:p>
            <a:r>
              <a:rPr lang="en-MY" dirty="0"/>
              <a:t>Answer # 2 </a:t>
            </a:r>
          </a:p>
        </p:txBody>
      </p:sp>
      <p:sp>
        <p:nvSpPr>
          <p:cNvPr id="3" name="Content Placeholder 2">
            <a:extLst>
              <a:ext uri="{FF2B5EF4-FFF2-40B4-BE49-F238E27FC236}">
                <a16:creationId xmlns:a16="http://schemas.microsoft.com/office/drawing/2014/main" id="{3DC4D66F-F6C0-426C-BC1A-15880C39E0E3}"/>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3684577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sz="2400" dirty="0"/>
              <a:t>What is the optimal order for the following key elements of strategic planning?</a:t>
            </a:r>
          </a:p>
          <a:p>
            <a:pPr marL="0" indent="0">
              <a:buNone/>
            </a:pPr>
            <a:r>
              <a:rPr lang="en-MY" sz="2400" dirty="0"/>
              <a:t> 1. Strategy formulation. </a:t>
            </a:r>
          </a:p>
          <a:p>
            <a:pPr marL="0" indent="0">
              <a:buNone/>
            </a:pPr>
            <a:r>
              <a:rPr lang="en-MY" sz="2400" dirty="0"/>
              <a:t>2. Evaluation and control. </a:t>
            </a:r>
          </a:p>
          <a:p>
            <a:pPr marL="0" indent="0">
              <a:buNone/>
            </a:pPr>
            <a:r>
              <a:rPr lang="en-MY" sz="2400" dirty="0"/>
              <a:t>3. Environmental scanning. </a:t>
            </a:r>
          </a:p>
          <a:p>
            <a:pPr marL="0" indent="0">
              <a:buNone/>
            </a:pPr>
            <a:r>
              <a:rPr lang="en-MY" sz="2400" dirty="0"/>
              <a:t>4. Strategy implementation.</a:t>
            </a:r>
          </a:p>
          <a:p>
            <a:pPr marL="0" indent="0">
              <a:buNone/>
            </a:pPr>
            <a:endParaRPr lang="en-MY" sz="2400" dirty="0"/>
          </a:p>
          <a:p>
            <a:pPr marL="0" indent="0">
              <a:buNone/>
            </a:pPr>
            <a:r>
              <a:rPr lang="en-MY" sz="2400" dirty="0"/>
              <a:t>a) 2,3,1,4</a:t>
            </a:r>
          </a:p>
          <a:p>
            <a:pPr marL="0" indent="0">
              <a:buNone/>
            </a:pPr>
            <a:r>
              <a:rPr lang="en-MY" sz="2400" dirty="0"/>
              <a:t>b) 1,4.2,3</a:t>
            </a:r>
          </a:p>
          <a:p>
            <a:pPr marL="0" indent="0">
              <a:buNone/>
            </a:pPr>
            <a:r>
              <a:rPr lang="en-MY" sz="2400" dirty="0"/>
              <a:t>c) 1,4,3,2</a:t>
            </a:r>
          </a:p>
          <a:p>
            <a:pPr marL="0" indent="0">
              <a:buNone/>
            </a:pPr>
            <a:r>
              <a:rPr lang="en-MY" sz="2400" dirty="0"/>
              <a:t>d) 3,1,4,2</a:t>
            </a:r>
          </a:p>
        </p:txBody>
      </p:sp>
    </p:spTree>
    <p:extLst>
      <p:ext uri="{BB962C8B-B14F-4D97-AF65-F5344CB8AC3E}">
        <p14:creationId xmlns:p14="http://schemas.microsoft.com/office/powerpoint/2010/main" val="3833408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89E7F-A9DB-4C40-A8FF-D144BABFD8AD}"/>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CC205CF8-1E0C-47FB-A766-4FC24D74584E}"/>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23378229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E34995-2777-45F1-9D68-CEFD2DD7A878}"/>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a16="http://schemas.microsoft.com/office/drawing/2014/main" id="{A072C1A6-E8A8-4A7C-9635-8592825D1ACF}"/>
              </a:ext>
            </a:extLst>
          </p:cNvPr>
          <p:cNvSpPr>
            <a:spLocks noGrp="1"/>
          </p:cNvSpPr>
          <p:nvPr>
            <p:ph idx="1"/>
          </p:nvPr>
        </p:nvSpPr>
        <p:spPr/>
        <p:txBody>
          <a:bodyPr/>
          <a:lstStyle/>
          <a:p>
            <a:pPr marL="0" indent="0">
              <a:buNone/>
            </a:pPr>
            <a:r>
              <a:rPr lang="en-MY" dirty="0"/>
              <a:t>Which of following are the most specific and measurable of the strategic statements?</a:t>
            </a:r>
          </a:p>
          <a:p>
            <a:pPr marL="0" indent="0">
              <a:buNone/>
            </a:pPr>
            <a:r>
              <a:rPr lang="en-MY" dirty="0"/>
              <a:t>a) Value statement</a:t>
            </a:r>
          </a:p>
          <a:p>
            <a:pPr marL="0" indent="0">
              <a:buNone/>
            </a:pPr>
            <a:r>
              <a:rPr lang="en-MY" dirty="0"/>
              <a:t>b) Mission statement</a:t>
            </a:r>
          </a:p>
          <a:p>
            <a:pPr marL="0" indent="0">
              <a:buNone/>
            </a:pPr>
            <a:r>
              <a:rPr lang="en-MY" dirty="0"/>
              <a:t>c) Short-term objectives</a:t>
            </a:r>
          </a:p>
          <a:p>
            <a:pPr marL="0" indent="0">
              <a:buNone/>
            </a:pPr>
            <a:r>
              <a:rPr lang="en-MY" dirty="0"/>
              <a:t>d) Strategic goals</a:t>
            </a:r>
          </a:p>
          <a:p>
            <a:pPr marL="0" indent="0">
              <a:buNone/>
            </a:pPr>
            <a:endParaRPr lang="en-MY" dirty="0"/>
          </a:p>
        </p:txBody>
      </p:sp>
    </p:spTree>
    <p:extLst>
      <p:ext uri="{BB962C8B-B14F-4D97-AF65-F5344CB8AC3E}">
        <p14:creationId xmlns:p14="http://schemas.microsoft.com/office/powerpoint/2010/main" val="23347514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5612C-8041-4BA8-80E9-DEFAD507A793}"/>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id="{3DC4D66F-F6C0-426C-BC1A-15880C39E0E3}"/>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31371814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739481373"/>
              </p:ext>
            </p:extLst>
          </p:nvPr>
        </p:nvGraphicFramePr>
        <p:xfrm>
          <a:off x="683568" y="332656"/>
          <a:ext cx="8064896" cy="6192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40729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5056F-7E26-4702-8659-62EC526CD935}"/>
              </a:ext>
            </a:extLst>
          </p:cNvPr>
          <p:cNvSpPr>
            <a:spLocks noGrp="1"/>
          </p:cNvSpPr>
          <p:nvPr>
            <p:ph type="title"/>
          </p:nvPr>
        </p:nvSpPr>
        <p:spPr/>
        <p:txBody>
          <a:bodyPr/>
          <a:lstStyle/>
          <a:p>
            <a:r>
              <a:rPr lang="en-MY" dirty="0"/>
              <a:t>Strategy Choices</a:t>
            </a:r>
          </a:p>
        </p:txBody>
      </p:sp>
      <p:pic>
        <p:nvPicPr>
          <p:cNvPr id="5" name="Picture 4">
            <a:extLst>
              <a:ext uri="{FF2B5EF4-FFF2-40B4-BE49-F238E27FC236}">
                <a16:creationId xmlns:a16="http://schemas.microsoft.com/office/drawing/2014/main" id="{37A32D65-2A86-4671-A7CF-5BB28D0EDD12}"/>
              </a:ext>
            </a:extLst>
          </p:cNvPr>
          <p:cNvPicPr>
            <a:picLocks noChangeAspect="1"/>
          </p:cNvPicPr>
          <p:nvPr/>
        </p:nvPicPr>
        <p:blipFill>
          <a:blip r:embed="rId2"/>
          <a:stretch>
            <a:fillRect/>
          </a:stretch>
        </p:blipFill>
        <p:spPr>
          <a:xfrm>
            <a:off x="1259632" y="1988840"/>
            <a:ext cx="7041520" cy="3847306"/>
          </a:xfrm>
          <a:prstGeom prst="rect">
            <a:avLst/>
          </a:prstGeom>
        </p:spPr>
      </p:pic>
    </p:spTree>
    <p:extLst>
      <p:ext uri="{BB962C8B-B14F-4D97-AF65-F5344CB8AC3E}">
        <p14:creationId xmlns:p14="http://schemas.microsoft.com/office/powerpoint/2010/main" val="42942850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1976C-E583-47B5-A64C-FDBFC2FB6772}"/>
              </a:ext>
            </a:extLst>
          </p:cNvPr>
          <p:cNvSpPr>
            <a:spLocks noGrp="1"/>
          </p:cNvSpPr>
          <p:nvPr>
            <p:ph type="title"/>
          </p:nvPr>
        </p:nvSpPr>
        <p:spPr/>
        <p:txBody>
          <a:bodyPr/>
          <a:lstStyle/>
          <a:p>
            <a:r>
              <a:rPr lang="en-MY" dirty="0"/>
              <a:t>Corporate Strategy</a:t>
            </a:r>
          </a:p>
        </p:txBody>
      </p:sp>
      <p:sp>
        <p:nvSpPr>
          <p:cNvPr id="3" name="Content Placeholder 2">
            <a:extLst>
              <a:ext uri="{FF2B5EF4-FFF2-40B4-BE49-F238E27FC236}">
                <a16:creationId xmlns:a16="http://schemas.microsoft.com/office/drawing/2014/main" id="{415DE398-151B-41B5-B11E-82E09AEEBBFF}"/>
              </a:ext>
            </a:extLst>
          </p:cNvPr>
          <p:cNvSpPr>
            <a:spLocks noGrp="1"/>
          </p:cNvSpPr>
          <p:nvPr>
            <p:ph idx="1"/>
          </p:nvPr>
        </p:nvSpPr>
        <p:spPr/>
        <p:txBody>
          <a:bodyPr/>
          <a:lstStyle/>
          <a:p>
            <a:pPr marL="0" indent="0">
              <a:buNone/>
            </a:pPr>
            <a:r>
              <a:rPr lang="en-MY" dirty="0"/>
              <a:t>Vertical integration – company grows by gaining control of inputs or outputs or both when a company acquires its input supplier it is called backward integration. When it acquires companies in its distribution chain it is called forward integration. For example, a vertically integrated oil company may end up owning oilfields, refineries, tankers, trucks, and gas (petrol) filling stations. Also called vertical merger. See also horizontal integration.</a:t>
            </a:r>
          </a:p>
          <a:p>
            <a:pPr marL="0" indent="0">
              <a:buNone/>
            </a:pPr>
            <a:endParaRPr lang="en-MY" dirty="0"/>
          </a:p>
        </p:txBody>
      </p:sp>
    </p:spTree>
    <p:extLst>
      <p:ext uri="{BB962C8B-B14F-4D97-AF65-F5344CB8AC3E}">
        <p14:creationId xmlns:p14="http://schemas.microsoft.com/office/powerpoint/2010/main" val="2154573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C4697-3620-4C9B-8F60-1755AFB98B9B}"/>
              </a:ext>
            </a:extLst>
          </p:cNvPr>
          <p:cNvSpPr>
            <a:spLocks noGrp="1"/>
          </p:cNvSpPr>
          <p:nvPr>
            <p:ph type="title"/>
          </p:nvPr>
        </p:nvSpPr>
        <p:spPr/>
        <p:txBody>
          <a:bodyPr/>
          <a:lstStyle/>
          <a:p>
            <a:r>
              <a:rPr lang="en-MY" dirty="0"/>
              <a:t>Corporate Strategy</a:t>
            </a:r>
          </a:p>
        </p:txBody>
      </p:sp>
      <p:sp>
        <p:nvSpPr>
          <p:cNvPr id="3" name="Content Placeholder 2">
            <a:extLst>
              <a:ext uri="{FF2B5EF4-FFF2-40B4-BE49-F238E27FC236}">
                <a16:creationId xmlns:a16="http://schemas.microsoft.com/office/drawing/2014/main" id="{90A32030-1DBD-4DA9-83CF-12096DE021B5}"/>
              </a:ext>
            </a:extLst>
          </p:cNvPr>
          <p:cNvSpPr>
            <a:spLocks noGrp="1"/>
          </p:cNvSpPr>
          <p:nvPr>
            <p:ph idx="1"/>
          </p:nvPr>
        </p:nvSpPr>
        <p:spPr/>
        <p:txBody>
          <a:bodyPr/>
          <a:lstStyle/>
          <a:p>
            <a:pPr marL="0" indent="0">
              <a:buNone/>
            </a:pPr>
            <a:r>
              <a:rPr lang="en-MY" dirty="0"/>
              <a:t>Horizontal integration – grow by combining with competitors. The merger of companies at the same stage of production in the same or different industries. When the products of both companies are similar, it is a merger of competitors. When all producers of a good or service in a market merge, it is the creation of a monopoly. If only a few competitors remain, it is termed an oligopoly.</a:t>
            </a:r>
          </a:p>
          <a:p>
            <a:pPr marL="0" indent="0">
              <a:buNone/>
            </a:pPr>
            <a:endParaRPr lang="en-MY" dirty="0"/>
          </a:p>
        </p:txBody>
      </p:sp>
    </p:spTree>
    <p:extLst>
      <p:ext uri="{BB962C8B-B14F-4D97-AF65-F5344CB8AC3E}">
        <p14:creationId xmlns:p14="http://schemas.microsoft.com/office/powerpoint/2010/main" val="993480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8625734"/>
              </p:ext>
            </p:extLst>
          </p:nvPr>
        </p:nvGraphicFramePr>
        <p:xfrm>
          <a:off x="683568" y="332656"/>
          <a:ext cx="8064896" cy="6192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787668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7B8E3-4146-406A-B80B-203BCBD7447B}"/>
              </a:ext>
            </a:extLst>
          </p:cNvPr>
          <p:cNvSpPr>
            <a:spLocks noGrp="1"/>
          </p:cNvSpPr>
          <p:nvPr>
            <p:ph type="title"/>
          </p:nvPr>
        </p:nvSpPr>
        <p:spPr/>
        <p:txBody>
          <a:bodyPr/>
          <a:lstStyle/>
          <a:p>
            <a:r>
              <a:rPr lang="en-MY" dirty="0"/>
              <a:t>Michael Porter</a:t>
            </a:r>
          </a:p>
        </p:txBody>
      </p:sp>
      <p:sp>
        <p:nvSpPr>
          <p:cNvPr id="3" name="Content Placeholder 2">
            <a:extLst>
              <a:ext uri="{FF2B5EF4-FFF2-40B4-BE49-F238E27FC236}">
                <a16:creationId xmlns:a16="http://schemas.microsoft.com/office/drawing/2014/main" id="{B110E948-D3D7-42E8-B371-8485307F38A6}"/>
              </a:ext>
            </a:extLst>
          </p:cNvPr>
          <p:cNvSpPr>
            <a:spLocks noGrp="1"/>
          </p:cNvSpPr>
          <p:nvPr>
            <p:ph idx="1"/>
          </p:nvPr>
        </p:nvSpPr>
        <p:spPr>
          <a:xfrm>
            <a:off x="914400" y="1600201"/>
            <a:ext cx="5601816" cy="2404863"/>
          </a:xfrm>
        </p:spPr>
        <p:txBody>
          <a:bodyPr/>
          <a:lstStyle/>
          <a:p>
            <a:r>
              <a:rPr lang="en-MY" sz="1800" dirty="0"/>
              <a:t>Degree in aerospace and mechanical engineering from Princeton University in 1969</a:t>
            </a:r>
          </a:p>
          <a:p>
            <a:r>
              <a:rPr lang="en-MY" sz="1800" dirty="0"/>
              <a:t>MBA in 1971 from Harvard Business School</a:t>
            </a:r>
          </a:p>
          <a:p>
            <a:r>
              <a:rPr lang="en-MY" sz="1800" dirty="0"/>
              <a:t>PhD in business economics from Harvard University in 1973</a:t>
            </a:r>
          </a:p>
          <a:p>
            <a:r>
              <a:rPr lang="en-MY" sz="1800" dirty="0"/>
              <a:t>Five forces framework was first published in Harvard Business Review in 1979</a:t>
            </a:r>
          </a:p>
        </p:txBody>
      </p:sp>
      <p:pic>
        <p:nvPicPr>
          <p:cNvPr id="5" name="Picture 4">
            <a:extLst>
              <a:ext uri="{FF2B5EF4-FFF2-40B4-BE49-F238E27FC236}">
                <a16:creationId xmlns:a16="http://schemas.microsoft.com/office/drawing/2014/main" id="{0228AE2D-FD01-4626-83BC-EDA1703A06C3}"/>
              </a:ext>
            </a:extLst>
          </p:cNvPr>
          <p:cNvPicPr>
            <a:picLocks noChangeAspect="1"/>
          </p:cNvPicPr>
          <p:nvPr/>
        </p:nvPicPr>
        <p:blipFill>
          <a:blip r:embed="rId2"/>
          <a:stretch>
            <a:fillRect/>
          </a:stretch>
        </p:blipFill>
        <p:spPr>
          <a:xfrm>
            <a:off x="6732240" y="1704976"/>
            <a:ext cx="1676400" cy="1619250"/>
          </a:xfrm>
          <a:prstGeom prst="rect">
            <a:avLst/>
          </a:prstGeom>
        </p:spPr>
      </p:pic>
    </p:spTree>
    <p:extLst>
      <p:ext uri="{BB962C8B-B14F-4D97-AF65-F5344CB8AC3E}">
        <p14:creationId xmlns:p14="http://schemas.microsoft.com/office/powerpoint/2010/main" val="35360513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5C18B-B554-4236-985E-33DA10F0F26D}"/>
              </a:ext>
            </a:extLst>
          </p:cNvPr>
          <p:cNvSpPr>
            <a:spLocks noGrp="1"/>
          </p:cNvSpPr>
          <p:nvPr>
            <p:ph type="title"/>
          </p:nvPr>
        </p:nvSpPr>
        <p:spPr/>
        <p:txBody>
          <a:bodyPr/>
          <a:lstStyle/>
          <a:p>
            <a:r>
              <a:rPr lang="en-MY" dirty="0"/>
              <a:t>Strategy Formulation</a:t>
            </a:r>
          </a:p>
        </p:txBody>
      </p:sp>
      <p:sp>
        <p:nvSpPr>
          <p:cNvPr id="3" name="Content Placeholder 2">
            <a:extLst>
              <a:ext uri="{FF2B5EF4-FFF2-40B4-BE49-F238E27FC236}">
                <a16:creationId xmlns:a16="http://schemas.microsoft.com/office/drawing/2014/main" id="{A298CB56-9851-49E2-8B8B-D4AA3FE6EACF}"/>
              </a:ext>
            </a:extLst>
          </p:cNvPr>
          <p:cNvSpPr>
            <a:spLocks noGrp="1"/>
          </p:cNvSpPr>
          <p:nvPr>
            <p:ph idx="1"/>
          </p:nvPr>
        </p:nvSpPr>
        <p:spPr/>
        <p:txBody>
          <a:bodyPr/>
          <a:lstStyle/>
          <a:p>
            <a:pPr marL="0" indent="0">
              <a:buNone/>
            </a:pPr>
            <a:r>
              <a:rPr lang="en-MY" dirty="0"/>
              <a:t>As the Company’s vision, mission, core value statements, and SWOTs are defined. Businesses can secure a sustainable competitive advantage by adopting one of three generic strategies as follows:</a:t>
            </a:r>
          </a:p>
          <a:p>
            <a:pPr marL="0" indent="0">
              <a:buNone/>
            </a:pPr>
            <a:endParaRPr lang="en-MY" dirty="0"/>
          </a:p>
          <a:p>
            <a:pPr marL="514350" indent="-514350">
              <a:buFont typeface="+mj-lt"/>
              <a:buAutoNum type="arabicPeriod"/>
            </a:pPr>
            <a:r>
              <a:rPr lang="en-MY" dirty="0"/>
              <a:t>Cost leadership Strategy</a:t>
            </a:r>
          </a:p>
          <a:p>
            <a:pPr marL="514350" indent="-514350">
              <a:buFont typeface="+mj-lt"/>
              <a:buAutoNum type="arabicPeriod"/>
            </a:pPr>
            <a:r>
              <a:rPr lang="en-MY" dirty="0"/>
              <a:t>Differentiation Strategy</a:t>
            </a:r>
          </a:p>
          <a:p>
            <a:pPr marL="514350" indent="-514350">
              <a:buFont typeface="+mj-lt"/>
              <a:buAutoNum type="arabicPeriod"/>
            </a:pPr>
            <a:r>
              <a:rPr lang="en-MY" dirty="0"/>
              <a:t>Focus (Niche) Strategy</a:t>
            </a:r>
          </a:p>
          <a:p>
            <a:pPr marL="514350" indent="-514350">
              <a:buFont typeface="+mj-lt"/>
              <a:buAutoNum type="arabicPeriod"/>
            </a:pPr>
            <a:r>
              <a:rPr lang="en-MY" dirty="0"/>
              <a:t>"Middle of the road" strategy</a:t>
            </a:r>
          </a:p>
        </p:txBody>
      </p:sp>
    </p:spTree>
    <p:extLst>
      <p:ext uri="{BB962C8B-B14F-4D97-AF65-F5344CB8AC3E}">
        <p14:creationId xmlns:p14="http://schemas.microsoft.com/office/powerpoint/2010/main" val="11486886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BE820-CEA0-4E61-91C6-610EA7237B8C}"/>
              </a:ext>
            </a:extLst>
          </p:cNvPr>
          <p:cNvSpPr>
            <a:spLocks noGrp="1"/>
          </p:cNvSpPr>
          <p:nvPr>
            <p:ph type="title"/>
          </p:nvPr>
        </p:nvSpPr>
        <p:spPr/>
        <p:txBody>
          <a:bodyPr/>
          <a:lstStyle/>
          <a:p>
            <a:r>
              <a:rPr lang="en-MY" dirty="0"/>
              <a:t>Cost Leadership Strategy</a:t>
            </a:r>
          </a:p>
        </p:txBody>
      </p:sp>
      <p:sp>
        <p:nvSpPr>
          <p:cNvPr id="3" name="Content Placeholder 2">
            <a:extLst>
              <a:ext uri="{FF2B5EF4-FFF2-40B4-BE49-F238E27FC236}">
                <a16:creationId xmlns:a16="http://schemas.microsoft.com/office/drawing/2014/main" id="{BAD3517C-F27D-48A9-98FC-6A4795CF3FB4}"/>
              </a:ext>
            </a:extLst>
          </p:cNvPr>
          <p:cNvSpPr>
            <a:spLocks noGrp="1"/>
          </p:cNvSpPr>
          <p:nvPr>
            <p:ph idx="1"/>
          </p:nvPr>
        </p:nvSpPr>
        <p:spPr/>
        <p:txBody>
          <a:bodyPr/>
          <a:lstStyle/>
          <a:p>
            <a:r>
              <a:rPr lang="en-MY" sz="2000" dirty="0"/>
              <a:t>Cost leadership is to drive cost down through all the elements of the production of the product from sourcing, to </a:t>
            </a:r>
            <a:r>
              <a:rPr lang="en-MY" sz="2000" dirty="0" err="1"/>
              <a:t>labor</a:t>
            </a:r>
            <a:r>
              <a:rPr lang="en-MY" sz="2000" dirty="0"/>
              <a:t> costs. </a:t>
            </a:r>
          </a:p>
          <a:p>
            <a:endParaRPr lang="en-MY" sz="2000" dirty="0"/>
          </a:p>
          <a:p>
            <a:r>
              <a:rPr lang="en-MY" sz="2000" dirty="0"/>
              <a:t>This strategy involves the organization aiming to be the lowest cost producer and/or distributor within their industry. </a:t>
            </a:r>
          </a:p>
          <a:p>
            <a:endParaRPr lang="en-MY" sz="2000" dirty="0"/>
          </a:p>
          <a:p>
            <a:r>
              <a:rPr lang="en-MY" sz="2000" dirty="0"/>
              <a:t>To achieve cost leadership a business will usually need large scale production so that they can benefit from "economies of scale". </a:t>
            </a:r>
          </a:p>
          <a:p>
            <a:endParaRPr lang="en-MY" sz="2000" dirty="0"/>
          </a:p>
          <a:p>
            <a:r>
              <a:rPr lang="en-MY" sz="2000" dirty="0"/>
              <a:t>Large scale production means that the business will need to appeal to a broad part of the market</a:t>
            </a:r>
          </a:p>
        </p:txBody>
      </p:sp>
    </p:spTree>
    <p:extLst>
      <p:ext uri="{BB962C8B-B14F-4D97-AF65-F5344CB8AC3E}">
        <p14:creationId xmlns:p14="http://schemas.microsoft.com/office/powerpoint/2010/main" val="21298131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7B685-7350-442A-B0A7-5D58447AFF05}"/>
              </a:ext>
            </a:extLst>
          </p:cNvPr>
          <p:cNvSpPr>
            <a:spLocks noGrp="1"/>
          </p:cNvSpPr>
          <p:nvPr>
            <p:ph type="title"/>
          </p:nvPr>
        </p:nvSpPr>
        <p:spPr/>
        <p:txBody>
          <a:bodyPr/>
          <a:lstStyle/>
          <a:p>
            <a:r>
              <a:rPr lang="en-MY" dirty="0"/>
              <a:t>Cost Leadership Strategy</a:t>
            </a:r>
          </a:p>
        </p:txBody>
      </p:sp>
      <p:sp>
        <p:nvSpPr>
          <p:cNvPr id="3" name="Content Placeholder 2">
            <a:extLst>
              <a:ext uri="{FF2B5EF4-FFF2-40B4-BE49-F238E27FC236}">
                <a16:creationId xmlns:a16="http://schemas.microsoft.com/office/drawing/2014/main" id="{0F07FDA8-EC7C-4374-8065-2B7CE3FBAC59}"/>
              </a:ext>
            </a:extLst>
          </p:cNvPr>
          <p:cNvSpPr>
            <a:spLocks noGrp="1"/>
          </p:cNvSpPr>
          <p:nvPr>
            <p:ph idx="1"/>
          </p:nvPr>
        </p:nvSpPr>
        <p:spPr/>
        <p:txBody>
          <a:bodyPr/>
          <a:lstStyle/>
          <a:p>
            <a:pPr marL="0" indent="0">
              <a:buNone/>
            </a:pPr>
            <a:r>
              <a:rPr lang="en-MY" sz="2400" dirty="0"/>
              <a:t>A cost leadership business can create a competitive advantage:</a:t>
            </a:r>
          </a:p>
          <a:p>
            <a:pPr marL="0" indent="0">
              <a:buNone/>
            </a:pPr>
            <a:endParaRPr lang="en-MY" sz="2400" dirty="0"/>
          </a:p>
          <a:p>
            <a:r>
              <a:rPr lang="en-MY" sz="2400" dirty="0"/>
              <a:t>by reducing production costs and therefore increasing the amount of profit made on each sale as the business believes that its brand can command a premium price or</a:t>
            </a:r>
          </a:p>
          <a:p>
            <a:pPr marL="0" indent="0">
              <a:buNone/>
            </a:pPr>
            <a:endParaRPr lang="en-MY" sz="2400" dirty="0"/>
          </a:p>
          <a:p>
            <a:r>
              <a:rPr lang="en-MY" sz="2400" dirty="0"/>
              <a:t>by reducing production costs and passing on the cost saving to customers in the hope that it will increase sales and market share</a:t>
            </a:r>
          </a:p>
          <a:p>
            <a:pPr marL="0" indent="0">
              <a:buNone/>
            </a:pPr>
            <a:endParaRPr lang="en-MY" sz="2400" dirty="0"/>
          </a:p>
        </p:txBody>
      </p:sp>
    </p:spTree>
    <p:extLst>
      <p:ext uri="{BB962C8B-B14F-4D97-AF65-F5344CB8AC3E}">
        <p14:creationId xmlns:p14="http://schemas.microsoft.com/office/powerpoint/2010/main" val="27702914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95DC1-B0D5-4AE7-ABD9-F890D4C06824}"/>
              </a:ext>
            </a:extLst>
          </p:cNvPr>
          <p:cNvSpPr>
            <a:spLocks noGrp="1"/>
          </p:cNvSpPr>
          <p:nvPr>
            <p:ph type="title"/>
          </p:nvPr>
        </p:nvSpPr>
        <p:spPr/>
        <p:txBody>
          <a:bodyPr/>
          <a:lstStyle/>
          <a:p>
            <a:r>
              <a:rPr lang="en-MY" dirty="0"/>
              <a:t>Differentiation Strategy</a:t>
            </a:r>
          </a:p>
        </p:txBody>
      </p:sp>
      <p:sp>
        <p:nvSpPr>
          <p:cNvPr id="3" name="Content Placeholder 2">
            <a:extLst>
              <a:ext uri="{FF2B5EF4-FFF2-40B4-BE49-F238E27FC236}">
                <a16:creationId xmlns:a16="http://schemas.microsoft.com/office/drawing/2014/main" id="{5C86C7A4-0424-4622-ACE7-D5FB92BA16E1}"/>
              </a:ext>
            </a:extLst>
          </p:cNvPr>
          <p:cNvSpPr>
            <a:spLocks noGrp="1"/>
          </p:cNvSpPr>
          <p:nvPr>
            <p:ph idx="1"/>
          </p:nvPr>
        </p:nvSpPr>
        <p:spPr/>
        <p:txBody>
          <a:bodyPr/>
          <a:lstStyle/>
          <a:p>
            <a:r>
              <a:rPr lang="en-MY" sz="2400" dirty="0"/>
              <a:t>Differentiation is to focus its effort on particular segments and charge for the added differentiated value. </a:t>
            </a:r>
          </a:p>
          <a:p>
            <a:endParaRPr lang="en-MY" sz="2400" dirty="0"/>
          </a:p>
          <a:p>
            <a:r>
              <a:rPr lang="en-MY" sz="2400" dirty="0"/>
              <a:t>To be different, is what organization striving for; companies and product ranges that appeal to customers and "stand out from the crowd" have a competitive advantage.</a:t>
            </a:r>
          </a:p>
          <a:p>
            <a:endParaRPr lang="en-MY" sz="2400" dirty="0"/>
          </a:p>
          <a:p>
            <a:pPr marL="0" indent="0">
              <a:buNone/>
            </a:pPr>
            <a:r>
              <a:rPr lang="en-MY" sz="2400" dirty="0"/>
              <a:t>Porter asserts that businesses can stand out from their competitors by developing a differentiation strategy.</a:t>
            </a:r>
          </a:p>
        </p:txBody>
      </p:sp>
    </p:spTree>
    <p:extLst>
      <p:ext uri="{BB962C8B-B14F-4D97-AF65-F5344CB8AC3E}">
        <p14:creationId xmlns:p14="http://schemas.microsoft.com/office/powerpoint/2010/main" val="4457752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11771-3956-48D4-8F71-CF7B278E59E9}"/>
              </a:ext>
            </a:extLst>
          </p:cNvPr>
          <p:cNvSpPr>
            <a:spLocks noGrp="1"/>
          </p:cNvSpPr>
          <p:nvPr>
            <p:ph type="title"/>
          </p:nvPr>
        </p:nvSpPr>
        <p:spPr/>
        <p:txBody>
          <a:bodyPr/>
          <a:lstStyle/>
          <a:p>
            <a:r>
              <a:rPr lang="en-MY" dirty="0"/>
              <a:t>Differentiation Strategy</a:t>
            </a:r>
          </a:p>
        </p:txBody>
      </p:sp>
      <p:sp>
        <p:nvSpPr>
          <p:cNvPr id="3" name="Content Placeholder 2">
            <a:extLst>
              <a:ext uri="{FF2B5EF4-FFF2-40B4-BE49-F238E27FC236}">
                <a16:creationId xmlns:a16="http://schemas.microsoft.com/office/drawing/2014/main" id="{BC235854-F36E-454B-A162-F24E70173D2D}"/>
              </a:ext>
            </a:extLst>
          </p:cNvPr>
          <p:cNvSpPr>
            <a:spLocks noGrp="1"/>
          </p:cNvSpPr>
          <p:nvPr>
            <p:ph idx="1"/>
          </p:nvPr>
        </p:nvSpPr>
        <p:spPr/>
        <p:txBody>
          <a:bodyPr/>
          <a:lstStyle/>
          <a:p>
            <a:r>
              <a:rPr lang="en-MY" sz="2400" dirty="0"/>
              <a:t>With a differentiation strategy the business develops product or service features which are different from competitors and appeal to customers including functionality, customer support and product quality. </a:t>
            </a:r>
          </a:p>
          <a:p>
            <a:endParaRPr lang="en-MY" sz="2400" dirty="0"/>
          </a:p>
          <a:p>
            <a:r>
              <a:rPr lang="en-MY" sz="2400" dirty="0"/>
              <a:t>New concepts which allow for differentiation can be protected through patents and other intellectual property rights.</a:t>
            </a:r>
          </a:p>
        </p:txBody>
      </p:sp>
    </p:spTree>
    <p:extLst>
      <p:ext uri="{BB962C8B-B14F-4D97-AF65-F5344CB8AC3E}">
        <p14:creationId xmlns:p14="http://schemas.microsoft.com/office/powerpoint/2010/main" val="4341428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C15E2-0B22-4518-8B1A-FEB6D6F9850E}"/>
              </a:ext>
            </a:extLst>
          </p:cNvPr>
          <p:cNvSpPr>
            <a:spLocks noGrp="1"/>
          </p:cNvSpPr>
          <p:nvPr>
            <p:ph type="title"/>
          </p:nvPr>
        </p:nvSpPr>
        <p:spPr/>
        <p:txBody>
          <a:bodyPr/>
          <a:lstStyle/>
          <a:p>
            <a:r>
              <a:rPr lang="en-MY" dirty="0"/>
              <a:t>Focus (Niche) Strategy</a:t>
            </a:r>
          </a:p>
        </p:txBody>
      </p:sp>
      <p:sp>
        <p:nvSpPr>
          <p:cNvPr id="3" name="Content Placeholder 2">
            <a:extLst>
              <a:ext uri="{FF2B5EF4-FFF2-40B4-BE49-F238E27FC236}">
                <a16:creationId xmlns:a16="http://schemas.microsoft.com/office/drawing/2014/main" id="{1CD13CC1-4DE7-47F9-BAC1-7E6A59459A23}"/>
              </a:ext>
            </a:extLst>
          </p:cNvPr>
          <p:cNvSpPr>
            <a:spLocks noGrp="1"/>
          </p:cNvSpPr>
          <p:nvPr>
            <p:ph idx="1"/>
          </p:nvPr>
        </p:nvSpPr>
        <p:spPr/>
        <p:txBody>
          <a:bodyPr/>
          <a:lstStyle/>
          <a:p>
            <a:r>
              <a:rPr lang="en-MY" sz="2000" dirty="0"/>
              <a:t>Focus or Niche is to form a competitive advantage for this niche market and either succeeds by being a low cost producer or differentiator within that particular segment. </a:t>
            </a:r>
          </a:p>
          <a:p>
            <a:pPr marL="0" indent="0">
              <a:buNone/>
            </a:pPr>
            <a:endParaRPr lang="en-MY" sz="2000" dirty="0"/>
          </a:p>
          <a:p>
            <a:r>
              <a:rPr lang="en-MY" sz="2000" dirty="0"/>
              <a:t>Under a focus strategy a business focuses its effort on one particular segment of the market and aims to become well known for providing products/services for that segment.</a:t>
            </a:r>
          </a:p>
          <a:p>
            <a:pPr marL="0" indent="0">
              <a:buNone/>
            </a:pPr>
            <a:endParaRPr lang="en-MY" sz="2000" dirty="0"/>
          </a:p>
          <a:p>
            <a:r>
              <a:rPr lang="en-MY" sz="2000" dirty="0"/>
              <a:t> They form a competitive advantage by catering for the specific needs and wants of their niche market.</a:t>
            </a:r>
          </a:p>
          <a:p>
            <a:pPr marL="0" indent="0">
              <a:buNone/>
            </a:pPr>
            <a:endParaRPr lang="en-MY" sz="2000" dirty="0"/>
          </a:p>
          <a:p>
            <a:r>
              <a:rPr lang="en-MY" sz="2000" dirty="0"/>
              <a:t> A focus strategy is known as a narrow scope strategy because the business is focusing on a narrow (specific) segment of the market</a:t>
            </a:r>
          </a:p>
        </p:txBody>
      </p:sp>
    </p:spTree>
    <p:extLst>
      <p:ext uri="{BB962C8B-B14F-4D97-AF65-F5344CB8AC3E}">
        <p14:creationId xmlns:p14="http://schemas.microsoft.com/office/powerpoint/2010/main" val="31082215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D8FEB-9BCE-41CA-8773-ADB35CD31CDA}"/>
              </a:ext>
            </a:extLst>
          </p:cNvPr>
          <p:cNvSpPr>
            <a:spLocks noGrp="1"/>
          </p:cNvSpPr>
          <p:nvPr>
            <p:ph type="title"/>
          </p:nvPr>
        </p:nvSpPr>
        <p:spPr/>
        <p:txBody>
          <a:bodyPr/>
          <a:lstStyle/>
          <a:p>
            <a:r>
              <a:rPr lang="en-MY" dirty="0"/>
              <a:t>"Middle of the road" strategy</a:t>
            </a:r>
          </a:p>
        </p:txBody>
      </p:sp>
      <p:sp>
        <p:nvSpPr>
          <p:cNvPr id="3" name="Content Placeholder 2">
            <a:extLst>
              <a:ext uri="{FF2B5EF4-FFF2-40B4-BE49-F238E27FC236}">
                <a16:creationId xmlns:a16="http://schemas.microsoft.com/office/drawing/2014/main" id="{8A4C7D5A-CE7B-40D4-A868-A21C658DA2FB}"/>
              </a:ext>
            </a:extLst>
          </p:cNvPr>
          <p:cNvSpPr>
            <a:spLocks noGrp="1"/>
          </p:cNvSpPr>
          <p:nvPr>
            <p:ph idx="1"/>
          </p:nvPr>
        </p:nvSpPr>
        <p:spPr/>
        <p:txBody>
          <a:bodyPr/>
          <a:lstStyle/>
          <a:p>
            <a:r>
              <a:rPr lang="en-MY" sz="2000" dirty="0"/>
              <a:t>Some businesses will attempt to adopt all three strategies; cost leadership, differentiation and niche (focus). </a:t>
            </a:r>
          </a:p>
          <a:p>
            <a:r>
              <a:rPr lang="en-MY" sz="2000" dirty="0"/>
              <a:t>A business adopting all three strategies is known as "stuck in the middle".</a:t>
            </a:r>
          </a:p>
          <a:p>
            <a:r>
              <a:rPr lang="en-MY" sz="2000" dirty="0"/>
              <a:t> They have no clear business strategy and are attempting to be everything to everyone. </a:t>
            </a:r>
          </a:p>
          <a:p>
            <a:r>
              <a:rPr lang="en-MY" sz="2000" dirty="0"/>
              <a:t>This is likely to increase running costs and cause confusion, as it is difficult to please all sectors of the market. </a:t>
            </a:r>
          </a:p>
          <a:p>
            <a:r>
              <a:rPr lang="en-MY" sz="2000" dirty="0"/>
              <a:t>Middle of the road businesses usually do the worst in their industry because they are not concentrating on one business strength.</a:t>
            </a:r>
          </a:p>
          <a:p>
            <a:r>
              <a:rPr lang="en-MY" sz="2000" dirty="0"/>
              <a:t> In other word, try to do all three would become stuck in the middle and danger.</a:t>
            </a:r>
          </a:p>
        </p:txBody>
      </p:sp>
    </p:spTree>
    <p:extLst>
      <p:ext uri="{BB962C8B-B14F-4D97-AF65-F5344CB8AC3E}">
        <p14:creationId xmlns:p14="http://schemas.microsoft.com/office/powerpoint/2010/main" val="13125402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2206B-05E0-4E3F-B2E9-97F418DDF8CF}"/>
              </a:ext>
            </a:extLst>
          </p:cNvPr>
          <p:cNvSpPr>
            <a:spLocks noGrp="1"/>
          </p:cNvSpPr>
          <p:nvPr>
            <p:ph type="title"/>
          </p:nvPr>
        </p:nvSpPr>
        <p:spPr/>
        <p:txBody>
          <a:bodyPr/>
          <a:lstStyle/>
          <a:p>
            <a:r>
              <a:rPr lang="en-MY" dirty="0"/>
              <a:t>Competitive Advantage</a:t>
            </a:r>
          </a:p>
        </p:txBody>
      </p:sp>
      <p:pic>
        <p:nvPicPr>
          <p:cNvPr id="5" name="Picture 4">
            <a:extLst>
              <a:ext uri="{FF2B5EF4-FFF2-40B4-BE49-F238E27FC236}">
                <a16:creationId xmlns:a16="http://schemas.microsoft.com/office/drawing/2014/main" id="{A56C09D4-1A1C-4033-B3CB-A4876AC1B92E}"/>
              </a:ext>
            </a:extLst>
          </p:cNvPr>
          <p:cNvPicPr>
            <a:picLocks noChangeAspect="1"/>
          </p:cNvPicPr>
          <p:nvPr/>
        </p:nvPicPr>
        <p:blipFill>
          <a:blip r:embed="rId2"/>
          <a:stretch>
            <a:fillRect/>
          </a:stretch>
        </p:blipFill>
        <p:spPr>
          <a:xfrm>
            <a:off x="1162050" y="2276872"/>
            <a:ext cx="7277100" cy="3590925"/>
          </a:xfrm>
          <a:prstGeom prst="rect">
            <a:avLst/>
          </a:prstGeom>
        </p:spPr>
      </p:pic>
    </p:spTree>
    <p:extLst>
      <p:ext uri="{BB962C8B-B14F-4D97-AF65-F5344CB8AC3E}">
        <p14:creationId xmlns:p14="http://schemas.microsoft.com/office/powerpoint/2010/main" val="37817077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1DB95-147B-416C-B576-B1B72F3BD741}"/>
              </a:ext>
            </a:extLst>
          </p:cNvPr>
          <p:cNvSpPr>
            <a:spLocks noGrp="1"/>
          </p:cNvSpPr>
          <p:nvPr>
            <p:ph type="title"/>
          </p:nvPr>
        </p:nvSpPr>
        <p:spPr/>
        <p:txBody>
          <a:bodyPr/>
          <a:lstStyle/>
          <a:p>
            <a:r>
              <a:rPr lang="en-MY" dirty="0"/>
              <a:t>Porters Generic Strategies</a:t>
            </a:r>
          </a:p>
        </p:txBody>
      </p:sp>
      <p:pic>
        <p:nvPicPr>
          <p:cNvPr id="5" name="Content Placeholder 4">
            <a:extLst>
              <a:ext uri="{FF2B5EF4-FFF2-40B4-BE49-F238E27FC236}">
                <a16:creationId xmlns:a16="http://schemas.microsoft.com/office/drawing/2014/main" id="{058319EA-DB7B-4E85-A91C-CB1E698D88E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11660" y="1772816"/>
            <a:ext cx="6120680" cy="4710054"/>
          </a:xfrm>
        </p:spPr>
      </p:pic>
    </p:spTree>
    <p:extLst>
      <p:ext uri="{BB962C8B-B14F-4D97-AF65-F5344CB8AC3E}">
        <p14:creationId xmlns:p14="http://schemas.microsoft.com/office/powerpoint/2010/main" val="352379459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DEDDB-F880-4D51-8F39-AF15CCCC6F33}"/>
              </a:ext>
            </a:extLst>
          </p:cNvPr>
          <p:cNvSpPr>
            <a:spLocks noGrp="1"/>
          </p:cNvSpPr>
          <p:nvPr>
            <p:ph type="title"/>
          </p:nvPr>
        </p:nvSpPr>
        <p:spPr>
          <a:xfrm>
            <a:off x="685800" y="116632"/>
            <a:ext cx="8278688" cy="1143000"/>
          </a:xfrm>
        </p:spPr>
        <p:txBody>
          <a:bodyPr/>
          <a:lstStyle/>
          <a:p>
            <a:r>
              <a:rPr lang="en-MY" dirty="0"/>
              <a:t>Examples of Business Level Strategy</a:t>
            </a:r>
          </a:p>
        </p:txBody>
      </p:sp>
      <p:pic>
        <p:nvPicPr>
          <p:cNvPr id="5" name="Content Placeholder 4">
            <a:extLst>
              <a:ext uri="{FF2B5EF4-FFF2-40B4-BE49-F238E27FC236}">
                <a16:creationId xmlns:a16="http://schemas.microsoft.com/office/drawing/2014/main" id="{D00E4584-9396-479C-A018-84EB77A0EC2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00936" y="1844824"/>
            <a:ext cx="5799327" cy="4530725"/>
          </a:xfrm>
        </p:spPr>
      </p:pic>
    </p:spTree>
    <p:extLst>
      <p:ext uri="{BB962C8B-B14F-4D97-AF65-F5344CB8AC3E}">
        <p14:creationId xmlns:p14="http://schemas.microsoft.com/office/powerpoint/2010/main" val="38421032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09C11-3E08-4524-8FC7-60A7590AEA08}"/>
              </a:ext>
            </a:extLst>
          </p:cNvPr>
          <p:cNvSpPr>
            <a:spLocks noGrp="1"/>
          </p:cNvSpPr>
          <p:nvPr>
            <p:ph type="title"/>
          </p:nvPr>
        </p:nvSpPr>
        <p:spPr/>
        <p:txBody>
          <a:bodyPr/>
          <a:lstStyle/>
          <a:p>
            <a:r>
              <a:rPr lang="en-MY" dirty="0"/>
              <a:t>Question # 5</a:t>
            </a:r>
          </a:p>
        </p:txBody>
      </p:sp>
      <p:sp>
        <p:nvSpPr>
          <p:cNvPr id="3" name="Content Placeholder 2">
            <a:extLst>
              <a:ext uri="{FF2B5EF4-FFF2-40B4-BE49-F238E27FC236}">
                <a16:creationId xmlns:a16="http://schemas.microsoft.com/office/drawing/2014/main" id="{57A6C66A-A6AE-48E3-8ECA-9330CC60CB91}"/>
              </a:ext>
            </a:extLst>
          </p:cNvPr>
          <p:cNvSpPr>
            <a:spLocks noGrp="1"/>
          </p:cNvSpPr>
          <p:nvPr>
            <p:ph idx="1"/>
          </p:nvPr>
        </p:nvSpPr>
        <p:spPr/>
        <p:txBody>
          <a:bodyPr/>
          <a:lstStyle/>
          <a:p>
            <a:pPr marL="0" indent="0">
              <a:buNone/>
            </a:pPr>
            <a:r>
              <a:rPr lang="en-MY" dirty="0"/>
              <a:t>Which of the following describes the competitive strategies of an organization committed to differentiation?	    </a:t>
            </a:r>
          </a:p>
          <a:p>
            <a:pPr marL="0" indent="0">
              <a:buNone/>
            </a:pPr>
            <a:r>
              <a:rPr lang="en-MY" dirty="0"/>
              <a:t>a) Controlling costs.	    </a:t>
            </a:r>
          </a:p>
          <a:p>
            <a:pPr marL="0" indent="0">
              <a:buNone/>
            </a:pPr>
            <a:r>
              <a:rPr lang="en-MY" dirty="0"/>
              <a:t>b) Exploiting economies of scale.	    </a:t>
            </a:r>
          </a:p>
          <a:p>
            <a:pPr marL="0" indent="0">
              <a:buNone/>
            </a:pPr>
            <a:r>
              <a:rPr lang="en-MY" dirty="0"/>
              <a:t>c) Positioning unique product characteristics.	    </a:t>
            </a:r>
          </a:p>
          <a:p>
            <a:pPr marL="0" indent="0">
              <a:buNone/>
            </a:pPr>
            <a:r>
              <a:rPr lang="en-MY" dirty="0"/>
              <a:t>d) Formalizing policies and procedures.</a:t>
            </a:r>
          </a:p>
          <a:p>
            <a:pPr marL="0" indent="0">
              <a:buNone/>
            </a:pPr>
            <a:endParaRPr lang="en-MY" dirty="0"/>
          </a:p>
        </p:txBody>
      </p:sp>
    </p:spTree>
    <p:extLst>
      <p:ext uri="{BB962C8B-B14F-4D97-AF65-F5344CB8AC3E}">
        <p14:creationId xmlns:p14="http://schemas.microsoft.com/office/powerpoint/2010/main" val="41843940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A02F2-5C57-4A27-892A-B592F8791573}"/>
              </a:ext>
            </a:extLst>
          </p:cNvPr>
          <p:cNvSpPr>
            <a:spLocks noGrp="1"/>
          </p:cNvSpPr>
          <p:nvPr>
            <p:ph type="title"/>
          </p:nvPr>
        </p:nvSpPr>
        <p:spPr/>
        <p:txBody>
          <a:bodyPr/>
          <a:lstStyle/>
          <a:p>
            <a:r>
              <a:rPr lang="en-MY" dirty="0"/>
              <a:t>Answer # 5</a:t>
            </a:r>
          </a:p>
        </p:txBody>
      </p:sp>
      <p:sp>
        <p:nvSpPr>
          <p:cNvPr id="3" name="Content Placeholder 2">
            <a:extLst>
              <a:ext uri="{FF2B5EF4-FFF2-40B4-BE49-F238E27FC236}">
                <a16:creationId xmlns:a16="http://schemas.microsoft.com/office/drawing/2014/main" id="{F93215D3-1356-4D64-B3A6-D36698378051}"/>
              </a:ext>
            </a:extLst>
          </p:cNvPr>
          <p:cNvSpPr>
            <a:spLocks noGrp="1"/>
          </p:cNvSpPr>
          <p:nvPr>
            <p:ph idx="1"/>
          </p:nvPr>
        </p:nvSpPr>
        <p:spPr/>
        <p:txBody>
          <a:bodyPr/>
          <a:lstStyle/>
          <a:p>
            <a:r>
              <a:rPr lang="en-MY" dirty="0"/>
              <a:t>Option C</a:t>
            </a:r>
          </a:p>
          <a:p>
            <a:endParaRPr lang="en-MY" dirty="0"/>
          </a:p>
          <a:p>
            <a:pPr marL="0" indent="0">
              <a:buNone/>
            </a:pPr>
            <a:r>
              <a:rPr lang="en-MY" dirty="0"/>
              <a:t>A differentiation strategy calls for the development of a product or service that offers unique attributes that are valued by customers and that customers perceive to be better than or different from the products of the competition.</a:t>
            </a:r>
          </a:p>
        </p:txBody>
      </p:sp>
    </p:spTree>
    <p:extLst>
      <p:ext uri="{BB962C8B-B14F-4D97-AF65-F5344CB8AC3E}">
        <p14:creationId xmlns:p14="http://schemas.microsoft.com/office/powerpoint/2010/main" val="33024277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170125433"/>
              </p:ext>
            </p:extLst>
          </p:nvPr>
        </p:nvGraphicFramePr>
        <p:xfrm>
          <a:off x="683568" y="332656"/>
          <a:ext cx="8064896" cy="6192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587966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54F7A3-CAC7-4D50-9DEC-762D84F61912}"/>
              </a:ext>
            </a:extLst>
          </p:cNvPr>
          <p:cNvSpPr>
            <a:spLocks noGrp="1"/>
          </p:cNvSpPr>
          <p:nvPr>
            <p:ph type="title"/>
          </p:nvPr>
        </p:nvSpPr>
        <p:spPr/>
        <p:txBody>
          <a:bodyPr/>
          <a:lstStyle/>
          <a:p>
            <a:r>
              <a:rPr lang="en-MY" dirty="0"/>
              <a:t>HR Roles Model</a:t>
            </a:r>
          </a:p>
        </p:txBody>
      </p:sp>
      <p:pic>
        <p:nvPicPr>
          <p:cNvPr id="5" name="Picture 4">
            <a:extLst>
              <a:ext uri="{FF2B5EF4-FFF2-40B4-BE49-F238E27FC236}">
                <a16:creationId xmlns:a16="http://schemas.microsoft.com/office/drawing/2014/main" id="{F35A47C9-772A-4F58-8400-5C9AA1986093}"/>
              </a:ext>
            </a:extLst>
          </p:cNvPr>
          <p:cNvPicPr>
            <a:picLocks noChangeAspect="1"/>
          </p:cNvPicPr>
          <p:nvPr/>
        </p:nvPicPr>
        <p:blipFill>
          <a:blip r:embed="rId2"/>
          <a:stretch>
            <a:fillRect/>
          </a:stretch>
        </p:blipFill>
        <p:spPr>
          <a:xfrm>
            <a:off x="1259632" y="2060848"/>
            <a:ext cx="6838950" cy="4067175"/>
          </a:xfrm>
          <a:prstGeom prst="rect">
            <a:avLst/>
          </a:prstGeom>
        </p:spPr>
      </p:pic>
    </p:spTree>
    <p:extLst>
      <p:ext uri="{BB962C8B-B14F-4D97-AF65-F5344CB8AC3E}">
        <p14:creationId xmlns:p14="http://schemas.microsoft.com/office/powerpoint/2010/main" val="3150121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06000-829A-448D-96BF-983EFB2BC84E}"/>
              </a:ext>
            </a:extLst>
          </p:cNvPr>
          <p:cNvSpPr>
            <a:spLocks noGrp="1"/>
          </p:cNvSpPr>
          <p:nvPr>
            <p:ph type="title"/>
          </p:nvPr>
        </p:nvSpPr>
        <p:spPr/>
        <p:txBody>
          <a:bodyPr/>
          <a:lstStyle/>
          <a:p>
            <a:r>
              <a:rPr lang="en-MY" dirty="0"/>
              <a:t>HR Roles</a:t>
            </a:r>
          </a:p>
        </p:txBody>
      </p:sp>
      <p:sp>
        <p:nvSpPr>
          <p:cNvPr id="3" name="Content Placeholder 2">
            <a:extLst>
              <a:ext uri="{FF2B5EF4-FFF2-40B4-BE49-F238E27FC236}">
                <a16:creationId xmlns:a16="http://schemas.microsoft.com/office/drawing/2014/main" id="{05E90ABA-161C-44FB-B25C-0F5717721D54}"/>
              </a:ext>
            </a:extLst>
          </p:cNvPr>
          <p:cNvSpPr>
            <a:spLocks noGrp="1"/>
          </p:cNvSpPr>
          <p:nvPr>
            <p:ph idx="1"/>
          </p:nvPr>
        </p:nvSpPr>
        <p:spPr/>
        <p:txBody>
          <a:bodyPr/>
          <a:lstStyle/>
          <a:p>
            <a:pPr marL="0" indent="0">
              <a:buNone/>
            </a:pPr>
            <a:r>
              <a:rPr lang="en-MY" dirty="0"/>
              <a:t>HR can help deliver organizational excellence in the following four ways:</a:t>
            </a:r>
          </a:p>
          <a:p>
            <a:pPr marL="514350" indent="-514350">
              <a:buFont typeface="+mj-lt"/>
              <a:buAutoNum type="arabicPeriod"/>
            </a:pPr>
            <a:r>
              <a:rPr lang="en-MY" dirty="0"/>
              <a:t>HR should become a partner with senior and line managers in strategy execution, helping to move planning from the conference room to the marketplace.</a:t>
            </a:r>
          </a:p>
          <a:p>
            <a:pPr marL="514350" indent="-514350">
              <a:buFont typeface="+mj-lt"/>
              <a:buAutoNum type="arabicPeriod"/>
            </a:pPr>
            <a:r>
              <a:rPr lang="en-MY" dirty="0"/>
              <a:t>It should become an expert in the way work is organized and executed, delivering administrative efficiency to ensure that costs are reduced while quality is maintained.</a:t>
            </a:r>
          </a:p>
        </p:txBody>
      </p:sp>
    </p:spTree>
    <p:extLst>
      <p:ext uri="{BB962C8B-B14F-4D97-AF65-F5344CB8AC3E}">
        <p14:creationId xmlns:p14="http://schemas.microsoft.com/office/powerpoint/2010/main" val="34104999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89CA0-482E-4145-9F2D-0DF9B263B69D}"/>
              </a:ext>
            </a:extLst>
          </p:cNvPr>
          <p:cNvSpPr>
            <a:spLocks noGrp="1"/>
          </p:cNvSpPr>
          <p:nvPr>
            <p:ph type="title"/>
          </p:nvPr>
        </p:nvSpPr>
        <p:spPr/>
        <p:txBody>
          <a:bodyPr/>
          <a:lstStyle/>
          <a:p>
            <a:r>
              <a:rPr lang="en-MY" dirty="0"/>
              <a:t>HR Roles</a:t>
            </a:r>
          </a:p>
        </p:txBody>
      </p:sp>
      <p:sp>
        <p:nvSpPr>
          <p:cNvPr id="3" name="Content Placeholder 2">
            <a:extLst>
              <a:ext uri="{FF2B5EF4-FFF2-40B4-BE49-F238E27FC236}">
                <a16:creationId xmlns:a16="http://schemas.microsoft.com/office/drawing/2014/main" id="{6C82DF34-B35B-413F-A480-C8026F72EBD7}"/>
              </a:ext>
            </a:extLst>
          </p:cNvPr>
          <p:cNvSpPr>
            <a:spLocks noGrp="1"/>
          </p:cNvSpPr>
          <p:nvPr>
            <p:ph idx="1"/>
          </p:nvPr>
        </p:nvSpPr>
        <p:spPr>
          <a:xfrm>
            <a:off x="685800" y="1628800"/>
            <a:ext cx="8001000" cy="4530725"/>
          </a:xfrm>
        </p:spPr>
        <p:txBody>
          <a:bodyPr/>
          <a:lstStyle/>
          <a:p>
            <a:pPr marL="514350" indent="-514350">
              <a:buFont typeface="+mj-lt"/>
              <a:buAutoNum type="arabicPeriod" startAt="3"/>
            </a:pPr>
            <a:r>
              <a:rPr lang="en-MY" dirty="0"/>
              <a:t>It should become a champion for employees, vigorously representing their concerns to senior management and at the same time working to increase employee contribution; that is, employees’ commitment to the organization and their ability to deliver results.</a:t>
            </a:r>
          </a:p>
          <a:p>
            <a:pPr marL="514350" indent="-514350">
              <a:buFont typeface="+mj-lt"/>
              <a:buAutoNum type="arabicPeriod" startAt="3"/>
            </a:pPr>
            <a:endParaRPr lang="en-MY" dirty="0"/>
          </a:p>
          <a:p>
            <a:pPr marL="514350" indent="-514350">
              <a:buFont typeface="+mj-lt"/>
              <a:buAutoNum type="arabicPeriod" startAt="3"/>
            </a:pPr>
            <a:r>
              <a:rPr lang="en-MY" dirty="0"/>
              <a:t>HR should become an agent of continuous transformation, shaping processes and a culture that together improve an organization’s capacity for change.</a:t>
            </a:r>
          </a:p>
          <a:p>
            <a:endParaRPr lang="en-MY" dirty="0"/>
          </a:p>
        </p:txBody>
      </p:sp>
    </p:spTree>
    <p:extLst>
      <p:ext uri="{BB962C8B-B14F-4D97-AF65-F5344CB8AC3E}">
        <p14:creationId xmlns:p14="http://schemas.microsoft.com/office/powerpoint/2010/main" val="23480347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512C90-D5FB-47C8-994A-18ED4B005C70}"/>
              </a:ext>
            </a:extLst>
          </p:cNvPr>
          <p:cNvSpPr>
            <a:spLocks noGrp="1"/>
          </p:cNvSpPr>
          <p:nvPr>
            <p:ph type="title"/>
          </p:nvPr>
        </p:nvSpPr>
        <p:spPr/>
        <p:txBody>
          <a:bodyPr/>
          <a:lstStyle/>
          <a:p>
            <a:r>
              <a:rPr lang="en-MY" dirty="0"/>
              <a:t>Administrative Expert</a:t>
            </a:r>
          </a:p>
        </p:txBody>
      </p:sp>
      <p:sp>
        <p:nvSpPr>
          <p:cNvPr id="3" name="Content Placeholder 2">
            <a:extLst>
              <a:ext uri="{FF2B5EF4-FFF2-40B4-BE49-F238E27FC236}">
                <a16:creationId xmlns:a16="http://schemas.microsoft.com/office/drawing/2014/main" id="{1A8F35A3-92C0-4150-B06C-B499E3C5EA84}"/>
              </a:ext>
            </a:extLst>
          </p:cNvPr>
          <p:cNvSpPr>
            <a:spLocks noGrp="1"/>
          </p:cNvSpPr>
          <p:nvPr>
            <p:ph idx="1"/>
          </p:nvPr>
        </p:nvSpPr>
        <p:spPr/>
        <p:txBody>
          <a:bodyPr/>
          <a:lstStyle/>
          <a:p>
            <a:r>
              <a:rPr lang="en-MY" dirty="0"/>
              <a:t>HR executives can also prove their value as administrative experts by rethinking how work is done throughout the organization.</a:t>
            </a:r>
          </a:p>
          <a:p>
            <a:r>
              <a:rPr lang="en-MY" dirty="0"/>
              <a:t> For example, they can design and implement a system that allows departments to share administrative services. </a:t>
            </a:r>
          </a:p>
          <a:p>
            <a:r>
              <a:rPr lang="en-MY" dirty="0"/>
              <a:t>HR can act as internal consultants, not only saving the company money but also improving its competitive situation.</a:t>
            </a:r>
          </a:p>
        </p:txBody>
      </p:sp>
    </p:spTree>
    <p:extLst>
      <p:ext uri="{BB962C8B-B14F-4D97-AF65-F5344CB8AC3E}">
        <p14:creationId xmlns:p14="http://schemas.microsoft.com/office/powerpoint/2010/main" val="24973439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49D8A-2DBD-41ED-9A31-47542FA03474}"/>
              </a:ext>
            </a:extLst>
          </p:cNvPr>
          <p:cNvSpPr>
            <a:spLocks noGrp="1"/>
          </p:cNvSpPr>
          <p:nvPr>
            <p:ph type="title"/>
          </p:nvPr>
        </p:nvSpPr>
        <p:spPr/>
        <p:txBody>
          <a:bodyPr/>
          <a:lstStyle/>
          <a:p>
            <a:r>
              <a:rPr lang="en-MY" dirty="0"/>
              <a:t>Employee Champion</a:t>
            </a:r>
          </a:p>
        </p:txBody>
      </p:sp>
      <p:sp>
        <p:nvSpPr>
          <p:cNvPr id="3" name="Content Placeholder 2">
            <a:extLst>
              <a:ext uri="{FF2B5EF4-FFF2-40B4-BE49-F238E27FC236}">
                <a16:creationId xmlns:a16="http://schemas.microsoft.com/office/drawing/2014/main" id="{96B87485-4824-472C-9882-F604B79FF0DE}"/>
              </a:ext>
            </a:extLst>
          </p:cNvPr>
          <p:cNvSpPr>
            <a:spLocks noGrp="1"/>
          </p:cNvSpPr>
          <p:nvPr>
            <p:ph idx="1"/>
          </p:nvPr>
        </p:nvSpPr>
        <p:spPr/>
        <p:txBody>
          <a:bodyPr/>
          <a:lstStyle/>
          <a:p>
            <a:r>
              <a:rPr lang="en-MY" dirty="0"/>
              <a:t>HR must take responsibility for orienting and training line management about the importance of high employee morale and how to achieve it.</a:t>
            </a:r>
          </a:p>
          <a:p>
            <a:endParaRPr lang="en-MY" dirty="0"/>
          </a:p>
          <a:p>
            <a:r>
              <a:rPr lang="en-MY" dirty="0"/>
              <a:t>HR should be the employees’ voice in management discussions; offer employees opportunities for personal and professional growth; and provide resources that help employees meet the demands put on them.</a:t>
            </a:r>
          </a:p>
        </p:txBody>
      </p:sp>
    </p:spTree>
    <p:extLst>
      <p:ext uri="{BB962C8B-B14F-4D97-AF65-F5344CB8AC3E}">
        <p14:creationId xmlns:p14="http://schemas.microsoft.com/office/powerpoint/2010/main" val="353761425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85632441"/>
              </p:ext>
            </p:extLst>
          </p:nvPr>
        </p:nvGraphicFramePr>
        <p:xfrm>
          <a:off x="683568" y="332656"/>
          <a:ext cx="8064896" cy="6192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584813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E7AB85-9F10-423B-8F3D-1C62B0BA2E63}"/>
              </a:ext>
            </a:extLst>
          </p:cNvPr>
          <p:cNvSpPr>
            <a:spLocks noGrp="1"/>
          </p:cNvSpPr>
          <p:nvPr>
            <p:ph type="title"/>
          </p:nvPr>
        </p:nvSpPr>
        <p:spPr/>
        <p:txBody>
          <a:bodyPr/>
          <a:lstStyle/>
          <a:p>
            <a:r>
              <a:rPr lang="en-MY" dirty="0"/>
              <a:t>HR Organisation</a:t>
            </a:r>
          </a:p>
        </p:txBody>
      </p:sp>
      <p:pic>
        <p:nvPicPr>
          <p:cNvPr id="5" name="Picture 4">
            <a:extLst>
              <a:ext uri="{FF2B5EF4-FFF2-40B4-BE49-F238E27FC236}">
                <a16:creationId xmlns:a16="http://schemas.microsoft.com/office/drawing/2014/main" id="{E22EBCA9-58C9-4D9B-9A17-B38998823203}"/>
              </a:ext>
            </a:extLst>
          </p:cNvPr>
          <p:cNvPicPr>
            <a:picLocks noChangeAspect="1"/>
          </p:cNvPicPr>
          <p:nvPr/>
        </p:nvPicPr>
        <p:blipFill>
          <a:blip r:embed="rId2"/>
          <a:stretch>
            <a:fillRect/>
          </a:stretch>
        </p:blipFill>
        <p:spPr>
          <a:xfrm>
            <a:off x="833438" y="1556792"/>
            <a:ext cx="7848600" cy="4600575"/>
          </a:xfrm>
          <a:prstGeom prst="rect">
            <a:avLst/>
          </a:prstGeom>
        </p:spPr>
      </p:pic>
    </p:spTree>
    <p:extLst>
      <p:ext uri="{BB962C8B-B14F-4D97-AF65-F5344CB8AC3E}">
        <p14:creationId xmlns:p14="http://schemas.microsoft.com/office/powerpoint/2010/main" val="80219848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81304-F1F9-4673-9B87-BB508B81AFFC}"/>
              </a:ext>
            </a:extLst>
          </p:cNvPr>
          <p:cNvSpPr>
            <a:spLocks noGrp="1"/>
          </p:cNvSpPr>
          <p:nvPr>
            <p:ph type="title"/>
          </p:nvPr>
        </p:nvSpPr>
        <p:spPr/>
        <p:txBody>
          <a:bodyPr/>
          <a:lstStyle/>
          <a:p>
            <a:r>
              <a:rPr lang="en-MY" dirty="0"/>
              <a:t>Global HR Organisation</a:t>
            </a:r>
          </a:p>
        </p:txBody>
      </p:sp>
      <p:sp>
        <p:nvSpPr>
          <p:cNvPr id="3" name="Content Placeholder 2">
            <a:extLst>
              <a:ext uri="{FF2B5EF4-FFF2-40B4-BE49-F238E27FC236}">
                <a16:creationId xmlns:a16="http://schemas.microsoft.com/office/drawing/2014/main" id="{619D7CCC-0D51-4D5F-B7A8-07E0BBC338EC}"/>
              </a:ext>
            </a:extLst>
          </p:cNvPr>
          <p:cNvSpPr>
            <a:spLocks noGrp="1"/>
          </p:cNvSpPr>
          <p:nvPr>
            <p:ph idx="1"/>
          </p:nvPr>
        </p:nvSpPr>
        <p:spPr/>
        <p:txBody>
          <a:bodyPr/>
          <a:lstStyle/>
          <a:p>
            <a:r>
              <a:rPr lang="en-MY" dirty="0"/>
              <a:t>As a business within a business, the HR organization should be structured to reflect the structure of the larger business. Business organizations align with the strategies of the business they support, and HR should follow suit.</a:t>
            </a:r>
          </a:p>
          <a:p>
            <a:r>
              <a:rPr lang="en-MY" dirty="0"/>
              <a:t>Companies typically organize along a grid of centralization - decentralization, which leads to three basic ways in which a company operates holding company, allied/diversified organization, or single/functional business.</a:t>
            </a:r>
          </a:p>
          <a:p>
            <a:endParaRPr lang="en-MY" dirty="0"/>
          </a:p>
          <a:p>
            <a:endParaRPr lang="en-MY" dirty="0"/>
          </a:p>
        </p:txBody>
      </p:sp>
    </p:spTree>
    <p:extLst>
      <p:ext uri="{BB962C8B-B14F-4D97-AF65-F5344CB8AC3E}">
        <p14:creationId xmlns:p14="http://schemas.microsoft.com/office/powerpoint/2010/main" val="54670171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A2764F-5602-48CA-BAC1-60FFF3A303C3}"/>
              </a:ext>
            </a:extLst>
          </p:cNvPr>
          <p:cNvSpPr>
            <a:spLocks noGrp="1"/>
          </p:cNvSpPr>
          <p:nvPr>
            <p:ph type="title"/>
          </p:nvPr>
        </p:nvSpPr>
        <p:spPr/>
        <p:txBody>
          <a:bodyPr/>
          <a:lstStyle/>
          <a:p>
            <a:r>
              <a:rPr lang="en-MY" dirty="0"/>
              <a:t>Alignment of Business Organization and HR Organization</a:t>
            </a:r>
          </a:p>
        </p:txBody>
      </p:sp>
      <p:pic>
        <p:nvPicPr>
          <p:cNvPr id="5" name="Picture 4">
            <a:extLst>
              <a:ext uri="{FF2B5EF4-FFF2-40B4-BE49-F238E27FC236}">
                <a16:creationId xmlns:a16="http://schemas.microsoft.com/office/drawing/2014/main" id="{5AD3FF79-17B6-48DF-B202-E534C828F0A5}"/>
              </a:ext>
            </a:extLst>
          </p:cNvPr>
          <p:cNvPicPr>
            <a:picLocks noChangeAspect="1"/>
          </p:cNvPicPr>
          <p:nvPr/>
        </p:nvPicPr>
        <p:blipFill>
          <a:blip r:embed="rId2"/>
          <a:stretch>
            <a:fillRect/>
          </a:stretch>
        </p:blipFill>
        <p:spPr>
          <a:xfrm>
            <a:off x="1403648" y="1844824"/>
            <a:ext cx="6696744" cy="4638668"/>
          </a:xfrm>
          <a:prstGeom prst="rect">
            <a:avLst/>
          </a:prstGeom>
        </p:spPr>
      </p:pic>
    </p:spTree>
    <p:extLst>
      <p:ext uri="{BB962C8B-B14F-4D97-AF65-F5344CB8AC3E}">
        <p14:creationId xmlns:p14="http://schemas.microsoft.com/office/powerpoint/2010/main" val="191827722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46D72-ECCD-48BD-A655-90A45F227226}"/>
              </a:ext>
            </a:extLst>
          </p:cNvPr>
          <p:cNvSpPr>
            <a:spLocks noGrp="1"/>
          </p:cNvSpPr>
          <p:nvPr>
            <p:ph type="title"/>
          </p:nvPr>
        </p:nvSpPr>
        <p:spPr/>
        <p:txBody>
          <a:bodyPr/>
          <a:lstStyle/>
          <a:p>
            <a:r>
              <a:rPr lang="en-MY" dirty="0"/>
              <a:t>1.1 Single/Functional business</a:t>
            </a:r>
          </a:p>
        </p:txBody>
      </p:sp>
      <p:sp>
        <p:nvSpPr>
          <p:cNvPr id="3" name="Content Placeholder 2">
            <a:extLst>
              <a:ext uri="{FF2B5EF4-FFF2-40B4-BE49-F238E27FC236}">
                <a16:creationId xmlns:a16="http://schemas.microsoft.com/office/drawing/2014/main" id="{8BE9CCD8-16B0-4C19-91C4-F00F506F01F7}"/>
              </a:ext>
            </a:extLst>
          </p:cNvPr>
          <p:cNvSpPr>
            <a:spLocks noGrp="1"/>
          </p:cNvSpPr>
          <p:nvPr>
            <p:ph idx="1"/>
          </p:nvPr>
        </p:nvSpPr>
        <p:spPr/>
        <p:txBody>
          <a:bodyPr/>
          <a:lstStyle/>
          <a:p>
            <a:r>
              <a:rPr lang="en-MY" sz="2400" dirty="0"/>
              <a:t>In a single/functional business organization, a strong HR functional organization usually makes the most sense. This means identifying staff specialists who can design HR practices that match the needs of the business and deliver them to all corners of the company. Employees who move from site to site want to find familiar terms and work conditions. </a:t>
            </a:r>
          </a:p>
          <a:p>
            <a:r>
              <a:rPr lang="en-MY" sz="2400" dirty="0"/>
              <a:t>Managers want to know what is expected of them regardless of where they work. HR professionals in local plants or operations need a solid line to their HR hierarchy while supporting the business leaders in these local plants or operation</a:t>
            </a:r>
          </a:p>
        </p:txBody>
      </p:sp>
    </p:spTree>
    <p:extLst>
      <p:ext uri="{BB962C8B-B14F-4D97-AF65-F5344CB8AC3E}">
        <p14:creationId xmlns:p14="http://schemas.microsoft.com/office/powerpoint/2010/main" val="236048024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3C68B-9FA7-435B-A515-191507A22353}"/>
              </a:ext>
            </a:extLst>
          </p:cNvPr>
          <p:cNvSpPr>
            <a:spLocks noGrp="1"/>
          </p:cNvSpPr>
          <p:nvPr>
            <p:ph type="title"/>
          </p:nvPr>
        </p:nvSpPr>
        <p:spPr/>
        <p:txBody>
          <a:bodyPr/>
          <a:lstStyle/>
          <a:p>
            <a:r>
              <a:rPr lang="en-MY" dirty="0"/>
              <a:t>1.2 Corporate HR</a:t>
            </a:r>
          </a:p>
        </p:txBody>
      </p:sp>
      <p:sp>
        <p:nvSpPr>
          <p:cNvPr id="3" name="Content Placeholder 2">
            <a:extLst>
              <a:ext uri="{FF2B5EF4-FFF2-40B4-BE49-F238E27FC236}">
                <a16:creationId xmlns:a16="http://schemas.microsoft.com/office/drawing/2014/main" id="{77632459-E097-4CDB-AFD9-ED499407CFE0}"/>
              </a:ext>
            </a:extLst>
          </p:cNvPr>
          <p:cNvSpPr>
            <a:spLocks noGrp="1"/>
          </p:cNvSpPr>
          <p:nvPr>
            <p:ph idx="1"/>
          </p:nvPr>
        </p:nvSpPr>
        <p:spPr>
          <a:xfrm>
            <a:off x="685800" y="1556792"/>
            <a:ext cx="7772400" cy="4530725"/>
          </a:xfrm>
        </p:spPr>
        <p:txBody>
          <a:bodyPr/>
          <a:lstStyle/>
          <a:p>
            <a:r>
              <a:rPr lang="en-MY" dirty="0"/>
              <a:t>They create a consistent firm wide culture face and identity.</a:t>
            </a:r>
          </a:p>
          <a:p>
            <a:r>
              <a:rPr lang="en-MY" dirty="0"/>
              <a:t>They shape the programs that implement the CEO‘s agenda.</a:t>
            </a:r>
          </a:p>
          <a:p>
            <a:r>
              <a:rPr lang="en-MY" dirty="0"/>
              <a:t>They ensure that all HR work done within the corporation is aligned to business goals.</a:t>
            </a:r>
          </a:p>
          <a:p>
            <a:r>
              <a:rPr lang="en-MY" dirty="0"/>
              <a:t>They arbitrate disputes between </a:t>
            </a:r>
            <a:r>
              <a:rPr lang="en-MY" dirty="0" err="1"/>
              <a:t>centers</a:t>
            </a:r>
            <a:r>
              <a:rPr lang="en-MY" dirty="0"/>
              <a:t> of expertise and embedded HR.</a:t>
            </a:r>
          </a:p>
          <a:p>
            <a:r>
              <a:rPr lang="en-MY" dirty="0"/>
              <a:t>They take primary responsibility for nurturing corporate level employees.</a:t>
            </a:r>
          </a:p>
          <a:p>
            <a:r>
              <a:rPr lang="en-MY" dirty="0"/>
              <a:t>They ensure HR professional development.</a:t>
            </a:r>
          </a:p>
        </p:txBody>
      </p:sp>
    </p:spTree>
    <p:extLst>
      <p:ext uri="{BB962C8B-B14F-4D97-AF65-F5344CB8AC3E}">
        <p14:creationId xmlns:p14="http://schemas.microsoft.com/office/powerpoint/2010/main" val="115003092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524CB-7DA6-4C55-88C4-A8F8BA76D55C}"/>
              </a:ext>
            </a:extLst>
          </p:cNvPr>
          <p:cNvSpPr>
            <a:spLocks noGrp="1"/>
          </p:cNvSpPr>
          <p:nvPr>
            <p:ph type="title"/>
          </p:nvPr>
        </p:nvSpPr>
        <p:spPr/>
        <p:txBody>
          <a:bodyPr/>
          <a:lstStyle/>
          <a:p>
            <a:r>
              <a:rPr lang="en-MY" dirty="0"/>
              <a:t>2.1 Allied/Diversified Businesses</a:t>
            </a:r>
          </a:p>
        </p:txBody>
      </p:sp>
      <p:sp>
        <p:nvSpPr>
          <p:cNvPr id="3" name="Content Placeholder 2">
            <a:extLst>
              <a:ext uri="{FF2B5EF4-FFF2-40B4-BE49-F238E27FC236}">
                <a16:creationId xmlns:a16="http://schemas.microsoft.com/office/drawing/2014/main" id="{279D3A54-EF3D-4832-865C-6ECADD85B940}"/>
              </a:ext>
            </a:extLst>
          </p:cNvPr>
          <p:cNvSpPr>
            <a:spLocks noGrp="1"/>
          </p:cNvSpPr>
          <p:nvPr>
            <p:ph idx="1"/>
          </p:nvPr>
        </p:nvSpPr>
        <p:spPr/>
        <p:txBody>
          <a:bodyPr/>
          <a:lstStyle/>
          <a:p>
            <a:r>
              <a:rPr lang="en-MY" dirty="0"/>
              <a:t>In a world where corporate growth and industry consolidation lead to the increased presence of diversified/allied organization structures, shared services has become a useful means by which organizations balance the efficiencies of centralization with the flexibility required for competing in different markets and/or geographies.</a:t>
            </a:r>
          </a:p>
        </p:txBody>
      </p:sp>
    </p:spTree>
    <p:extLst>
      <p:ext uri="{BB962C8B-B14F-4D97-AF65-F5344CB8AC3E}">
        <p14:creationId xmlns:p14="http://schemas.microsoft.com/office/powerpoint/2010/main" val="99696941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A2D38-D9EC-4A3B-AFBA-92E769ACA4EC}"/>
              </a:ext>
            </a:extLst>
          </p:cNvPr>
          <p:cNvSpPr>
            <a:spLocks noGrp="1"/>
          </p:cNvSpPr>
          <p:nvPr>
            <p:ph type="title"/>
          </p:nvPr>
        </p:nvSpPr>
        <p:spPr/>
        <p:txBody>
          <a:bodyPr/>
          <a:lstStyle/>
          <a:p>
            <a:r>
              <a:rPr lang="en-MY" dirty="0"/>
              <a:t>2.2 Shared Services</a:t>
            </a:r>
          </a:p>
        </p:txBody>
      </p:sp>
      <p:sp>
        <p:nvSpPr>
          <p:cNvPr id="3" name="Content Placeholder 2">
            <a:extLst>
              <a:ext uri="{FF2B5EF4-FFF2-40B4-BE49-F238E27FC236}">
                <a16:creationId xmlns:a16="http://schemas.microsoft.com/office/drawing/2014/main" id="{3A5DE37D-BF4D-4298-9D34-0FBF3355114D}"/>
              </a:ext>
            </a:extLst>
          </p:cNvPr>
          <p:cNvSpPr>
            <a:spLocks noGrp="1"/>
          </p:cNvSpPr>
          <p:nvPr>
            <p:ph idx="1"/>
          </p:nvPr>
        </p:nvSpPr>
        <p:spPr/>
        <p:txBody>
          <a:bodyPr/>
          <a:lstStyle/>
          <a:p>
            <a:r>
              <a:rPr lang="en-MY" dirty="0"/>
              <a:t>Economies of scale</a:t>
            </a:r>
          </a:p>
          <a:p>
            <a:r>
              <a:rPr lang="en-MY" dirty="0"/>
              <a:t>Meeting employee needs and resolving concerns by fewer dedicated HR resources.</a:t>
            </a:r>
          </a:p>
          <a:p>
            <a:r>
              <a:rPr lang="en-MY" dirty="0"/>
              <a:t>Standardization of HR processes, thus reducing redundancy and duplication</a:t>
            </a:r>
          </a:p>
          <a:p>
            <a:r>
              <a:rPr lang="en-MY" dirty="0"/>
              <a:t>Offer new ways to do traditional HR work such as employee assistance programs, relocation administration, benefits claims processing, </a:t>
            </a:r>
            <a:r>
              <a:rPr lang="en-MY" dirty="0" err="1"/>
              <a:t>pensi</a:t>
            </a:r>
            <a:r>
              <a:rPr lang="en-MY" dirty="0"/>
              <a:t> on plan </a:t>
            </a:r>
            <a:r>
              <a:rPr lang="en-MY" dirty="0" err="1"/>
              <a:t>enrollment</a:t>
            </a:r>
            <a:r>
              <a:rPr lang="en-MY" dirty="0"/>
              <a:t> and administration, applicant tracking, payroll, and learning administration.</a:t>
            </a:r>
          </a:p>
        </p:txBody>
      </p:sp>
    </p:spTree>
    <p:extLst>
      <p:ext uri="{BB962C8B-B14F-4D97-AF65-F5344CB8AC3E}">
        <p14:creationId xmlns:p14="http://schemas.microsoft.com/office/powerpoint/2010/main" val="57450709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CDB0A-951B-45C8-8779-8EF09DF1037C}"/>
              </a:ext>
            </a:extLst>
          </p:cNvPr>
          <p:cNvSpPr>
            <a:spLocks noGrp="1"/>
          </p:cNvSpPr>
          <p:nvPr>
            <p:ph type="title"/>
          </p:nvPr>
        </p:nvSpPr>
        <p:spPr/>
        <p:txBody>
          <a:bodyPr/>
          <a:lstStyle/>
          <a:p>
            <a:r>
              <a:rPr lang="en-MY" dirty="0"/>
              <a:t>3.1 Holding Company</a:t>
            </a:r>
          </a:p>
        </p:txBody>
      </p:sp>
      <p:sp>
        <p:nvSpPr>
          <p:cNvPr id="3" name="Content Placeholder 2">
            <a:extLst>
              <a:ext uri="{FF2B5EF4-FFF2-40B4-BE49-F238E27FC236}">
                <a16:creationId xmlns:a16="http://schemas.microsoft.com/office/drawing/2014/main" id="{EAF60B8B-057D-4CE7-8186-538F28F54F36}"/>
              </a:ext>
            </a:extLst>
          </p:cNvPr>
          <p:cNvSpPr>
            <a:spLocks noGrp="1"/>
          </p:cNvSpPr>
          <p:nvPr>
            <p:ph idx="1"/>
          </p:nvPr>
        </p:nvSpPr>
        <p:spPr/>
        <p:txBody>
          <a:bodyPr/>
          <a:lstStyle/>
          <a:p>
            <a:r>
              <a:rPr lang="en-MY" dirty="0"/>
              <a:t>A company composed of multiple, unrelated, independently managed businesses is best described as a holding company. In a holding company, there is often little or no HR at a corporate level and little impetus to implement HR. </a:t>
            </a:r>
          </a:p>
          <a:p>
            <a:r>
              <a:rPr lang="en-MY" dirty="0"/>
              <a:t>Each business is expected to create and manage its own autonomous HR practices based on the specific needs of the business. Therefore, HR is embedded within the businesses.</a:t>
            </a:r>
          </a:p>
        </p:txBody>
      </p:sp>
    </p:spTree>
    <p:extLst>
      <p:ext uri="{BB962C8B-B14F-4D97-AF65-F5344CB8AC3E}">
        <p14:creationId xmlns:p14="http://schemas.microsoft.com/office/powerpoint/2010/main" val="243972887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6FC94-A97B-4A33-B2C9-30325E2D596F}"/>
              </a:ext>
            </a:extLst>
          </p:cNvPr>
          <p:cNvSpPr>
            <a:spLocks noGrp="1"/>
          </p:cNvSpPr>
          <p:nvPr>
            <p:ph type="title"/>
          </p:nvPr>
        </p:nvSpPr>
        <p:spPr/>
        <p:txBody>
          <a:bodyPr/>
          <a:lstStyle/>
          <a:p>
            <a:r>
              <a:rPr lang="en-MY" dirty="0"/>
              <a:t>3.2 Embedded HR</a:t>
            </a:r>
          </a:p>
        </p:txBody>
      </p:sp>
      <p:sp>
        <p:nvSpPr>
          <p:cNvPr id="3" name="Content Placeholder 2">
            <a:extLst>
              <a:ext uri="{FF2B5EF4-FFF2-40B4-BE49-F238E27FC236}">
                <a16:creationId xmlns:a16="http://schemas.microsoft.com/office/drawing/2014/main" id="{63F4F535-FE3A-452C-9E77-CD36CBCE18E3}"/>
              </a:ext>
            </a:extLst>
          </p:cNvPr>
          <p:cNvSpPr>
            <a:spLocks noGrp="1"/>
          </p:cNvSpPr>
          <p:nvPr>
            <p:ph idx="1"/>
          </p:nvPr>
        </p:nvSpPr>
        <p:spPr/>
        <p:txBody>
          <a:bodyPr/>
          <a:lstStyle/>
          <a:p>
            <a:r>
              <a:rPr lang="en-MY" sz="2400" dirty="0"/>
              <a:t>They engage in and support business strategy discussion.</a:t>
            </a:r>
          </a:p>
          <a:p>
            <a:r>
              <a:rPr lang="en-MY" sz="2400" dirty="0"/>
              <a:t>They represent employee interests and implications of change.</a:t>
            </a:r>
          </a:p>
          <a:p>
            <a:r>
              <a:rPr lang="en-MY" sz="2400" dirty="0"/>
              <a:t>They define requirements to reach business goals and identify where problems may exist.</a:t>
            </a:r>
          </a:p>
          <a:p>
            <a:r>
              <a:rPr lang="en-MY" sz="2400" dirty="0"/>
              <a:t>They select and implement the HR practices that are most appropriate to the delivery of the business strategy.</a:t>
            </a:r>
          </a:p>
          <a:p>
            <a:r>
              <a:rPr lang="en-MY" sz="2400" dirty="0"/>
              <a:t>They measure and track performance to see whether the HR investments made by the business deliver the intended value.</a:t>
            </a:r>
          </a:p>
        </p:txBody>
      </p:sp>
    </p:spTree>
    <p:extLst>
      <p:ext uri="{BB962C8B-B14F-4D97-AF65-F5344CB8AC3E}">
        <p14:creationId xmlns:p14="http://schemas.microsoft.com/office/powerpoint/2010/main" val="159442914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72D77A-89AF-46DE-A467-05F9ED40CA0C}"/>
              </a:ext>
            </a:extLst>
          </p:cNvPr>
          <p:cNvSpPr>
            <a:spLocks noGrp="1"/>
          </p:cNvSpPr>
          <p:nvPr>
            <p:ph type="title"/>
          </p:nvPr>
        </p:nvSpPr>
        <p:spPr/>
        <p:txBody>
          <a:bodyPr/>
          <a:lstStyle/>
          <a:p>
            <a:r>
              <a:rPr lang="en-MY" dirty="0" err="1"/>
              <a:t>Centers</a:t>
            </a:r>
            <a:r>
              <a:rPr lang="en-MY" dirty="0"/>
              <a:t> of Expertise (</a:t>
            </a:r>
            <a:r>
              <a:rPr lang="en-MY" dirty="0" err="1"/>
              <a:t>CoE</a:t>
            </a:r>
            <a:r>
              <a:rPr lang="en-MY" dirty="0"/>
              <a:t>)</a:t>
            </a:r>
          </a:p>
        </p:txBody>
      </p:sp>
      <p:sp>
        <p:nvSpPr>
          <p:cNvPr id="3" name="Content Placeholder 2">
            <a:extLst>
              <a:ext uri="{FF2B5EF4-FFF2-40B4-BE49-F238E27FC236}">
                <a16:creationId xmlns:a16="http://schemas.microsoft.com/office/drawing/2014/main" id="{83912AED-A28C-4A4D-8413-327F4ADB501E}"/>
              </a:ext>
            </a:extLst>
          </p:cNvPr>
          <p:cNvSpPr>
            <a:spLocks noGrp="1"/>
          </p:cNvSpPr>
          <p:nvPr>
            <p:ph idx="1"/>
          </p:nvPr>
        </p:nvSpPr>
        <p:spPr/>
        <p:txBody>
          <a:bodyPr/>
          <a:lstStyle/>
          <a:p>
            <a:pPr marL="0" indent="0">
              <a:buNone/>
            </a:pPr>
            <a:r>
              <a:rPr lang="en-MY" dirty="0" err="1"/>
              <a:t>Centers</a:t>
            </a:r>
            <a:r>
              <a:rPr lang="en-MY" dirty="0"/>
              <a:t> of expertise, also called “</a:t>
            </a:r>
            <a:r>
              <a:rPr lang="en-MY" dirty="0" err="1"/>
              <a:t>Centers</a:t>
            </a:r>
            <a:r>
              <a:rPr lang="en-MY" dirty="0"/>
              <a:t> of excellent”, operate as specialized consulting firms inside the organization. Depending on the size of the enterprise, they may be corporate wide or regional (e.g., Europe) or country-based (e.g., Germany).</a:t>
            </a:r>
          </a:p>
          <a:p>
            <a:pPr marL="0" indent="0">
              <a:buNone/>
            </a:pPr>
            <a:endParaRPr lang="en-MY" dirty="0"/>
          </a:p>
          <a:p>
            <a:pPr marL="0" indent="0">
              <a:buNone/>
            </a:pPr>
            <a:r>
              <a:rPr lang="en-MY" dirty="0"/>
              <a:t> They often act like businesses that have multiple clients (business units) using their services.</a:t>
            </a:r>
          </a:p>
        </p:txBody>
      </p:sp>
    </p:spTree>
    <p:extLst>
      <p:ext uri="{BB962C8B-B14F-4D97-AF65-F5344CB8AC3E}">
        <p14:creationId xmlns:p14="http://schemas.microsoft.com/office/powerpoint/2010/main" val="127325340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4D556-0A65-4B96-9273-9E065D6570C6}"/>
              </a:ext>
            </a:extLst>
          </p:cNvPr>
          <p:cNvSpPr>
            <a:spLocks noGrp="1"/>
          </p:cNvSpPr>
          <p:nvPr>
            <p:ph type="title"/>
          </p:nvPr>
        </p:nvSpPr>
        <p:spPr/>
        <p:txBody>
          <a:bodyPr/>
          <a:lstStyle/>
          <a:p>
            <a:r>
              <a:rPr lang="en-MY" sz="4000" dirty="0"/>
              <a:t>HR Delivery in Global Organization</a:t>
            </a:r>
          </a:p>
        </p:txBody>
      </p:sp>
      <p:sp>
        <p:nvSpPr>
          <p:cNvPr id="3" name="Content Placeholder 2">
            <a:extLst>
              <a:ext uri="{FF2B5EF4-FFF2-40B4-BE49-F238E27FC236}">
                <a16:creationId xmlns:a16="http://schemas.microsoft.com/office/drawing/2014/main" id="{74A76AE8-D4F6-4E65-B708-315DFC67D4D8}"/>
              </a:ext>
            </a:extLst>
          </p:cNvPr>
          <p:cNvSpPr>
            <a:spLocks noGrp="1"/>
          </p:cNvSpPr>
          <p:nvPr>
            <p:ph idx="1"/>
          </p:nvPr>
        </p:nvSpPr>
        <p:spPr/>
        <p:txBody>
          <a:bodyPr/>
          <a:lstStyle/>
          <a:p>
            <a:r>
              <a:rPr lang="en-MY" dirty="0"/>
              <a:t>The decision to develop regional versus country-specific shared services is based on the size and locations of the employee base, as well as cost. </a:t>
            </a:r>
          </a:p>
          <a:p>
            <a:r>
              <a:rPr lang="en-MY" dirty="0"/>
              <a:t>In countries with large numbers of employees, companies may choose to set up country -specific service </a:t>
            </a:r>
            <a:r>
              <a:rPr lang="en-MY" dirty="0" err="1"/>
              <a:t>centers</a:t>
            </a:r>
            <a:endParaRPr lang="en-MY" dirty="0"/>
          </a:p>
          <a:p>
            <a:r>
              <a:rPr lang="en-MY" dirty="0"/>
              <a:t>Those operating in smaller countries may opt to coordinate through one regional location.</a:t>
            </a:r>
          </a:p>
        </p:txBody>
      </p:sp>
    </p:spTree>
    <p:extLst>
      <p:ext uri="{BB962C8B-B14F-4D97-AF65-F5344CB8AC3E}">
        <p14:creationId xmlns:p14="http://schemas.microsoft.com/office/powerpoint/2010/main" val="315075473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7CA4F-5454-4AE7-B4BA-761D78B6D242}"/>
              </a:ext>
            </a:extLst>
          </p:cNvPr>
          <p:cNvSpPr>
            <a:spLocks noGrp="1"/>
          </p:cNvSpPr>
          <p:nvPr>
            <p:ph type="title"/>
          </p:nvPr>
        </p:nvSpPr>
        <p:spPr/>
        <p:txBody>
          <a:bodyPr/>
          <a:lstStyle/>
          <a:p>
            <a:r>
              <a:rPr lang="en-MY" dirty="0"/>
              <a:t>Global HR Structure</a:t>
            </a:r>
          </a:p>
        </p:txBody>
      </p:sp>
      <p:pic>
        <p:nvPicPr>
          <p:cNvPr id="5" name="Picture 4">
            <a:extLst>
              <a:ext uri="{FF2B5EF4-FFF2-40B4-BE49-F238E27FC236}">
                <a16:creationId xmlns:a16="http://schemas.microsoft.com/office/drawing/2014/main" id="{5727170B-6F1A-42CD-B947-EFC40DEAAEE2}"/>
              </a:ext>
            </a:extLst>
          </p:cNvPr>
          <p:cNvPicPr>
            <a:picLocks noChangeAspect="1"/>
          </p:cNvPicPr>
          <p:nvPr/>
        </p:nvPicPr>
        <p:blipFill>
          <a:blip r:embed="rId2"/>
          <a:stretch>
            <a:fillRect/>
          </a:stretch>
        </p:blipFill>
        <p:spPr>
          <a:xfrm>
            <a:off x="1121102" y="1628800"/>
            <a:ext cx="7358995" cy="4592538"/>
          </a:xfrm>
          <a:prstGeom prst="rect">
            <a:avLst/>
          </a:prstGeom>
        </p:spPr>
      </p:pic>
    </p:spTree>
    <p:extLst>
      <p:ext uri="{BB962C8B-B14F-4D97-AF65-F5344CB8AC3E}">
        <p14:creationId xmlns:p14="http://schemas.microsoft.com/office/powerpoint/2010/main" val="308478012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5E6E5F-F434-4500-A395-D33854CAB1E5}"/>
              </a:ext>
            </a:extLst>
          </p:cNvPr>
          <p:cNvSpPr>
            <a:spLocks noGrp="1"/>
          </p:cNvSpPr>
          <p:nvPr>
            <p:ph type="title"/>
          </p:nvPr>
        </p:nvSpPr>
        <p:spPr/>
        <p:txBody>
          <a:bodyPr/>
          <a:lstStyle/>
          <a:p>
            <a:r>
              <a:rPr lang="en-MY" dirty="0"/>
              <a:t>HR Shared Service</a:t>
            </a:r>
          </a:p>
        </p:txBody>
      </p:sp>
      <p:sp>
        <p:nvSpPr>
          <p:cNvPr id="3" name="Content Placeholder 2">
            <a:extLst>
              <a:ext uri="{FF2B5EF4-FFF2-40B4-BE49-F238E27FC236}">
                <a16:creationId xmlns:a16="http://schemas.microsoft.com/office/drawing/2014/main" id="{D8F1F330-53FB-48C4-8241-CE0015277BAD}"/>
              </a:ext>
            </a:extLst>
          </p:cNvPr>
          <p:cNvSpPr>
            <a:spLocks noGrp="1"/>
          </p:cNvSpPr>
          <p:nvPr>
            <p:ph idx="1"/>
          </p:nvPr>
        </p:nvSpPr>
        <p:spPr/>
        <p:txBody>
          <a:bodyPr/>
          <a:lstStyle/>
          <a:p>
            <a:r>
              <a:rPr lang="en-MY" dirty="0"/>
              <a:t>The true business case for Shared Services involves providing employees and customers with the services they need at the lowest possible cost.</a:t>
            </a:r>
          </a:p>
          <a:p>
            <a:endParaRPr lang="en-MY" dirty="0"/>
          </a:p>
          <a:p>
            <a:r>
              <a:rPr lang="en-MY" dirty="0"/>
              <a:t>Shared Services have proven to reduce costs and improve processing efficiencies by up to 40%.</a:t>
            </a:r>
          </a:p>
        </p:txBody>
      </p:sp>
    </p:spTree>
    <p:extLst>
      <p:ext uri="{BB962C8B-B14F-4D97-AF65-F5344CB8AC3E}">
        <p14:creationId xmlns:p14="http://schemas.microsoft.com/office/powerpoint/2010/main" val="98441920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5702C-D1AE-4904-A8F1-9B4EACC78500}"/>
              </a:ext>
            </a:extLst>
          </p:cNvPr>
          <p:cNvSpPr>
            <a:spLocks noGrp="1"/>
          </p:cNvSpPr>
          <p:nvPr>
            <p:ph type="title"/>
          </p:nvPr>
        </p:nvSpPr>
        <p:spPr/>
        <p:txBody>
          <a:bodyPr/>
          <a:lstStyle/>
          <a:p>
            <a:r>
              <a:rPr lang="en-MY" dirty="0"/>
              <a:t>HR Shared Service Alternatives</a:t>
            </a:r>
          </a:p>
        </p:txBody>
      </p:sp>
      <p:pic>
        <p:nvPicPr>
          <p:cNvPr id="5" name="Picture 4">
            <a:extLst>
              <a:ext uri="{FF2B5EF4-FFF2-40B4-BE49-F238E27FC236}">
                <a16:creationId xmlns:a16="http://schemas.microsoft.com/office/drawing/2014/main" id="{FCCFE86C-59E5-4359-975D-FCDEB2719CA6}"/>
              </a:ext>
            </a:extLst>
          </p:cNvPr>
          <p:cNvPicPr>
            <a:picLocks noChangeAspect="1"/>
          </p:cNvPicPr>
          <p:nvPr/>
        </p:nvPicPr>
        <p:blipFill>
          <a:blip r:embed="rId2"/>
          <a:stretch>
            <a:fillRect/>
          </a:stretch>
        </p:blipFill>
        <p:spPr>
          <a:xfrm>
            <a:off x="914400" y="1810651"/>
            <a:ext cx="7077099" cy="4769536"/>
          </a:xfrm>
          <a:prstGeom prst="rect">
            <a:avLst/>
          </a:prstGeom>
        </p:spPr>
      </p:pic>
    </p:spTree>
    <p:extLst>
      <p:ext uri="{BB962C8B-B14F-4D97-AF65-F5344CB8AC3E}">
        <p14:creationId xmlns:p14="http://schemas.microsoft.com/office/powerpoint/2010/main" val="254529942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564795461"/>
              </p:ext>
            </p:extLst>
          </p:nvPr>
        </p:nvGraphicFramePr>
        <p:xfrm>
          <a:off x="683568" y="332656"/>
          <a:ext cx="8064896" cy="6192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4456534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917477-7835-4E47-8354-48B1BBDB63A6}"/>
              </a:ext>
            </a:extLst>
          </p:cNvPr>
          <p:cNvSpPr>
            <a:spLocks noGrp="1"/>
          </p:cNvSpPr>
          <p:nvPr>
            <p:ph type="title"/>
          </p:nvPr>
        </p:nvSpPr>
        <p:spPr/>
        <p:txBody>
          <a:bodyPr/>
          <a:lstStyle/>
          <a:p>
            <a:r>
              <a:rPr lang="en-MY" dirty="0"/>
              <a:t>HR Outsourcing</a:t>
            </a:r>
          </a:p>
        </p:txBody>
      </p:sp>
      <p:sp>
        <p:nvSpPr>
          <p:cNvPr id="3" name="Content Placeholder 2">
            <a:extLst>
              <a:ext uri="{FF2B5EF4-FFF2-40B4-BE49-F238E27FC236}">
                <a16:creationId xmlns:a16="http://schemas.microsoft.com/office/drawing/2014/main" id="{16313EBB-6296-4808-B93D-922B7A69CA27}"/>
              </a:ext>
            </a:extLst>
          </p:cNvPr>
          <p:cNvSpPr>
            <a:spLocks noGrp="1"/>
          </p:cNvSpPr>
          <p:nvPr>
            <p:ph idx="1"/>
          </p:nvPr>
        </p:nvSpPr>
        <p:spPr/>
        <p:txBody>
          <a:bodyPr/>
          <a:lstStyle/>
          <a:p>
            <a:r>
              <a:rPr lang="en-MY" dirty="0"/>
              <a:t>Contracting with a specialist provider</a:t>
            </a:r>
          </a:p>
          <a:p>
            <a:endParaRPr lang="en-MY" dirty="0"/>
          </a:p>
          <a:p>
            <a:r>
              <a:rPr lang="en-MY" dirty="0"/>
              <a:t>Streamlined processes to cut down costs</a:t>
            </a:r>
          </a:p>
          <a:p>
            <a:endParaRPr lang="en-MY" dirty="0"/>
          </a:p>
          <a:p>
            <a:r>
              <a:rPr lang="en-MY" dirty="0"/>
              <a:t>Costs savings for  business for having fewer staff members and fewer benefits to pay out</a:t>
            </a:r>
          </a:p>
          <a:p>
            <a:endParaRPr lang="en-MY" dirty="0"/>
          </a:p>
          <a:p>
            <a:r>
              <a:rPr lang="en-MY" dirty="0"/>
              <a:t>Subcontracting some HR functions offers flexibility</a:t>
            </a:r>
          </a:p>
        </p:txBody>
      </p:sp>
    </p:spTree>
    <p:extLst>
      <p:ext uri="{BB962C8B-B14F-4D97-AF65-F5344CB8AC3E}">
        <p14:creationId xmlns:p14="http://schemas.microsoft.com/office/powerpoint/2010/main" val="219021272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0EAD2-BABB-48A8-889B-E39D31AE650F}"/>
              </a:ext>
            </a:extLst>
          </p:cNvPr>
          <p:cNvSpPr>
            <a:spLocks noGrp="1"/>
          </p:cNvSpPr>
          <p:nvPr>
            <p:ph type="title"/>
          </p:nvPr>
        </p:nvSpPr>
        <p:spPr/>
        <p:txBody>
          <a:bodyPr/>
          <a:lstStyle/>
          <a:p>
            <a:r>
              <a:rPr lang="en-MY" dirty="0"/>
              <a:t>Question # 6 </a:t>
            </a:r>
          </a:p>
        </p:txBody>
      </p:sp>
      <p:sp>
        <p:nvSpPr>
          <p:cNvPr id="3" name="Content Placeholder 2">
            <a:extLst>
              <a:ext uri="{FF2B5EF4-FFF2-40B4-BE49-F238E27FC236}">
                <a16:creationId xmlns:a16="http://schemas.microsoft.com/office/drawing/2014/main" id="{206DAEDB-6AC5-491D-B268-547C5AF9089A}"/>
              </a:ext>
            </a:extLst>
          </p:cNvPr>
          <p:cNvSpPr>
            <a:spLocks noGrp="1"/>
          </p:cNvSpPr>
          <p:nvPr>
            <p:ph idx="1"/>
          </p:nvPr>
        </p:nvSpPr>
        <p:spPr/>
        <p:txBody>
          <a:bodyPr/>
          <a:lstStyle/>
          <a:p>
            <a:pPr marL="0" indent="0">
              <a:buNone/>
            </a:pPr>
            <a:r>
              <a:rPr lang="en-MY" dirty="0"/>
              <a:t>What is the GREATEST advantage of using outsourced vendors?	</a:t>
            </a:r>
          </a:p>
          <a:p>
            <a:pPr marL="514350" indent="-514350">
              <a:buFont typeface="+mj-lt"/>
              <a:buAutoNum type="alphaUcPeriod"/>
            </a:pPr>
            <a:r>
              <a:rPr lang="en-MY" dirty="0"/>
              <a:t>They can accelerate process improvements within the company	</a:t>
            </a:r>
          </a:p>
          <a:p>
            <a:pPr marL="514350" indent="-514350">
              <a:buFont typeface="+mj-lt"/>
              <a:buAutoNum type="alphaUcPeriod"/>
            </a:pPr>
            <a:r>
              <a:rPr lang="en-MY" dirty="0"/>
              <a:t>They take relatively little time to manage and integrate with headquarters	</a:t>
            </a:r>
          </a:p>
          <a:p>
            <a:pPr marL="514350" indent="-514350">
              <a:buFont typeface="+mj-lt"/>
              <a:buAutoNum type="alphaUcPeriod"/>
            </a:pPr>
            <a:r>
              <a:rPr lang="en-MY" dirty="0"/>
              <a:t>They can perform poorly with a minimal impact on the company	</a:t>
            </a:r>
          </a:p>
          <a:p>
            <a:pPr marL="514350" indent="-514350">
              <a:buFont typeface="+mj-lt"/>
              <a:buAutoNum type="alphaUcPeriod"/>
            </a:pPr>
            <a:r>
              <a:rPr lang="en-MY" dirty="0"/>
              <a:t>They are not a source of liability if they violate the law</a:t>
            </a:r>
          </a:p>
          <a:p>
            <a:pPr marL="0" indent="0">
              <a:buNone/>
            </a:pPr>
            <a:endParaRPr lang="en-MY" dirty="0"/>
          </a:p>
        </p:txBody>
      </p:sp>
    </p:spTree>
    <p:extLst>
      <p:ext uri="{BB962C8B-B14F-4D97-AF65-F5344CB8AC3E}">
        <p14:creationId xmlns:p14="http://schemas.microsoft.com/office/powerpoint/2010/main" val="225924061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F227E-7A04-4D3B-B318-269AA683BEEE}"/>
              </a:ext>
            </a:extLst>
          </p:cNvPr>
          <p:cNvSpPr>
            <a:spLocks noGrp="1"/>
          </p:cNvSpPr>
          <p:nvPr>
            <p:ph type="title"/>
          </p:nvPr>
        </p:nvSpPr>
        <p:spPr/>
        <p:txBody>
          <a:bodyPr/>
          <a:lstStyle/>
          <a:p>
            <a:r>
              <a:rPr lang="en-MY" dirty="0"/>
              <a:t>Answer # 6 </a:t>
            </a:r>
          </a:p>
        </p:txBody>
      </p:sp>
      <p:sp>
        <p:nvSpPr>
          <p:cNvPr id="3" name="Content Placeholder 2">
            <a:extLst>
              <a:ext uri="{FF2B5EF4-FFF2-40B4-BE49-F238E27FC236}">
                <a16:creationId xmlns:a16="http://schemas.microsoft.com/office/drawing/2014/main" id="{FDCF3C63-10CD-4C56-8C0B-D57823739E7B}"/>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231754654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D5362-6274-44CC-9D5B-EBD11B5FEF0A}"/>
              </a:ext>
            </a:extLst>
          </p:cNvPr>
          <p:cNvSpPr>
            <a:spLocks noGrp="1"/>
          </p:cNvSpPr>
          <p:nvPr>
            <p:ph type="title"/>
          </p:nvPr>
        </p:nvSpPr>
        <p:spPr/>
        <p:txBody>
          <a:bodyPr/>
          <a:lstStyle/>
          <a:p>
            <a:r>
              <a:rPr lang="en-MY" dirty="0"/>
              <a:t>What to outsource?</a:t>
            </a:r>
          </a:p>
        </p:txBody>
      </p:sp>
      <p:sp>
        <p:nvSpPr>
          <p:cNvPr id="3" name="Content Placeholder 2">
            <a:extLst>
              <a:ext uri="{FF2B5EF4-FFF2-40B4-BE49-F238E27FC236}">
                <a16:creationId xmlns:a16="http://schemas.microsoft.com/office/drawing/2014/main" id="{CC59BF38-7059-4349-A094-87B6F263A9C3}"/>
              </a:ext>
            </a:extLst>
          </p:cNvPr>
          <p:cNvSpPr>
            <a:spLocks noGrp="1"/>
          </p:cNvSpPr>
          <p:nvPr>
            <p:ph idx="1"/>
          </p:nvPr>
        </p:nvSpPr>
        <p:spPr/>
        <p:txBody>
          <a:bodyPr/>
          <a:lstStyle/>
          <a:p>
            <a:r>
              <a:rPr lang="en-MY" dirty="0"/>
              <a:t>Many companies look to outsource non-core functions such as payroll, benefits administration, and even tax filings. </a:t>
            </a:r>
          </a:p>
          <a:p>
            <a:endParaRPr lang="en-MY" dirty="0"/>
          </a:p>
          <a:p>
            <a:r>
              <a:rPr lang="en-MY" dirty="0"/>
              <a:t>Outsourcing it allows to focus on the organization’s core competencies.</a:t>
            </a:r>
          </a:p>
        </p:txBody>
      </p:sp>
    </p:spTree>
    <p:extLst>
      <p:ext uri="{BB962C8B-B14F-4D97-AF65-F5344CB8AC3E}">
        <p14:creationId xmlns:p14="http://schemas.microsoft.com/office/powerpoint/2010/main" val="95701397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70D01-787C-41C6-B2DA-0BDD0A5EB0DC}"/>
              </a:ext>
            </a:extLst>
          </p:cNvPr>
          <p:cNvSpPr>
            <a:spLocks noGrp="1"/>
          </p:cNvSpPr>
          <p:nvPr>
            <p:ph type="title"/>
          </p:nvPr>
        </p:nvSpPr>
        <p:spPr/>
        <p:txBody>
          <a:bodyPr/>
          <a:lstStyle/>
          <a:p>
            <a:r>
              <a:rPr lang="en-MY" dirty="0"/>
              <a:t>HR Outsourcing</a:t>
            </a:r>
          </a:p>
        </p:txBody>
      </p:sp>
      <p:sp>
        <p:nvSpPr>
          <p:cNvPr id="3" name="Content Placeholder 2">
            <a:extLst>
              <a:ext uri="{FF2B5EF4-FFF2-40B4-BE49-F238E27FC236}">
                <a16:creationId xmlns:a16="http://schemas.microsoft.com/office/drawing/2014/main" id="{3D3F92B2-1DD3-4705-B9E0-E47FBAD50EC7}"/>
              </a:ext>
            </a:extLst>
          </p:cNvPr>
          <p:cNvSpPr>
            <a:spLocks noGrp="1"/>
          </p:cNvSpPr>
          <p:nvPr>
            <p:ph idx="1"/>
          </p:nvPr>
        </p:nvSpPr>
        <p:spPr>
          <a:xfrm>
            <a:off x="636712" y="1581410"/>
            <a:ext cx="8050088" cy="4979987"/>
          </a:xfrm>
        </p:spPr>
        <p:txBody>
          <a:bodyPr/>
          <a:lstStyle/>
          <a:p>
            <a:pPr marL="0" indent="0">
              <a:buNone/>
            </a:pPr>
            <a:r>
              <a:rPr lang="en-MY" sz="2000" dirty="0"/>
              <a:t>HR outsourcing (also known as HRO) is the process of sub-contracting human resources functions to an external supplier.</a:t>
            </a:r>
          </a:p>
          <a:p>
            <a:pPr marL="0" indent="0">
              <a:buNone/>
            </a:pPr>
            <a:endParaRPr lang="en-MY" sz="2000" dirty="0"/>
          </a:p>
          <a:p>
            <a:r>
              <a:rPr lang="en-MY" sz="2000" dirty="0"/>
              <a:t>Business process HR outsourcing (also known as BPO), where an external supplier manages discrete HR activities, such as payroll administration or recruitment, or perhaps the whole human resources function.</a:t>
            </a:r>
          </a:p>
          <a:p>
            <a:endParaRPr lang="en-MY" sz="2000" dirty="0"/>
          </a:p>
          <a:p>
            <a:r>
              <a:rPr lang="en-MY" sz="2000" dirty="0"/>
              <a:t>Shared service HR outsourcing, where only the transaction or administrative elements of HR’s activities are subcontracted to an external supplier. This may include the personal interface with employees.</a:t>
            </a:r>
          </a:p>
          <a:p>
            <a:endParaRPr lang="en-MY" sz="2000" dirty="0"/>
          </a:p>
          <a:p>
            <a:r>
              <a:rPr lang="en-MY" sz="2000" dirty="0"/>
              <a:t>Application (and facilities) service HR outsourcing, where external providers look after the technological (and physical) infrastructure to support human resources activities</a:t>
            </a:r>
          </a:p>
        </p:txBody>
      </p:sp>
    </p:spTree>
    <p:extLst>
      <p:ext uri="{BB962C8B-B14F-4D97-AF65-F5344CB8AC3E}">
        <p14:creationId xmlns:p14="http://schemas.microsoft.com/office/powerpoint/2010/main" val="247226669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0B505-B9FB-41BE-931A-E98885AD9985}"/>
              </a:ext>
            </a:extLst>
          </p:cNvPr>
          <p:cNvSpPr>
            <a:spLocks noGrp="1"/>
          </p:cNvSpPr>
          <p:nvPr>
            <p:ph type="title"/>
          </p:nvPr>
        </p:nvSpPr>
        <p:spPr/>
        <p:txBody>
          <a:bodyPr/>
          <a:lstStyle/>
          <a:p>
            <a:r>
              <a:rPr lang="en-MY" dirty="0"/>
              <a:t>Offshoring</a:t>
            </a:r>
          </a:p>
        </p:txBody>
      </p:sp>
      <p:sp>
        <p:nvSpPr>
          <p:cNvPr id="3" name="Content Placeholder 2">
            <a:extLst>
              <a:ext uri="{FF2B5EF4-FFF2-40B4-BE49-F238E27FC236}">
                <a16:creationId xmlns:a16="http://schemas.microsoft.com/office/drawing/2014/main" id="{44A79AE7-5629-4902-BD23-96B10BEEF409}"/>
              </a:ext>
            </a:extLst>
          </p:cNvPr>
          <p:cNvSpPr>
            <a:spLocks noGrp="1"/>
          </p:cNvSpPr>
          <p:nvPr>
            <p:ph idx="1"/>
          </p:nvPr>
        </p:nvSpPr>
        <p:spPr/>
        <p:txBody>
          <a:bodyPr/>
          <a:lstStyle/>
          <a:p>
            <a:pPr marL="0" indent="0">
              <a:buNone/>
            </a:pPr>
            <a:r>
              <a:rPr lang="en-MY" dirty="0"/>
              <a:t>Offshoring is the process of relocating a business or business process to another country in order to benefit from reduced labour costs or a more beneficial regulatory environment. A range of processes are commonly offshored, including manufacturing, IT, customer service and research &amp; development</a:t>
            </a:r>
          </a:p>
        </p:txBody>
      </p:sp>
    </p:spTree>
    <p:extLst>
      <p:ext uri="{BB962C8B-B14F-4D97-AF65-F5344CB8AC3E}">
        <p14:creationId xmlns:p14="http://schemas.microsoft.com/office/powerpoint/2010/main" val="369752873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C40A2-4687-447D-A840-29CDF7035700}"/>
              </a:ext>
            </a:extLst>
          </p:cNvPr>
          <p:cNvSpPr>
            <a:spLocks noGrp="1"/>
          </p:cNvSpPr>
          <p:nvPr>
            <p:ph type="title"/>
          </p:nvPr>
        </p:nvSpPr>
        <p:spPr/>
        <p:txBody>
          <a:bodyPr/>
          <a:lstStyle/>
          <a:p>
            <a:r>
              <a:rPr lang="en-MY" dirty="0" err="1"/>
              <a:t>Cosourcing</a:t>
            </a:r>
            <a:endParaRPr lang="en-MY" dirty="0"/>
          </a:p>
        </p:txBody>
      </p:sp>
      <p:sp>
        <p:nvSpPr>
          <p:cNvPr id="3" name="Content Placeholder 2">
            <a:extLst>
              <a:ext uri="{FF2B5EF4-FFF2-40B4-BE49-F238E27FC236}">
                <a16:creationId xmlns:a16="http://schemas.microsoft.com/office/drawing/2014/main" id="{C8EE331F-7B3B-40FD-950C-FD38DA48824E}"/>
              </a:ext>
            </a:extLst>
          </p:cNvPr>
          <p:cNvSpPr>
            <a:spLocks noGrp="1"/>
          </p:cNvSpPr>
          <p:nvPr>
            <p:ph idx="1"/>
          </p:nvPr>
        </p:nvSpPr>
        <p:spPr/>
        <p:txBody>
          <a:bodyPr/>
          <a:lstStyle/>
          <a:p>
            <a:pPr marL="0" indent="0">
              <a:buNone/>
            </a:pPr>
            <a:r>
              <a:rPr lang="en-MY" dirty="0" err="1"/>
              <a:t>Cosourcing</a:t>
            </a:r>
            <a:r>
              <a:rPr lang="en-MY" dirty="0"/>
              <a:t> arrangement refers to an enterprise outsources only one part of a function. Co-sourcing is a way of attacking the problem by providing a service without having to be fully outsourced RPO.</a:t>
            </a:r>
          </a:p>
        </p:txBody>
      </p:sp>
    </p:spTree>
    <p:extLst>
      <p:ext uri="{BB962C8B-B14F-4D97-AF65-F5344CB8AC3E}">
        <p14:creationId xmlns:p14="http://schemas.microsoft.com/office/powerpoint/2010/main" val="105161928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C7E48-DE46-446A-858A-F1754F17FBDF}"/>
              </a:ext>
            </a:extLst>
          </p:cNvPr>
          <p:cNvSpPr>
            <a:spLocks noGrp="1"/>
          </p:cNvSpPr>
          <p:nvPr>
            <p:ph type="title"/>
          </p:nvPr>
        </p:nvSpPr>
        <p:spPr/>
        <p:txBody>
          <a:bodyPr/>
          <a:lstStyle/>
          <a:p>
            <a:r>
              <a:rPr lang="en-MY" dirty="0"/>
              <a:t>Insourcing</a:t>
            </a:r>
          </a:p>
        </p:txBody>
      </p:sp>
      <p:sp>
        <p:nvSpPr>
          <p:cNvPr id="3" name="Content Placeholder 2">
            <a:extLst>
              <a:ext uri="{FF2B5EF4-FFF2-40B4-BE49-F238E27FC236}">
                <a16:creationId xmlns:a16="http://schemas.microsoft.com/office/drawing/2014/main" id="{EEA4EE72-18C4-44DD-8CE6-C0D1B7189755}"/>
              </a:ext>
            </a:extLst>
          </p:cNvPr>
          <p:cNvSpPr>
            <a:spLocks noGrp="1"/>
          </p:cNvSpPr>
          <p:nvPr>
            <p:ph idx="1"/>
          </p:nvPr>
        </p:nvSpPr>
        <p:spPr/>
        <p:txBody>
          <a:bodyPr/>
          <a:lstStyle/>
          <a:p>
            <a:pPr marL="0" indent="0">
              <a:buNone/>
            </a:pPr>
            <a:r>
              <a:rPr lang="en-MY" dirty="0"/>
              <a:t>Insourcing refers to contracting a function out to another entity that manages and performs the function on-site, transferring a previously outsourced function back in-house, or the hiring of local workers by foreign companies operating subsidiaries locally. Open sourcing is a way of eliciting innovative ideas from nonemployees or contractors.</a:t>
            </a:r>
          </a:p>
        </p:txBody>
      </p:sp>
    </p:spTree>
    <p:extLst>
      <p:ext uri="{BB962C8B-B14F-4D97-AF65-F5344CB8AC3E}">
        <p14:creationId xmlns:p14="http://schemas.microsoft.com/office/powerpoint/2010/main" val="366722569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55617-05B3-4818-A35F-28D6DE406E20}"/>
              </a:ext>
            </a:extLst>
          </p:cNvPr>
          <p:cNvSpPr>
            <a:spLocks noGrp="1"/>
          </p:cNvSpPr>
          <p:nvPr>
            <p:ph type="title"/>
          </p:nvPr>
        </p:nvSpPr>
        <p:spPr/>
        <p:txBody>
          <a:bodyPr/>
          <a:lstStyle/>
          <a:p>
            <a:r>
              <a:rPr lang="en-MY" dirty="0"/>
              <a:t>Professional Employment Organization (PEOs)</a:t>
            </a:r>
          </a:p>
        </p:txBody>
      </p:sp>
      <p:sp>
        <p:nvSpPr>
          <p:cNvPr id="3" name="Content Placeholder 2">
            <a:extLst>
              <a:ext uri="{FF2B5EF4-FFF2-40B4-BE49-F238E27FC236}">
                <a16:creationId xmlns:a16="http://schemas.microsoft.com/office/drawing/2014/main" id="{C7E1D3BA-94C3-48B7-9EDC-90910C07C70F}"/>
              </a:ext>
            </a:extLst>
          </p:cNvPr>
          <p:cNvSpPr>
            <a:spLocks noGrp="1"/>
          </p:cNvSpPr>
          <p:nvPr>
            <p:ph idx="1"/>
          </p:nvPr>
        </p:nvSpPr>
        <p:spPr>
          <a:xfrm>
            <a:off x="755576" y="1600200"/>
            <a:ext cx="7931224" cy="4530725"/>
          </a:xfrm>
        </p:spPr>
        <p:txBody>
          <a:bodyPr/>
          <a:lstStyle/>
          <a:p>
            <a:r>
              <a:rPr lang="en-MY" sz="2700" dirty="0"/>
              <a:t>A Professional </a:t>
            </a:r>
            <a:r>
              <a:rPr lang="en-MY" sz="2700" dirty="0" err="1"/>
              <a:t>Employement</a:t>
            </a:r>
            <a:r>
              <a:rPr lang="en-MY" sz="2700" dirty="0"/>
              <a:t> Organization (PEO) assumes full responsibility of your company's human resources administration. </a:t>
            </a:r>
          </a:p>
          <a:p>
            <a:r>
              <a:rPr lang="en-MY" sz="2700" dirty="0"/>
              <a:t>It becomes a co-employer of your company's workers by taking full legal responsibility of your employees, including having the final say in hiring, firing, and the amount of money employees make. </a:t>
            </a:r>
          </a:p>
          <a:p>
            <a:r>
              <a:rPr lang="en-MY" sz="2700" dirty="0"/>
              <a:t>The PEO and business owner become partners, essentially, with the PEO handling all the HR aspects and the business handling all other aspects of the company.</a:t>
            </a:r>
          </a:p>
        </p:txBody>
      </p:sp>
    </p:spTree>
    <p:extLst>
      <p:ext uri="{BB962C8B-B14F-4D97-AF65-F5344CB8AC3E}">
        <p14:creationId xmlns:p14="http://schemas.microsoft.com/office/powerpoint/2010/main" val="116349862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B0A7B-06CE-4892-9A03-921919A7A4B3}"/>
              </a:ext>
            </a:extLst>
          </p:cNvPr>
          <p:cNvSpPr>
            <a:spLocks noGrp="1"/>
          </p:cNvSpPr>
          <p:nvPr>
            <p:ph type="title"/>
          </p:nvPr>
        </p:nvSpPr>
        <p:spPr/>
        <p:txBody>
          <a:bodyPr/>
          <a:lstStyle/>
          <a:p>
            <a:r>
              <a:rPr lang="en-MY" dirty="0"/>
              <a:t>Question # 7 </a:t>
            </a:r>
          </a:p>
        </p:txBody>
      </p:sp>
      <p:sp>
        <p:nvSpPr>
          <p:cNvPr id="3" name="Content Placeholder 2">
            <a:extLst>
              <a:ext uri="{FF2B5EF4-FFF2-40B4-BE49-F238E27FC236}">
                <a16:creationId xmlns:a16="http://schemas.microsoft.com/office/drawing/2014/main" id="{168BDFC7-26F7-4A2B-A80E-30A976318CFC}"/>
              </a:ext>
            </a:extLst>
          </p:cNvPr>
          <p:cNvSpPr>
            <a:spLocks noGrp="1"/>
          </p:cNvSpPr>
          <p:nvPr>
            <p:ph idx="1"/>
          </p:nvPr>
        </p:nvSpPr>
        <p:spPr/>
        <p:txBody>
          <a:bodyPr/>
          <a:lstStyle/>
          <a:p>
            <a:pPr marL="0" indent="0">
              <a:buNone/>
            </a:pPr>
            <a:r>
              <a:rPr lang="en-MY" dirty="0"/>
              <a:t>Which of the following is NOT a reason to outsource?	</a:t>
            </a:r>
          </a:p>
          <a:p>
            <a:pPr marL="514350" indent="-514350">
              <a:buFont typeface="+mj-lt"/>
              <a:buAutoNum type="alphaUcPeriod"/>
            </a:pPr>
            <a:r>
              <a:rPr lang="en-MY" dirty="0"/>
              <a:t>The ability to share financial risk with a vendor	</a:t>
            </a:r>
          </a:p>
          <a:p>
            <a:pPr marL="514350" indent="-514350">
              <a:buFont typeface="+mj-lt"/>
              <a:buAutoNum type="alphaUcPeriod"/>
            </a:pPr>
            <a:r>
              <a:rPr lang="en-MY" dirty="0"/>
              <a:t>The ability to gain access to talent and resources	</a:t>
            </a:r>
          </a:p>
          <a:p>
            <a:pPr marL="514350" indent="-514350">
              <a:buFont typeface="+mj-lt"/>
              <a:buAutoNum type="alphaUcPeriod"/>
            </a:pPr>
            <a:r>
              <a:rPr lang="en-MY" dirty="0"/>
              <a:t>The ability to acquire value without a long-term investment in assets	</a:t>
            </a:r>
          </a:p>
          <a:p>
            <a:pPr marL="514350" indent="-514350">
              <a:buFont typeface="+mj-lt"/>
              <a:buAutoNum type="alphaUcPeriod"/>
            </a:pPr>
            <a:r>
              <a:rPr lang="en-MY" dirty="0"/>
              <a:t>The ability to transfer both core and non-core competencies</a:t>
            </a:r>
          </a:p>
          <a:p>
            <a:pPr marL="0" indent="0">
              <a:buNone/>
            </a:pPr>
            <a:endParaRPr lang="en-MY" dirty="0"/>
          </a:p>
        </p:txBody>
      </p:sp>
    </p:spTree>
    <p:extLst>
      <p:ext uri="{BB962C8B-B14F-4D97-AF65-F5344CB8AC3E}">
        <p14:creationId xmlns:p14="http://schemas.microsoft.com/office/powerpoint/2010/main" val="386124135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C6353-A151-48AB-9644-008CD99343EA}"/>
              </a:ext>
            </a:extLst>
          </p:cNvPr>
          <p:cNvSpPr>
            <a:spLocks noGrp="1"/>
          </p:cNvSpPr>
          <p:nvPr>
            <p:ph type="title"/>
          </p:nvPr>
        </p:nvSpPr>
        <p:spPr/>
        <p:txBody>
          <a:bodyPr/>
          <a:lstStyle/>
          <a:p>
            <a:r>
              <a:rPr lang="en-MY" dirty="0"/>
              <a:t>Answer # 7</a:t>
            </a:r>
          </a:p>
        </p:txBody>
      </p:sp>
      <p:sp>
        <p:nvSpPr>
          <p:cNvPr id="3" name="Content Placeholder 2">
            <a:extLst>
              <a:ext uri="{FF2B5EF4-FFF2-40B4-BE49-F238E27FC236}">
                <a16:creationId xmlns:a16="http://schemas.microsoft.com/office/drawing/2014/main" id="{CCA7FCFF-5CBE-4B59-A864-65E9C8D70B7E}"/>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31380108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409106774"/>
              </p:ext>
            </p:extLst>
          </p:nvPr>
        </p:nvGraphicFramePr>
        <p:xfrm>
          <a:off x="683568" y="332656"/>
          <a:ext cx="8064896" cy="6192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8101528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24A07-D8B6-4682-9EBC-4F88558F5AE9}"/>
              </a:ext>
            </a:extLst>
          </p:cNvPr>
          <p:cNvSpPr>
            <a:spLocks noGrp="1"/>
          </p:cNvSpPr>
          <p:nvPr>
            <p:ph type="title"/>
          </p:nvPr>
        </p:nvSpPr>
        <p:spPr/>
        <p:txBody>
          <a:bodyPr/>
          <a:lstStyle/>
          <a:p>
            <a:r>
              <a:rPr lang="en-MY" dirty="0"/>
              <a:t>Outsourcing Process</a:t>
            </a:r>
          </a:p>
        </p:txBody>
      </p:sp>
      <p:pic>
        <p:nvPicPr>
          <p:cNvPr id="7" name="Picture 6">
            <a:extLst>
              <a:ext uri="{FF2B5EF4-FFF2-40B4-BE49-F238E27FC236}">
                <a16:creationId xmlns:a16="http://schemas.microsoft.com/office/drawing/2014/main" id="{3C33901B-8A0E-4BA0-BD07-42A3819BBAA6}"/>
              </a:ext>
            </a:extLst>
          </p:cNvPr>
          <p:cNvPicPr>
            <a:picLocks noChangeAspect="1"/>
          </p:cNvPicPr>
          <p:nvPr/>
        </p:nvPicPr>
        <p:blipFill>
          <a:blip r:embed="rId2"/>
          <a:stretch>
            <a:fillRect/>
          </a:stretch>
        </p:blipFill>
        <p:spPr>
          <a:xfrm>
            <a:off x="831974" y="1772816"/>
            <a:ext cx="7881539" cy="3543077"/>
          </a:xfrm>
          <a:prstGeom prst="rect">
            <a:avLst/>
          </a:prstGeom>
        </p:spPr>
      </p:pic>
    </p:spTree>
    <p:extLst>
      <p:ext uri="{BB962C8B-B14F-4D97-AF65-F5344CB8AC3E}">
        <p14:creationId xmlns:p14="http://schemas.microsoft.com/office/powerpoint/2010/main" val="122728655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BA9DB-6AFE-43B6-BBAD-A00C900ACA23}"/>
              </a:ext>
            </a:extLst>
          </p:cNvPr>
          <p:cNvSpPr>
            <a:spLocks noGrp="1"/>
          </p:cNvSpPr>
          <p:nvPr>
            <p:ph type="title"/>
          </p:nvPr>
        </p:nvSpPr>
        <p:spPr/>
        <p:txBody>
          <a:bodyPr/>
          <a:lstStyle/>
          <a:p>
            <a:r>
              <a:rPr lang="en-MY" dirty="0"/>
              <a:t>Outsourcing Process</a:t>
            </a:r>
          </a:p>
        </p:txBody>
      </p:sp>
      <p:sp>
        <p:nvSpPr>
          <p:cNvPr id="3" name="Content Placeholder 2">
            <a:extLst>
              <a:ext uri="{FF2B5EF4-FFF2-40B4-BE49-F238E27FC236}">
                <a16:creationId xmlns:a16="http://schemas.microsoft.com/office/drawing/2014/main" id="{5B00E35D-0E17-4562-B716-97026D3D511F}"/>
              </a:ext>
            </a:extLst>
          </p:cNvPr>
          <p:cNvSpPr>
            <a:spLocks noGrp="1"/>
          </p:cNvSpPr>
          <p:nvPr>
            <p:ph idx="1"/>
          </p:nvPr>
        </p:nvSpPr>
        <p:spPr/>
        <p:txBody>
          <a:bodyPr/>
          <a:lstStyle/>
          <a:p>
            <a:pPr marL="514350" indent="-514350">
              <a:buFont typeface="+mj-lt"/>
              <a:buAutoNum type="arabicPeriod"/>
            </a:pPr>
            <a:r>
              <a:rPr lang="en-MY" b="1" dirty="0" err="1"/>
              <a:t>Analyze</a:t>
            </a:r>
            <a:r>
              <a:rPr lang="en-MY" b="1" dirty="0"/>
              <a:t> needs and objectives </a:t>
            </a:r>
            <a:r>
              <a:rPr lang="en-MY" dirty="0"/>
              <a:t>: A thoughtful needs analysis is the most critical stage in which project goals and expectations of the potential third-party contractor are defined.</a:t>
            </a:r>
          </a:p>
          <a:p>
            <a:pPr marL="514350" indent="-514350">
              <a:buFont typeface="+mj-lt"/>
              <a:buAutoNum type="arabicPeriod"/>
            </a:pPr>
            <a:endParaRPr lang="en-MY" dirty="0"/>
          </a:p>
          <a:p>
            <a:pPr marL="514350" indent="-514350">
              <a:buFont typeface="+mj-lt"/>
              <a:buAutoNum type="arabicPeriod"/>
            </a:pPr>
            <a:r>
              <a:rPr lang="en-MY" b="1" dirty="0"/>
              <a:t>Plan the budget </a:t>
            </a:r>
            <a:r>
              <a:rPr lang="en-MY" dirty="0"/>
              <a:t>: Know what can be spent for the outsourced service and what it costs to provide that service ill-house. This information provides a look at the expected financial return on investment.</a:t>
            </a:r>
          </a:p>
        </p:txBody>
      </p:sp>
    </p:spTree>
    <p:extLst>
      <p:ext uri="{BB962C8B-B14F-4D97-AF65-F5344CB8AC3E}">
        <p14:creationId xmlns:p14="http://schemas.microsoft.com/office/powerpoint/2010/main" val="359601024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D8525-F05E-4B56-8924-52458ABB1971}"/>
              </a:ext>
            </a:extLst>
          </p:cNvPr>
          <p:cNvSpPr>
            <a:spLocks noGrp="1"/>
          </p:cNvSpPr>
          <p:nvPr>
            <p:ph type="title"/>
          </p:nvPr>
        </p:nvSpPr>
        <p:spPr/>
        <p:txBody>
          <a:bodyPr/>
          <a:lstStyle/>
          <a:p>
            <a:r>
              <a:rPr lang="en-MY" dirty="0"/>
              <a:t>Outsourcing Process</a:t>
            </a:r>
          </a:p>
        </p:txBody>
      </p:sp>
      <p:sp>
        <p:nvSpPr>
          <p:cNvPr id="3" name="Content Placeholder 2">
            <a:extLst>
              <a:ext uri="{FF2B5EF4-FFF2-40B4-BE49-F238E27FC236}">
                <a16:creationId xmlns:a16="http://schemas.microsoft.com/office/drawing/2014/main" id="{34F15E84-37C3-4FED-866A-64B35099B404}"/>
              </a:ext>
            </a:extLst>
          </p:cNvPr>
          <p:cNvSpPr>
            <a:spLocks noGrp="1"/>
          </p:cNvSpPr>
          <p:nvPr>
            <p:ph idx="1"/>
          </p:nvPr>
        </p:nvSpPr>
        <p:spPr/>
        <p:txBody>
          <a:bodyPr/>
          <a:lstStyle/>
          <a:p>
            <a:pPr marL="514350" indent="-514350">
              <a:buFont typeface="+mj-lt"/>
              <a:buAutoNum type="arabicPeriod" startAt="3"/>
            </a:pPr>
            <a:r>
              <a:rPr lang="en-MY" sz="2400" b="1" dirty="0"/>
              <a:t>Develop request for proposal (RFP) </a:t>
            </a:r>
            <a:r>
              <a:rPr lang="en-MY" sz="2400" dirty="0"/>
              <a:t>: An RFP is a written request asking contractors to propose solutions and prices that fit the customer's requirements. The purpose of all RFP is not only to ensure that responses actually meet HR's needs but also to ensure some consistency among responses so that the responses may be more easily compared.</a:t>
            </a:r>
          </a:p>
          <a:p>
            <a:pPr marL="514350" indent="-514350">
              <a:buFont typeface="+mj-lt"/>
              <a:buAutoNum type="arabicPeriod" startAt="3"/>
            </a:pPr>
            <a:endParaRPr lang="en-MY" sz="2400" dirty="0"/>
          </a:p>
          <a:p>
            <a:pPr marL="514350" indent="-514350">
              <a:buFont typeface="+mj-lt"/>
              <a:buAutoNum type="arabicPeriod" startAt="3"/>
            </a:pPr>
            <a:r>
              <a:rPr lang="en-MY" sz="2400" b="1" dirty="0"/>
              <a:t>Forward RFPs to potential vendors </a:t>
            </a:r>
            <a:r>
              <a:rPr lang="en-MY" sz="2400" dirty="0"/>
              <a:t>: Instructions on the manner and date for submission should be included in this request.</a:t>
            </a:r>
          </a:p>
        </p:txBody>
      </p:sp>
    </p:spTree>
    <p:extLst>
      <p:ext uri="{BB962C8B-B14F-4D97-AF65-F5344CB8AC3E}">
        <p14:creationId xmlns:p14="http://schemas.microsoft.com/office/powerpoint/2010/main" val="210880130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46E38-4B90-4EAA-8382-93C00CB551BD}"/>
              </a:ext>
            </a:extLst>
          </p:cNvPr>
          <p:cNvSpPr>
            <a:spLocks noGrp="1"/>
          </p:cNvSpPr>
          <p:nvPr>
            <p:ph type="title"/>
          </p:nvPr>
        </p:nvSpPr>
        <p:spPr/>
        <p:txBody>
          <a:bodyPr/>
          <a:lstStyle/>
          <a:p>
            <a:r>
              <a:rPr lang="en-MY" dirty="0"/>
              <a:t>Outsourcing Process</a:t>
            </a:r>
          </a:p>
        </p:txBody>
      </p:sp>
      <p:sp>
        <p:nvSpPr>
          <p:cNvPr id="3" name="Content Placeholder 2">
            <a:extLst>
              <a:ext uri="{FF2B5EF4-FFF2-40B4-BE49-F238E27FC236}">
                <a16:creationId xmlns:a16="http://schemas.microsoft.com/office/drawing/2014/main" id="{7F9725D8-B966-4A16-B998-B07A000BE231}"/>
              </a:ext>
            </a:extLst>
          </p:cNvPr>
          <p:cNvSpPr>
            <a:spLocks noGrp="1"/>
          </p:cNvSpPr>
          <p:nvPr>
            <p:ph idx="1"/>
          </p:nvPr>
        </p:nvSpPr>
        <p:spPr/>
        <p:txBody>
          <a:bodyPr/>
          <a:lstStyle/>
          <a:p>
            <a:pPr marL="514350" indent="-514350">
              <a:buFont typeface="+mj-lt"/>
              <a:buAutoNum type="arabicPeriod" startAt="5"/>
            </a:pPr>
            <a:r>
              <a:rPr lang="en-MY" b="1" dirty="0"/>
              <a:t>Evaluate vendors </a:t>
            </a:r>
            <a:r>
              <a:rPr lang="en-MY" dirty="0"/>
              <a:t>: These variables differ based on the organization's size, priorities, and industry. For procuring HRIS, their ability to meet specifications, customization options, and price should be considered.</a:t>
            </a:r>
          </a:p>
          <a:p>
            <a:pPr marL="514350" indent="-514350">
              <a:buFont typeface="+mj-lt"/>
              <a:buAutoNum type="arabicPeriod" startAt="5"/>
            </a:pPr>
            <a:endParaRPr lang="en-MY" dirty="0"/>
          </a:p>
          <a:p>
            <a:pPr marL="514350" indent="-514350">
              <a:buFont typeface="+mj-lt"/>
              <a:buAutoNum type="arabicPeriod" startAt="5"/>
            </a:pPr>
            <a:r>
              <a:rPr lang="en-MY" b="1" dirty="0"/>
              <a:t>Choose vendor </a:t>
            </a:r>
            <a:r>
              <a:rPr lang="en-MY" dirty="0"/>
              <a:t>: Get the names of possible contractors, state contractor licensing, ask to see their certificates for insurance, and assess their business longevity.</a:t>
            </a:r>
          </a:p>
          <a:p>
            <a:pPr marL="514350" indent="-514350">
              <a:buFont typeface="+mj-lt"/>
              <a:buAutoNum type="arabicPeriod" startAt="5"/>
            </a:pPr>
            <a:endParaRPr lang="en-MY" dirty="0"/>
          </a:p>
        </p:txBody>
      </p:sp>
    </p:spTree>
    <p:extLst>
      <p:ext uri="{BB962C8B-B14F-4D97-AF65-F5344CB8AC3E}">
        <p14:creationId xmlns:p14="http://schemas.microsoft.com/office/powerpoint/2010/main" val="401756965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1E355-ADBF-4DC3-AB1D-B3B4BEFC8DE5}"/>
              </a:ext>
            </a:extLst>
          </p:cNvPr>
          <p:cNvSpPr>
            <a:spLocks noGrp="1"/>
          </p:cNvSpPr>
          <p:nvPr>
            <p:ph type="title"/>
          </p:nvPr>
        </p:nvSpPr>
        <p:spPr/>
        <p:txBody>
          <a:bodyPr/>
          <a:lstStyle/>
          <a:p>
            <a:r>
              <a:rPr lang="en-MY" dirty="0"/>
              <a:t>Outsourcing Process</a:t>
            </a:r>
          </a:p>
        </p:txBody>
      </p:sp>
      <p:sp>
        <p:nvSpPr>
          <p:cNvPr id="3" name="Content Placeholder 2">
            <a:extLst>
              <a:ext uri="{FF2B5EF4-FFF2-40B4-BE49-F238E27FC236}">
                <a16:creationId xmlns:a16="http://schemas.microsoft.com/office/drawing/2014/main" id="{EC08CBD2-BFEB-4C62-AA24-02454B40AE02}"/>
              </a:ext>
            </a:extLst>
          </p:cNvPr>
          <p:cNvSpPr>
            <a:spLocks noGrp="1"/>
          </p:cNvSpPr>
          <p:nvPr>
            <p:ph idx="1"/>
          </p:nvPr>
        </p:nvSpPr>
        <p:spPr>
          <a:xfrm>
            <a:off x="685800" y="1556792"/>
            <a:ext cx="8278688" cy="4530725"/>
          </a:xfrm>
        </p:spPr>
        <p:txBody>
          <a:bodyPr/>
          <a:lstStyle/>
          <a:p>
            <a:pPr marL="514350" indent="-514350">
              <a:buFont typeface="+mj-lt"/>
              <a:buAutoNum type="arabicPeriod" startAt="7"/>
            </a:pPr>
            <a:r>
              <a:rPr lang="en-MY" sz="2200" b="1" dirty="0"/>
              <a:t>Set up contract </a:t>
            </a:r>
            <a:r>
              <a:rPr lang="en-MY" sz="2200" dirty="0"/>
              <a:t>: This written contract will describe not only the key deliverables of the project but will include additional information such as implementation time frames, payment terms, performance standards, training expectations, and upgrade costs and responsibilities.</a:t>
            </a:r>
          </a:p>
          <a:p>
            <a:pPr marL="514350" indent="-514350">
              <a:buFont typeface="+mj-lt"/>
              <a:buAutoNum type="arabicPeriod" startAt="7"/>
            </a:pPr>
            <a:endParaRPr lang="en-MY" sz="2200" dirty="0"/>
          </a:p>
          <a:p>
            <a:pPr marL="514350" indent="-514350">
              <a:buFont typeface="+mj-lt"/>
              <a:buAutoNum type="arabicPeriod" startAt="7"/>
            </a:pPr>
            <a:r>
              <a:rPr lang="en-MY" sz="2200" b="1" dirty="0"/>
              <a:t>Develop and execute project plan </a:t>
            </a:r>
            <a:r>
              <a:rPr lang="en-MY" sz="2200" dirty="0"/>
              <a:t>: Conduct an initial project planning meeting to review and refine implementation targets in the project schedule. Outsourcing may curtail loss of morale, and therefore it is important to have an employee briefing when an outsourcing partner is announced. This enables employee questions to be answered, and it provides the business rationale for the outsourcing decision in a consistent manner for all employees.</a:t>
            </a:r>
          </a:p>
        </p:txBody>
      </p:sp>
    </p:spTree>
    <p:extLst>
      <p:ext uri="{BB962C8B-B14F-4D97-AF65-F5344CB8AC3E}">
        <p14:creationId xmlns:p14="http://schemas.microsoft.com/office/powerpoint/2010/main" val="293690817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F48270-221D-4CAD-A8FF-80844AC5D4C3}"/>
              </a:ext>
            </a:extLst>
          </p:cNvPr>
          <p:cNvSpPr>
            <a:spLocks noGrp="1"/>
          </p:cNvSpPr>
          <p:nvPr>
            <p:ph type="title"/>
          </p:nvPr>
        </p:nvSpPr>
        <p:spPr/>
        <p:txBody>
          <a:bodyPr/>
          <a:lstStyle/>
          <a:p>
            <a:r>
              <a:rPr lang="en-MY" dirty="0"/>
              <a:t>Outsourcing Process</a:t>
            </a:r>
          </a:p>
        </p:txBody>
      </p:sp>
      <p:sp>
        <p:nvSpPr>
          <p:cNvPr id="3" name="Content Placeholder 2">
            <a:extLst>
              <a:ext uri="{FF2B5EF4-FFF2-40B4-BE49-F238E27FC236}">
                <a16:creationId xmlns:a16="http://schemas.microsoft.com/office/drawing/2014/main" id="{FB18137E-A964-40B1-920E-201E0DF2ABEB}"/>
              </a:ext>
            </a:extLst>
          </p:cNvPr>
          <p:cNvSpPr>
            <a:spLocks noGrp="1"/>
          </p:cNvSpPr>
          <p:nvPr>
            <p:ph idx="1"/>
          </p:nvPr>
        </p:nvSpPr>
        <p:spPr/>
        <p:txBody>
          <a:bodyPr/>
          <a:lstStyle/>
          <a:p>
            <a:pPr marL="514350" indent="-514350">
              <a:buFont typeface="+mj-lt"/>
              <a:buAutoNum type="arabicPeriod" startAt="9"/>
            </a:pPr>
            <a:r>
              <a:rPr lang="en-MY" b="1" dirty="0"/>
              <a:t>Measure project performance </a:t>
            </a:r>
            <a:r>
              <a:rPr lang="en-MY" dirty="0"/>
              <a:t>:  All payment terms are -usually settled and the contractor could ask for an evaluation of its services.</a:t>
            </a:r>
          </a:p>
          <a:p>
            <a:pPr marL="514350" indent="-514350">
              <a:buFont typeface="+mj-lt"/>
              <a:buAutoNum type="arabicPeriod" startAt="9"/>
            </a:pPr>
            <a:endParaRPr lang="en-MY" dirty="0"/>
          </a:p>
          <a:p>
            <a:pPr marL="514350" indent="-514350">
              <a:buFont typeface="+mj-lt"/>
              <a:buAutoNum type="arabicPeriod" startAt="9"/>
            </a:pPr>
            <a:r>
              <a:rPr lang="en-MY" b="1" dirty="0"/>
              <a:t>Restructure</a:t>
            </a:r>
            <a:r>
              <a:rPr lang="en-MY" dirty="0"/>
              <a:t> </a:t>
            </a:r>
            <a:r>
              <a:rPr lang="en-MY" b="1" dirty="0"/>
              <a:t>Outsourced Organization </a:t>
            </a:r>
            <a:r>
              <a:rPr lang="en-MY" dirty="0"/>
              <a:t>(if applicable) : It challenges management to build a more flexible organization structured around core competencies and long-term relationships.</a:t>
            </a:r>
          </a:p>
          <a:p>
            <a:pPr marL="514350" indent="-514350">
              <a:buFont typeface="+mj-lt"/>
              <a:buAutoNum type="arabicPeriod" startAt="9"/>
            </a:pPr>
            <a:endParaRPr lang="en-MY" dirty="0"/>
          </a:p>
        </p:txBody>
      </p:sp>
    </p:spTree>
    <p:extLst>
      <p:ext uri="{BB962C8B-B14F-4D97-AF65-F5344CB8AC3E}">
        <p14:creationId xmlns:p14="http://schemas.microsoft.com/office/powerpoint/2010/main" val="256657204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5BD42-972B-4F83-A123-9EFBDE2E32B8}"/>
              </a:ext>
            </a:extLst>
          </p:cNvPr>
          <p:cNvSpPr>
            <a:spLocks noGrp="1"/>
          </p:cNvSpPr>
          <p:nvPr>
            <p:ph type="title"/>
          </p:nvPr>
        </p:nvSpPr>
        <p:spPr/>
        <p:txBody>
          <a:bodyPr/>
          <a:lstStyle/>
          <a:p>
            <a:r>
              <a:rPr lang="en-MY" dirty="0"/>
              <a:t>Question # 8 </a:t>
            </a:r>
          </a:p>
        </p:txBody>
      </p:sp>
      <p:sp>
        <p:nvSpPr>
          <p:cNvPr id="3" name="Content Placeholder 2">
            <a:extLst>
              <a:ext uri="{FF2B5EF4-FFF2-40B4-BE49-F238E27FC236}">
                <a16:creationId xmlns:a16="http://schemas.microsoft.com/office/drawing/2014/main" id="{CD2DC2C0-0F4A-4609-B892-FC5080FFFBE7}"/>
              </a:ext>
            </a:extLst>
          </p:cNvPr>
          <p:cNvSpPr>
            <a:spLocks noGrp="1"/>
          </p:cNvSpPr>
          <p:nvPr>
            <p:ph idx="1"/>
          </p:nvPr>
        </p:nvSpPr>
        <p:spPr/>
        <p:txBody>
          <a:bodyPr/>
          <a:lstStyle/>
          <a:p>
            <a:pPr marL="0" indent="0">
              <a:buNone/>
            </a:pPr>
            <a:r>
              <a:rPr lang="en-MY" dirty="0"/>
              <a:t>Which of the following is NOT a valid criterion for evaluating outsourcing proposals and helping to select the most qualified partner?</a:t>
            </a:r>
          </a:p>
          <a:p>
            <a:pPr marL="0" indent="0">
              <a:buNone/>
            </a:pPr>
            <a:r>
              <a:rPr lang="en-MY" dirty="0"/>
              <a:t>	</a:t>
            </a:r>
          </a:p>
          <a:p>
            <a:pPr marL="514350" indent="-514350">
              <a:buFont typeface="+mj-lt"/>
              <a:buAutoNum type="alphaUcPeriod"/>
            </a:pPr>
            <a:r>
              <a:rPr lang="en-MY" dirty="0"/>
              <a:t>Price	</a:t>
            </a:r>
          </a:p>
          <a:p>
            <a:pPr marL="514350" indent="-514350">
              <a:buFont typeface="+mj-lt"/>
              <a:buAutoNum type="alphaUcPeriod"/>
            </a:pPr>
            <a:r>
              <a:rPr lang="en-MY" dirty="0"/>
              <a:t>Family affiliations	</a:t>
            </a:r>
          </a:p>
          <a:p>
            <a:pPr marL="514350" indent="-514350">
              <a:buFont typeface="+mj-lt"/>
              <a:buAutoNum type="alphaUcPeriod"/>
            </a:pPr>
            <a:r>
              <a:rPr lang="en-MY" dirty="0"/>
              <a:t>Proven record of performance	</a:t>
            </a:r>
          </a:p>
          <a:p>
            <a:pPr marL="514350" indent="-514350">
              <a:buFont typeface="+mj-lt"/>
              <a:buAutoNum type="alphaUcPeriod"/>
            </a:pPr>
            <a:r>
              <a:rPr lang="en-MY" dirty="0"/>
              <a:t>Response times and performance clauses</a:t>
            </a:r>
          </a:p>
          <a:p>
            <a:pPr marL="0" indent="0">
              <a:buNone/>
            </a:pPr>
            <a:endParaRPr lang="en-MY" dirty="0"/>
          </a:p>
        </p:txBody>
      </p:sp>
    </p:spTree>
    <p:extLst>
      <p:ext uri="{BB962C8B-B14F-4D97-AF65-F5344CB8AC3E}">
        <p14:creationId xmlns:p14="http://schemas.microsoft.com/office/powerpoint/2010/main" val="344555349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05EC1-A9E6-45F3-A907-9AF67FA47847}"/>
              </a:ext>
            </a:extLst>
          </p:cNvPr>
          <p:cNvSpPr>
            <a:spLocks noGrp="1"/>
          </p:cNvSpPr>
          <p:nvPr>
            <p:ph type="title"/>
          </p:nvPr>
        </p:nvSpPr>
        <p:spPr/>
        <p:txBody>
          <a:bodyPr/>
          <a:lstStyle/>
          <a:p>
            <a:r>
              <a:rPr lang="en-MY" dirty="0"/>
              <a:t>Answer # 8 </a:t>
            </a:r>
          </a:p>
        </p:txBody>
      </p:sp>
      <p:sp>
        <p:nvSpPr>
          <p:cNvPr id="3" name="Content Placeholder 2">
            <a:extLst>
              <a:ext uri="{FF2B5EF4-FFF2-40B4-BE49-F238E27FC236}">
                <a16:creationId xmlns:a16="http://schemas.microsoft.com/office/drawing/2014/main" id="{C22EBD76-B2E7-47B8-85C8-29DF70B78080}"/>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82334874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BE315-7975-46AB-9452-F61B4C4436CA}"/>
              </a:ext>
            </a:extLst>
          </p:cNvPr>
          <p:cNvSpPr>
            <a:spLocks noGrp="1"/>
          </p:cNvSpPr>
          <p:nvPr>
            <p:ph type="title"/>
          </p:nvPr>
        </p:nvSpPr>
        <p:spPr/>
        <p:txBody>
          <a:bodyPr/>
          <a:lstStyle/>
          <a:p>
            <a:r>
              <a:rPr lang="en-MY" dirty="0"/>
              <a:t>New Hire Onboarding</a:t>
            </a:r>
          </a:p>
        </p:txBody>
      </p:sp>
      <p:sp>
        <p:nvSpPr>
          <p:cNvPr id="4" name="TextBox 3">
            <a:extLst>
              <a:ext uri="{FF2B5EF4-FFF2-40B4-BE49-F238E27FC236}">
                <a16:creationId xmlns:a16="http://schemas.microsoft.com/office/drawing/2014/main" id="{A114953A-21B8-4067-83AD-8BD8BDA35994}"/>
              </a:ext>
            </a:extLst>
          </p:cNvPr>
          <p:cNvSpPr txBox="1"/>
          <p:nvPr/>
        </p:nvSpPr>
        <p:spPr>
          <a:xfrm>
            <a:off x="755576" y="1764099"/>
            <a:ext cx="7931224" cy="4401205"/>
          </a:xfrm>
          <a:prstGeom prst="rect">
            <a:avLst/>
          </a:prstGeom>
          <a:noFill/>
        </p:spPr>
        <p:txBody>
          <a:bodyPr wrap="square" rtlCol="0">
            <a:spAutoFit/>
          </a:bodyPr>
          <a:lstStyle/>
          <a:p>
            <a:r>
              <a:rPr lang="en-MY" sz="2800" dirty="0">
                <a:latin typeface="+mn-lt"/>
              </a:rPr>
              <a:t>Research on orientation and onboarding shows that a positive start at an organization has the following benefits for employees:</a:t>
            </a:r>
          </a:p>
          <a:p>
            <a:endParaRPr lang="en-MY" sz="2800" dirty="0">
              <a:latin typeface="+mn-lt"/>
            </a:endParaRPr>
          </a:p>
          <a:p>
            <a:pPr marL="285750" indent="-285750">
              <a:buFont typeface="Wingdings" panose="05000000000000000000" pitchFamily="2" charset="2"/>
              <a:buChar char="§"/>
            </a:pPr>
            <a:r>
              <a:rPr lang="en-MY" sz="2800" dirty="0">
                <a:latin typeface="+mn-lt"/>
              </a:rPr>
              <a:t>Creates enthusiasm</a:t>
            </a:r>
          </a:p>
          <a:p>
            <a:pPr marL="285750" indent="-285750">
              <a:buFont typeface="Wingdings" panose="05000000000000000000" pitchFamily="2" charset="2"/>
              <a:buChar char="§"/>
            </a:pPr>
            <a:endParaRPr lang="en-MY" sz="2800" dirty="0">
              <a:latin typeface="+mn-lt"/>
            </a:endParaRPr>
          </a:p>
          <a:p>
            <a:pPr marL="285750" indent="-285750">
              <a:buFont typeface="Wingdings" panose="05000000000000000000" pitchFamily="2" charset="2"/>
              <a:buChar char="§"/>
            </a:pPr>
            <a:r>
              <a:rPr lang="en-MY" sz="2800" dirty="0">
                <a:latin typeface="+mn-lt"/>
              </a:rPr>
              <a:t>Reduces anxiety</a:t>
            </a:r>
          </a:p>
          <a:p>
            <a:pPr marL="285750" indent="-285750">
              <a:buFont typeface="Wingdings" panose="05000000000000000000" pitchFamily="2" charset="2"/>
              <a:buChar char="§"/>
            </a:pPr>
            <a:endParaRPr lang="en-MY" sz="2800" dirty="0">
              <a:latin typeface="+mn-lt"/>
            </a:endParaRPr>
          </a:p>
          <a:p>
            <a:pPr marL="285750" indent="-285750">
              <a:buFont typeface="Wingdings" panose="05000000000000000000" pitchFamily="2" charset="2"/>
              <a:buChar char="§"/>
            </a:pPr>
            <a:r>
              <a:rPr lang="en-MY" sz="2800" dirty="0">
                <a:latin typeface="+mn-lt"/>
              </a:rPr>
              <a:t>Encourages social connections</a:t>
            </a:r>
          </a:p>
          <a:p>
            <a:endParaRPr lang="en-MY" sz="2800" dirty="0">
              <a:latin typeface="+mn-lt"/>
            </a:endParaRPr>
          </a:p>
        </p:txBody>
      </p:sp>
    </p:spTree>
    <p:extLst>
      <p:ext uri="{BB962C8B-B14F-4D97-AF65-F5344CB8AC3E}">
        <p14:creationId xmlns:p14="http://schemas.microsoft.com/office/powerpoint/2010/main" val="365162672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27291-393A-48D2-AE08-9677E496AE88}"/>
              </a:ext>
            </a:extLst>
          </p:cNvPr>
          <p:cNvSpPr>
            <a:spLocks noGrp="1"/>
          </p:cNvSpPr>
          <p:nvPr>
            <p:ph type="title"/>
          </p:nvPr>
        </p:nvSpPr>
        <p:spPr/>
        <p:txBody>
          <a:bodyPr/>
          <a:lstStyle/>
          <a:p>
            <a:r>
              <a:rPr lang="en-MY" dirty="0"/>
              <a:t>New Employee Orientation</a:t>
            </a:r>
          </a:p>
        </p:txBody>
      </p:sp>
      <p:sp>
        <p:nvSpPr>
          <p:cNvPr id="4" name="TextBox 3">
            <a:extLst>
              <a:ext uri="{FF2B5EF4-FFF2-40B4-BE49-F238E27FC236}">
                <a16:creationId xmlns:a16="http://schemas.microsoft.com/office/drawing/2014/main" id="{202EF787-C65E-41F1-B674-49033F2D6C2E}"/>
              </a:ext>
            </a:extLst>
          </p:cNvPr>
          <p:cNvSpPr txBox="1"/>
          <p:nvPr/>
        </p:nvSpPr>
        <p:spPr>
          <a:xfrm>
            <a:off x="683568" y="1628800"/>
            <a:ext cx="8460432" cy="5016758"/>
          </a:xfrm>
          <a:prstGeom prst="rect">
            <a:avLst/>
          </a:prstGeom>
          <a:noFill/>
        </p:spPr>
        <p:txBody>
          <a:bodyPr wrap="square" rtlCol="0">
            <a:spAutoFit/>
          </a:bodyPr>
          <a:lstStyle/>
          <a:p>
            <a:r>
              <a:rPr lang="en-MY" sz="1600" dirty="0"/>
              <a:t>Before the Employee’s Arrival</a:t>
            </a:r>
          </a:p>
          <a:p>
            <a:r>
              <a:rPr lang="en-MY" sz="1600" dirty="0"/>
              <a:t>Employees play a key role in helping an organization meet its goals and objectives. Many organizations begin to inform new employees about their roles before the employees arrive for their first day of work. Offer letters and new hire welcome packages are the most common methods of communicating information to the new employee before the start date.</a:t>
            </a:r>
          </a:p>
          <a:p>
            <a:endParaRPr lang="en-MY" sz="1600" dirty="0"/>
          </a:p>
          <a:p>
            <a:r>
              <a:rPr lang="en-MY" sz="1600" dirty="0"/>
              <a:t>Typical contents of a new hire welcome package include the following:</a:t>
            </a:r>
          </a:p>
          <a:p>
            <a:pPr marL="285750" indent="-285750">
              <a:buFont typeface="Wingdings" panose="05000000000000000000" pitchFamily="2" charset="2"/>
              <a:buChar char="§"/>
            </a:pPr>
            <a:r>
              <a:rPr lang="en-MY" sz="1600" dirty="0"/>
              <a:t>Welcome letters (for example, from the organization’s CEO, president and human resources department)</a:t>
            </a:r>
          </a:p>
          <a:p>
            <a:pPr marL="285750" indent="-285750">
              <a:buFont typeface="Wingdings" panose="05000000000000000000" pitchFamily="2" charset="2"/>
              <a:buChar char="§"/>
            </a:pPr>
            <a:r>
              <a:rPr lang="en-MY" sz="1600" dirty="0"/>
              <a:t>Payroll information</a:t>
            </a:r>
          </a:p>
          <a:p>
            <a:pPr marL="285750" indent="-285750">
              <a:buFont typeface="Wingdings" panose="05000000000000000000" pitchFamily="2" charset="2"/>
              <a:buChar char="§"/>
            </a:pPr>
            <a:r>
              <a:rPr lang="en-MY" sz="1600" dirty="0"/>
              <a:t>Policies manual</a:t>
            </a:r>
          </a:p>
          <a:p>
            <a:pPr marL="285750" indent="-285750">
              <a:buFont typeface="Wingdings" panose="05000000000000000000" pitchFamily="2" charset="2"/>
              <a:buChar char="§"/>
            </a:pPr>
            <a:r>
              <a:rPr lang="en-MY" sz="1600" dirty="0"/>
              <a:t>Benefits information</a:t>
            </a:r>
          </a:p>
          <a:p>
            <a:pPr marL="285750" indent="-285750">
              <a:buFont typeface="Wingdings" panose="05000000000000000000" pitchFamily="2" charset="2"/>
              <a:buChar char="§"/>
            </a:pPr>
            <a:r>
              <a:rPr lang="en-MY" sz="1600" dirty="0"/>
              <a:t>Benefits </a:t>
            </a:r>
            <a:r>
              <a:rPr lang="en-MY" sz="1600" dirty="0" err="1"/>
              <a:t>enrollment</a:t>
            </a:r>
            <a:r>
              <a:rPr lang="en-MY" sz="1600" dirty="0"/>
              <a:t> forms</a:t>
            </a:r>
          </a:p>
          <a:p>
            <a:pPr marL="285750" indent="-285750">
              <a:buFont typeface="Wingdings" panose="05000000000000000000" pitchFamily="2" charset="2"/>
              <a:buChar char="§"/>
            </a:pPr>
            <a:endParaRPr lang="en-MY" sz="1600" dirty="0"/>
          </a:p>
          <a:p>
            <a:r>
              <a:rPr lang="en-MY" sz="1600" dirty="0"/>
              <a:t>In addition to sending the welcome package, the organization should take the following steps to prepare for the employee’s arrival:</a:t>
            </a:r>
          </a:p>
          <a:p>
            <a:pPr marL="285750" indent="-285750">
              <a:buFont typeface="Wingdings" panose="05000000000000000000" pitchFamily="2" charset="2"/>
              <a:buChar char="§"/>
            </a:pPr>
            <a:r>
              <a:rPr lang="en-MY" sz="1600" dirty="0"/>
              <a:t>Communicate. Contact the employee and provide a personal welcome.</a:t>
            </a:r>
          </a:p>
          <a:p>
            <a:pPr marL="285750" indent="-285750">
              <a:buFont typeface="Wingdings" panose="05000000000000000000" pitchFamily="2" charset="2"/>
              <a:buChar char="§"/>
            </a:pPr>
            <a:r>
              <a:rPr lang="en-MY" sz="1600" dirty="0"/>
              <a:t>Set up the work area. Verify that the employee’s office space is ready and that the computer, telephone and any other necessary equipment are arranged.</a:t>
            </a:r>
          </a:p>
          <a:p>
            <a:pPr marL="285750" indent="-285750">
              <a:buFont typeface="Wingdings" panose="05000000000000000000" pitchFamily="2" charset="2"/>
              <a:buChar char="§"/>
            </a:pPr>
            <a:r>
              <a:rPr lang="en-MY" sz="1600" dirty="0"/>
              <a:t>Schedule ahead. Ensure that an orientation program is in place </a:t>
            </a:r>
          </a:p>
        </p:txBody>
      </p:sp>
    </p:spTree>
    <p:extLst>
      <p:ext uri="{BB962C8B-B14F-4D97-AF65-F5344CB8AC3E}">
        <p14:creationId xmlns:p14="http://schemas.microsoft.com/office/powerpoint/2010/main" val="107383556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5AED6-3A6F-4A0A-9565-B50D7FB32D9C}"/>
              </a:ext>
            </a:extLst>
          </p:cNvPr>
          <p:cNvSpPr>
            <a:spLocks noGrp="1"/>
          </p:cNvSpPr>
          <p:nvPr>
            <p:ph type="title"/>
          </p:nvPr>
        </p:nvSpPr>
        <p:spPr/>
        <p:txBody>
          <a:bodyPr/>
          <a:lstStyle/>
          <a:p>
            <a:r>
              <a:rPr lang="en-MY" dirty="0"/>
              <a:t>Orientation/Induction</a:t>
            </a:r>
          </a:p>
        </p:txBody>
      </p:sp>
      <p:sp>
        <p:nvSpPr>
          <p:cNvPr id="4" name="TextBox 3">
            <a:extLst>
              <a:ext uri="{FF2B5EF4-FFF2-40B4-BE49-F238E27FC236}">
                <a16:creationId xmlns:a16="http://schemas.microsoft.com/office/drawing/2014/main" id="{5AB68107-7944-4F58-BA27-2331C1034541}"/>
              </a:ext>
            </a:extLst>
          </p:cNvPr>
          <p:cNvSpPr txBox="1"/>
          <p:nvPr/>
        </p:nvSpPr>
        <p:spPr>
          <a:xfrm>
            <a:off x="696144" y="1556792"/>
            <a:ext cx="8208912" cy="5509200"/>
          </a:xfrm>
          <a:prstGeom prst="rect">
            <a:avLst/>
          </a:prstGeom>
          <a:noFill/>
        </p:spPr>
        <p:txBody>
          <a:bodyPr wrap="square" rtlCol="0">
            <a:spAutoFit/>
          </a:bodyPr>
          <a:lstStyle/>
          <a:p>
            <a:r>
              <a:rPr lang="en-MY" sz="1600" dirty="0"/>
              <a:t>Orientation, also known as induction, is the first step in the formal process of training employees. Through orientation, employees become familiar with the organization, their department, their </a:t>
            </a:r>
            <a:r>
              <a:rPr lang="en-MY" sz="1600" dirty="0" err="1"/>
              <a:t>coworkers</a:t>
            </a:r>
            <a:r>
              <a:rPr lang="en-MY" sz="1600" dirty="0"/>
              <a:t> and their job.</a:t>
            </a:r>
          </a:p>
          <a:p>
            <a:endParaRPr lang="en-MY" sz="1600" dirty="0"/>
          </a:p>
          <a:p>
            <a:r>
              <a:rPr lang="en-MY" sz="1600" dirty="0"/>
              <a:t>Orientation programs usually span one to two days. The orientation provides new employees with three types of information:</a:t>
            </a:r>
          </a:p>
          <a:p>
            <a:pPr marL="285750" indent="-285750">
              <a:buFont typeface="Wingdings" panose="05000000000000000000" pitchFamily="2" charset="2"/>
              <a:buChar char="§"/>
            </a:pPr>
            <a:r>
              <a:rPr lang="en-MY" sz="1600" dirty="0"/>
              <a:t>Organizational information</a:t>
            </a:r>
          </a:p>
          <a:p>
            <a:pPr marL="285750" indent="-285750">
              <a:buFont typeface="Wingdings" panose="05000000000000000000" pitchFamily="2" charset="2"/>
              <a:buChar char="§"/>
            </a:pPr>
            <a:r>
              <a:rPr lang="en-MY" sz="1600" dirty="0"/>
              <a:t>Policies, procedures and benefits</a:t>
            </a:r>
          </a:p>
          <a:p>
            <a:pPr marL="285750" indent="-285750">
              <a:buFont typeface="Wingdings" panose="05000000000000000000" pitchFamily="2" charset="2"/>
              <a:buChar char="§"/>
            </a:pPr>
            <a:r>
              <a:rPr lang="en-MY" sz="1600" dirty="0"/>
              <a:t>Work context (including job procedures)</a:t>
            </a:r>
          </a:p>
          <a:p>
            <a:endParaRPr lang="en-MY" sz="1600" dirty="0"/>
          </a:p>
          <a:p>
            <a:r>
              <a:rPr lang="en-MY" sz="1600" dirty="0"/>
              <a:t>The purpose of the orientation program is to ease the employee’s transition to a new environment. During the orientation, the employee can establish relationships with </a:t>
            </a:r>
            <a:r>
              <a:rPr lang="en-MY" sz="1600" dirty="0" err="1"/>
              <a:t>coworkers</a:t>
            </a:r>
            <a:r>
              <a:rPr lang="en-MY" sz="1600" dirty="0"/>
              <a:t> and develop a sense of belonging to the organization. The employee also gains a realistic image of the job. An effective orientation program helps the employee quickly become a productive and contributing member of the organization.</a:t>
            </a:r>
          </a:p>
          <a:p>
            <a:endParaRPr lang="en-MY" sz="1600" dirty="0"/>
          </a:p>
          <a:p>
            <a:r>
              <a:rPr lang="en-MY" sz="1600" dirty="0"/>
              <a:t>Orientation programs can be divided into a general orientation and a department orientation. HR is usually responsible for the general orientation and can also provide input to the manager on the department orientation. However, the manager is responsible for ensuring that employees understand how they will contribute to their department and how they fit into the organization structure.</a:t>
            </a:r>
          </a:p>
          <a:p>
            <a:endParaRPr lang="en-MY" sz="1600" dirty="0"/>
          </a:p>
        </p:txBody>
      </p:sp>
    </p:spTree>
    <p:extLst>
      <p:ext uri="{BB962C8B-B14F-4D97-AF65-F5344CB8AC3E}">
        <p14:creationId xmlns:p14="http://schemas.microsoft.com/office/powerpoint/2010/main" val="240998360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4DB90-7366-4962-9019-B58530CF3A90}"/>
              </a:ext>
            </a:extLst>
          </p:cNvPr>
          <p:cNvSpPr>
            <a:spLocks noGrp="1"/>
          </p:cNvSpPr>
          <p:nvPr>
            <p:ph type="title"/>
          </p:nvPr>
        </p:nvSpPr>
        <p:spPr/>
        <p:txBody>
          <a:bodyPr/>
          <a:lstStyle/>
          <a:p>
            <a:r>
              <a:rPr lang="en-MY" dirty="0"/>
              <a:t>Model of Onboarding</a:t>
            </a:r>
          </a:p>
        </p:txBody>
      </p:sp>
      <p:pic>
        <p:nvPicPr>
          <p:cNvPr id="5" name="Picture 4">
            <a:extLst>
              <a:ext uri="{FF2B5EF4-FFF2-40B4-BE49-F238E27FC236}">
                <a16:creationId xmlns:a16="http://schemas.microsoft.com/office/drawing/2014/main" id="{497C70DE-D982-4ECB-B1FE-FEED940C89BE}"/>
              </a:ext>
            </a:extLst>
          </p:cNvPr>
          <p:cNvPicPr>
            <a:picLocks noChangeAspect="1"/>
          </p:cNvPicPr>
          <p:nvPr/>
        </p:nvPicPr>
        <p:blipFill>
          <a:blip r:embed="rId2"/>
          <a:stretch>
            <a:fillRect/>
          </a:stretch>
        </p:blipFill>
        <p:spPr>
          <a:xfrm>
            <a:off x="1547664" y="1706441"/>
            <a:ext cx="6764982" cy="4849730"/>
          </a:xfrm>
          <a:prstGeom prst="rect">
            <a:avLst/>
          </a:prstGeom>
        </p:spPr>
      </p:pic>
    </p:spTree>
    <p:extLst>
      <p:ext uri="{BB962C8B-B14F-4D97-AF65-F5344CB8AC3E}">
        <p14:creationId xmlns:p14="http://schemas.microsoft.com/office/powerpoint/2010/main" val="239673655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5AED6-3A6F-4A0A-9565-B50D7FB32D9C}"/>
              </a:ext>
            </a:extLst>
          </p:cNvPr>
          <p:cNvSpPr>
            <a:spLocks noGrp="1"/>
          </p:cNvSpPr>
          <p:nvPr>
            <p:ph type="title"/>
          </p:nvPr>
        </p:nvSpPr>
        <p:spPr/>
        <p:txBody>
          <a:bodyPr/>
          <a:lstStyle/>
          <a:p>
            <a:r>
              <a:rPr lang="en-MY" dirty="0"/>
              <a:t>New Employee Onboarding</a:t>
            </a:r>
          </a:p>
        </p:txBody>
      </p:sp>
      <p:sp>
        <p:nvSpPr>
          <p:cNvPr id="4" name="TextBox 3">
            <a:extLst>
              <a:ext uri="{FF2B5EF4-FFF2-40B4-BE49-F238E27FC236}">
                <a16:creationId xmlns:a16="http://schemas.microsoft.com/office/drawing/2014/main" id="{57E0D8B0-FFD8-459E-89D4-1E1E9E724E5C}"/>
              </a:ext>
            </a:extLst>
          </p:cNvPr>
          <p:cNvSpPr txBox="1"/>
          <p:nvPr/>
        </p:nvSpPr>
        <p:spPr>
          <a:xfrm>
            <a:off x="755576" y="1700808"/>
            <a:ext cx="7931224" cy="4524315"/>
          </a:xfrm>
          <a:prstGeom prst="rect">
            <a:avLst/>
          </a:prstGeom>
          <a:noFill/>
        </p:spPr>
        <p:txBody>
          <a:bodyPr wrap="square" rtlCol="0">
            <a:spAutoFit/>
          </a:bodyPr>
          <a:lstStyle/>
          <a:p>
            <a:r>
              <a:rPr lang="en-MY" dirty="0"/>
              <a:t>Onboarding is the process of helping new employees learn the organization’s policies, procedures and culture in addition to their job </a:t>
            </a:r>
            <a:r>
              <a:rPr lang="en-MY" dirty="0" err="1"/>
              <a:t>responsibilities.Onboarding</a:t>
            </a:r>
            <a:r>
              <a:rPr lang="en-MY" dirty="0"/>
              <a:t> includes both the orientation and the first three to twelve months of employment.</a:t>
            </a:r>
          </a:p>
          <a:p>
            <a:endParaRPr lang="en-MY" dirty="0"/>
          </a:p>
          <a:p>
            <a:r>
              <a:rPr lang="en-MY" dirty="0"/>
              <a:t>The purpose of the onboarding process is to provide the employee with a positive start at the organization. This positive start can have many benefits; including increasing the employee’s enthusiasm, helping reduce anxiety and helping the employee connect with </a:t>
            </a:r>
            <a:r>
              <a:rPr lang="en-MY" dirty="0" err="1"/>
              <a:t>coworkers</a:t>
            </a:r>
            <a:r>
              <a:rPr lang="en-MY" dirty="0"/>
              <a:t> .</a:t>
            </a:r>
          </a:p>
          <a:p>
            <a:endParaRPr lang="en-MY" dirty="0"/>
          </a:p>
          <a:p>
            <a:r>
              <a:rPr lang="en-MY" dirty="0"/>
              <a:t>Successful onboarding programs generally include the following factors:</a:t>
            </a:r>
          </a:p>
          <a:p>
            <a:pPr marL="285750" indent="-285750">
              <a:buFont typeface="Wingdings" panose="05000000000000000000" pitchFamily="2" charset="2"/>
              <a:buChar char="§"/>
            </a:pPr>
            <a:r>
              <a:rPr lang="en-MY" dirty="0"/>
              <a:t>Active rather than passive participation by new employees</a:t>
            </a:r>
          </a:p>
          <a:p>
            <a:pPr marL="285750" indent="-285750">
              <a:buFont typeface="Wingdings" panose="05000000000000000000" pitchFamily="2" charset="2"/>
              <a:buChar char="§"/>
            </a:pPr>
            <a:r>
              <a:rPr lang="en-MY" dirty="0"/>
              <a:t>Onboarding spread out over a period of time</a:t>
            </a:r>
          </a:p>
          <a:p>
            <a:pPr marL="285750" indent="-285750">
              <a:buFont typeface="Wingdings" panose="05000000000000000000" pitchFamily="2" charset="2"/>
              <a:buChar char="§"/>
            </a:pPr>
            <a:r>
              <a:rPr lang="en-MY" dirty="0"/>
              <a:t>Use of checklists to ensure that all important material is covered</a:t>
            </a:r>
          </a:p>
          <a:p>
            <a:pPr marL="285750" indent="-285750">
              <a:buFont typeface="Wingdings" panose="05000000000000000000" pitchFamily="2" charset="2"/>
              <a:buChar char="§"/>
            </a:pPr>
            <a:r>
              <a:rPr lang="en-MY" dirty="0"/>
              <a:t>Avoidance of information overload</a:t>
            </a:r>
          </a:p>
          <a:p>
            <a:endParaRPr lang="en-MY" dirty="0"/>
          </a:p>
        </p:txBody>
      </p:sp>
    </p:spTree>
    <p:extLst>
      <p:ext uri="{BB962C8B-B14F-4D97-AF65-F5344CB8AC3E}">
        <p14:creationId xmlns:p14="http://schemas.microsoft.com/office/powerpoint/2010/main" val="328871618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0BE71-BA15-4F78-B6BB-4BFECA929AD5}"/>
              </a:ext>
            </a:extLst>
          </p:cNvPr>
          <p:cNvSpPr>
            <a:spLocks noGrp="1"/>
          </p:cNvSpPr>
          <p:nvPr>
            <p:ph type="title"/>
          </p:nvPr>
        </p:nvSpPr>
        <p:spPr/>
        <p:txBody>
          <a:bodyPr/>
          <a:lstStyle/>
          <a:p>
            <a:r>
              <a:rPr lang="en-MY" dirty="0"/>
              <a:t>Onboarding Roles and Responsibilities</a:t>
            </a:r>
          </a:p>
        </p:txBody>
      </p:sp>
      <p:sp>
        <p:nvSpPr>
          <p:cNvPr id="4" name="TextBox 3">
            <a:extLst>
              <a:ext uri="{FF2B5EF4-FFF2-40B4-BE49-F238E27FC236}">
                <a16:creationId xmlns:a16="http://schemas.microsoft.com/office/drawing/2014/main" id="{A93794FE-6A03-4AE9-9AAA-014024560B68}"/>
              </a:ext>
            </a:extLst>
          </p:cNvPr>
          <p:cNvSpPr txBox="1"/>
          <p:nvPr/>
        </p:nvSpPr>
        <p:spPr>
          <a:xfrm>
            <a:off x="914400" y="1916832"/>
            <a:ext cx="7618040" cy="3693319"/>
          </a:xfrm>
          <a:prstGeom prst="rect">
            <a:avLst/>
          </a:prstGeom>
          <a:noFill/>
        </p:spPr>
        <p:txBody>
          <a:bodyPr wrap="square" rtlCol="0">
            <a:spAutoFit/>
          </a:bodyPr>
          <a:lstStyle/>
          <a:p>
            <a:r>
              <a:rPr lang="en-MY" dirty="0"/>
              <a:t>During onboarding, HR professionals, the hiring manager, </a:t>
            </a:r>
            <a:r>
              <a:rPr lang="en-MY" dirty="0" err="1"/>
              <a:t>coworkers</a:t>
            </a:r>
            <a:r>
              <a:rPr lang="en-MY" dirty="0"/>
              <a:t> and others learn more about the new employees and further integrate them into the organization in the following areas:</a:t>
            </a:r>
          </a:p>
          <a:p>
            <a:endParaRPr lang="en-MY" dirty="0"/>
          </a:p>
          <a:p>
            <a:pPr marL="285750" indent="-285750">
              <a:buFont typeface="Wingdings" panose="05000000000000000000" pitchFamily="2" charset="2"/>
              <a:buChar char="§"/>
            </a:pPr>
            <a:r>
              <a:rPr lang="en-MY" dirty="0"/>
              <a:t>Organizational culture and norms</a:t>
            </a:r>
          </a:p>
          <a:p>
            <a:pPr marL="285750" indent="-285750">
              <a:buFont typeface="Wingdings" panose="05000000000000000000" pitchFamily="2" charset="2"/>
              <a:buChar char="§"/>
            </a:pPr>
            <a:r>
              <a:rPr lang="en-MY" dirty="0"/>
              <a:t>Organizational goals and objectives</a:t>
            </a:r>
          </a:p>
          <a:p>
            <a:pPr marL="285750" indent="-285750">
              <a:buFont typeface="Wingdings" panose="05000000000000000000" pitchFamily="2" charset="2"/>
              <a:buChar char="§"/>
            </a:pPr>
            <a:r>
              <a:rPr lang="en-MY" dirty="0"/>
              <a:t>Specific functional areas in the organization</a:t>
            </a:r>
          </a:p>
          <a:p>
            <a:pPr marL="285750" indent="-285750">
              <a:buFont typeface="Wingdings" panose="05000000000000000000" pitchFamily="2" charset="2"/>
              <a:buChar char="§"/>
            </a:pPr>
            <a:r>
              <a:rPr lang="en-MY" dirty="0"/>
              <a:t>Departmental and job expectations</a:t>
            </a:r>
          </a:p>
          <a:p>
            <a:pPr marL="285750" indent="-285750">
              <a:buFont typeface="Wingdings" panose="05000000000000000000" pitchFamily="2" charset="2"/>
              <a:buChar char="§"/>
            </a:pPr>
            <a:r>
              <a:rPr lang="en-MY" dirty="0"/>
              <a:t>Available work resources and tools</a:t>
            </a:r>
          </a:p>
          <a:p>
            <a:pPr marL="285750" indent="-285750">
              <a:buFont typeface="Wingdings" panose="05000000000000000000" pitchFamily="2" charset="2"/>
              <a:buChar char="§"/>
            </a:pPr>
            <a:r>
              <a:rPr lang="en-MY" dirty="0"/>
              <a:t>Mentor options</a:t>
            </a:r>
          </a:p>
          <a:p>
            <a:pPr marL="285750" indent="-285750">
              <a:buFont typeface="Wingdings" panose="05000000000000000000" pitchFamily="2" charset="2"/>
              <a:buChar char="§"/>
            </a:pPr>
            <a:r>
              <a:rPr lang="en-MY" dirty="0"/>
              <a:t>Performance management systems</a:t>
            </a:r>
          </a:p>
          <a:p>
            <a:pPr marL="285750" indent="-285750">
              <a:buFont typeface="Wingdings" panose="05000000000000000000" pitchFamily="2" charset="2"/>
              <a:buChar char="§"/>
            </a:pPr>
            <a:r>
              <a:rPr lang="en-MY" dirty="0"/>
              <a:t>Work/life balance and support resources</a:t>
            </a:r>
          </a:p>
          <a:p>
            <a:endParaRPr lang="en-MY" dirty="0"/>
          </a:p>
        </p:txBody>
      </p:sp>
    </p:spTree>
    <p:extLst>
      <p:ext uri="{BB962C8B-B14F-4D97-AF65-F5344CB8AC3E}">
        <p14:creationId xmlns:p14="http://schemas.microsoft.com/office/powerpoint/2010/main" val="359730090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A1DEB-8EB1-48E3-B31F-16C968A98DA6}"/>
              </a:ext>
            </a:extLst>
          </p:cNvPr>
          <p:cNvSpPr>
            <a:spLocks noGrp="1"/>
          </p:cNvSpPr>
          <p:nvPr>
            <p:ph type="title"/>
          </p:nvPr>
        </p:nvSpPr>
        <p:spPr/>
        <p:txBody>
          <a:bodyPr/>
          <a:lstStyle/>
          <a:p>
            <a:r>
              <a:rPr lang="en-MY" dirty="0"/>
              <a:t>Evaluating the Effectiveness of Onboarding</a:t>
            </a:r>
          </a:p>
        </p:txBody>
      </p:sp>
      <p:sp>
        <p:nvSpPr>
          <p:cNvPr id="4" name="TextBox 3">
            <a:extLst>
              <a:ext uri="{FF2B5EF4-FFF2-40B4-BE49-F238E27FC236}">
                <a16:creationId xmlns:a16="http://schemas.microsoft.com/office/drawing/2014/main" id="{0048BF56-9A74-410F-B3E1-B59233F637D6}"/>
              </a:ext>
            </a:extLst>
          </p:cNvPr>
          <p:cNvSpPr txBox="1"/>
          <p:nvPr/>
        </p:nvSpPr>
        <p:spPr>
          <a:xfrm>
            <a:off x="609836" y="1628800"/>
            <a:ext cx="8381528" cy="5262979"/>
          </a:xfrm>
          <a:prstGeom prst="rect">
            <a:avLst/>
          </a:prstGeom>
          <a:noFill/>
        </p:spPr>
        <p:txBody>
          <a:bodyPr wrap="square" rtlCol="0">
            <a:spAutoFit/>
          </a:bodyPr>
          <a:lstStyle/>
          <a:p>
            <a:r>
              <a:rPr lang="en-MY" sz="1600" dirty="0"/>
              <a:t>The effectiveness of the onboarding program can be related to the amount of turnover in the first year of employment. Onboarding programs can help employees adjust to the new environment by introducing them to </a:t>
            </a:r>
            <a:r>
              <a:rPr lang="en-MY" sz="1600" dirty="0" err="1"/>
              <a:t>coworkers,lessening</a:t>
            </a:r>
            <a:r>
              <a:rPr lang="en-MY" sz="1600" dirty="0"/>
              <a:t> feelings of isolation and providing a better understanding of expectations and future opportunities.</a:t>
            </a:r>
          </a:p>
          <a:p>
            <a:endParaRPr lang="en-MY" sz="1600" dirty="0"/>
          </a:p>
          <a:p>
            <a:r>
              <a:rPr lang="en-MY" sz="1600" dirty="0"/>
              <a:t>HR professionals can evaluate their organization’s onboarding initiatives using metrics that include the following:</a:t>
            </a:r>
          </a:p>
          <a:p>
            <a:pPr marL="285750" indent="-285750">
              <a:buFont typeface="Wingdings" panose="05000000000000000000" pitchFamily="2" charset="2"/>
              <a:buChar char="§"/>
            </a:pPr>
            <a:r>
              <a:rPr lang="en-MY" sz="1600" b="1" dirty="0"/>
              <a:t>Turnover/retention rates</a:t>
            </a:r>
            <a:r>
              <a:rPr lang="en-MY" sz="1600" dirty="0"/>
              <a:t>. Compare retention rates for various groups. For example, what is the retention rate for employees who began their employment in 2011 compared to employees who began in 2010?</a:t>
            </a:r>
          </a:p>
          <a:p>
            <a:pPr marL="285750" indent="-285750">
              <a:buFont typeface="Wingdings" panose="05000000000000000000" pitchFamily="2" charset="2"/>
              <a:buChar char="§"/>
            </a:pPr>
            <a:r>
              <a:rPr lang="en-MY" sz="1600" b="1" dirty="0"/>
              <a:t>Retention threshold</a:t>
            </a:r>
            <a:r>
              <a:rPr lang="en-MY" sz="1600" dirty="0"/>
              <a:t>. Track the point at which most new employees tend to exit the organization. For example, if most new employees exit within the first 90 days of employment, the organization can conduct exit interviews to determine the cause of the early exit.</a:t>
            </a:r>
          </a:p>
          <a:p>
            <a:pPr marL="285750" indent="-285750">
              <a:buFont typeface="Wingdings" panose="05000000000000000000" pitchFamily="2" charset="2"/>
              <a:buChar char="§"/>
            </a:pPr>
            <a:r>
              <a:rPr lang="en-MY" sz="1600" b="1" dirty="0"/>
              <a:t>Performance measures</a:t>
            </a:r>
            <a:r>
              <a:rPr lang="en-MY" sz="1600" dirty="0"/>
              <a:t>. Compare the performance of groups provided with different onboarding experiences. For example, one group is provided with one week of onboarding experiences and a second similar group is provided with a full month.</a:t>
            </a:r>
          </a:p>
          <a:p>
            <a:pPr marL="285750" indent="-285750">
              <a:buFont typeface="Wingdings" panose="05000000000000000000" pitchFamily="2" charset="2"/>
              <a:buChar char="§"/>
            </a:pPr>
            <a:r>
              <a:rPr lang="en-MY" sz="1600" b="1" dirty="0"/>
              <a:t>Formal/informal feedback. </a:t>
            </a:r>
            <a:r>
              <a:rPr lang="en-MY" sz="1600" dirty="0"/>
              <a:t>Ask new employees open-ended questions to determine their satisfaction with the onboarding process and the organization.</a:t>
            </a:r>
          </a:p>
          <a:p>
            <a:pPr marL="285750" indent="-285750">
              <a:buFont typeface="Wingdings" panose="05000000000000000000" pitchFamily="2" charset="2"/>
              <a:buChar char="§"/>
            </a:pPr>
            <a:r>
              <a:rPr lang="en-MY" sz="1600" b="1" dirty="0"/>
              <a:t>Flexibility</a:t>
            </a:r>
            <a:r>
              <a:rPr lang="en-MY" sz="1600" dirty="0"/>
              <a:t>. Flexibility and adaptability allow your organization to provide employees with an optimal work environment.</a:t>
            </a:r>
          </a:p>
        </p:txBody>
      </p:sp>
    </p:spTree>
    <p:extLst>
      <p:ext uri="{BB962C8B-B14F-4D97-AF65-F5344CB8AC3E}">
        <p14:creationId xmlns:p14="http://schemas.microsoft.com/office/powerpoint/2010/main" val="350157938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A1DEB-8EB1-48E3-B31F-16C968A98DA6}"/>
              </a:ext>
            </a:extLst>
          </p:cNvPr>
          <p:cNvSpPr>
            <a:spLocks noGrp="1"/>
          </p:cNvSpPr>
          <p:nvPr>
            <p:ph type="title"/>
          </p:nvPr>
        </p:nvSpPr>
        <p:spPr/>
        <p:txBody>
          <a:bodyPr/>
          <a:lstStyle/>
          <a:p>
            <a:r>
              <a:rPr lang="en-MY" dirty="0"/>
              <a:t>Poll Question # 5</a:t>
            </a:r>
          </a:p>
        </p:txBody>
      </p:sp>
      <p:sp>
        <p:nvSpPr>
          <p:cNvPr id="4" name="TextBox 3">
            <a:extLst>
              <a:ext uri="{FF2B5EF4-FFF2-40B4-BE49-F238E27FC236}">
                <a16:creationId xmlns:a16="http://schemas.microsoft.com/office/drawing/2014/main" id="{AA995BB7-7278-46A1-B7C6-1893FDFDBF40}"/>
              </a:ext>
            </a:extLst>
          </p:cNvPr>
          <p:cNvSpPr txBox="1"/>
          <p:nvPr/>
        </p:nvSpPr>
        <p:spPr>
          <a:xfrm>
            <a:off x="683568" y="1626782"/>
            <a:ext cx="8208912" cy="4893647"/>
          </a:xfrm>
          <a:prstGeom prst="rect">
            <a:avLst/>
          </a:prstGeom>
          <a:noFill/>
        </p:spPr>
        <p:txBody>
          <a:bodyPr wrap="square" rtlCol="0">
            <a:spAutoFit/>
          </a:bodyPr>
          <a:lstStyle/>
          <a:p>
            <a:r>
              <a:rPr lang="en-MY" sz="2400" dirty="0"/>
              <a:t>Which of the following is a feature of a successful onboarding program?</a:t>
            </a:r>
          </a:p>
          <a:p>
            <a:endParaRPr lang="en-MY" sz="2400" dirty="0"/>
          </a:p>
          <a:p>
            <a:pPr marL="342900" indent="-342900">
              <a:buFont typeface="+mj-lt"/>
              <a:buAutoNum type="alphaUcPeriod"/>
            </a:pPr>
            <a:r>
              <a:rPr lang="en-MY" sz="2400" dirty="0"/>
              <a:t>Passive rather than active participation by new employees</a:t>
            </a:r>
          </a:p>
          <a:p>
            <a:pPr marL="342900" indent="-342900">
              <a:buFont typeface="+mj-lt"/>
              <a:buAutoNum type="alphaUcPeriod"/>
            </a:pPr>
            <a:endParaRPr lang="en-MY" sz="2400" dirty="0"/>
          </a:p>
          <a:p>
            <a:pPr marL="342900" indent="-342900">
              <a:buFont typeface="+mj-lt"/>
              <a:buAutoNum type="alphaUcPeriod"/>
            </a:pPr>
            <a:r>
              <a:rPr lang="en-MY" sz="2400" dirty="0"/>
              <a:t>Onboarding activities completed within a short period of time</a:t>
            </a:r>
          </a:p>
          <a:p>
            <a:pPr marL="342900" indent="-342900">
              <a:buFont typeface="+mj-lt"/>
              <a:buAutoNum type="alphaUcPeriod"/>
            </a:pPr>
            <a:endParaRPr lang="en-MY" sz="2400" dirty="0"/>
          </a:p>
          <a:p>
            <a:pPr marL="342900" indent="-342900">
              <a:buFont typeface="+mj-lt"/>
              <a:buAutoNum type="alphaUcPeriod"/>
            </a:pPr>
            <a:r>
              <a:rPr lang="en-MY" sz="2400" dirty="0"/>
              <a:t>The same program fitting the needs of all new employee groups</a:t>
            </a:r>
          </a:p>
          <a:p>
            <a:pPr marL="342900" indent="-342900">
              <a:buFont typeface="+mj-lt"/>
              <a:buAutoNum type="alphaUcPeriod"/>
            </a:pPr>
            <a:endParaRPr lang="en-MY" sz="2400" dirty="0"/>
          </a:p>
          <a:p>
            <a:pPr marL="342900" indent="-342900">
              <a:buFont typeface="+mj-lt"/>
              <a:buAutoNum type="alphaUcPeriod"/>
            </a:pPr>
            <a:r>
              <a:rPr lang="en-MY" sz="2400" dirty="0"/>
              <a:t>Avoidance of information overload</a:t>
            </a:r>
          </a:p>
        </p:txBody>
      </p:sp>
    </p:spTree>
    <p:extLst>
      <p:ext uri="{BB962C8B-B14F-4D97-AF65-F5344CB8AC3E}">
        <p14:creationId xmlns:p14="http://schemas.microsoft.com/office/powerpoint/2010/main" val="177415045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A1DEB-8EB1-48E3-B31F-16C968A98DA6}"/>
              </a:ext>
            </a:extLst>
          </p:cNvPr>
          <p:cNvSpPr>
            <a:spLocks noGrp="1"/>
          </p:cNvSpPr>
          <p:nvPr>
            <p:ph type="title"/>
          </p:nvPr>
        </p:nvSpPr>
        <p:spPr/>
        <p:txBody>
          <a:bodyPr/>
          <a:lstStyle/>
          <a:p>
            <a:r>
              <a:rPr lang="en-MY" dirty="0"/>
              <a:t>Answer to Poll Question # 5</a:t>
            </a:r>
          </a:p>
        </p:txBody>
      </p:sp>
      <p:sp>
        <p:nvSpPr>
          <p:cNvPr id="4" name="TextBox 3">
            <a:extLst>
              <a:ext uri="{FF2B5EF4-FFF2-40B4-BE49-F238E27FC236}">
                <a16:creationId xmlns:a16="http://schemas.microsoft.com/office/drawing/2014/main" id="{386814E7-AE7C-49F3-B757-89B0F98A69F0}"/>
              </a:ext>
            </a:extLst>
          </p:cNvPr>
          <p:cNvSpPr txBox="1"/>
          <p:nvPr/>
        </p:nvSpPr>
        <p:spPr>
          <a:xfrm>
            <a:off x="755576" y="2204864"/>
            <a:ext cx="7488832" cy="523220"/>
          </a:xfrm>
          <a:prstGeom prst="rect">
            <a:avLst/>
          </a:prstGeom>
          <a:noFill/>
        </p:spPr>
        <p:txBody>
          <a:bodyPr wrap="square" rtlCol="0">
            <a:spAutoFit/>
          </a:bodyPr>
          <a:lstStyle/>
          <a:p>
            <a:r>
              <a:rPr lang="en-MY" sz="2800" dirty="0"/>
              <a:t>D.	Avoidance of information overload</a:t>
            </a:r>
          </a:p>
        </p:txBody>
      </p:sp>
    </p:spTree>
    <p:extLst>
      <p:ext uri="{BB962C8B-B14F-4D97-AF65-F5344CB8AC3E}">
        <p14:creationId xmlns:p14="http://schemas.microsoft.com/office/powerpoint/2010/main" val="408328607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A1DEB-8EB1-48E3-B31F-16C968A98DA6}"/>
              </a:ext>
            </a:extLst>
          </p:cNvPr>
          <p:cNvSpPr>
            <a:spLocks noGrp="1"/>
          </p:cNvSpPr>
          <p:nvPr>
            <p:ph type="title"/>
          </p:nvPr>
        </p:nvSpPr>
        <p:spPr/>
        <p:txBody>
          <a:bodyPr/>
          <a:lstStyle/>
          <a:p>
            <a:r>
              <a:rPr lang="en-MY" dirty="0"/>
              <a:t>Poll Question # 6</a:t>
            </a:r>
          </a:p>
        </p:txBody>
      </p:sp>
      <p:sp>
        <p:nvSpPr>
          <p:cNvPr id="4" name="TextBox 3">
            <a:extLst>
              <a:ext uri="{FF2B5EF4-FFF2-40B4-BE49-F238E27FC236}">
                <a16:creationId xmlns:a16="http://schemas.microsoft.com/office/drawing/2014/main" id="{3CE22D53-27FC-4CF0-A93C-EABF6834BF56}"/>
              </a:ext>
            </a:extLst>
          </p:cNvPr>
          <p:cNvSpPr txBox="1"/>
          <p:nvPr/>
        </p:nvSpPr>
        <p:spPr>
          <a:xfrm>
            <a:off x="683568" y="1626782"/>
            <a:ext cx="8136904" cy="5262979"/>
          </a:xfrm>
          <a:prstGeom prst="rect">
            <a:avLst/>
          </a:prstGeom>
          <a:noFill/>
        </p:spPr>
        <p:txBody>
          <a:bodyPr wrap="square" rtlCol="0">
            <a:spAutoFit/>
          </a:bodyPr>
          <a:lstStyle/>
          <a:p>
            <a:r>
              <a:rPr lang="en-MY" sz="2800" dirty="0">
                <a:latin typeface="+mn-lt"/>
              </a:rPr>
              <a:t>Which of the following helps track the point at which most new employees tend to exit the organization?</a:t>
            </a:r>
          </a:p>
          <a:p>
            <a:endParaRPr lang="en-MY" sz="2800" dirty="0">
              <a:latin typeface="+mn-lt"/>
            </a:endParaRPr>
          </a:p>
          <a:p>
            <a:pPr marL="342900" indent="-342900">
              <a:buFont typeface="+mj-lt"/>
              <a:buAutoNum type="alphaUcPeriod"/>
            </a:pPr>
            <a:r>
              <a:rPr lang="en-MY" sz="2800" dirty="0">
                <a:latin typeface="+mn-lt"/>
              </a:rPr>
              <a:t>Orientation checklist</a:t>
            </a:r>
          </a:p>
          <a:p>
            <a:pPr marL="342900" indent="-342900">
              <a:buFont typeface="+mj-lt"/>
              <a:buAutoNum type="alphaUcPeriod"/>
            </a:pPr>
            <a:endParaRPr lang="en-MY" sz="2800" dirty="0">
              <a:latin typeface="+mn-lt"/>
            </a:endParaRPr>
          </a:p>
          <a:p>
            <a:pPr marL="342900" indent="-342900">
              <a:buFont typeface="+mj-lt"/>
              <a:buAutoNum type="alphaUcPeriod"/>
            </a:pPr>
            <a:r>
              <a:rPr lang="en-MY" sz="2800" dirty="0">
                <a:latin typeface="+mn-lt"/>
              </a:rPr>
              <a:t>Open-ended questions</a:t>
            </a:r>
          </a:p>
          <a:p>
            <a:pPr marL="342900" indent="-342900">
              <a:buFont typeface="+mj-lt"/>
              <a:buAutoNum type="alphaUcPeriod"/>
            </a:pPr>
            <a:endParaRPr lang="en-MY" sz="2800" dirty="0">
              <a:latin typeface="+mn-lt"/>
            </a:endParaRPr>
          </a:p>
          <a:p>
            <a:pPr marL="342900" indent="-342900">
              <a:buFont typeface="+mj-lt"/>
              <a:buAutoNum type="alphaUcPeriod"/>
            </a:pPr>
            <a:r>
              <a:rPr lang="en-MY" sz="2800" dirty="0">
                <a:latin typeface="+mn-lt"/>
              </a:rPr>
              <a:t>Performance measures</a:t>
            </a:r>
          </a:p>
          <a:p>
            <a:pPr marL="342900" indent="-342900">
              <a:buFont typeface="+mj-lt"/>
              <a:buAutoNum type="alphaUcPeriod"/>
            </a:pPr>
            <a:endParaRPr lang="en-MY" sz="2800" dirty="0">
              <a:latin typeface="+mn-lt"/>
            </a:endParaRPr>
          </a:p>
          <a:p>
            <a:pPr marL="342900" indent="-342900">
              <a:buFont typeface="+mj-lt"/>
              <a:buAutoNum type="alphaUcPeriod"/>
            </a:pPr>
            <a:r>
              <a:rPr lang="en-MY" sz="2800" dirty="0">
                <a:latin typeface="+mn-lt"/>
              </a:rPr>
              <a:t>Retention threshold</a:t>
            </a:r>
          </a:p>
          <a:p>
            <a:endParaRPr lang="en-MY" sz="2800" dirty="0">
              <a:latin typeface="+mn-lt"/>
            </a:endParaRPr>
          </a:p>
        </p:txBody>
      </p:sp>
    </p:spTree>
    <p:extLst>
      <p:ext uri="{BB962C8B-B14F-4D97-AF65-F5344CB8AC3E}">
        <p14:creationId xmlns:p14="http://schemas.microsoft.com/office/powerpoint/2010/main" val="326644645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A1DEB-8EB1-48E3-B31F-16C968A98DA6}"/>
              </a:ext>
            </a:extLst>
          </p:cNvPr>
          <p:cNvSpPr>
            <a:spLocks noGrp="1"/>
          </p:cNvSpPr>
          <p:nvPr>
            <p:ph type="title"/>
          </p:nvPr>
        </p:nvSpPr>
        <p:spPr/>
        <p:txBody>
          <a:bodyPr/>
          <a:lstStyle/>
          <a:p>
            <a:r>
              <a:rPr lang="en-MY" dirty="0"/>
              <a:t>Answer to Poll Question # 6</a:t>
            </a:r>
          </a:p>
        </p:txBody>
      </p:sp>
      <p:sp>
        <p:nvSpPr>
          <p:cNvPr id="3" name="Content Placeholder 2">
            <a:extLst>
              <a:ext uri="{FF2B5EF4-FFF2-40B4-BE49-F238E27FC236}">
                <a16:creationId xmlns:a16="http://schemas.microsoft.com/office/drawing/2014/main" id="{EFBF3AC6-98BF-49C1-8D69-78FDD3B338BA}"/>
              </a:ext>
            </a:extLst>
          </p:cNvPr>
          <p:cNvSpPr>
            <a:spLocks noGrp="1"/>
          </p:cNvSpPr>
          <p:nvPr>
            <p:ph idx="1"/>
          </p:nvPr>
        </p:nvSpPr>
        <p:spPr>
          <a:xfrm>
            <a:off x="1763688" y="2381258"/>
            <a:ext cx="4953744" cy="836425"/>
          </a:xfrm>
        </p:spPr>
        <p:txBody>
          <a:bodyPr/>
          <a:lstStyle/>
          <a:p>
            <a:r>
              <a:rPr lang="en-MY" dirty="0"/>
              <a:t>D.	Retention threshold</a:t>
            </a:r>
          </a:p>
        </p:txBody>
      </p:sp>
    </p:spTree>
    <p:extLst>
      <p:ext uri="{BB962C8B-B14F-4D97-AF65-F5344CB8AC3E}">
        <p14:creationId xmlns:p14="http://schemas.microsoft.com/office/powerpoint/2010/main" val="245348336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val="311127676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1505</TotalTime>
  <Words>4407</Words>
  <Application>Microsoft Office PowerPoint</Application>
  <PresentationFormat>On-screen Show (4:3)</PresentationFormat>
  <Paragraphs>452</Paragraphs>
  <Slides>91</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91</vt:i4>
      </vt:variant>
    </vt:vector>
  </HeadingPairs>
  <TitlesOfParts>
    <vt:vector size="95" baseType="lpstr">
      <vt:lpstr>Arial</vt:lpstr>
      <vt:lpstr>Times New Roman</vt:lpstr>
      <vt:lpstr>Wingdings</vt:lpstr>
      <vt:lpstr>Office Theme</vt:lpstr>
      <vt:lpstr>HR ADMINISTRATION AND  SHARED SERVICES- II</vt:lpstr>
      <vt:lpstr>PowerPoint Presentation</vt:lpstr>
      <vt:lpstr>SWOT</vt:lpstr>
      <vt:lpstr>SWOT Analysis</vt:lpstr>
      <vt:lpstr>Strengths</vt:lpstr>
      <vt:lpstr>Weaknesses</vt:lpstr>
      <vt:lpstr>Opportunities</vt:lpstr>
      <vt:lpstr>Threats</vt:lpstr>
      <vt:lpstr>Question # 1 </vt:lpstr>
      <vt:lpstr>Answer # 1</vt:lpstr>
      <vt:lpstr>PowerPoint Presentation</vt:lpstr>
      <vt:lpstr>PEST Analysis</vt:lpstr>
      <vt:lpstr>PEST Analysis</vt:lpstr>
      <vt:lpstr>Question # 2 </vt:lpstr>
      <vt:lpstr>Answer # 2 </vt:lpstr>
      <vt:lpstr>Question # 3</vt:lpstr>
      <vt:lpstr>Answer # 3</vt:lpstr>
      <vt:lpstr>Question # 4</vt:lpstr>
      <vt:lpstr>Answer # 4</vt:lpstr>
      <vt:lpstr>PowerPoint Presentation</vt:lpstr>
      <vt:lpstr>Strategy Choices</vt:lpstr>
      <vt:lpstr>Corporate Strategy</vt:lpstr>
      <vt:lpstr>Corporate Strategy</vt:lpstr>
      <vt:lpstr>PowerPoint Presentation</vt:lpstr>
      <vt:lpstr>Michael Porter</vt:lpstr>
      <vt:lpstr>Strategy Formulation</vt:lpstr>
      <vt:lpstr>Cost Leadership Strategy</vt:lpstr>
      <vt:lpstr>Cost Leadership Strategy</vt:lpstr>
      <vt:lpstr>Differentiation Strategy</vt:lpstr>
      <vt:lpstr>Differentiation Strategy</vt:lpstr>
      <vt:lpstr>Focus (Niche) Strategy</vt:lpstr>
      <vt:lpstr>"Middle of the road" strategy</vt:lpstr>
      <vt:lpstr>Competitive Advantage</vt:lpstr>
      <vt:lpstr>Porters Generic Strategies</vt:lpstr>
      <vt:lpstr>Examples of Business Level Strategy</vt:lpstr>
      <vt:lpstr>Question # 5</vt:lpstr>
      <vt:lpstr>Answer # 5</vt:lpstr>
      <vt:lpstr>PowerPoint Presentation</vt:lpstr>
      <vt:lpstr>HR Roles Model</vt:lpstr>
      <vt:lpstr>HR Roles</vt:lpstr>
      <vt:lpstr>HR Roles</vt:lpstr>
      <vt:lpstr>Administrative Expert</vt:lpstr>
      <vt:lpstr>Employee Champion</vt:lpstr>
      <vt:lpstr>PowerPoint Presentation</vt:lpstr>
      <vt:lpstr>HR Organisation</vt:lpstr>
      <vt:lpstr>Global HR Organisation</vt:lpstr>
      <vt:lpstr>Alignment of Business Organization and HR Organization</vt:lpstr>
      <vt:lpstr>1.1 Single/Functional business</vt:lpstr>
      <vt:lpstr>1.2 Corporate HR</vt:lpstr>
      <vt:lpstr>2.1 Allied/Diversified Businesses</vt:lpstr>
      <vt:lpstr>2.2 Shared Services</vt:lpstr>
      <vt:lpstr>3.1 Holding Company</vt:lpstr>
      <vt:lpstr>3.2 Embedded HR</vt:lpstr>
      <vt:lpstr>Centers of Expertise (CoE)</vt:lpstr>
      <vt:lpstr>HR Delivery in Global Organization</vt:lpstr>
      <vt:lpstr>Global HR Structure</vt:lpstr>
      <vt:lpstr>HR Shared Service</vt:lpstr>
      <vt:lpstr>HR Shared Service Alternatives</vt:lpstr>
      <vt:lpstr>PowerPoint Presentation</vt:lpstr>
      <vt:lpstr>HR Outsourcing</vt:lpstr>
      <vt:lpstr>Question # 6 </vt:lpstr>
      <vt:lpstr>Answer # 6 </vt:lpstr>
      <vt:lpstr>What to outsource?</vt:lpstr>
      <vt:lpstr>HR Outsourcing</vt:lpstr>
      <vt:lpstr>Offshoring</vt:lpstr>
      <vt:lpstr>Cosourcing</vt:lpstr>
      <vt:lpstr>Insourcing</vt:lpstr>
      <vt:lpstr>Professional Employment Organization (PEOs)</vt:lpstr>
      <vt:lpstr>Question # 7 </vt:lpstr>
      <vt:lpstr>Answer # 7</vt:lpstr>
      <vt:lpstr>PowerPoint Presentation</vt:lpstr>
      <vt:lpstr>Outsourcing Process</vt:lpstr>
      <vt:lpstr>Outsourcing Process</vt:lpstr>
      <vt:lpstr>Outsourcing Process</vt:lpstr>
      <vt:lpstr>Outsourcing Process</vt:lpstr>
      <vt:lpstr>Outsourcing Process</vt:lpstr>
      <vt:lpstr>Outsourcing Process</vt:lpstr>
      <vt:lpstr>Question # 8 </vt:lpstr>
      <vt:lpstr>Answer # 8 </vt:lpstr>
      <vt:lpstr>New Hire Onboarding</vt:lpstr>
      <vt:lpstr>New Employee Orientation</vt:lpstr>
      <vt:lpstr>Orientation/Induction</vt:lpstr>
      <vt:lpstr>Model of Onboarding</vt:lpstr>
      <vt:lpstr>New Employee Onboarding</vt:lpstr>
      <vt:lpstr>Onboarding Roles and Responsibilities</vt:lpstr>
      <vt:lpstr>Evaluating the Effectiveness of Onboarding</vt:lpstr>
      <vt:lpstr>Poll Question # 5</vt:lpstr>
      <vt:lpstr>Answer to Poll Question # 5</vt:lpstr>
      <vt:lpstr>Poll Question # 6</vt:lpstr>
      <vt:lpstr>Answer to Poll Question # 6</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71</cp:revision>
  <cp:lastPrinted>1601-01-01T00:00:00Z</cp:lastPrinted>
  <dcterms:created xsi:type="dcterms:W3CDTF">2020-07-09T15:12:46Z</dcterms:created>
  <dcterms:modified xsi:type="dcterms:W3CDTF">2021-06-12T17:35:30Z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