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2"/>
  </p:notesMasterIdLst>
  <p:handoutMasterIdLst>
    <p:handoutMasterId r:id="rId53"/>
  </p:handoutMasterIdLst>
  <p:sldIdLst>
    <p:sldId id="256" r:id="rId2"/>
    <p:sldId id="462" r:id="rId3"/>
    <p:sldId id="258" r:id="rId4"/>
    <p:sldId id="259" r:id="rId5"/>
    <p:sldId id="463" r:id="rId6"/>
    <p:sldId id="260" r:id="rId7"/>
    <p:sldId id="261" r:id="rId8"/>
    <p:sldId id="262" r:id="rId9"/>
    <p:sldId id="263" r:id="rId10"/>
    <p:sldId id="264" r:id="rId11"/>
    <p:sldId id="265" r:id="rId12"/>
    <p:sldId id="266" r:id="rId13"/>
    <p:sldId id="267" r:id="rId14"/>
    <p:sldId id="268" r:id="rId15"/>
    <p:sldId id="464" r:id="rId16"/>
    <p:sldId id="269" r:id="rId17"/>
    <p:sldId id="270" r:id="rId18"/>
    <p:sldId id="271" r:id="rId19"/>
    <p:sldId id="272" r:id="rId20"/>
    <p:sldId id="273" r:id="rId21"/>
    <p:sldId id="274" r:id="rId22"/>
    <p:sldId id="275" r:id="rId23"/>
    <p:sldId id="276" r:id="rId24"/>
    <p:sldId id="277" r:id="rId25"/>
    <p:sldId id="278" r:id="rId26"/>
    <p:sldId id="280" r:id="rId27"/>
    <p:sldId id="279" r:id="rId28"/>
    <p:sldId id="281" r:id="rId29"/>
    <p:sldId id="282" r:id="rId30"/>
    <p:sldId id="283" r:id="rId31"/>
    <p:sldId id="284" r:id="rId32"/>
    <p:sldId id="285" r:id="rId33"/>
    <p:sldId id="286" r:id="rId34"/>
    <p:sldId id="465" r:id="rId35"/>
    <p:sldId id="287" r:id="rId36"/>
    <p:sldId id="288" r:id="rId37"/>
    <p:sldId id="289" r:id="rId38"/>
    <p:sldId id="467" r:id="rId39"/>
    <p:sldId id="466" r:id="rId40"/>
    <p:sldId id="468" r:id="rId41"/>
    <p:sldId id="469" r:id="rId42"/>
    <p:sldId id="470" r:id="rId43"/>
    <p:sldId id="471" r:id="rId44"/>
    <p:sldId id="472" r:id="rId45"/>
    <p:sldId id="474" r:id="rId46"/>
    <p:sldId id="475" r:id="rId47"/>
    <p:sldId id="476" r:id="rId48"/>
    <p:sldId id="477" r:id="rId49"/>
    <p:sldId id="473" r:id="rId50"/>
    <p:sldId id="478" r:id="rId5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Before you take exam</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Testing Area Setup</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Tips by Pearson site</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Exam Tutorial</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9B0D2C3E-33DB-4083-909C-C0999CE06016}">
      <dgm:prSet phldrT="[Text]"/>
      <dgm:spPr>
        <a:solidFill>
          <a:schemeClr val="accent1">
            <a:lumMod val="40000"/>
            <a:lumOff val="60000"/>
          </a:schemeClr>
        </a:solidFill>
      </dgm:spPr>
      <dgm:t>
        <a:bodyPr/>
        <a:lstStyle/>
        <a:p>
          <a:r>
            <a:rPr lang="en-MY" dirty="0">
              <a:solidFill>
                <a:schemeClr val="tx1"/>
              </a:solidFill>
            </a:rPr>
            <a:t>Check-In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5"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5">
        <dgm:presLayoutVars>
          <dgm:chMax val="0"/>
          <dgm:bulletEnabled val="1"/>
        </dgm:presLayoutVars>
      </dgm:prSet>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5">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5">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5" custLinFactNeighborY="-43800">
        <dgm:presLayoutVars>
          <dgm:chMax val="0"/>
          <dgm:bulletEnabled val="1"/>
        </dgm:presLayoutVars>
      </dgm:prSet>
      <dgm:spPr/>
    </dgm:pt>
  </dgm:ptLst>
  <dgm:cxnLst>
    <dgm:cxn modelId="{5113ED49-B21E-40BA-BE03-FE988968BC78}" type="presOf" srcId="{5BC77895-9CE9-4054-B933-25BDDF9C1F4C}" destId="{C257A4DF-BA63-4CF7-ABE1-B114FC9563C2}"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Before you take exam</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FFFFE1"/>
              </a:solidFill>
              <a:latin typeface="Arial"/>
              <a:ea typeface="+mn-ea"/>
              <a:cs typeface="+mn-cs"/>
            </a:rPr>
            <a:t>Testing Area Setup</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Tips by Pearson site</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Exam Tutorial</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9B0D2C3E-33DB-4083-909C-C0999CE06016}">
      <dgm:prSet phldrT="[Text]"/>
      <dgm:spPr>
        <a:solidFill>
          <a:schemeClr val="accent1">
            <a:lumMod val="40000"/>
            <a:lumOff val="60000"/>
          </a:schemeClr>
        </a:solidFill>
      </dgm:spPr>
      <dgm:t>
        <a:bodyPr/>
        <a:lstStyle/>
        <a:p>
          <a:r>
            <a:rPr lang="en-MY" dirty="0">
              <a:solidFill>
                <a:schemeClr val="tx1"/>
              </a:solidFill>
            </a:rPr>
            <a:t>Check-In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5" custLinFactNeighborY="93412">
        <dgm:presLayoutVars>
          <dgm:chMax val="0"/>
          <dgm:bulletEnabled val="1"/>
        </dgm:presLayoutVars>
      </dgm:prSet>
      <dgm:spPr>
        <a:xfrm>
          <a:off x="0" y="123749"/>
          <a:ext cx="7772400" cy="8424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5">
        <dgm:presLayoutVars>
          <dgm:chMax val="0"/>
          <dgm:bulletEnabled val="1"/>
        </dgm:presLayoutVars>
      </dgm:prSet>
      <dgm:spPr>
        <a:xfrm>
          <a:off x="0" y="972980"/>
          <a:ext cx="7772400" cy="8424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5">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5">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5" custLinFactNeighborY="-43800">
        <dgm:presLayoutVars>
          <dgm:chMax val="0"/>
          <dgm:bulletEnabled val="1"/>
        </dgm:presLayoutVars>
      </dgm:prSet>
      <dgm:spPr/>
    </dgm:pt>
  </dgm:ptLst>
  <dgm:cxnLst>
    <dgm:cxn modelId="{5113ED49-B21E-40BA-BE03-FE988968BC78}" type="presOf" srcId="{5BC77895-9CE9-4054-B933-25BDDF9C1F4C}" destId="{C257A4DF-BA63-4CF7-ABE1-B114FC9563C2}"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Before you take exam</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Testing Area Setup</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Tips by Pearson site</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Exam Tutorial</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FFFFE1"/>
              </a:solidFill>
              <a:latin typeface="Arial"/>
              <a:ea typeface="+mn-ea"/>
              <a:cs typeface="+mn-cs"/>
            </a:rPr>
            <a:t>Check-In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5" custLinFactNeighborY="93412">
        <dgm:presLayoutVars>
          <dgm:chMax val="0"/>
          <dgm:bulletEnabled val="1"/>
        </dgm:presLayoutVars>
      </dgm:prSet>
      <dgm:spPr>
        <a:xfrm>
          <a:off x="0" y="123749"/>
          <a:ext cx="7772400" cy="8424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5">
        <dgm:presLayoutVars>
          <dgm:chMax val="0"/>
          <dgm:bulletEnabled val="1"/>
        </dgm:presLayoutVars>
      </dgm:prSet>
      <dgm:spPr>
        <a:xfrm>
          <a:off x="0" y="972980"/>
          <a:ext cx="7772400" cy="8424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5">
        <dgm:presLayoutVars>
          <dgm:chMax val="0"/>
          <dgm:bulletEnabled val="1"/>
        </dgm:presLayoutVars>
      </dgm:prSet>
      <dgm:spPr>
        <a:xfrm>
          <a:off x="0" y="1919060"/>
          <a:ext cx="7772400" cy="8424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5">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5" custLinFactNeighborY="-43800">
        <dgm:presLayoutVars>
          <dgm:chMax val="0"/>
          <dgm:bulletEnabled val="1"/>
        </dgm:presLayoutVars>
      </dgm:prSet>
      <dgm:spPr/>
    </dgm:pt>
  </dgm:ptLst>
  <dgm:cxnLst>
    <dgm:cxn modelId="{5113ED49-B21E-40BA-BE03-FE988968BC78}" type="presOf" srcId="{5BC77895-9CE9-4054-B933-25BDDF9C1F4C}" destId="{C257A4DF-BA63-4CF7-ABE1-B114FC9563C2}"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Before you take exam</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Testing Area Setup</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FFFFE1"/>
              </a:solidFill>
              <a:latin typeface="Arial"/>
              <a:ea typeface="+mn-ea"/>
              <a:cs typeface="+mn-cs"/>
            </a:rPr>
            <a:t>Tips by Pearson site</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Exam  Tutorial</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Check-In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5" custLinFactNeighborY="93412">
        <dgm:presLayoutVars>
          <dgm:chMax val="0"/>
          <dgm:bulletEnabled val="1"/>
        </dgm:presLayoutVars>
      </dgm:prSet>
      <dgm:spPr>
        <a:xfrm>
          <a:off x="0" y="123749"/>
          <a:ext cx="7772400" cy="8424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5">
        <dgm:presLayoutVars>
          <dgm:chMax val="0"/>
          <dgm:bulletEnabled val="1"/>
        </dgm:presLayoutVars>
      </dgm:prSet>
      <dgm:spPr>
        <a:xfrm>
          <a:off x="0" y="972980"/>
          <a:ext cx="7772400" cy="8424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5">
        <dgm:presLayoutVars>
          <dgm:chMax val="0"/>
          <dgm:bulletEnabled val="1"/>
        </dgm:presLayoutVars>
      </dgm:prSet>
      <dgm:spPr>
        <a:xfrm>
          <a:off x="0" y="1919060"/>
          <a:ext cx="7772400" cy="8424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5">
        <dgm:presLayoutVars>
          <dgm:chMax val="0"/>
          <dgm:bulletEnabled val="1"/>
        </dgm:presLayoutVars>
      </dgm:prSet>
      <dgm:spPr>
        <a:xfrm>
          <a:off x="0" y="2865140"/>
          <a:ext cx="7772400" cy="8424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5" custLinFactNeighborY="-43800">
        <dgm:presLayoutVars>
          <dgm:chMax val="0"/>
          <dgm:bulletEnabled val="1"/>
        </dgm:presLayoutVars>
      </dgm:prSet>
      <dgm:spPr/>
    </dgm:pt>
  </dgm:ptLst>
  <dgm:cxnLst>
    <dgm:cxn modelId="{5113ED49-B21E-40BA-BE03-FE988968BC78}" type="presOf" srcId="{5BC77895-9CE9-4054-B933-25BDDF9C1F4C}" destId="{C257A4DF-BA63-4CF7-ABE1-B114FC9563C2}"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Before you take exam</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Testing Area Setup</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Tips by Pearson site</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FFFFE1"/>
              </a:solidFill>
              <a:latin typeface="Arial"/>
              <a:ea typeface="+mn-ea"/>
              <a:cs typeface="+mn-cs"/>
            </a:rPr>
            <a:t>Exam Tutorial</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137160" tIns="137160" rIns="137160" bIns="137160" numCol="1" spcCol="1270" anchor="ctr" anchorCtr="0"/>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Check-In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5" custLinFactNeighborY="93412">
        <dgm:presLayoutVars>
          <dgm:chMax val="0"/>
          <dgm:bulletEnabled val="1"/>
        </dgm:presLayoutVars>
      </dgm:prSet>
      <dgm:spPr>
        <a:xfrm>
          <a:off x="0" y="123749"/>
          <a:ext cx="7772400" cy="8424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5">
        <dgm:presLayoutVars>
          <dgm:chMax val="0"/>
          <dgm:bulletEnabled val="1"/>
        </dgm:presLayoutVars>
      </dgm:prSet>
      <dgm:spPr>
        <a:xfrm>
          <a:off x="0" y="972980"/>
          <a:ext cx="7772400" cy="8424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5">
        <dgm:presLayoutVars>
          <dgm:chMax val="0"/>
          <dgm:bulletEnabled val="1"/>
        </dgm:presLayoutVars>
      </dgm:prSet>
      <dgm:spPr>
        <a:xfrm>
          <a:off x="0" y="1919060"/>
          <a:ext cx="7772400" cy="8424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5">
        <dgm:presLayoutVars>
          <dgm:chMax val="0"/>
          <dgm:bulletEnabled val="1"/>
        </dgm:presLayoutVars>
      </dgm:prSet>
      <dgm:spPr>
        <a:xfrm>
          <a:off x="0" y="2879157"/>
          <a:ext cx="7772400" cy="830115"/>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5" custLinFactNeighborY="-43800">
        <dgm:presLayoutVars>
          <dgm:chMax val="0"/>
          <dgm:bulletEnabled val="1"/>
        </dgm:presLayoutVars>
      </dgm:prSet>
      <dgm:spPr>
        <a:xfrm>
          <a:off x="0" y="3765808"/>
          <a:ext cx="7772400" cy="842400"/>
        </a:xfrm>
        <a:prstGeom prst="roundRect">
          <a:avLst/>
        </a:prstGeom>
      </dgm:spPr>
    </dgm:pt>
  </dgm:ptLst>
  <dgm:cxnLst>
    <dgm:cxn modelId="{5113ED49-B21E-40BA-BE03-FE988968BC78}" type="presOf" srcId="{5BC77895-9CE9-4054-B933-25BDDF9C1F4C}" destId="{C257A4DF-BA63-4CF7-ABE1-B114FC9563C2}"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3749"/>
          <a:ext cx="7772400" cy="8424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bg1"/>
              </a:solidFill>
            </a:rPr>
            <a:t>Before you take exam</a:t>
          </a:r>
        </a:p>
      </dsp:txBody>
      <dsp:txXfrm>
        <a:off x="41123" y="164872"/>
        <a:ext cx="7690154" cy="760154"/>
      </dsp:txXfrm>
    </dsp:sp>
    <dsp:sp modelId="{C257A4DF-BA63-4CF7-ABE1-B114FC9563C2}">
      <dsp:nvSpPr>
        <dsp:cNvPr id="0" name=""/>
        <dsp:cNvSpPr/>
      </dsp:nvSpPr>
      <dsp:spPr>
        <a:xfrm>
          <a:off x="0" y="972980"/>
          <a:ext cx="7772400" cy="8424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Testing Area Setup</a:t>
          </a:r>
        </a:p>
      </dsp:txBody>
      <dsp:txXfrm>
        <a:off x="41123" y="1014103"/>
        <a:ext cx="7690154" cy="760154"/>
      </dsp:txXfrm>
    </dsp:sp>
    <dsp:sp modelId="{4295595F-D20B-405E-8AB4-688E1DEC2787}">
      <dsp:nvSpPr>
        <dsp:cNvPr id="0" name=""/>
        <dsp:cNvSpPr/>
      </dsp:nvSpPr>
      <dsp:spPr>
        <a:xfrm>
          <a:off x="0" y="1919060"/>
          <a:ext cx="7772400" cy="8424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Check-In Process</a:t>
          </a:r>
        </a:p>
      </dsp:txBody>
      <dsp:txXfrm>
        <a:off x="41123" y="1960183"/>
        <a:ext cx="7690154" cy="760154"/>
      </dsp:txXfrm>
    </dsp:sp>
    <dsp:sp modelId="{37044683-296D-4928-A19D-1A7547B9EB23}">
      <dsp:nvSpPr>
        <dsp:cNvPr id="0" name=""/>
        <dsp:cNvSpPr/>
      </dsp:nvSpPr>
      <dsp:spPr>
        <a:xfrm>
          <a:off x="0" y="2865140"/>
          <a:ext cx="7772400" cy="8424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Tips by Pearson site</a:t>
          </a:r>
        </a:p>
      </dsp:txBody>
      <dsp:txXfrm>
        <a:off x="41123" y="2906263"/>
        <a:ext cx="7690154" cy="760154"/>
      </dsp:txXfrm>
    </dsp:sp>
    <dsp:sp modelId="{35B7FA0E-A7C6-469B-9CC6-2694F8ACFFCE}">
      <dsp:nvSpPr>
        <dsp:cNvPr id="0" name=""/>
        <dsp:cNvSpPr/>
      </dsp:nvSpPr>
      <dsp:spPr>
        <a:xfrm>
          <a:off x="0" y="3765808"/>
          <a:ext cx="7772400" cy="8424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Exam Tutorial</a:t>
          </a:r>
        </a:p>
      </dsp:txBody>
      <dsp:txXfrm>
        <a:off x="41123" y="3806931"/>
        <a:ext cx="7690154" cy="7601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3749"/>
          <a:ext cx="7772400" cy="8424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Before you take exam</a:t>
          </a:r>
        </a:p>
      </dsp:txBody>
      <dsp:txXfrm>
        <a:off x="41123" y="164872"/>
        <a:ext cx="7690154" cy="760154"/>
      </dsp:txXfrm>
    </dsp:sp>
    <dsp:sp modelId="{C257A4DF-BA63-4CF7-ABE1-B114FC9563C2}">
      <dsp:nvSpPr>
        <dsp:cNvPr id="0" name=""/>
        <dsp:cNvSpPr/>
      </dsp:nvSpPr>
      <dsp:spPr>
        <a:xfrm>
          <a:off x="0" y="972980"/>
          <a:ext cx="7772400" cy="8424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FFFFE1"/>
              </a:solidFill>
              <a:latin typeface="Arial"/>
              <a:ea typeface="+mn-ea"/>
              <a:cs typeface="+mn-cs"/>
            </a:rPr>
            <a:t>Testing Area Setup</a:t>
          </a:r>
        </a:p>
      </dsp:txBody>
      <dsp:txXfrm>
        <a:off x="41123" y="1014103"/>
        <a:ext cx="7690154" cy="760154"/>
      </dsp:txXfrm>
    </dsp:sp>
    <dsp:sp modelId="{4295595F-D20B-405E-8AB4-688E1DEC2787}">
      <dsp:nvSpPr>
        <dsp:cNvPr id="0" name=""/>
        <dsp:cNvSpPr/>
      </dsp:nvSpPr>
      <dsp:spPr>
        <a:xfrm>
          <a:off x="0" y="1919060"/>
          <a:ext cx="7772400" cy="8424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Check-In Process</a:t>
          </a:r>
        </a:p>
      </dsp:txBody>
      <dsp:txXfrm>
        <a:off x="41123" y="1960183"/>
        <a:ext cx="7690154" cy="760154"/>
      </dsp:txXfrm>
    </dsp:sp>
    <dsp:sp modelId="{37044683-296D-4928-A19D-1A7547B9EB23}">
      <dsp:nvSpPr>
        <dsp:cNvPr id="0" name=""/>
        <dsp:cNvSpPr/>
      </dsp:nvSpPr>
      <dsp:spPr>
        <a:xfrm>
          <a:off x="0" y="2865140"/>
          <a:ext cx="7772400" cy="8424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Tips by Pearson site</a:t>
          </a:r>
        </a:p>
      </dsp:txBody>
      <dsp:txXfrm>
        <a:off x="41123" y="2906263"/>
        <a:ext cx="7690154" cy="760154"/>
      </dsp:txXfrm>
    </dsp:sp>
    <dsp:sp modelId="{35B7FA0E-A7C6-469B-9CC6-2694F8ACFFCE}">
      <dsp:nvSpPr>
        <dsp:cNvPr id="0" name=""/>
        <dsp:cNvSpPr/>
      </dsp:nvSpPr>
      <dsp:spPr>
        <a:xfrm>
          <a:off x="0" y="3765808"/>
          <a:ext cx="7772400" cy="8424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Exam Tutorial</a:t>
          </a:r>
        </a:p>
      </dsp:txBody>
      <dsp:txXfrm>
        <a:off x="41123" y="3806931"/>
        <a:ext cx="7690154" cy="7601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3749"/>
          <a:ext cx="7772400" cy="8424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Before you take exam</a:t>
          </a:r>
        </a:p>
      </dsp:txBody>
      <dsp:txXfrm>
        <a:off x="41123" y="164872"/>
        <a:ext cx="7690154" cy="760154"/>
      </dsp:txXfrm>
    </dsp:sp>
    <dsp:sp modelId="{C257A4DF-BA63-4CF7-ABE1-B114FC9563C2}">
      <dsp:nvSpPr>
        <dsp:cNvPr id="0" name=""/>
        <dsp:cNvSpPr/>
      </dsp:nvSpPr>
      <dsp:spPr>
        <a:xfrm>
          <a:off x="0" y="972980"/>
          <a:ext cx="7772400" cy="8424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Testing Area Setup</a:t>
          </a:r>
        </a:p>
      </dsp:txBody>
      <dsp:txXfrm>
        <a:off x="41123" y="1014103"/>
        <a:ext cx="7690154" cy="760154"/>
      </dsp:txXfrm>
    </dsp:sp>
    <dsp:sp modelId="{4295595F-D20B-405E-8AB4-688E1DEC2787}">
      <dsp:nvSpPr>
        <dsp:cNvPr id="0" name=""/>
        <dsp:cNvSpPr/>
      </dsp:nvSpPr>
      <dsp:spPr>
        <a:xfrm>
          <a:off x="0" y="1919060"/>
          <a:ext cx="7772400" cy="8424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FFFFE1"/>
              </a:solidFill>
              <a:latin typeface="Arial"/>
              <a:ea typeface="+mn-ea"/>
              <a:cs typeface="+mn-cs"/>
            </a:rPr>
            <a:t>Check-In Process</a:t>
          </a:r>
        </a:p>
      </dsp:txBody>
      <dsp:txXfrm>
        <a:off x="41123" y="1960183"/>
        <a:ext cx="7690154" cy="760154"/>
      </dsp:txXfrm>
    </dsp:sp>
    <dsp:sp modelId="{37044683-296D-4928-A19D-1A7547B9EB23}">
      <dsp:nvSpPr>
        <dsp:cNvPr id="0" name=""/>
        <dsp:cNvSpPr/>
      </dsp:nvSpPr>
      <dsp:spPr>
        <a:xfrm>
          <a:off x="0" y="2865140"/>
          <a:ext cx="7772400" cy="8424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Tips by Pearson site</a:t>
          </a:r>
        </a:p>
      </dsp:txBody>
      <dsp:txXfrm>
        <a:off x="41123" y="2906263"/>
        <a:ext cx="7690154" cy="760154"/>
      </dsp:txXfrm>
    </dsp:sp>
    <dsp:sp modelId="{35B7FA0E-A7C6-469B-9CC6-2694F8ACFFCE}">
      <dsp:nvSpPr>
        <dsp:cNvPr id="0" name=""/>
        <dsp:cNvSpPr/>
      </dsp:nvSpPr>
      <dsp:spPr>
        <a:xfrm>
          <a:off x="0" y="3765808"/>
          <a:ext cx="7772400" cy="8424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Exam Tutorial</a:t>
          </a:r>
        </a:p>
      </dsp:txBody>
      <dsp:txXfrm>
        <a:off x="41123" y="3806931"/>
        <a:ext cx="7690154" cy="7601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3749"/>
          <a:ext cx="7772400" cy="8424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Before you take exam</a:t>
          </a:r>
        </a:p>
      </dsp:txBody>
      <dsp:txXfrm>
        <a:off x="41123" y="164872"/>
        <a:ext cx="7690154" cy="760154"/>
      </dsp:txXfrm>
    </dsp:sp>
    <dsp:sp modelId="{C257A4DF-BA63-4CF7-ABE1-B114FC9563C2}">
      <dsp:nvSpPr>
        <dsp:cNvPr id="0" name=""/>
        <dsp:cNvSpPr/>
      </dsp:nvSpPr>
      <dsp:spPr>
        <a:xfrm>
          <a:off x="0" y="972980"/>
          <a:ext cx="7772400" cy="8424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Testing Area Setup</a:t>
          </a:r>
        </a:p>
      </dsp:txBody>
      <dsp:txXfrm>
        <a:off x="41123" y="1014103"/>
        <a:ext cx="7690154" cy="760154"/>
      </dsp:txXfrm>
    </dsp:sp>
    <dsp:sp modelId="{4295595F-D20B-405E-8AB4-688E1DEC2787}">
      <dsp:nvSpPr>
        <dsp:cNvPr id="0" name=""/>
        <dsp:cNvSpPr/>
      </dsp:nvSpPr>
      <dsp:spPr>
        <a:xfrm>
          <a:off x="0" y="1919060"/>
          <a:ext cx="7772400" cy="8424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Check-In Process</a:t>
          </a:r>
        </a:p>
      </dsp:txBody>
      <dsp:txXfrm>
        <a:off x="41123" y="1960183"/>
        <a:ext cx="7690154" cy="760154"/>
      </dsp:txXfrm>
    </dsp:sp>
    <dsp:sp modelId="{37044683-296D-4928-A19D-1A7547B9EB23}">
      <dsp:nvSpPr>
        <dsp:cNvPr id="0" name=""/>
        <dsp:cNvSpPr/>
      </dsp:nvSpPr>
      <dsp:spPr>
        <a:xfrm>
          <a:off x="0" y="2865140"/>
          <a:ext cx="7772400" cy="8424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FFFFE1"/>
              </a:solidFill>
              <a:latin typeface="Arial"/>
              <a:ea typeface="+mn-ea"/>
              <a:cs typeface="+mn-cs"/>
            </a:rPr>
            <a:t>Tips by Pearson site</a:t>
          </a:r>
        </a:p>
      </dsp:txBody>
      <dsp:txXfrm>
        <a:off x="41123" y="2906263"/>
        <a:ext cx="7690154" cy="760154"/>
      </dsp:txXfrm>
    </dsp:sp>
    <dsp:sp modelId="{35B7FA0E-A7C6-469B-9CC6-2694F8ACFFCE}">
      <dsp:nvSpPr>
        <dsp:cNvPr id="0" name=""/>
        <dsp:cNvSpPr/>
      </dsp:nvSpPr>
      <dsp:spPr>
        <a:xfrm>
          <a:off x="0" y="3765808"/>
          <a:ext cx="7772400" cy="8424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Exam  Tutorial</a:t>
          </a:r>
        </a:p>
      </dsp:txBody>
      <dsp:txXfrm>
        <a:off x="41123" y="3806931"/>
        <a:ext cx="7690154" cy="7601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32973"/>
          <a:ext cx="7772400" cy="830115"/>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Before you take exam</a:t>
          </a:r>
        </a:p>
      </dsp:txBody>
      <dsp:txXfrm>
        <a:off x="40523" y="173496"/>
        <a:ext cx="7691354" cy="749069"/>
      </dsp:txXfrm>
    </dsp:sp>
    <dsp:sp modelId="{C257A4DF-BA63-4CF7-ABE1-B114FC9563C2}">
      <dsp:nvSpPr>
        <dsp:cNvPr id="0" name=""/>
        <dsp:cNvSpPr/>
      </dsp:nvSpPr>
      <dsp:spPr>
        <a:xfrm>
          <a:off x="0" y="971247"/>
          <a:ext cx="7772400" cy="830115"/>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Testing Area Setup</a:t>
          </a:r>
        </a:p>
      </dsp:txBody>
      <dsp:txXfrm>
        <a:off x="40523" y="1011770"/>
        <a:ext cx="7691354" cy="749069"/>
      </dsp:txXfrm>
    </dsp:sp>
    <dsp:sp modelId="{4295595F-D20B-405E-8AB4-688E1DEC2787}">
      <dsp:nvSpPr>
        <dsp:cNvPr id="0" name=""/>
        <dsp:cNvSpPr/>
      </dsp:nvSpPr>
      <dsp:spPr>
        <a:xfrm>
          <a:off x="0" y="1925202"/>
          <a:ext cx="7772400" cy="830115"/>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Check-In Process</a:t>
          </a:r>
        </a:p>
      </dsp:txBody>
      <dsp:txXfrm>
        <a:off x="40523" y="1965725"/>
        <a:ext cx="7691354" cy="749069"/>
      </dsp:txXfrm>
    </dsp:sp>
    <dsp:sp modelId="{37044683-296D-4928-A19D-1A7547B9EB23}">
      <dsp:nvSpPr>
        <dsp:cNvPr id="0" name=""/>
        <dsp:cNvSpPr/>
      </dsp:nvSpPr>
      <dsp:spPr>
        <a:xfrm>
          <a:off x="0" y="2879157"/>
          <a:ext cx="7772400" cy="830115"/>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000000"/>
              </a:solidFill>
              <a:latin typeface="Arial"/>
              <a:ea typeface="+mn-ea"/>
              <a:cs typeface="+mn-cs"/>
            </a:rPr>
            <a:t>Tips by Pearson site</a:t>
          </a:r>
        </a:p>
      </dsp:txBody>
      <dsp:txXfrm>
        <a:off x="40523" y="2919680"/>
        <a:ext cx="7691354" cy="749069"/>
      </dsp:txXfrm>
    </dsp:sp>
    <dsp:sp modelId="{35B7FA0E-A7C6-469B-9CC6-2694F8ACFFCE}">
      <dsp:nvSpPr>
        <dsp:cNvPr id="0" name=""/>
        <dsp:cNvSpPr/>
      </dsp:nvSpPr>
      <dsp:spPr>
        <a:xfrm>
          <a:off x="0" y="3778870"/>
          <a:ext cx="7772400" cy="83011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rgbClr val="FFFFE1"/>
              </a:solidFill>
              <a:latin typeface="Arial"/>
              <a:ea typeface="+mn-ea"/>
              <a:cs typeface="+mn-cs"/>
            </a:rPr>
            <a:t>Exam Tutorial</a:t>
          </a:r>
        </a:p>
      </dsp:txBody>
      <dsp:txXfrm>
        <a:off x="40523" y="3819393"/>
        <a:ext cx="7691354" cy="7490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HRCI ONLINE EXAM</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r>
              <a:rPr lang="en-MY" dirty="0"/>
              <a:t>, </a:t>
            </a:r>
            <a:r>
              <a:rPr lang="en-MY" dirty="0" err="1"/>
              <a:t>SPHRi</a:t>
            </a:r>
            <a:r>
              <a:rPr lang="en-MY" dirty="0"/>
              <a:t>, 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1315415631"/>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1D463C06-09CB-473B-AE6A-A187D641D541}"/>
              </a:ext>
            </a:extLst>
          </p:cNvPr>
          <p:cNvSpPr>
            <a:spLocks noGrp="1"/>
          </p:cNvSpPr>
          <p:nvPr>
            <p:ph type="title"/>
          </p:nvPr>
        </p:nvSpPr>
        <p:spPr/>
        <p:txBody>
          <a:bodyPr/>
          <a:lstStyle/>
          <a:p>
            <a:endParaRPr lang="en-MY"/>
          </a:p>
        </p:txBody>
      </p:sp>
    </p:spTree>
    <p:extLst>
      <p:ext uri="{BB962C8B-B14F-4D97-AF65-F5344CB8AC3E}">
        <p14:creationId xmlns:p14="http://schemas.microsoft.com/office/powerpoint/2010/main" val="1074190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07647-ED95-453D-97EF-825C71185BAE}"/>
              </a:ext>
            </a:extLst>
          </p:cNvPr>
          <p:cNvSpPr>
            <a:spLocks noGrp="1"/>
          </p:cNvSpPr>
          <p:nvPr>
            <p:ph type="title"/>
          </p:nvPr>
        </p:nvSpPr>
        <p:spPr/>
        <p:txBody>
          <a:bodyPr/>
          <a:lstStyle/>
          <a:p>
            <a:r>
              <a:rPr lang="en-MY" dirty="0"/>
              <a:t>Before you take exam</a:t>
            </a:r>
          </a:p>
        </p:txBody>
      </p:sp>
      <p:sp>
        <p:nvSpPr>
          <p:cNvPr id="3" name="Content Placeholder 2">
            <a:extLst>
              <a:ext uri="{FF2B5EF4-FFF2-40B4-BE49-F238E27FC236}">
                <a16:creationId xmlns:a16="http://schemas.microsoft.com/office/drawing/2014/main" id="{4BDA75B4-870F-4043-9E84-24F55D383B3E}"/>
              </a:ext>
            </a:extLst>
          </p:cNvPr>
          <p:cNvSpPr>
            <a:spLocks noGrp="1"/>
          </p:cNvSpPr>
          <p:nvPr>
            <p:ph idx="1"/>
          </p:nvPr>
        </p:nvSpPr>
        <p:spPr/>
        <p:txBody>
          <a:bodyPr/>
          <a:lstStyle/>
          <a:p>
            <a:r>
              <a:rPr lang="en-MY" dirty="0"/>
              <a:t>Your computer must have a webcam, microphone, and internet speed that satisfy system requirements and should be turned on/up for your exam</a:t>
            </a:r>
          </a:p>
          <a:p>
            <a:r>
              <a:rPr lang="en-MY" dirty="0"/>
              <a:t>These exams are taken seriously, so please prepare your room as if it was a live test </a:t>
            </a:r>
            <a:r>
              <a:rPr lang="en-MY" dirty="0" err="1"/>
              <a:t>center</a:t>
            </a:r>
            <a:r>
              <a:rPr lang="en-MY" dirty="0"/>
              <a:t>.</a:t>
            </a:r>
          </a:p>
        </p:txBody>
      </p:sp>
    </p:spTree>
    <p:extLst>
      <p:ext uri="{BB962C8B-B14F-4D97-AF65-F5344CB8AC3E}">
        <p14:creationId xmlns:p14="http://schemas.microsoft.com/office/powerpoint/2010/main" val="2103786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70940-B316-4DB4-B355-38B0073AEE4B}"/>
              </a:ext>
            </a:extLst>
          </p:cNvPr>
          <p:cNvSpPr>
            <a:spLocks noGrp="1"/>
          </p:cNvSpPr>
          <p:nvPr>
            <p:ph type="title"/>
          </p:nvPr>
        </p:nvSpPr>
        <p:spPr/>
        <p:txBody>
          <a:bodyPr/>
          <a:lstStyle/>
          <a:p>
            <a:r>
              <a:rPr lang="en-MY" dirty="0"/>
              <a:t>Before you take exam</a:t>
            </a:r>
          </a:p>
        </p:txBody>
      </p:sp>
      <p:sp>
        <p:nvSpPr>
          <p:cNvPr id="3" name="Content Placeholder 2">
            <a:extLst>
              <a:ext uri="{FF2B5EF4-FFF2-40B4-BE49-F238E27FC236}">
                <a16:creationId xmlns:a16="http://schemas.microsoft.com/office/drawing/2014/main" id="{D9BC540B-0806-4D2A-A774-233FCF0F1AE9}"/>
              </a:ext>
            </a:extLst>
          </p:cNvPr>
          <p:cNvSpPr>
            <a:spLocks noGrp="1"/>
          </p:cNvSpPr>
          <p:nvPr>
            <p:ph idx="1"/>
          </p:nvPr>
        </p:nvSpPr>
        <p:spPr>
          <a:xfrm>
            <a:off x="914400" y="1600200"/>
            <a:ext cx="7978080" cy="4979987"/>
          </a:xfrm>
        </p:spPr>
        <p:txBody>
          <a:bodyPr/>
          <a:lstStyle/>
          <a:p>
            <a:r>
              <a:rPr lang="en-MY" dirty="0"/>
              <a:t>The exam must be taken in a walled room, with a closed door and without distractions. This also means that if there are others in your home/office, they must not be visually or audibly detected during your exam</a:t>
            </a:r>
          </a:p>
          <a:p>
            <a:r>
              <a:rPr lang="en-MY" dirty="0"/>
              <a:t>Do not leave sight of your webcam during your exam; your exam will be terminated and your exam fees forfeited</a:t>
            </a:r>
          </a:p>
          <a:p>
            <a:r>
              <a:rPr lang="en-MY" dirty="0"/>
              <a:t>To secure the integrity of these exams, no breaks will be allowed during the entirety of your exam</a:t>
            </a:r>
          </a:p>
          <a:p>
            <a:endParaRPr lang="en-MY" dirty="0"/>
          </a:p>
        </p:txBody>
      </p:sp>
    </p:spTree>
    <p:extLst>
      <p:ext uri="{BB962C8B-B14F-4D97-AF65-F5344CB8AC3E}">
        <p14:creationId xmlns:p14="http://schemas.microsoft.com/office/powerpoint/2010/main" val="3122520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398086215"/>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1D463C06-09CB-473B-AE6A-A187D641D541}"/>
              </a:ext>
            </a:extLst>
          </p:cNvPr>
          <p:cNvSpPr>
            <a:spLocks noGrp="1"/>
          </p:cNvSpPr>
          <p:nvPr>
            <p:ph type="title"/>
          </p:nvPr>
        </p:nvSpPr>
        <p:spPr/>
        <p:txBody>
          <a:bodyPr/>
          <a:lstStyle/>
          <a:p>
            <a:endParaRPr lang="en-MY"/>
          </a:p>
        </p:txBody>
      </p:sp>
    </p:spTree>
    <p:extLst>
      <p:ext uri="{BB962C8B-B14F-4D97-AF65-F5344CB8AC3E}">
        <p14:creationId xmlns:p14="http://schemas.microsoft.com/office/powerpoint/2010/main" val="3903547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423D7-513B-4766-A697-4E9630783566}"/>
              </a:ext>
            </a:extLst>
          </p:cNvPr>
          <p:cNvSpPr>
            <a:spLocks noGrp="1"/>
          </p:cNvSpPr>
          <p:nvPr>
            <p:ph type="title"/>
          </p:nvPr>
        </p:nvSpPr>
        <p:spPr/>
        <p:txBody>
          <a:bodyPr/>
          <a:lstStyle/>
          <a:p>
            <a:r>
              <a:rPr lang="en-MY" dirty="0"/>
              <a:t>Testing Area Setup</a:t>
            </a:r>
          </a:p>
        </p:txBody>
      </p:sp>
      <p:sp>
        <p:nvSpPr>
          <p:cNvPr id="3" name="Content Placeholder 2">
            <a:extLst>
              <a:ext uri="{FF2B5EF4-FFF2-40B4-BE49-F238E27FC236}">
                <a16:creationId xmlns:a16="http://schemas.microsoft.com/office/drawing/2014/main" id="{AE4E6109-F162-4F1A-9352-E2D242D54DA4}"/>
              </a:ext>
            </a:extLst>
          </p:cNvPr>
          <p:cNvSpPr>
            <a:spLocks noGrp="1"/>
          </p:cNvSpPr>
          <p:nvPr>
            <p:ph idx="1"/>
          </p:nvPr>
        </p:nvSpPr>
        <p:spPr/>
        <p:txBody>
          <a:bodyPr/>
          <a:lstStyle/>
          <a:p>
            <a:r>
              <a:rPr lang="en-MY" dirty="0"/>
              <a:t>Remove all books, writing utensils (e.g. pen, pencil, marker, etc..), papers, handheld calculators and other electronics besides your phone and computer from the test area.</a:t>
            </a:r>
          </a:p>
          <a:p>
            <a:r>
              <a:rPr lang="en-MY" dirty="0"/>
              <a:t>Turn off and remove all electronics in the area except for your phone and computer.</a:t>
            </a:r>
          </a:p>
          <a:p>
            <a:r>
              <a:rPr lang="en-MY" dirty="0"/>
              <a:t>Set your phone on vibrate - </a:t>
            </a:r>
            <a:r>
              <a:rPr lang="en-MY" u="sng" dirty="0"/>
              <a:t>Do not turn off your phone</a:t>
            </a:r>
            <a:r>
              <a:rPr lang="en-MY" dirty="0"/>
              <a:t> as you will need it to check-in and the proctor may call if they are unable to reach you via chat during your exam</a:t>
            </a:r>
          </a:p>
        </p:txBody>
      </p:sp>
    </p:spTree>
    <p:extLst>
      <p:ext uri="{BB962C8B-B14F-4D97-AF65-F5344CB8AC3E}">
        <p14:creationId xmlns:p14="http://schemas.microsoft.com/office/powerpoint/2010/main" val="1483259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534A-18D8-4DEA-ABD9-441EB025BD38}"/>
              </a:ext>
            </a:extLst>
          </p:cNvPr>
          <p:cNvSpPr>
            <a:spLocks noGrp="1"/>
          </p:cNvSpPr>
          <p:nvPr>
            <p:ph type="title"/>
          </p:nvPr>
        </p:nvSpPr>
        <p:spPr/>
        <p:txBody>
          <a:bodyPr/>
          <a:lstStyle/>
          <a:p>
            <a:r>
              <a:rPr lang="en-MY" dirty="0"/>
              <a:t>Testing Area Setup</a:t>
            </a:r>
          </a:p>
        </p:txBody>
      </p:sp>
      <p:sp>
        <p:nvSpPr>
          <p:cNvPr id="3" name="Content Placeholder 2">
            <a:extLst>
              <a:ext uri="{FF2B5EF4-FFF2-40B4-BE49-F238E27FC236}">
                <a16:creationId xmlns:a16="http://schemas.microsoft.com/office/drawing/2014/main" id="{39A4CAF2-749B-448A-BF66-A9F5F023E528}"/>
              </a:ext>
            </a:extLst>
          </p:cNvPr>
          <p:cNvSpPr>
            <a:spLocks noGrp="1"/>
          </p:cNvSpPr>
          <p:nvPr>
            <p:ph idx="1"/>
          </p:nvPr>
        </p:nvSpPr>
        <p:spPr/>
        <p:txBody>
          <a:bodyPr/>
          <a:lstStyle/>
          <a:p>
            <a:r>
              <a:rPr lang="en-MY" dirty="0"/>
              <a:t>Remove all third parties from the testing area, including pets. If there is noise (e.g. persistent barking, chirping, etc..) during the testing process, the proctor may terminate your exam. Children and infants are also not allowed in the testing area.</a:t>
            </a:r>
          </a:p>
          <a:p>
            <a:r>
              <a:rPr lang="en-MY" dirty="0"/>
              <a:t>Remove all notes, memos, or other written material from the testing area (e.g. adhesive sticky notes, notes on dry-erase boards, etc..).</a:t>
            </a:r>
          </a:p>
        </p:txBody>
      </p:sp>
    </p:spTree>
    <p:extLst>
      <p:ext uri="{BB962C8B-B14F-4D97-AF65-F5344CB8AC3E}">
        <p14:creationId xmlns:p14="http://schemas.microsoft.com/office/powerpoint/2010/main" val="1077906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7E93-4996-44A6-9B8A-F99DC7AF1C58}"/>
              </a:ext>
            </a:extLst>
          </p:cNvPr>
          <p:cNvSpPr>
            <a:spLocks noGrp="1"/>
          </p:cNvSpPr>
          <p:nvPr>
            <p:ph type="title"/>
          </p:nvPr>
        </p:nvSpPr>
        <p:spPr/>
        <p:txBody>
          <a:bodyPr/>
          <a:lstStyle/>
          <a:p>
            <a:r>
              <a:rPr lang="en-MY" dirty="0"/>
              <a:t>Testing Area Setup</a:t>
            </a:r>
          </a:p>
        </p:txBody>
      </p:sp>
      <p:sp>
        <p:nvSpPr>
          <p:cNvPr id="3" name="Content Placeholder 2">
            <a:extLst>
              <a:ext uri="{FF2B5EF4-FFF2-40B4-BE49-F238E27FC236}">
                <a16:creationId xmlns:a16="http://schemas.microsoft.com/office/drawing/2014/main" id="{796B98E3-70F9-4690-BEDB-72021FA016C3}"/>
              </a:ext>
            </a:extLst>
          </p:cNvPr>
          <p:cNvSpPr>
            <a:spLocks noGrp="1"/>
          </p:cNvSpPr>
          <p:nvPr>
            <p:ph idx="1"/>
          </p:nvPr>
        </p:nvSpPr>
        <p:spPr/>
        <p:txBody>
          <a:bodyPr/>
          <a:lstStyle/>
          <a:p>
            <a:r>
              <a:rPr lang="en-MY" dirty="0"/>
              <a:t>Remove any wristwatches, jewellery, hats, headwear (including headsets) or other accessories from your person and place outside the testing area.</a:t>
            </a:r>
          </a:p>
          <a:p>
            <a:r>
              <a:rPr lang="en-MY" dirty="0"/>
              <a:t>Disconnect or turn-off any secondary monitors or screens connected to your computer. Secondary screens are prohibited.</a:t>
            </a:r>
          </a:p>
          <a:p>
            <a:r>
              <a:rPr lang="en-MY" dirty="0"/>
              <a:t>Remove food, drinks (except water in clear glass), and any smoking accessories from the testing area. Make sure that your desktop is clean and clear of debris.</a:t>
            </a:r>
          </a:p>
          <a:p>
            <a:endParaRPr lang="en-MY" dirty="0"/>
          </a:p>
          <a:p>
            <a:endParaRPr lang="en-MY" dirty="0"/>
          </a:p>
        </p:txBody>
      </p:sp>
    </p:spTree>
    <p:extLst>
      <p:ext uri="{BB962C8B-B14F-4D97-AF65-F5344CB8AC3E}">
        <p14:creationId xmlns:p14="http://schemas.microsoft.com/office/powerpoint/2010/main" val="4033440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F867-1177-4220-A1E9-3F42A91C5AA6}"/>
              </a:ext>
            </a:extLst>
          </p:cNvPr>
          <p:cNvSpPr>
            <a:spLocks noGrp="1"/>
          </p:cNvSpPr>
          <p:nvPr>
            <p:ph type="title"/>
          </p:nvPr>
        </p:nvSpPr>
        <p:spPr/>
        <p:txBody>
          <a:bodyPr/>
          <a:lstStyle/>
          <a:p>
            <a:r>
              <a:rPr lang="en-MY" dirty="0"/>
              <a:t>Testing Area Setup</a:t>
            </a:r>
          </a:p>
        </p:txBody>
      </p:sp>
      <p:sp>
        <p:nvSpPr>
          <p:cNvPr id="3" name="Content Placeholder 2">
            <a:extLst>
              <a:ext uri="{FF2B5EF4-FFF2-40B4-BE49-F238E27FC236}">
                <a16:creationId xmlns:a16="http://schemas.microsoft.com/office/drawing/2014/main" id="{4F2096C7-93C1-4EF5-8BA9-F0E6B97B54D4}"/>
              </a:ext>
            </a:extLst>
          </p:cNvPr>
          <p:cNvSpPr>
            <a:spLocks noGrp="1"/>
          </p:cNvSpPr>
          <p:nvPr>
            <p:ph idx="1"/>
          </p:nvPr>
        </p:nvSpPr>
        <p:spPr/>
        <p:txBody>
          <a:bodyPr/>
          <a:lstStyle/>
          <a:p>
            <a:r>
              <a:rPr lang="en-MY" dirty="0"/>
              <a:t>Remove/open and accessories that interfere with your computer’s webcam. We recommend lightly cleaning your webcam as needed.</a:t>
            </a:r>
          </a:p>
          <a:p>
            <a:r>
              <a:rPr lang="en-MY" dirty="0"/>
              <a:t>Make sure that your computer’s power adapter is plugged in. Do not take an exam while your computer is running on battery power.</a:t>
            </a:r>
          </a:p>
          <a:p>
            <a:r>
              <a:rPr lang="en-MY" dirty="0"/>
              <a:t>Have your government-issued ID ready. We recommend lightly cleaning your ID if needed</a:t>
            </a:r>
          </a:p>
          <a:p>
            <a:endParaRPr lang="en-MY" dirty="0"/>
          </a:p>
        </p:txBody>
      </p:sp>
    </p:spTree>
    <p:extLst>
      <p:ext uri="{BB962C8B-B14F-4D97-AF65-F5344CB8AC3E}">
        <p14:creationId xmlns:p14="http://schemas.microsoft.com/office/powerpoint/2010/main" val="948357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1A027-8008-417D-A3AA-709F7C365199}"/>
              </a:ext>
            </a:extLst>
          </p:cNvPr>
          <p:cNvSpPr>
            <a:spLocks noGrp="1"/>
          </p:cNvSpPr>
          <p:nvPr>
            <p:ph type="title"/>
          </p:nvPr>
        </p:nvSpPr>
        <p:spPr/>
        <p:txBody>
          <a:bodyPr/>
          <a:lstStyle/>
          <a:p>
            <a:r>
              <a:rPr lang="en-MY" dirty="0"/>
              <a:t>Testing Area Setup</a:t>
            </a:r>
          </a:p>
        </p:txBody>
      </p:sp>
      <p:sp>
        <p:nvSpPr>
          <p:cNvPr id="3" name="Content Placeholder 2">
            <a:extLst>
              <a:ext uri="{FF2B5EF4-FFF2-40B4-BE49-F238E27FC236}">
                <a16:creationId xmlns:a16="http://schemas.microsoft.com/office/drawing/2014/main" id="{BB55D73F-8598-46D7-9BAE-3B6376FB3054}"/>
              </a:ext>
            </a:extLst>
          </p:cNvPr>
          <p:cNvSpPr>
            <a:spLocks noGrp="1"/>
          </p:cNvSpPr>
          <p:nvPr>
            <p:ph idx="1"/>
          </p:nvPr>
        </p:nvSpPr>
        <p:spPr/>
        <p:txBody>
          <a:bodyPr/>
          <a:lstStyle/>
          <a:p>
            <a:r>
              <a:rPr lang="en-MY" dirty="0"/>
              <a:t>Close out of all unnecessary applications and other browser windows. The test should be the only browser window and the only tab open.</a:t>
            </a:r>
          </a:p>
          <a:p>
            <a:r>
              <a:rPr lang="en-MY" dirty="0"/>
              <a:t>Disable any other firewalls that may be installed on your computer</a:t>
            </a:r>
          </a:p>
        </p:txBody>
      </p:sp>
    </p:spTree>
    <p:extLst>
      <p:ext uri="{BB962C8B-B14F-4D97-AF65-F5344CB8AC3E}">
        <p14:creationId xmlns:p14="http://schemas.microsoft.com/office/powerpoint/2010/main" val="702006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3A9E2-0D04-4E79-87FD-0B795E1C4D84}"/>
              </a:ext>
            </a:extLst>
          </p:cNvPr>
          <p:cNvSpPr>
            <a:spLocks noGrp="1"/>
          </p:cNvSpPr>
          <p:nvPr>
            <p:ph type="title"/>
          </p:nvPr>
        </p:nvSpPr>
        <p:spPr/>
        <p:txBody>
          <a:bodyPr/>
          <a:lstStyle/>
          <a:p>
            <a:r>
              <a:rPr lang="en-MY" dirty="0"/>
              <a:t>Testing Area Setup</a:t>
            </a:r>
          </a:p>
        </p:txBody>
      </p:sp>
      <p:sp>
        <p:nvSpPr>
          <p:cNvPr id="3" name="Content Placeholder 2">
            <a:extLst>
              <a:ext uri="{FF2B5EF4-FFF2-40B4-BE49-F238E27FC236}">
                <a16:creationId xmlns:a16="http://schemas.microsoft.com/office/drawing/2014/main" id="{8871DCC0-B062-4E6A-BBC7-8247DECB3502}"/>
              </a:ext>
            </a:extLst>
          </p:cNvPr>
          <p:cNvSpPr>
            <a:spLocks noGrp="1"/>
          </p:cNvSpPr>
          <p:nvPr>
            <p:ph idx="1"/>
          </p:nvPr>
        </p:nvSpPr>
        <p:spPr>
          <a:xfrm>
            <a:off x="914400" y="1628800"/>
            <a:ext cx="8050088" cy="4502125"/>
          </a:xfrm>
        </p:spPr>
        <p:txBody>
          <a:bodyPr/>
          <a:lstStyle/>
          <a:p>
            <a:r>
              <a:rPr lang="en-MY" dirty="0"/>
              <a:t>Work &amp; Company Computers</a:t>
            </a:r>
          </a:p>
          <a:p>
            <a:endParaRPr lang="en-MY" dirty="0"/>
          </a:p>
          <a:p>
            <a:pPr marL="0" indent="0">
              <a:buNone/>
            </a:pPr>
            <a:r>
              <a:rPr lang="en-MY" dirty="0"/>
              <a:t>Personal computers are strongly recommended. However, below are some additional configuration recommendations to reduce the risk of technical issues if you must use a work computer to take an online exam. You may also need to contact your organization’s IT support representative in advance of your appointment to make some of these changes</a:t>
            </a:r>
          </a:p>
        </p:txBody>
      </p:sp>
    </p:spTree>
    <p:extLst>
      <p:ext uri="{BB962C8B-B14F-4D97-AF65-F5344CB8AC3E}">
        <p14:creationId xmlns:p14="http://schemas.microsoft.com/office/powerpoint/2010/main" val="2516021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319D1-82BF-4155-9DEB-99A7A02C9FEB}"/>
              </a:ext>
            </a:extLst>
          </p:cNvPr>
          <p:cNvSpPr>
            <a:spLocks noGrp="1"/>
          </p:cNvSpPr>
          <p:nvPr>
            <p:ph type="title"/>
          </p:nvPr>
        </p:nvSpPr>
        <p:spPr/>
        <p:txBody>
          <a:bodyPr/>
          <a:lstStyle/>
          <a:p>
            <a:r>
              <a:rPr lang="en-MY" dirty="0"/>
              <a:t>Work &amp; Company Computers</a:t>
            </a:r>
          </a:p>
        </p:txBody>
      </p:sp>
      <p:sp>
        <p:nvSpPr>
          <p:cNvPr id="3" name="Content Placeholder 2">
            <a:extLst>
              <a:ext uri="{FF2B5EF4-FFF2-40B4-BE49-F238E27FC236}">
                <a16:creationId xmlns:a16="http://schemas.microsoft.com/office/drawing/2014/main" id="{AB62B7BB-058A-48AC-B95E-23588225CACB}"/>
              </a:ext>
            </a:extLst>
          </p:cNvPr>
          <p:cNvSpPr>
            <a:spLocks noGrp="1"/>
          </p:cNvSpPr>
          <p:nvPr>
            <p:ph idx="1"/>
          </p:nvPr>
        </p:nvSpPr>
        <p:spPr/>
        <p:txBody>
          <a:bodyPr/>
          <a:lstStyle/>
          <a:p>
            <a:r>
              <a:rPr lang="en-MY" dirty="0"/>
              <a:t>Disable any applicable browser or internet firewall settings.</a:t>
            </a:r>
          </a:p>
          <a:p>
            <a:r>
              <a:rPr lang="en-MY" dirty="0"/>
              <a:t>Make sure that you are not connected to a Virtual Private Network (VPN).</a:t>
            </a:r>
          </a:p>
          <a:p>
            <a:r>
              <a:rPr lang="en-MY" dirty="0"/>
              <a:t>Ensure that you are not using a web browser with proprietary security settings established by your company.</a:t>
            </a:r>
          </a:p>
          <a:p>
            <a:r>
              <a:rPr lang="en-MY" dirty="0"/>
              <a:t>Disable notifications (emails, meeting requests, etc..) on your email account before initiating the check-in process.</a:t>
            </a:r>
          </a:p>
          <a:p>
            <a:endParaRPr lang="en-MY" dirty="0"/>
          </a:p>
        </p:txBody>
      </p:sp>
    </p:spTree>
    <p:extLst>
      <p:ext uri="{BB962C8B-B14F-4D97-AF65-F5344CB8AC3E}">
        <p14:creationId xmlns:p14="http://schemas.microsoft.com/office/powerpoint/2010/main" val="1473901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1D6FD-B4D7-416D-9F02-95AD09D91991}"/>
              </a:ext>
            </a:extLst>
          </p:cNvPr>
          <p:cNvSpPr>
            <a:spLocks noGrp="1"/>
          </p:cNvSpPr>
          <p:nvPr>
            <p:ph type="title"/>
          </p:nvPr>
        </p:nvSpPr>
        <p:spPr/>
        <p:txBody>
          <a:bodyPr/>
          <a:lstStyle/>
          <a:p>
            <a:r>
              <a:rPr lang="en-MY" dirty="0"/>
              <a:t>Work &amp; Company Computers</a:t>
            </a:r>
          </a:p>
        </p:txBody>
      </p:sp>
      <p:sp>
        <p:nvSpPr>
          <p:cNvPr id="3" name="Content Placeholder 2">
            <a:extLst>
              <a:ext uri="{FF2B5EF4-FFF2-40B4-BE49-F238E27FC236}">
                <a16:creationId xmlns:a16="http://schemas.microsoft.com/office/drawing/2014/main" id="{C474A6AC-192A-4A19-85DC-160DE38AA039}"/>
              </a:ext>
            </a:extLst>
          </p:cNvPr>
          <p:cNvSpPr>
            <a:spLocks noGrp="1"/>
          </p:cNvSpPr>
          <p:nvPr>
            <p:ph idx="1"/>
          </p:nvPr>
        </p:nvSpPr>
        <p:spPr/>
        <p:txBody>
          <a:bodyPr/>
          <a:lstStyle/>
          <a:p>
            <a:r>
              <a:rPr lang="en-MY" dirty="0"/>
              <a:t>Disable any applicable software designed to record or monitor your screen before initiating the check-in process.</a:t>
            </a:r>
          </a:p>
          <a:p>
            <a:r>
              <a:rPr lang="en-MY" dirty="0"/>
              <a:t>Disable any content filters that may interfere with the launch of the exam.</a:t>
            </a:r>
          </a:p>
          <a:p>
            <a:r>
              <a:rPr lang="en-MY" dirty="0"/>
              <a:t>Ensure that you have the appropriate user rights on your computer that are needed to download and install applications</a:t>
            </a:r>
          </a:p>
          <a:p>
            <a:endParaRPr lang="en-MY" dirty="0"/>
          </a:p>
        </p:txBody>
      </p:sp>
    </p:spTree>
    <p:extLst>
      <p:ext uri="{BB962C8B-B14F-4D97-AF65-F5344CB8AC3E}">
        <p14:creationId xmlns:p14="http://schemas.microsoft.com/office/powerpoint/2010/main" val="2834687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CEB8A-A97E-4C64-A52D-6D4A402EADB0}"/>
              </a:ext>
            </a:extLst>
          </p:cNvPr>
          <p:cNvSpPr>
            <a:spLocks noGrp="1"/>
          </p:cNvSpPr>
          <p:nvPr>
            <p:ph type="title"/>
          </p:nvPr>
        </p:nvSpPr>
        <p:spPr/>
        <p:txBody>
          <a:bodyPr/>
          <a:lstStyle/>
          <a:p>
            <a:r>
              <a:rPr lang="en-MY" dirty="0"/>
              <a:t>Warning !</a:t>
            </a:r>
          </a:p>
        </p:txBody>
      </p:sp>
      <p:sp>
        <p:nvSpPr>
          <p:cNvPr id="3" name="Content Placeholder 2">
            <a:extLst>
              <a:ext uri="{FF2B5EF4-FFF2-40B4-BE49-F238E27FC236}">
                <a16:creationId xmlns:a16="http://schemas.microsoft.com/office/drawing/2014/main" id="{2F166E98-F1E6-4D72-A871-9D92E1C83063}"/>
              </a:ext>
            </a:extLst>
          </p:cNvPr>
          <p:cNvSpPr>
            <a:spLocks noGrp="1"/>
          </p:cNvSpPr>
          <p:nvPr>
            <p:ph idx="1"/>
          </p:nvPr>
        </p:nvSpPr>
        <p:spPr/>
        <p:txBody>
          <a:bodyPr/>
          <a:lstStyle/>
          <a:p>
            <a:pPr marL="0" indent="0">
              <a:buNone/>
            </a:pPr>
            <a:r>
              <a:rPr lang="en-MY" dirty="0"/>
              <a:t>You must always remain in view of your webcam during the entire testing process. This restriction begins at the onset of the check-in process. Failure to be within view of the proctor via your webcam may result in the termination of your exam. Since no breaks are allowed during online exams, we recommend that you take any necessary breaks or relief prior to check-in.</a:t>
            </a:r>
          </a:p>
        </p:txBody>
      </p:sp>
    </p:spTree>
    <p:extLst>
      <p:ext uri="{BB962C8B-B14F-4D97-AF65-F5344CB8AC3E}">
        <p14:creationId xmlns:p14="http://schemas.microsoft.com/office/powerpoint/2010/main" val="2326705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4058393245"/>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1D463C06-09CB-473B-AE6A-A187D641D541}"/>
              </a:ext>
            </a:extLst>
          </p:cNvPr>
          <p:cNvSpPr>
            <a:spLocks noGrp="1"/>
          </p:cNvSpPr>
          <p:nvPr>
            <p:ph type="title"/>
          </p:nvPr>
        </p:nvSpPr>
        <p:spPr/>
        <p:txBody>
          <a:bodyPr/>
          <a:lstStyle/>
          <a:p>
            <a:endParaRPr lang="en-MY"/>
          </a:p>
        </p:txBody>
      </p:sp>
    </p:spTree>
    <p:extLst>
      <p:ext uri="{BB962C8B-B14F-4D97-AF65-F5344CB8AC3E}">
        <p14:creationId xmlns:p14="http://schemas.microsoft.com/office/powerpoint/2010/main" val="1629218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8B2D5-FA4D-4485-89BA-FBE318D9D141}"/>
              </a:ext>
            </a:extLst>
          </p:cNvPr>
          <p:cNvSpPr>
            <a:spLocks noGrp="1"/>
          </p:cNvSpPr>
          <p:nvPr>
            <p:ph type="title"/>
          </p:nvPr>
        </p:nvSpPr>
        <p:spPr/>
        <p:txBody>
          <a:bodyPr/>
          <a:lstStyle/>
          <a:p>
            <a:r>
              <a:rPr lang="en-MY" dirty="0"/>
              <a:t>Check-In Process</a:t>
            </a:r>
          </a:p>
        </p:txBody>
      </p:sp>
      <p:pic>
        <p:nvPicPr>
          <p:cNvPr id="9" name="Picture 8">
            <a:extLst>
              <a:ext uri="{FF2B5EF4-FFF2-40B4-BE49-F238E27FC236}">
                <a16:creationId xmlns:a16="http://schemas.microsoft.com/office/drawing/2014/main" id="{3588F626-F02A-4A94-96DD-D2A7C5FC9DE7}"/>
              </a:ext>
            </a:extLst>
          </p:cNvPr>
          <p:cNvPicPr>
            <a:picLocks noChangeAspect="1"/>
          </p:cNvPicPr>
          <p:nvPr/>
        </p:nvPicPr>
        <p:blipFill>
          <a:blip r:embed="rId2"/>
          <a:stretch>
            <a:fillRect/>
          </a:stretch>
        </p:blipFill>
        <p:spPr>
          <a:xfrm>
            <a:off x="697285" y="2060848"/>
            <a:ext cx="8446715" cy="3739151"/>
          </a:xfrm>
          <a:prstGeom prst="rect">
            <a:avLst/>
          </a:prstGeom>
        </p:spPr>
      </p:pic>
    </p:spTree>
    <p:extLst>
      <p:ext uri="{BB962C8B-B14F-4D97-AF65-F5344CB8AC3E}">
        <p14:creationId xmlns:p14="http://schemas.microsoft.com/office/powerpoint/2010/main" val="2734754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2890E-1802-4C41-9223-64C8228E0F55}"/>
              </a:ext>
            </a:extLst>
          </p:cNvPr>
          <p:cNvSpPr>
            <a:spLocks noGrp="1"/>
          </p:cNvSpPr>
          <p:nvPr>
            <p:ph type="title"/>
          </p:nvPr>
        </p:nvSpPr>
        <p:spPr/>
        <p:txBody>
          <a:bodyPr/>
          <a:lstStyle/>
          <a:p>
            <a:r>
              <a:rPr lang="en-MY" dirty="0"/>
              <a:t>Check-In Process</a:t>
            </a:r>
          </a:p>
        </p:txBody>
      </p:sp>
      <p:pic>
        <p:nvPicPr>
          <p:cNvPr id="5" name="Picture 4">
            <a:extLst>
              <a:ext uri="{FF2B5EF4-FFF2-40B4-BE49-F238E27FC236}">
                <a16:creationId xmlns:a16="http://schemas.microsoft.com/office/drawing/2014/main" id="{A18EF360-CF01-4130-AC3E-A5D4B427BC45}"/>
              </a:ext>
            </a:extLst>
          </p:cNvPr>
          <p:cNvPicPr>
            <a:picLocks noChangeAspect="1"/>
          </p:cNvPicPr>
          <p:nvPr/>
        </p:nvPicPr>
        <p:blipFill>
          <a:blip r:embed="rId2"/>
          <a:stretch>
            <a:fillRect/>
          </a:stretch>
        </p:blipFill>
        <p:spPr>
          <a:xfrm>
            <a:off x="1259632" y="1772816"/>
            <a:ext cx="5114925" cy="4638675"/>
          </a:xfrm>
          <a:prstGeom prst="rect">
            <a:avLst/>
          </a:prstGeom>
        </p:spPr>
      </p:pic>
    </p:spTree>
    <p:extLst>
      <p:ext uri="{BB962C8B-B14F-4D97-AF65-F5344CB8AC3E}">
        <p14:creationId xmlns:p14="http://schemas.microsoft.com/office/powerpoint/2010/main" val="1336855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A0A96-DFE6-4147-9C20-09C24DDF6682}"/>
              </a:ext>
            </a:extLst>
          </p:cNvPr>
          <p:cNvSpPr>
            <a:spLocks noGrp="1"/>
          </p:cNvSpPr>
          <p:nvPr>
            <p:ph type="title"/>
          </p:nvPr>
        </p:nvSpPr>
        <p:spPr/>
        <p:txBody>
          <a:bodyPr/>
          <a:lstStyle/>
          <a:p>
            <a:r>
              <a:rPr lang="en-MY" dirty="0"/>
              <a:t>Check-In Process</a:t>
            </a:r>
          </a:p>
        </p:txBody>
      </p:sp>
      <p:sp>
        <p:nvSpPr>
          <p:cNvPr id="3" name="Content Placeholder 2">
            <a:extLst>
              <a:ext uri="{FF2B5EF4-FFF2-40B4-BE49-F238E27FC236}">
                <a16:creationId xmlns:a16="http://schemas.microsoft.com/office/drawing/2014/main" id="{4B3BCC7D-D206-471F-961F-1A0850B53D5D}"/>
              </a:ext>
            </a:extLst>
          </p:cNvPr>
          <p:cNvSpPr>
            <a:spLocks noGrp="1"/>
          </p:cNvSpPr>
          <p:nvPr>
            <p:ph idx="1"/>
          </p:nvPr>
        </p:nvSpPr>
        <p:spPr/>
        <p:txBody>
          <a:bodyPr/>
          <a:lstStyle/>
          <a:p>
            <a:r>
              <a:rPr lang="en-MY" dirty="0"/>
              <a:t>1. Follow the instructions provided on the following screens to use your unique exam access code and download the </a:t>
            </a:r>
            <a:r>
              <a:rPr lang="en-MY" dirty="0" err="1"/>
              <a:t>OnVUE</a:t>
            </a:r>
            <a:r>
              <a:rPr lang="en-MY" dirty="0"/>
              <a:t> application Note: the access code provided will be different for every test-taker and will not match the example shown on this slide. Please enter the access code provided to you at the time you take your exam.</a:t>
            </a:r>
          </a:p>
        </p:txBody>
      </p:sp>
    </p:spTree>
    <p:extLst>
      <p:ext uri="{BB962C8B-B14F-4D97-AF65-F5344CB8AC3E}">
        <p14:creationId xmlns:p14="http://schemas.microsoft.com/office/powerpoint/2010/main" val="4204468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DCF1A-28CB-4FAD-80D4-1759383B9CD8}"/>
              </a:ext>
            </a:extLst>
          </p:cNvPr>
          <p:cNvSpPr>
            <a:spLocks noGrp="1"/>
          </p:cNvSpPr>
          <p:nvPr>
            <p:ph type="title"/>
          </p:nvPr>
        </p:nvSpPr>
        <p:spPr/>
        <p:txBody>
          <a:bodyPr/>
          <a:lstStyle/>
          <a:p>
            <a:r>
              <a:rPr lang="en-MY" dirty="0"/>
              <a:t>Check-In Process</a:t>
            </a:r>
          </a:p>
        </p:txBody>
      </p:sp>
      <p:sp>
        <p:nvSpPr>
          <p:cNvPr id="3" name="Content Placeholder 2">
            <a:extLst>
              <a:ext uri="{FF2B5EF4-FFF2-40B4-BE49-F238E27FC236}">
                <a16:creationId xmlns:a16="http://schemas.microsoft.com/office/drawing/2014/main" id="{0FB70F5A-B32B-4B70-AED0-8B2B1DE5B28F}"/>
              </a:ext>
            </a:extLst>
          </p:cNvPr>
          <p:cNvSpPr>
            <a:spLocks noGrp="1"/>
          </p:cNvSpPr>
          <p:nvPr>
            <p:ph idx="1"/>
          </p:nvPr>
        </p:nvSpPr>
        <p:spPr/>
        <p:txBody>
          <a:bodyPr/>
          <a:lstStyle/>
          <a:p>
            <a:r>
              <a:rPr lang="en-MY" dirty="0"/>
              <a:t>2. Enter the phone number of the phone that you will be using to complete the check-in process. Note: It is recommended to provide the mobile number of a phone that has picture capabilities as this would best assist with check-in for your exam</a:t>
            </a:r>
          </a:p>
          <a:p>
            <a:endParaRPr lang="en-MY" dirty="0"/>
          </a:p>
        </p:txBody>
      </p:sp>
    </p:spTree>
    <p:extLst>
      <p:ext uri="{BB962C8B-B14F-4D97-AF65-F5344CB8AC3E}">
        <p14:creationId xmlns:p14="http://schemas.microsoft.com/office/powerpoint/2010/main" val="1362513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D8C2-ECC4-4960-BBC5-F7F40E8517F7}"/>
              </a:ext>
            </a:extLst>
          </p:cNvPr>
          <p:cNvSpPr>
            <a:spLocks noGrp="1"/>
          </p:cNvSpPr>
          <p:nvPr>
            <p:ph type="title"/>
          </p:nvPr>
        </p:nvSpPr>
        <p:spPr/>
        <p:txBody>
          <a:bodyPr/>
          <a:lstStyle/>
          <a:p>
            <a:r>
              <a:rPr lang="en-MY" dirty="0"/>
              <a:t>Check-In Process</a:t>
            </a:r>
          </a:p>
        </p:txBody>
      </p:sp>
      <p:pic>
        <p:nvPicPr>
          <p:cNvPr id="5" name="Picture 4">
            <a:extLst>
              <a:ext uri="{FF2B5EF4-FFF2-40B4-BE49-F238E27FC236}">
                <a16:creationId xmlns:a16="http://schemas.microsoft.com/office/drawing/2014/main" id="{98E76F12-180C-495D-A7D8-E14AB963F4EC}"/>
              </a:ext>
            </a:extLst>
          </p:cNvPr>
          <p:cNvPicPr>
            <a:picLocks noChangeAspect="1"/>
          </p:cNvPicPr>
          <p:nvPr/>
        </p:nvPicPr>
        <p:blipFill>
          <a:blip r:embed="rId2"/>
          <a:stretch>
            <a:fillRect/>
          </a:stretch>
        </p:blipFill>
        <p:spPr>
          <a:xfrm>
            <a:off x="1763688" y="1922462"/>
            <a:ext cx="4562475" cy="4657725"/>
          </a:xfrm>
          <a:prstGeom prst="rect">
            <a:avLst/>
          </a:prstGeom>
        </p:spPr>
      </p:pic>
    </p:spTree>
    <p:extLst>
      <p:ext uri="{BB962C8B-B14F-4D97-AF65-F5344CB8AC3E}">
        <p14:creationId xmlns:p14="http://schemas.microsoft.com/office/powerpoint/2010/main" val="2038483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C1BA6-3DDB-4CF9-8AE6-5AFC4556DA08}"/>
              </a:ext>
            </a:extLst>
          </p:cNvPr>
          <p:cNvSpPr>
            <a:spLocks noGrp="1"/>
          </p:cNvSpPr>
          <p:nvPr>
            <p:ph type="title"/>
          </p:nvPr>
        </p:nvSpPr>
        <p:spPr/>
        <p:txBody>
          <a:bodyPr/>
          <a:lstStyle/>
          <a:p>
            <a:r>
              <a:rPr lang="en-MY" dirty="0"/>
              <a:t>Check-In Process</a:t>
            </a:r>
          </a:p>
        </p:txBody>
      </p:sp>
      <p:sp>
        <p:nvSpPr>
          <p:cNvPr id="3" name="Content Placeholder 2">
            <a:extLst>
              <a:ext uri="{FF2B5EF4-FFF2-40B4-BE49-F238E27FC236}">
                <a16:creationId xmlns:a16="http://schemas.microsoft.com/office/drawing/2014/main" id="{0FDCEBF0-E105-4447-B44D-037CDE917E36}"/>
              </a:ext>
            </a:extLst>
          </p:cNvPr>
          <p:cNvSpPr>
            <a:spLocks noGrp="1"/>
          </p:cNvSpPr>
          <p:nvPr>
            <p:ph idx="1"/>
          </p:nvPr>
        </p:nvSpPr>
        <p:spPr>
          <a:xfrm>
            <a:off x="914400" y="1600200"/>
            <a:ext cx="7772400" cy="4979987"/>
          </a:xfrm>
        </p:spPr>
        <p:txBody>
          <a:bodyPr/>
          <a:lstStyle/>
          <a:p>
            <a:r>
              <a:rPr lang="en-MY" dirty="0"/>
              <a:t>3. Begin the Check-In Process by identifying your age group and clicking “Get Started”</a:t>
            </a:r>
          </a:p>
          <a:p>
            <a:r>
              <a:rPr lang="en-MY" dirty="0"/>
              <a:t>4. The system check will check that requirements are met for your computer’s microphone, your internet speed, and your webcam</a:t>
            </a:r>
          </a:p>
          <a:p>
            <a:r>
              <a:rPr lang="en-MY" dirty="0"/>
              <a:t>Note: If any parts of your system do not meet the requirements to host </a:t>
            </a:r>
            <a:r>
              <a:rPr lang="en-MY" dirty="0" err="1"/>
              <a:t>OnVUE</a:t>
            </a:r>
            <a:r>
              <a:rPr lang="en-MY" dirty="0"/>
              <a:t>, a link will appear below the component that does not meet requirements to assist with troubleshooting</a:t>
            </a:r>
          </a:p>
        </p:txBody>
      </p:sp>
    </p:spTree>
    <p:extLst>
      <p:ext uri="{BB962C8B-B14F-4D97-AF65-F5344CB8AC3E}">
        <p14:creationId xmlns:p14="http://schemas.microsoft.com/office/powerpoint/2010/main" val="775406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BEF19-42C7-49B0-8B11-CD6EDD7FECA9}"/>
              </a:ext>
            </a:extLst>
          </p:cNvPr>
          <p:cNvSpPr>
            <a:spLocks noGrp="1"/>
          </p:cNvSpPr>
          <p:nvPr>
            <p:ph type="title"/>
          </p:nvPr>
        </p:nvSpPr>
        <p:spPr/>
        <p:txBody>
          <a:bodyPr/>
          <a:lstStyle/>
          <a:p>
            <a:r>
              <a:rPr lang="en-MY" dirty="0"/>
              <a:t>Check-In Process</a:t>
            </a:r>
          </a:p>
        </p:txBody>
      </p:sp>
      <p:pic>
        <p:nvPicPr>
          <p:cNvPr id="5" name="Picture 4">
            <a:extLst>
              <a:ext uri="{FF2B5EF4-FFF2-40B4-BE49-F238E27FC236}">
                <a16:creationId xmlns:a16="http://schemas.microsoft.com/office/drawing/2014/main" id="{2B3CED1E-A6DF-4ED9-87FB-C3956E6490A1}"/>
              </a:ext>
            </a:extLst>
          </p:cNvPr>
          <p:cNvPicPr>
            <a:picLocks noChangeAspect="1"/>
          </p:cNvPicPr>
          <p:nvPr/>
        </p:nvPicPr>
        <p:blipFill>
          <a:blip r:embed="rId2"/>
          <a:stretch>
            <a:fillRect/>
          </a:stretch>
        </p:blipFill>
        <p:spPr>
          <a:xfrm>
            <a:off x="6067425" y="1788375"/>
            <a:ext cx="2619375" cy="4429125"/>
          </a:xfrm>
          <a:prstGeom prst="rect">
            <a:avLst/>
          </a:prstGeom>
        </p:spPr>
      </p:pic>
      <p:sp>
        <p:nvSpPr>
          <p:cNvPr id="6" name="TextBox 5">
            <a:extLst>
              <a:ext uri="{FF2B5EF4-FFF2-40B4-BE49-F238E27FC236}">
                <a16:creationId xmlns:a16="http://schemas.microsoft.com/office/drawing/2014/main" id="{C865A9AF-E031-4BCE-9EF2-99523544135D}"/>
              </a:ext>
            </a:extLst>
          </p:cNvPr>
          <p:cNvSpPr txBox="1"/>
          <p:nvPr/>
        </p:nvSpPr>
        <p:spPr>
          <a:xfrm>
            <a:off x="683568" y="1772816"/>
            <a:ext cx="5544615" cy="954107"/>
          </a:xfrm>
          <a:prstGeom prst="rect">
            <a:avLst/>
          </a:prstGeom>
          <a:noFill/>
        </p:spPr>
        <p:txBody>
          <a:bodyPr wrap="square" rtlCol="0">
            <a:spAutoFit/>
          </a:bodyPr>
          <a:lstStyle/>
          <a:p>
            <a:r>
              <a:rPr lang="en-MY" sz="2800" dirty="0">
                <a:latin typeface="+mn-lt"/>
              </a:rPr>
              <a:t>5. Take a headshot of your face</a:t>
            </a:r>
          </a:p>
          <a:p>
            <a:r>
              <a:rPr lang="en-MY" sz="2800" dirty="0">
                <a:latin typeface="+mn-lt"/>
              </a:rPr>
              <a:t>6. Click “continue”</a:t>
            </a:r>
          </a:p>
        </p:txBody>
      </p:sp>
    </p:spTree>
    <p:extLst>
      <p:ext uri="{BB962C8B-B14F-4D97-AF65-F5344CB8AC3E}">
        <p14:creationId xmlns:p14="http://schemas.microsoft.com/office/powerpoint/2010/main" val="2519954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E1EA6-367A-4A01-B563-1911EE096933}"/>
              </a:ext>
            </a:extLst>
          </p:cNvPr>
          <p:cNvSpPr>
            <a:spLocks noGrp="1"/>
          </p:cNvSpPr>
          <p:nvPr>
            <p:ph type="title"/>
          </p:nvPr>
        </p:nvSpPr>
        <p:spPr/>
        <p:txBody>
          <a:bodyPr/>
          <a:lstStyle/>
          <a:p>
            <a:r>
              <a:rPr lang="en-MY" dirty="0"/>
              <a:t>Check-In Process</a:t>
            </a:r>
          </a:p>
        </p:txBody>
      </p:sp>
      <p:pic>
        <p:nvPicPr>
          <p:cNvPr id="5" name="Picture 4">
            <a:extLst>
              <a:ext uri="{FF2B5EF4-FFF2-40B4-BE49-F238E27FC236}">
                <a16:creationId xmlns:a16="http://schemas.microsoft.com/office/drawing/2014/main" id="{8B9192FD-FD51-4C2D-BA90-4E2F805CE7FE}"/>
              </a:ext>
            </a:extLst>
          </p:cNvPr>
          <p:cNvPicPr>
            <a:picLocks noChangeAspect="1"/>
          </p:cNvPicPr>
          <p:nvPr/>
        </p:nvPicPr>
        <p:blipFill>
          <a:blip r:embed="rId2"/>
          <a:stretch>
            <a:fillRect/>
          </a:stretch>
        </p:blipFill>
        <p:spPr>
          <a:xfrm>
            <a:off x="862801" y="1988840"/>
            <a:ext cx="7418398" cy="4066381"/>
          </a:xfrm>
          <a:prstGeom prst="rect">
            <a:avLst/>
          </a:prstGeom>
        </p:spPr>
      </p:pic>
    </p:spTree>
    <p:extLst>
      <p:ext uri="{BB962C8B-B14F-4D97-AF65-F5344CB8AC3E}">
        <p14:creationId xmlns:p14="http://schemas.microsoft.com/office/powerpoint/2010/main" val="523605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C50D1-B45A-4AB9-8BD5-C6B861CF2F6E}"/>
              </a:ext>
            </a:extLst>
          </p:cNvPr>
          <p:cNvSpPr>
            <a:spLocks noGrp="1"/>
          </p:cNvSpPr>
          <p:nvPr>
            <p:ph type="title"/>
          </p:nvPr>
        </p:nvSpPr>
        <p:spPr/>
        <p:txBody>
          <a:bodyPr/>
          <a:lstStyle/>
          <a:p>
            <a:r>
              <a:rPr lang="en-MY" dirty="0"/>
              <a:t>Check-In Process</a:t>
            </a:r>
          </a:p>
        </p:txBody>
      </p:sp>
      <p:sp>
        <p:nvSpPr>
          <p:cNvPr id="3" name="Content Placeholder 2">
            <a:extLst>
              <a:ext uri="{FF2B5EF4-FFF2-40B4-BE49-F238E27FC236}">
                <a16:creationId xmlns:a16="http://schemas.microsoft.com/office/drawing/2014/main" id="{4A09897E-1A7E-486B-B6CB-0F2D215D742F}"/>
              </a:ext>
            </a:extLst>
          </p:cNvPr>
          <p:cNvSpPr>
            <a:spLocks noGrp="1"/>
          </p:cNvSpPr>
          <p:nvPr>
            <p:ph idx="1"/>
          </p:nvPr>
        </p:nvSpPr>
        <p:spPr/>
        <p:txBody>
          <a:bodyPr/>
          <a:lstStyle/>
          <a:p>
            <a:r>
              <a:rPr lang="en-MY" dirty="0"/>
              <a:t>You will now need to take a Picture of your government-issued identification</a:t>
            </a:r>
          </a:p>
          <a:p>
            <a:r>
              <a:rPr lang="en-MY" dirty="0"/>
              <a:t>7. Click “Next”</a:t>
            </a:r>
          </a:p>
          <a:p>
            <a:r>
              <a:rPr lang="en-MY" dirty="0"/>
              <a:t>8. Click “take Front Photo”</a:t>
            </a:r>
          </a:p>
          <a:p>
            <a:r>
              <a:rPr lang="en-MY" dirty="0"/>
              <a:t>9. Click “continue”</a:t>
            </a:r>
          </a:p>
          <a:p>
            <a:r>
              <a:rPr lang="en-MY" dirty="0"/>
              <a:t>If clear image of identification does not appear, lightly clean the document and take another picture.</a:t>
            </a:r>
          </a:p>
        </p:txBody>
      </p:sp>
    </p:spTree>
    <p:extLst>
      <p:ext uri="{BB962C8B-B14F-4D97-AF65-F5344CB8AC3E}">
        <p14:creationId xmlns:p14="http://schemas.microsoft.com/office/powerpoint/2010/main" val="31850969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02727-CA65-444B-9D72-62AE38C01E00}"/>
              </a:ext>
            </a:extLst>
          </p:cNvPr>
          <p:cNvSpPr>
            <a:spLocks noGrp="1"/>
          </p:cNvSpPr>
          <p:nvPr>
            <p:ph type="title"/>
          </p:nvPr>
        </p:nvSpPr>
        <p:spPr/>
        <p:txBody>
          <a:bodyPr/>
          <a:lstStyle/>
          <a:p>
            <a:r>
              <a:rPr lang="en-MY" dirty="0"/>
              <a:t>Check-In Process</a:t>
            </a:r>
          </a:p>
        </p:txBody>
      </p:sp>
      <p:pic>
        <p:nvPicPr>
          <p:cNvPr id="5" name="Picture 4">
            <a:extLst>
              <a:ext uri="{FF2B5EF4-FFF2-40B4-BE49-F238E27FC236}">
                <a16:creationId xmlns:a16="http://schemas.microsoft.com/office/drawing/2014/main" id="{5415234E-0FDC-42E8-9CA6-691181689B7E}"/>
              </a:ext>
            </a:extLst>
          </p:cNvPr>
          <p:cNvPicPr>
            <a:picLocks noChangeAspect="1"/>
          </p:cNvPicPr>
          <p:nvPr/>
        </p:nvPicPr>
        <p:blipFill>
          <a:blip r:embed="rId2"/>
          <a:stretch>
            <a:fillRect/>
          </a:stretch>
        </p:blipFill>
        <p:spPr>
          <a:xfrm>
            <a:off x="1403648" y="1916832"/>
            <a:ext cx="5724525" cy="4781550"/>
          </a:xfrm>
          <a:prstGeom prst="rect">
            <a:avLst/>
          </a:prstGeom>
        </p:spPr>
      </p:pic>
    </p:spTree>
    <p:extLst>
      <p:ext uri="{BB962C8B-B14F-4D97-AF65-F5344CB8AC3E}">
        <p14:creationId xmlns:p14="http://schemas.microsoft.com/office/powerpoint/2010/main" val="3205215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142DA-94C9-4A0D-9063-56AA784E2D97}"/>
              </a:ext>
            </a:extLst>
          </p:cNvPr>
          <p:cNvSpPr>
            <a:spLocks noGrp="1"/>
          </p:cNvSpPr>
          <p:nvPr>
            <p:ph type="title"/>
          </p:nvPr>
        </p:nvSpPr>
        <p:spPr/>
        <p:txBody>
          <a:bodyPr/>
          <a:lstStyle/>
          <a:p>
            <a:r>
              <a:rPr lang="en-MY" dirty="0"/>
              <a:t>Check-In Process</a:t>
            </a:r>
          </a:p>
        </p:txBody>
      </p:sp>
      <p:sp>
        <p:nvSpPr>
          <p:cNvPr id="3" name="Content Placeholder 2">
            <a:extLst>
              <a:ext uri="{FF2B5EF4-FFF2-40B4-BE49-F238E27FC236}">
                <a16:creationId xmlns:a16="http://schemas.microsoft.com/office/drawing/2014/main" id="{96299066-A5C8-4146-BA79-3EA62F239C27}"/>
              </a:ext>
            </a:extLst>
          </p:cNvPr>
          <p:cNvSpPr>
            <a:spLocks noGrp="1"/>
          </p:cNvSpPr>
          <p:nvPr>
            <p:ph idx="1"/>
          </p:nvPr>
        </p:nvSpPr>
        <p:spPr/>
        <p:txBody>
          <a:bodyPr/>
          <a:lstStyle/>
          <a:p>
            <a:r>
              <a:rPr lang="en-MY" sz="2600" dirty="0"/>
              <a:t>9. Once your system has met all requirements, use your mobile phone to take your required verification photos by following the instructions on the next page </a:t>
            </a:r>
          </a:p>
          <a:p>
            <a:r>
              <a:rPr lang="en-MY" sz="2600" dirty="0"/>
              <a:t>Note: You must remove any papers, pens, books, or other prohibited materials from the testing area before taking the photos. Additionally, if you do not have a mobile phone, you can use your webcam to provide all required photos by clicking on the corresponding link.</a:t>
            </a:r>
          </a:p>
          <a:p>
            <a:r>
              <a:rPr lang="en-MY" sz="2600" dirty="0"/>
              <a:t>10.Once you have uploaded the required photos, click “Refresh” at the bottom right of the page</a:t>
            </a:r>
          </a:p>
        </p:txBody>
      </p:sp>
    </p:spTree>
    <p:extLst>
      <p:ext uri="{BB962C8B-B14F-4D97-AF65-F5344CB8AC3E}">
        <p14:creationId xmlns:p14="http://schemas.microsoft.com/office/powerpoint/2010/main" val="3141928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02727-CA65-444B-9D72-62AE38C01E00}"/>
              </a:ext>
            </a:extLst>
          </p:cNvPr>
          <p:cNvSpPr>
            <a:spLocks noGrp="1"/>
          </p:cNvSpPr>
          <p:nvPr>
            <p:ph type="title"/>
          </p:nvPr>
        </p:nvSpPr>
        <p:spPr/>
        <p:txBody>
          <a:bodyPr/>
          <a:lstStyle/>
          <a:p>
            <a:r>
              <a:rPr lang="en-MY" dirty="0"/>
              <a:t>Check-In Process</a:t>
            </a:r>
          </a:p>
        </p:txBody>
      </p:sp>
      <p:pic>
        <p:nvPicPr>
          <p:cNvPr id="4" name="Picture 3">
            <a:extLst>
              <a:ext uri="{FF2B5EF4-FFF2-40B4-BE49-F238E27FC236}">
                <a16:creationId xmlns:a16="http://schemas.microsoft.com/office/drawing/2014/main" id="{8E8170EF-E779-4AF2-8C0C-1244A80BA95F}"/>
              </a:ext>
            </a:extLst>
          </p:cNvPr>
          <p:cNvPicPr>
            <a:picLocks noChangeAspect="1"/>
          </p:cNvPicPr>
          <p:nvPr/>
        </p:nvPicPr>
        <p:blipFill>
          <a:blip r:embed="rId2"/>
          <a:stretch>
            <a:fillRect/>
          </a:stretch>
        </p:blipFill>
        <p:spPr>
          <a:xfrm>
            <a:off x="5940152" y="1916832"/>
            <a:ext cx="2457450" cy="4505325"/>
          </a:xfrm>
          <a:prstGeom prst="rect">
            <a:avLst/>
          </a:prstGeom>
        </p:spPr>
      </p:pic>
      <p:sp>
        <p:nvSpPr>
          <p:cNvPr id="6" name="TextBox 5">
            <a:extLst>
              <a:ext uri="{FF2B5EF4-FFF2-40B4-BE49-F238E27FC236}">
                <a16:creationId xmlns:a16="http://schemas.microsoft.com/office/drawing/2014/main" id="{7AD4B926-BF95-4A2D-8354-82C225B8A5A6}"/>
              </a:ext>
            </a:extLst>
          </p:cNvPr>
          <p:cNvSpPr txBox="1"/>
          <p:nvPr/>
        </p:nvSpPr>
        <p:spPr>
          <a:xfrm>
            <a:off x="776006" y="1916832"/>
            <a:ext cx="4032448" cy="1692771"/>
          </a:xfrm>
          <a:prstGeom prst="rect">
            <a:avLst/>
          </a:prstGeom>
          <a:noFill/>
        </p:spPr>
        <p:txBody>
          <a:bodyPr wrap="square" rtlCol="0">
            <a:spAutoFit/>
          </a:bodyPr>
          <a:lstStyle/>
          <a:p>
            <a:r>
              <a:rPr lang="en-MY" sz="2600" dirty="0">
                <a:latin typeface="+mn-lt"/>
              </a:rPr>
              <a:t>9. Disable all notifications (sound and vibrate) on your phone and keep it out of arm’s reach</a:t>
            </a:r>
          </a:p>
        </p:txBody>
      </p:sp>
    </p:spTree>
    <p:extLst>
      <p:ext uri="{BB962C8B-B14F-4D97-AF65-F5344CB8AC3E}">
        <p14:creationId xmlns:p14="http://schemas.microsoft.com/office/powerpoint/2010/main" val="3400396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59F4-E81D-4205-A617-78D2DC7846E6}"/>
              </a:ext>
            </a:extLst>
          </p:cNvPr>
          <p:cNvSpPr>
            <a:spLocks noGrp="1"/>
          </p:cNvSpPr>
          <p:nvPr>
            <p:ph type="title"/>
          </p:nvPr>
        </p:nvSpPr>
        <p:spPr/>
        <p:txBody>
          <a:bodyPr/>
          <a:lstStyle/>
          <a:p>
            <a:r>
              <a:rPr lang="en-MY" dirty="0"/>
              <a:t>Warning!</a:t>
            </a:r>
          </a:p>
        </p:txBody>
      </p:sp>
      <p:sp>
        <p:nvSpPr>
          <p:cNvPr id="3" name="Content Placeholder 2">
            <a:extLst>
              <a:ext uri="{FF2B5EF4-FFF2-40B4-BE49-F238E27FC236}">
                <a16:creationId xmlns:a16="http://schemas.microsoft.com/office/drawing/2014/main" id="{4F3234B4-E301-490C-A9AC-675CB2317888}"/>
              </a:ext>
            </a:extLst>
          </p:cNvPr>
          <p:cNvSpPr>
            <a:spLocks noGrp="1"/>
          </p:cNvSpPr>
          <p:nvPr>
            <p:ph idx="1"/>
          </p:nvPr>
        </p:nvSpPr>
        <p:spPr/>
        <p:txBody>
          <a:bodyPr/>
          <a:lstStyle/>
          <a:p>
            <a:pPr marL="0" indent="0">
              <a:buNone/>
            </a:pPr>
            <a:r>
              <a:rPr lang="en-MY" dirty="0"/>
              <a:t>Interacting with your phone without being instructed to do so by the proctor - no matter how briefly - after receiving this prompt (image to right), will result in the revocation of your testing session. This applies to cell phones, smartphones and </a:t>
            </a:r>
            <a:r>
              <a:rPr lang="en-MY" dirty="0" err="1"/>
              <a:t>analog</a:t>
            </a:r>
            <a:r>
              <a:rPr lang="en-MY" dirty="0"/>
              <a:t> home phones alike.</a:t>
            </a:r>
          </a:p>
        </p:txBody>
      </p:sp>
    </p:spTree>
    <p:extLst>
      <p:ext uri="{BB962C8B-B14F-4D97-AF65-F5344CB8AC3E}">
        <p14:creationId xmlns:p14="http://schemas.microsoft.com/office/powerpoint/2010/main" val="3368068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D2256-0BBD-4238-8AAE-0B6776D19C9E}"/>
              </a:ext>
            </a:extLst>
          </p:cNvPr>
          <p:cNvSpPr>
            <a:spLocks noGrp="1"/>
          </p:cNvSpPr>
          <p:nvPr>
            <p:ph type="title"/>
          </p:nvPr>
        </p:nvSpPr>
        <p:spPr/>
        <p:txBody>
          <a:bodyPr/>
          <a:lstStyle/>
          <a:p>
            <a:r>
              <a:rPr lang="en-MY" dirty="0"/>
              <a:t>Check-In Process</a:t>
            </a:r>
          </a:p>
        </p:txBody>
      </p:sp>
      <p:pic>
        <p:nvPicPr>
          <p:cNvPr id="5" name="Picture 4">
            <a:extLst>
              <a:ext uri="{FF2B5EF4-FFF2-40B4-BE49-F238E27FC236}">
                <a16:creationId xmlns:a16="http://schemas.microsoft.com/office/drawing/2014/main" id="{1C8F4F4F-7247-40B0-A7C3-E0852BF5B165}"/>
              </a:ext>
            </a:extLst>
          </p:cNvPr>
          <p:cNvPicPr>
            <a:picLocks noChangeAspect="1"/>
          </p:cNvPicPr>
          <p:nvPr/>
        </p:nvPicPr>
        <p:blipFill>
          <a:blip r:embed="rId2"/>
          <a:stretch>
            <a:fillRect/>
          </a:stretch>
        </p:blipFill>
        <p:spPr>
          <a:xfrm>
            <a:off x="3067050" y="1933575"/>
            <a:ext cx="5619750" cy="2990850"/>
          </a:xfrm>
          <a:prstGeom prst="rect">
            <a:avLst/>
          </a:prstGeom>
        </p:spPr>
      </p:pic>
      <p:sp>
        <p:nvSpPr>
          <p:cNvPr id="6" name="TextBox 5">
            <a:extLst>
              <a:ext uri="{FF2B5EF4-FFF2-40B4-BE49-F238E27FC236}">
                <a16:creationId xmlns:a16="http://schemas.microsoft.com/office/drawing/2014/main" id="{7C86AF85-48AD-442C-846F-4D7DE9FFB8E6}"/>
              </a:ext>
            </a:extLst>
          </p:cNvPr>
          <p:cNvSpPr txBox="1"/>
          <p:nvPr/>
        </p:nvSpPr>
        <p:spPr>
          <a:xfrm>
            <a:off x="1475656" y="5517232"/>
            <a:ext cx="7211144" cy="523220"/>
          </a:xfrm>
          <a:prstGeom prst="rect">
            <a:avLst/>
          </a:prstGeom>
          <a:noFill/>
        </p:spPr>
        <p:txBody>
          <a:bodyPr wrap="square" rtlCol="0">
            <a:spAutoFit/>
          </a:bodyPr>
          <a:lstStyle/>
          <a:p>
            <a:r>
              <a:rPr lang="en-MY" sz="2800" dirty="0">
                <a:latin typeface="+mn-lt"/>
              </a:rPr>
              <a:t>Close out of all applications except </a:t>
            </a:r>
            <a:r>
              <a:rPr lang="en-MY" sz="2800" dirty="0" err="1">
                <a:latin typeface="+mn-lt"/>
              </a:rPr>
              <a:t>OnVUE</a:t>
            </a:r>
            <a:endParaRPr lang="en-MY" sz="2800" dirty="0">
              <a:latin typeface="+mn-lt"/>
            </a:endParaRPr>
          </a:p>
        </p:txBody>
      </p:sp>
    </p:spTree>
    <p:extLst>
      <p:ext uri="{BB962C8B-B14F-4D97-AF65-F5344CB8AC3E}">
        <p14:creationId xmlns:p14="http://schemas.microsoft.com/office/powerpoint/2010/main" val="2143867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D9C64-9F38-4A56-89C7-97F75AA1675B}"/>
              </a:ext>
            </a:extLst>
          </p:cNvPr>
          <p:cNvSpPr>
            <a:spLocks noGrp="1"/>
          </p:cNvSpPr>
          <p:nvPr>
            <p:ph type="title"/>
          </p:nvPr>
        </p:nvSpPr>
        <p:spPr/>
        <p:txBody>
          <a:bodyPr/>
          <a:lstStyle/>
          <a:p>
            <a:r>
              <a:rPr lang="en-MY" dirty="0"/>
              <a:t>Check-In Process</a:t>
            </a:r>
          </a:p>
        </p:txBody>
      </p:sp>
      <p:sp>
        <p:nvSpPr>
          <p:cNvPr id="3" name="Content Placeholder 2">
            <a:extLst>
              <a:ext uri="{FF2B5EF4-FFF2-40B4-BE49-F238E27FC236}">
                <a16:creationId xmlns:a16="http://schemas.microsoft.com/office/drawing/2014/main" id="{5BE8CD46-4621-447A-B57C-FF883EBA217B}"/>
              </a:ext>
            </a:extLst>
          </p:cNvPr>
          <p:cNvSpPr>
            <a:spLocks noGrp="1"/>
          </p:cNvSpPr>
          <p:nvPr>
            <p:ph idx="1"/>
          </p:nvPr>
        </p:nvSpPr>
        <p:spPr/>
        <p:txBody>
          <a:bodyPr/>
          <a:lstStyle/>
          <a:p>
            <a:r>
              <a:rPr lang="en-MY" dirty="0"/>
              <a:t>10.Terminate all applications on your computer except for </a:t>
            </a:r>
            <a:r>
              <a:rPr lang="en-MY" dirty="0" err="1"/>
              <a:t>OnVUE</a:t>
            </a:r>
            <a:r>
              <a:rPr lang="en-MY" dirty="0"/>
              <a:t> This includes all firewall, security and anti-virus applications.</a:t>
            </a:r>
          </a:p>
          <a:p>
            <a:r>
              <a:rPr lang="en-MY" dirty="0"/>
              <a:t>11.Make sure that your computer is plugged in to a walled power source. DO NOT rely on battery power.</a:t>
            </a:r>
          </a:p>
          <a:p>
            <a:r>
              <a:rPr lang="en-MY" dirty="0"/>
              <a:t>12.Click “Next”</a:t>
            </a:r>
          </a:p>
        </p:txBody>
      </p:sp>
    </p:spTree>
    <p:extLst>
      <p:ext uri="{BB962C8B-B14F-4D97-AF65-F5344CB8AC3E}">
        <p14:creationId xmlns:p14="http://schemas.microsoft.com/office/powerpoint/2010/main" val="1785724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AAD6B-977E-4669-AA66-DB5DBC4581F4}"/>
              </a:ext>
            </a:extLst>
          </p:cNvPr>
          <p:cNvSpPr>
            <a:spLocks noGrp="1"/>
          </p:cNvSpPr>
          <p:nvPr>
            <p:ph type="title"/>
          </p:nvPr>
        </p:nvSpPr>
        <p:spPr/>
        <p:txBody>
          <a:bodyPr/>
          <a:lstStyle/>
          <a:p>
            <a:r>
              <a:rPr lang="en-MY" dirty="0"/>
              <a:t>Check-In Process</a:t>
            </a:r>
          </a:p>
        </p:txBody>
      </p:sp>
      <p:pic>
        <p:nvPicPr>
          <p:cNvPr id="5" name="Picture 4">
            <a:extLst>
              <a:ext uri="{FF2B5EF4-FFF2-40B4-BE49-F238E27FC236}">
                <a16:creationId xmlns:a16="http://schemas.microsoft.com/office/drawing/2014/main" id="{234F4873-1E77-43B0-8D33-EAB8384BF108}"/>
              </a:ext>
            </a:extLst>
          </p:cNvPr>
          <p:cNvPicPr>
            <a:picLocks noChangeAspect="1"/>
          </p:cNvPicPr>
          <p:nvPr/>
        </p:nvPicPr>
        <p:blipFill>
          <a:blip r:embed="rId2"/>
          <a:stretch>
            <a:fillRect/>
          </a:stretch>
        </p:blipFill>
        <p:spPr>
          <a:xfrm>
            <a:off x="1962149" y="1914524"/>
            <a:ext cx="6084349" cy="3530699"/>
          </a:xfrm>
          <a:prstGeom prst="rect">
            <a:avLst/>
          </a:prstGeom>
        </p:spPr>
      </p:pic>
    </p:spTree>
    <p:extLst>
      <p:ext uri="{BB962C8B-B14F-4D97-AF65-F5344CB8AC3E}">
        <p14:creationId xmlns:p14="http://schemas.microsoft.com/office/powerpoint/2010/main" val="61878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2CB68-55B9-4C52-9C5F-B3C044845859}"/>
              </a:ext>
            </a:extLst>
          </p:cNvPr>
          <p:cNvSpPr>
            <a:spLocks noGrp="1"/>
          </p:cNvSpPr>
          <p:nvPr>
            <p:ph type="title"/>
          </p:nvPr>
        </p:nvSpPr>
        <p:spPr/>
        <p:txBody>
          <a:bodyPr/>
          <a:lstStyle/>
          <a:p>
            <a:r>
              <a:rPr lang="en-MY" dirty="0"/>
              <a:t>Check-In Process</a:t>
            </a:r>
          </a:p>
        </p:txBody>
      </p:sp>
      <p:sp>
        <p:nvSpPr>
          <p:cNvPr id="3" name="Content Placeholder 2">
            <a:extLst>
              <a:ext uri="{FF2B5EF4-FFF2-40B4-BE49-F238E27FC236}">
                <a16:creationId xmlns:a16="http://schemas.microsoft.com/office/drawing/2014/main" id="{9E514AFC-BF93-4D85-89B2-24EC9D72EE54}"/>
              </a:ext>
            </a:extLst>
          </p:cNvPr>
          <p:cNvSpPr>
            <a:spLocks noGrp="1"/>
          </p:cNvSpPr>
          <p:nvPr>
            <p:ph idx="1"/>
          </p:nvPr>
        </p:nvSpPr>
        <p:spPr/>
        <p:txBody>
          <a:bodyPr/>
          <a:lstStyle/>
          <a:p>
            <a:r>
              <a:rPr lang="en-MY" dirty="0"/>
              <a:t>13.If you have successfully checked in and provided all necessary verification photos, the screen to the right will appear.</a:t>
            </a:r>
          </a:p>
          <a:p>
            <a:r>
              <a:rPr lang="en-MY" dirty="0"/>
              <a:t>Your proctor should arrive in approximately 10-15 minutes to launch your exam. </a:t>
            </a:r>
          </a:p>
          <a:p>
            <a:pPr marL="0" indent="0">
              <a:buNone/>
            </a:pPr>
            <a:endParaRPr lang="en-MY" dirty="0"/>
          </a:p>
          <a:p>
            <a:pPr marL="0" indent="0">
              <a:buNone/>
            </a:pPr>
            <a:r>
              <a:rPr lang="en-MY" b="1" dirty="0">
                <a:solidFill>
                  <a:srgbClr val="FF0000"/>
                </a:solidFill>
              </a:rPr>
              <a:t>Warning</a:t>
            </a:r>
            <a:r>
              <a:rPr lang="en-MY" dirty="0"/>
              <a:t>: Your face must be within view of your webcam. Leaving the testing area at this point will result in an early termination of your testing session.</a:t>
            </a:r>
          </a:p>
        </p:txBody>
      </p:sp>
    </p:spTree>
    <p:extLst>
      <p:ext uri="{BB962C8B-B14F-4D97-AF65-F5344CB8AC3E}">
        <p14:creationId xmlns:p14="http://schemas.microsoft.com/office/powerpoint/2010/main" val="3126009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01ADD-19D4-4768-B6AD-1F0287F1FDF8}"/>
              </a:ext>
            </a:extLst>
          </p:cNvPr>
          <p:cNvSpPr>
            <a:spLocks noGrp="1"/>
          </p:cNvSpPr>
          <p:nvPr>
            <p:ph type="title"/>
          </p:nvPr>
        </p:nvSpPr>
        <p:spPr/>
        <p:txBody>
          <a:bodyPr/>
          <a:lstStyle/>
          <a:p>
            <a:r>
              <a:rPr lang="en-MY" dirty="0"/>
              <a:t>Check-In Process</a:t>
            </a:r>
          </a:p>
        </p:txBody>
      </p:sp>
      <p:sp>
        <p:nvSpPr>
          <p:cNvPr id="3" name="Content Placeholder 2">
            <a:extLst>
              <a:ext uri="{FF2B5EF4-FFF2-40B4-BE49-F238E27FC236}">
                <a16:creationId xmlns:a16="http://schemas.microsoft.com/office/drawing/2014/main" id="{0DBC5AB0-DFBD-456D-B8BD-D9787D39E6C8}"/>
              </a:ext>
            </a:extLst>
          </p:cNvPr>
          <p:cNvSpPr>
            <a:spLocks noGrp="1"/>
          </p:cNvSpPr>
          <p:nvPr>
            <p:ph idx="1"/>
          </p:nvPr>
        </p:nvSpPr>
        <p:spPr/>
        <p:txBody>
          <a:bodyPr/>
          <a:lstStyle/>
          <a:p>
            <a:pPr marL="0" indent="0">
              <a:buNone/>
            </a:pPr>
            <a:r>
              <a:rPr lang="en-MY" dirty="0"/>
              <a:t>At this point, absolutely </a:t>
            </a:r>
            <a:r>
              <a:rPr lang="en-MY" u="sng" dirty="0"/>
              <a:t>do </a:t>
            </a:r>
            <a:r>
              <a:rPr lang="en-MY" b="1" u="sng" dirty="0"/>
              <a:t>NOT</a:t>
            </a:r>
            <a:r>
              <a:rPr lang="en-MY" dirty="0"/>
              <a:t>:</a:t>
            </a:r>
          </a:p>
          <a:p>
            <a:r>
              <a:rPr lang="en-MY" dirty="0"/>
              <a:t>Leave the testing area</a:t>
            </a:r>
          </a:p>
          <a:p>
            <a:r>
              <a:rPr lang="en-MY" dirty="0"/>
              <a:t>Access a phone (unless instructed to do so)</a:t>
            </a:r>
          </a:p>
          <a:p>
            <a:r>
              <a:rPr lang="en-MY" dirty="0"/>
              <a:t>Get out of your set for any reason</a:t>
            </a:r>
          </a:p>
          <a:p>
            <a:r>
              <a:rPr lang="en-MY" dirty="0"/>
              <a:t>Talk to anyone but the proctor</a:t>
            </a:r>
          </a:p>
          <a:p>
            <a:r>
              <a:rPr lang="en-MY" dirty="0"/>
              <a:t>Attempt to touch or interact with anything not in view of the webcam or that is a prohibited item</a:t>
            </a:r>
          </a:p>
          <a:p>
            <a:r>
              <a:rPr lang="en-MY" dirty="0"/>
              <a:t>Speak aloud (even mumbling)</a:t>
            </a:r>
          </a:p>
        </p:txBody>
      </p:sp>
    </p:spTree>
    <p:extLst>
      <p:ext uri="{BB962C8B-B14F-4D97-AF65-F5344CB8AC3E}">
        <p14:creationId xmlns:p14="http://schemas.microsoft.com/office/powerpoint/2010/main" val="4052851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458060520"/>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1D463C06-09CB-473B-AE6A-A187D641D541}"/>
              </a:ext>
            </a:extLst>
          </p:cNvPr>
          <p:cNvSpPr>
            <a:spLocks noGrp="1"/>
          </p:cNvSpPr>
          <p:nvPr>
            <p:ph type="title"/>
          </p:nvPr>
        </p:nvSpPr>
        <p:spPr/>
        <p:txBody>
          <a:bodyPr/>
          <a:lstStyle/>
          <a:p>
            <a:endParaRPr lang="en-MY"/>
          </a:p>
        </p:txBody>
      </p:sp>
    </p:spTree>
    <p:extLst>
      <p:ext uri="{BB962C8B-B14F-4D97-AF65-F5344CB8AC3E}">
        <p14:creationId xmlns:p14="http://schemas.microsoft.com/office/powerpoint/2010/main" val="702396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E84E9-70C2-4E81-8658-AF4141E5622C}"/>
              </a:ext>
            </a:extLst>
          </p:cNvPr>
          <p:cNvSpPr>
            <a:spLocks noGrp="1"/>
          </p:cNvSpPr>
          <p:nvPr>
            <p:ph type="title"/>
          </p:nvPr>
        </p:nvSpPr>
        <p:spPr/>
        <p:txBody>
          <a:bodyPr/>
          <a:lstStyle/>
          <a:p>
            <a:r>
              <a:rPr lang="en-MY" dirty="0"/>
              <a:t>What you need to do in advance</a:t>
            </a:r>
          </a:p>
        </p:txBody>
      </p:sp>
      <p:sp>
        <p:nvSpPr>
          <p:cNvPr id="3" name="Content Placeholder 2">
            <a:extLst>
              <a:ext uri="{FF2B5EF4-FFF2-40B4-BE49-F238E27FC236}">
                <a16:creationId xmlns:a16="http://schemas.microsoft.com/office/drawing/2014/main" id="{8A7C7609-8E94-4C00-AD4F-8F33F177ACF4}"/>
              </a:ext>
            </a:extLst>
          </p:cNvPr>
          <p:cNvSpPr>
            <a:spLocks noGrp="1"/>
          </p:cNvSpPr>
          <p:nvPr>
            <p:ph idx="1"/>
          </p:nvPr>
        </p:nvSpPr>
        <p:spPr/>
        <p:txBody>
          <a:bodyPr/>
          <a:lstStyle/>
          <a:p>
            <a:r>
              <a:rPr lang="en-MY" sz="2400" dirty="0"/>
              <a:t>Make sure you have a functioning home computer with a webcam and strong internet connection</a:t>
            </a:r>
          </a:p>
          <a:p>
            <a:r>
              <a:rPr lang="en-MY" sz="2400" dirty="0"/>
              <a:t>Run a system check to test the compatibility of the </a:t>
            </a:r>
            <a:r>
              <a:rPr lang="en-MY" sz="2400" dirty="0" err="1"/>
              <a:t>OnVUE</a:t>
            </a:r>
            <a:r>
              <a:rPr lang="en-MY" sz="2400" dirty="0"/>
              <a:t> application</a:t>
            </a:r>
          </a:p>
          <a:p>
            <a:r>
              <a:rPr lang="en-MY" sz="2400" dirty="0"/>
              <a:t>Have your government-issued ID ready to present during the check-in process (restricted IDs such as U.S. military IDs are not accepted)</a:t>
            </a:r>
          </a:p>
          <a:p>
            <a:r>
              <a:rPr lang="en-MY" sz="2400" dirty="0"/>
              <a:t>Roommates or pets? Make sure your space is free from noise or distractions</a:t>
            </a:r>
          </a:p>
          <a:p>
            <a:r>
              <a:rPr lang="en-MY" sz="2400" dirty="0"/>
              <a:t>Clear the room of any preparation materials or unauthorized items to avoid exam violations</a:t>
            </a:r>
          </a:p>
        </p:txBody>
      </p:sp>
    </p:spTree>
    <p:extLst>
      <p:ext uri="{BB962C8B-B14F-4D97-AF65-F5344CB8AC3E}">
        <p14:creationId xmlns:p14="http://schemas.microsoft.com/office/powerpoint/2010/main" val="1607482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E2DB7-BB11-4A15-941B-A009A7ECABFD}"/>
              </a:ext>
            </a:extLst>
          </p:cNvPr>
          <p:cNvSpPr>
            <a:spLocks noGrp="1"/>
          </p:cNvSpPr>
          <p:nvPr>
            <p:ph type="title"/>
          </p:nvPr>
        </p:nvSpPr>
        <p:spPr/>
        <p:txBody>
          <a:bodyPr/>
          <a:lstStyle/>
          <a:p>
            <a:r>
              <a:rPr lang="en-MY" dirty="0"/>
              <a:t>During your online proctored exam</a:t>
            </a:r>
          </a:p>
        </p:txBody>
      </p:sp>
      <p:sp>
        <p:nvSpPr>
          <p:cNvPr id="3" name="Content Placeholder 2">
            <a:extLst>
              <a:ext uri="{FF2B5EF4-FFF2-40B4-BE49-F238E27FC236}">
                <a16:creationId xmlns:a16="http://schemas.microsoft.com/office/drawing/2014/main" id="{82487A34-39BC-4F56-B195-68572181791C}"/>
              </a:ext>
            </a:extLst>
          </p:cNvPr>
          <p:cNvSpPr>
            <a:spLocks noGrp="1"/>
          </p:cNvSpPr>
          <p:nvPr>
            <p:ph idx="1"/>
          </p:nvPr>
        </p:nvSpPr>
        <p:spPr/>
        <p:txBody>
          <a:bodyPr/>
          <a:lstStyle/>
          <a:p>
            <a:r>
              <a:rPr lang="en-MY" sz="2400" dirty="0"/>
              <a:t>You’ll take photos of your government-issued ID and your testing environment, as well as a headshot </a:t>
            </a:r>
          </a:p>
          <a:p>
            <a:r>
              <a:rPr lang="en-MY" sz="2400" dirty="0"/>
              <a:t>Your photos will be reviewed and your exam will be queued up. Most candidates will start their exam within 15 minutes of their appointment time.</a:t>
            </a:r>
          </a:p>
          <a:p>
            <a:r>
              <a:rPr lang="en-MY" sz="2400" dirty="0"/>
              <a:t>If your pictures don’t pass review, you’ll be joined by a greeter as soon as possible to help you troubleshoot.</a:t>
            </a:r>
          </a:p>
          <a:p>
            <a:r>
              <a:rPr lang="en-MY" sz="2400" dirty="0"/>
              <a:t>You’ll be monitored by a VUE-certified proctor via webcam and microphone throughout your test to ensure the integrity and security of your exam experience.</a:t>
            </a:r>
          </a:p>
        </p:txBody>
      </p:sp>
    </p:spTree>
    <p:extLst>
      <p:ext uri="{BB962C8B-B14F-4D97-AF65-F5344CB8AC3E}">
        <p14:creationId xmlns:p14="http://schemas.microsoft.com/office/powerpoint/2010/main" val="37499779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25A-84A2-4FE0-9898-EB55F060DC4D}"/>
              </a:ext>
            </a:extLst>
          </p:cNvPr>
          <p:cNvSpPr>
            <a:spLocks noGrp="1"/>
          </p:cNvSpPr>
          <p:nvPr>
            <p:ph type="title"/>
          </p:nvPr>
        </p:nvSpPr>
        <p:spPr/>
        <p:txBody>
          <a:bodyPr/>
          <a:lstStyle/>
          <a:p>
            <a:r>
              <a:rPr lang="en-MY" dirty="0"/>
              <a:t>Final Word</a:t>
            </a:r>
          </a:p>
        </p:txBody>
      </p:sp>
      <p:sp>
        <p:nvSpPr>
          <p:cNvPr id="3" name="Content Placeholder 2">
            <a:extLst>
              <a:ext uri="{FF2B5EF4-FFF2-40B4-BE49-F238E27FC236}">
                <a16:creationId xmlns:a16="http://schemas.microsoft.com/office/drawing/2014/main" id="{D754601D-87C8-41CB-87C1-824B727922AE}"/>
              </a:ext>
            </a:extLst>
          </p:cNvPr>
          <p:cNvSpPr>
            <a:spLocks noGrp="1"/>
          </p:cNvSpPr>
          <p:nvPr>
            <p:ph idx="1"/>
          </p:nvPr>
        </p:nvSpPr>
        <p:spPr/>
        <p:txBody>
          <a:bodyPr/>
          <a:lstStyle/>
          <a:p>
            <a:pPr marL="0" indent="0">
              <a:buNone/>
            </a:pPr>
            <a:r>
              <a:rPr lang="en-MY" dirty="0"/>
              <a:t>As you go through the check-in process, remember that the proctors aren’t trying to make things difficult. They’re just trying to uphold the integrity of the exam, which should be important to you, too, since you’ve worked so hard to earn the certification</a:t>
            </a:r>
          </a:p>
        </p:txBody>
      </p:sp>
    </p:spTree>
    <p:extLst>
      <p:ext uri="{BB962C8B-B14F-4D97-AF65-F5344CB8AC3E}">
        <p14:creationId xmlns:p14="http://schemas.microsoft.com/office/powerpoint/2010/main" val="16003808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381339533"/>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1D463C06-09CB-473B-AE6A-A187D641D541}"/>
              </a:ext>
            </a:extLst>
          </p:cNvPr>
          <p:cNvSpPr>
            <a:spLocks noGrp="1"/>
          </p:cNvSpPr>
          <p:nvPr>
            <p:ph type="title"/>
          </p:nvPr>
        </p:nvSpPr>
        <p:spPr/>
        <p:txBody>
          <a:bodyPr/>
          <a:lstStyle/>
          <a:p>
            <a:endParaRPr lang="en-MY"/>
          </a:p>
        </p:txBody>
      </p:sp>
    </p:spTree>
    <p:extLst>
      <p:ext uri="{BB962C8B-B14F-4D97-AF65-F5344CB8AC3E}">
        <p14:creationId xmlns:p14="http://schemas.microsoft.com/office/powerpoint/2010/main" val="7653572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2A011-92A9-49D5-AFBF-73D751406D63}"/>
              </a:ext>
            </a:extLst>
          </p:cNvPr>
          <p:cNvSpPr>
            <a:spLocks noGrp="1"/>
          </p:cNvSpPr>
          <p:nvPr>
            <p:ph type="title"/>
          </p:nvPr>
        </p:nvSpPr>
        <p:spPr/>
        <p:txBody>
          <a:bodyPr/>
          <a:lstStyle/>
          <a:p>
            <a:r>
              <a:rPr lang="en-MY" dirty="0"/>
              <a:t>Welcome Screen</a:t>
            </a:r>
          </a:p>
        </p:txBody>
      </p:sp>
      <p:pic>
        <p:nvPicPr>
          <p:cNvPr id="5" name="Picture 4">
            <a:extLst>
              <a:ext uri="{FF2B5EF4-FFF2-40B4-BE49-F238E27FC236}">
                <a16:creationId xmlns:a16="http://schemas.microsoft.com/office/drawing/2014/main" id="{E2604121-5180-4B75-8BE1-FC36505E2430}"/>
              </a:ext>
            </a:extLst>
          </p:cNvPr>
          <p:cNvPicPr>
            <a:picLocks noChangeAspect="1"/>
          </p:cNvPicPr>
          <p:nvPr/>
        </p:nvPicPr>
        <p:blipFill>
          <a:blip r:embed="rId2"/>
          <a:stretch>
            <a:fillRect/>
          </a:stretch>
        </p:blipFill>
        <p:spPr>
          <a:xfrm>
            <a:off x="660897" y="2079699"/>
            <a:ext cx="8268790" cy="2698601"/>
          </a:xfrm>
          <a:prstGeom prst="rect">
            <a:avLst/>
          </a:prstGeom>
        </p:spPr>
      </p:pic>
    </p:spTree>
    <p:extLst>
      <p:ext uri="{BB962C8B-B14F-4D97-AF65-F5344CB8AC3E}">
        <p14:creationId xmlns:p14="http://schemas.microsoft.com/office/powerpoint/2010/main" val="1120715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DEC98-5203-4FA9-976A-86EE3DFA4129}"/>
              </a:ext>
            </a:extLst>
          </p:cNvPr>
          <p:cNvSpPr>
            <a:spLocks noGrp="1"/>
          </p:cNvSpPr>
          <p:nvPr>
            <p:ph type="title"/>
          </p:nvPr>
        </p:nvSpPr>
        <p:spPr/>
        <p:txBody>
          <a:bodyPr/>
          <a:lstStyle/>
          <a:p>
            <a:r>
              <a:rPr lang="en-MY" dirty="0"/>
              <a:t>Exam Tutorial</a:t>
            </a:r>
          </a:p>
        </p:txBody>
      </p:sp>
      <p:pic>
        <p:nvPicPr>
          <p:cNvPr id="5" name="Picture 4">
            <a:extLst>
              <a:ext uri="{FF2B5EF4-FFF2-40B4-BE49-F238E27FC236}">
                <a16:creationId xmlns:a16="http://schemas.microsoft.com/office/drawing/2014/main" id="{C7AEBB5A-237B-43E5-9E82-BFFEC3035455}"/>
              </a:ext>
            </a:extLst>
          </p:cNvPr>
          <p:cNvPicPr>
            <a:picLocks noChangeAspect="1"/>
          </p:cNvPicPr>
          <p:nvPr/>
        </p:nvPicPr>
        <p:blipFill>
          <a:blip r:embed="rId2"/>
          <a:stretch>
            <a:fillRect/>
          </a:stretch>
        </p:blipFill>
        <p:spPr>
          <a:xfrm>
            <a:off x="1187624" y="1901094"/>
            <a:ext cx="7077654" cy="4336217"/>
          </a:xfrm>
          <a:prstGeom prst="rect">
            <a:avLst/>
          </a:prstGeom>
        </p:spPr>
      </p:pic>
    </p:spTree>
    <p:extLst>
      <p:ext uri="{BB962C8B-B14F-4D97-AF65-F5344CB8AC3E}">
        <p14:creationId xmlns:p14="http://schemas.microsoft.com/office/powerpoint/2010/main" val="3041169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30621-2B00-4BE3-8CD8-70BC455CF6C7}"/>
              </a:ext>
            </a:extLst>
          </p:cNvPr>
          <p:cNvSpPr>
            <a:spLocks noGrp="1"/>
          </p:cNvSpPr>
          <p:nvPr>
            <p:ph type="title"/>
          </p:nvPr>
        </p:nvSpPr>
        <p:spPr/>
        <p:txBody>
          <a:bodyPr/>
          <a:lstStyle/>
          <a:p>
            <a:r>
              <a:rPr lang="en-MY" dirty="0"/>
              <a:t>Time Remaining</a:t>
            </a:r>
          </a:p>
        </p:txBody>
      </p:sp>
      <p:pic>
        <p:nvPicPr>
          <p:cNvPr id="5" name="Picture 4">
            <a:extLst>
              <a:ext uri="{FF2B5EF4-FFF2-40B4-BE49-F238E27FC236}">
                <a16:creationId xmlns:a16="http://schemas.microsoft.com/office/drawing/2014/main" id="{01E50ABA-17E4-4744-AA1F-2692F7CB91CA}"/>
              </a:ext>
            </a:extLst>
          </p:cNvPr>
          <p:cNvPicPr>
            <a:picLocks noChangeAspect="1"/>
          </p:cNvPicPr>
          <p:nvPr/>
        </p:nvPicPr>
        <p:blipFill>
          <a:blip r:embed="rId2"/>
          <a:stretch>
            <a:fillRect/>
          </a:stretch>
        </p:blipFill>
        <p:spPr>
          <a:xfrm>
            <a:off x="1331640" y="1772816"/>
            <a:ext cx="6480720" cy="4908474"/>
          </a:xfrm>
          <a:prstGeom prst="rect">
            <a:avLst/>
          </a:prstGeom>
        </p:spPr>
      </p:pic>
    </p:spTree>
    <p:extLst>
      <p:ext uri="{BB962C8B-B14F-4D97-AF65-F5344CB8AC3E}">
        <p14:creationId xmlns:p14="http://schemas.microsoft.com/office/powerpoint/2010/main" val="16453076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3F19-8161-4F7D-BF49-EFEAF21669DF}"/>
              </a:ext>
            </a:extLst>
          </p:cNvPr>
          <p:cNvSpPr>
            <a:spLocks noGrp="1"/>
          </p:cNvSpPr>
          <p:nvPr>
            <p:ph type="title"/>
          </p:nvPr>
        </p:nvSpPr>
        <p:spPr/>
        <p:txBody>
          <a:bodyPr/>
          <a:lstStyle/>
          <a:p>
            <a:r>
              <a:rPr lang="en-MY" dirty="0"/>
              <a:t>Flag for Review</a:t>
            </a:r>
          </a:p>
        </p:txBody>
      </p:sp>
      <p:pic>
        <p:nvPicPr>
          <p:cNvPr id="5" name="Picture 4">
            <a:extLst>
              <a:ext uri="{FF2B5EF4-FFF2-40B4-BE49-F238E27FC236}">
                <a16:creationId xmlns:a16="http://schemas.microsoft.com/office/drawing/2014/main" id="{F2785FAF-AF77-4449-80D1-72302FD8535F}"/>
              </a:ext>
            </a:extLst>
          </p:cNvPr>
          <p:cNvPicPr>
            <a:picLocks noChangeAspect="1"/>
          </p:cNvPicPr>
          <p:nvPr/>
        </p:nvPicPr>
        <p:blipFill>
          <a:blip r:embed="rId2"/>
          <a:stretch>
            <a:fillRect/>
          </a:stretch>
        </p:blipFill>
        <p:spPr>
          <a:xfrm>
            <a:off x="1767566" y="1768524"/>
            <a:ext cx="6631087" cy="4252764"/>
          </a:xfrm>
          <a:prstGeom prst="rect">
            <a:avLst/>
          </a:prstGeom>
        </p:spPr>
      </p:pic>
    </p:spTree>
    <p:extLst>
      <p:ext uri="{BB962C8B-B14F-4D97-AF65-F5344CB8AC3E}">
        <p14:creationId xmlns:p14="http://schemas.microsoft.com/office/powerpoint/2010/main" val="41937882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EC524-8680-49B9-B4B5-6594D28A0925}"/>
              </a:ext>
            </a:extLst>
          </p:cNvPr>
          <p:cNvSpPr>
            <a:spLocks noGrp="1"/>
          </p:cNvSpPr>
          <p:nvPr>
            <p:ph type="title"/>
          </p:nvPr>
        </p:nvSpPr>
        <p:spPr/>
        <p:txBody>
          <a:bodyPr/>
          <a:lstStyle/>
          <a:p>
            <a:r>
              <a:rPr lang="en-MY" dirty="0"/>
              <a:t>Review Screen</a:t>
            </a:r>
          </a:p>
        </p:txBody>
      </p:sp>
      <p:pic>
        <p:nvPicPr>
          <p:cNvPr id="5" name="Picture 4">
            <a:extLst>
              <a:ext uri="{FF2B5EF4-FFF2-40B4-BE49-F238E27FC236}">
                <a16:creationId xmlns:a16="http://schemas.microsoft.com/office/drawing/2014/main" id="{2C85D5DD-7677-4D31-8E6F-3D00809829D0}"/>
              </a:ext>
            </a:extLst>
          </p:cNvPr>
          <p:cNvPicPr>
            <a:picLocks noChangeAspect="1"/>
          </p:cNvPicPr>
          <p:nvPr/>
        </p:nvPicPr>
        <p:blipFill>
          <a:blip r:embed="rId2"/>
          <a:stretch>
            <a:fillRect/>
          </a:stretch>
        </p:blipFill>
        <p:spPr>
          <a:xfrm>
            <a:off x="755576" y="1754708"/>
            <a:ext cx="7399288" cy="3348583"/>
          </a:xfrm>
          <a:prstGeom prst="rect">
            <a:avLst/>
          </a:prstGeom>
        </p:spPr>
      </p:pic>
    </p:spTree>
    <p:extLst>
      <p:ext uri="{BB962C8B-B14F-4D97-AF65-F5344CB8AC3E}">
        <p14:creationId xmlns:p14="http://schemas.microsoft.com/office/powerpoint/2010/main" val="2792296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15F15-E511-4FB2-8B73-BCE6EEA58E61}"/>
              </a:ext>
            </a:extLst>
          </p:cNvPr>
          <p:cNvSpPr>
            <a:spLocks noGrp="1"/>
          </p:cNvSpPr>
          <p:nvPr>
            <p:ph type="title"/>
          </p:nvPr>
        </p:nvSpPr>
        <p:spPr/>
        <p:txBody>
          <a:bodyPr/>
          <a:lstStyle/>
          <a:p>
            <a:r>
              <a:rPr lang="en-MY" dirty="0"/>
              <a:t>End Review</a:t>
            </a:r>
          </a:p>
        </p:txBody>
      </p:sp>
      <p:pic>
        <p:nvPicPr>
          <p:cNvPr id="5" name="Picture 4">
            <a:extLst>
              <a:ext uri="{FF2B5EF4-FFF2-40B4-BE49-F238E27FC236}">
                <a16:creationId xmlns:a16="http://schemas.microsoft.com/office/drawing/2014/main" id="{28576AC8-B933-47B2-8B6E-FE0F4190E196}"/>
              </a:ext>
            </a:extLst>
          </p:cNvPr>
          <p:cNvPicPr>
            <a:picLocks noChangeAspect="1"/>
          </p:cNvPicPr>
          <p:nvPr/>
        </p:nvPicPr>
        <p:blipFill>
          <a:blip r:embed="rId2"/>
          <a:stretch>
            <a:fillRect/>
          </a:stretch>
        </p:blipFill>
        <p:spPr>
          <a:xfrm>
            <a:off x="1475656" y="1700808"/>
            <a:ext cx="5832648" cy="4419770"/>
          </a:xfrm>
          <a:prstGeom prst="rect">
            <a:avLst/>
          </a:prstGeom>
        </p:spPr>
      </p:pic>
    </p:spTree>
    <p:extLst>
      <p:ext uri="{BB962C8B-B14F-4D97-AF65-F5344CB8AC3E}">
        <p14:creationId xmlns:p14="http://schemas.microsoft.com/office/powerpoint/2010/main" val="1031919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59880-8AB7-4947-9106-BD04BE1A42DA}"/>
              </a:ext>
            </a:extLst>
          </p:cNvPr>
          <p:cNvSpPr>
            <a:spLocks noGrp="1"/>
          </p:cNvSpPr>
          <p:nvPr>
            <p:ph type="title"/>
          </p:nvPr>
        </p:nvSpPr>
        <p:spPr/>
        <p:txBody>
          <a:bodyPr/>
          <a:lstStyle/>
          <a:p>
            <a:r>
              <a:rPr lang="en-MY" dirty="0"/>
              <a:t>Calculator</a:t>
            </a:r>
          </a:p>
        </p:txBody>
      </p:sp>
      <p:pic>
        <p:nvPicPr>
          <p:cNvPr id="5" name="Picture 4">
            <a:extLst>
              <a:ext uri="{FF2B5EF4-FFF2-40B4-BE49-F238E27FC236}">
                <a16:creationId xmlns:a16="http://schemas.microsoft.com/office/drawing/2014/main" id="{8DF29A45-99EE-4752-82EA-B0577732B526}"/>
              </a:ext>
            </a:extLst>
          </p:cNvPr>
          <p:cNvPicPr>
            <a:picLocks noChangeAspect="1"/>
          </p:cNvPicPr>
          <p:nvPr/>
        </p:nvPicPr>
        <p:blipFill>
          <a:blip r:embed="rId2"/>
          <a:stretch>
            <a:fillRect/>
          </a:stretch>
        </p:blipFill>
        <p:spPr>
          <a:xfrm>
            <a:off x="1538287" y="2162175"/>
            <a:ext cx="6067425" cy="2533650"/>
          </a:xfrm>
          <a:prstGeom prst="rect">
            <a:avLst/>
          </a:prstGeom>
        </p:spPr>
      </p:pic>
    </p:spTree>
    <p:extLst>
      <p:ext uri="{BB962C8B-B14F-4D97-AF65-F5344CB8AC3E}">
        <p14:creationId xmlns:p14="http://schemas.microsoft.com/office/powerpoint/2010/main" val="42883267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95E4-0724-4D85-8753-03744B30F6BA}"/>
              </a:ext>
            </a:extLst>
          </p:cNvPr>
          <p:cNvSpPr>
            <a:spLocks noGrp="1"/>
          </p:cNvSpPr>
          <p:nvPr>
            <p:ph type="title"/>
          </p:nvPr>
        </p:nvSpPr>
        <p:spPr/>
        <p:txBody>
          <a:bodyPr/>
          <a:lstStyle/>
          <a:p>
            <a:r>
              <a:rPr lang="en-MY" dirty="0"/>
              <a:t>Comments</a:t>
            </a:r>
          </a:p>
        </p:txBody>
      </p:sp>
      <p:pic>
        <p:nvPicPr>
          <p:cNvPr id="5" name="Picture 4">
            <a:extLst>
              <a:ext uri="{FF2B5EF4-FFF2-40B4-BE49-F238E27FC236}">
                <a16:creationId xmlns:a16="http://schemas.microsoft.com/office/drawing/2014/main"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p14="http://schemas.microsoft.com/office/powerpoint/2010/main" val="37431124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276A-C0F0-4F40-8257-FC6618CE6F06}"/>
              </a:ext>
            </a:extLst>
          </p:cNvPr>
          <p:cNvSpPr>
            <a:spLocks noGrp="1"/>
          </p:cNvSpPr>
          <p:nvPr>
            <p:ph type="title"/>
          </p:nvPr>
        </p:nvSpPr>
        <p:spPr/>
        <p:txBody>
          <a:bodyPr/>
          <a:lstStyle/>
          <a:p>
            <a:r>
              <a:rPr lang="en-MY" dirty="0"/>
              <a:t>Progress Indicator</a:t>
            </a:r>
          </a:p>
        </p:txBody>
      </p:sp>
      <p:pic>
        <p:nvPicPr>
          <p:cNvPr id="5" name="Picture 4">
            <a:extLst>
              <a:ext uri="{FF2B5EF4-FFF2-40B4-BE49-F238E27FC236}">
                <a16:creationId xmlns:a16="http://schemas.microsoft.com/office/drawing/2014/main" id="{C2FD4ED3-2423-4321-B622-FB3949C7E139}"/>
              </a:ext>
            </a:extLst>
          </p:cNvPr>
          <p:cNvPicPr>
            <a:picLocks noChangeAspect="1"/>
          </p:cNvPicPr>
          <p:nvPr/>
        </p:nvPicPr>
        <p:blipFill>
          <a:blip r:embed="rId2"/>
          <a:stretch>
            <a:fillRect/>
          </a:stretch>
        </p:blipFill>
        <p:spPr>
          <a:xfrm>
            <a:off x="1115616" y="1844824"/>
            <a:ext cx="5744840" cy="4387930"/>
          </a:xfrm>
          <a:prstGeom prst="rect">
            <a:avLst/>
          </a:prstGeom>
        </p:spPr>
      </p:pic>
    </p:spTree>
    <p:extLst>
      <p:ext uri="{BB962C8B-B14F-4D97-AF65-F5344CB8AC3E}">
        <p14:creationId xmlns:p14="http://schemas.microsoft.com/office/powerpoint/2010/main" val="10998118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60C0-4574-460A-B82B-CACE47C27F72}"/>
              </a:ext>
            </a:extLst>
          </p:cNvPr>
          <p:cNvSpPr>
            <a:spLocks noGrp="1"/>
          </p:cNvSpPr>
          <p:nvPr>
            <p:ph type="title"/>
          </p:nvPr>
        </p:nvSpPr>
        <p:spPr/>
        <p:txBody>
          <a:bodyPr/>
          <a:lstStyle/>
          <a:p>
            <a:r>
              <a:rPr lang="en-MY" dirty="0"/>
              <a:t>Scrollbar</a:t>
            </a:r>
          </a:p>
        </p:txBody>
      </p:sp>
      <p:pic>
        <p:nvPicPr>
          <p:cNvPr id="5" name="Picture 4">
            <a:extLst>
              <a:ext uri="{FF2B5EF4-FFF2-40B4-BE49-F238E27FC236}">
                <a16:creationId xmlns:a16="http://schemas.microsoft.com/office/drawing/2014/main" id="{B855A74D-9042-4142-AA85-493BA9C33B04}"/>
              </a:ext>
            </a:extLst>
          </p:cNvPr>
          <p:cNvPicPr>
            <a:picLocks noChangeAspect="1"/>
          </p:cNvPicPr>
          <p:nvPr/>
        </p:nvPicPr>
        <p:blipFill>
          <a:blip r:embed="rId2"/>
          <a:stretch>
            <a:fillRect/>
          </a:stretch>
        </p:blipFill>
        <p:spPr>
          <a:xfrm>
            <a:off x="1403648" y="1936912"/>
            <a:ext cx="6120680" cy="4643275"/>
          </a:xfrm>
          <a:prstGeom prst="rect">
            <a:avLst/>
          </a:prstGeom>
        </p:spPr>
      </p:pic>
    </p:spTree>
    <p:extLst>
      <p:ext uri="{BB962C8B-B14F-4D97-AF65-F5344CB8AC3E}">
        <p14:creationId xmlns:p14="http://schemas.microsoft.com/office/powerpoint/2010/main" val="25799047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FFA4E-8E5A-48B9-94A1-4426D0C6B53E}"/>
              </a:ext>
            </a:extLst>
          </p:cNvPr>
          <p:cNvSpPr>
            <a:spLocks noGrp="1"/>
          </p:cNvSpPr>
          <p:nvPr>
            <p:ph type="title"/>
          </p:nvPr>
        </p:nvSpPr>
        <p:spPr/>
        <p:txBody>
          <a:bodyPr/>
          <a:lstStyle/>
          <a:p>
            <a:r>
              <a:rPr lang="en-MY" dirty="0"/>
              <a:t>Ending the Exam</a:t>
            </a:r>
          </a:p>
        </p:txBody>
      </p:sp>
      <p:pic>
        <p:nvPicPr>
          <p:cNvPr id="5" name="Picture 4">
            <a:extLst>
              <a:ext uri="{FF2B5EF4-FFF2-40B4-BE49-F238E27FC236}">
                <a16:creationId xmlns:a16="http://schemas.microsoft.com/office/drawing/2014/main" id="{96FB59EB-94D4-44BD-B264-22477561EE96}"/>
              </a:ext>
            </a:extLst>
          </p:cNvPr>
          <p:cNvPicPr>
            <a:picLocks noChangeAspect="1"/>
          </p:cNvPicPr>
          <p:nvPr/>
        </p:nvPicPr>
        <p:blipFill>
          <a:blip r:embed="rId2"/>
          <a:stretch>
            <a:fillRect/>
          </a:stretch>
        </p:blipFill>
        <p:spPr>
          <a:xfrm>
            <a:off x="2981325" y="2224087"/>
            <a:ext cx="5012906" cy="3797201"/>
          </a:xfrm>
          <a:prstGeom prst="rect">
            <a:avLst/>
          </a:prstGeom>
        </p:spPr>
      </p:pic>
    </p:spTree>
    <p:extLst>
      <p:ext uri="{BB962C8B-B14F-4D97-AF65-F5344CB8AC3E}">
        <p14:creationId xmlns:p14="http://schemas.microsoft.com/office/powerpoint/2010/main" val="17546795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8D2AE-2DB0-426E-9FAD-B17EF71B6A54}"/>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F534D3B-4CD6-4EE2-AC60-A0A2FD1FF81B}"/>
              </a:ext>
            </a:extLst>
          </p:cNvPr>
          <p:cNvSpPr>
            <a:spLocks noGrp="1"/>
          </p:cNvSpPr>
          <p:nvPr>
            <p:ph idx="1"/>
          </p:nvPr>
        </p:nvSpPr>
        <p:spPr/>
        <p:txBody>
          <a:bodyPr/>
          <a:lstStyle/>
          <a:p>
            <a:r>
              <a:rPr lang="en-MY" b="1" dirty="0"/>
              <a:t>All the Best !</a:t>
            </a:r>
          </a:p>
        </p:txBody>
      </p:sp>
    </p:spTree>
    <p:extLst>
      <p:ext uri="{BB962C8B-B14F-4D97-AF65-F5344CB8AC3E}">
        <p14:creationId xmlns:p14="http://schemas.microsoft.com/office/powerpoint/2010/main" val="52013779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173</TotalTime>
  <Words>1728</Words>
  <Application>Microsoft Office PowerPoint</Application>
  <PresentationFormat>On-screen Show (4:3)</PresentationFormat>
  <Paragraphs>142</Paragraphs>
  <Slides>50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Times New Roman</vt:lpstr>
      <vt:lpstr>Wingdings</vt:lpstr>
      <vt:lpstr>Office Theme</vt:lpstr>
      <vt:lpstr>HRCI ONLINE EXAM</vt:lpstr>
      <vt:lpstr>PowerPoint Presentation</vt:lpstr>
      <vt:lpstr>Before you take exam</vt:lpstr>
      <vt:lpstr>Before you take exam</vt:lpstr>
      <vt:lpstr>PowerPoint Presentation</vt:lpstr>
      <vt:lpstr>Testing Area Setup</vt:lpstr>
      <vt:lpstr>Testing Area Setup</vt:lpstr>
      <vt:lpstr>Testing Area Setup</vt:lpstr>
      <vt:lpstr>Testing Area Setup</vt:lpstr>
      <vt:lpstr>Testing Area Setup</vt:lpstr>
      <vt:lpstr>Testing Area Setup</vt:lpstr>
      <vt:lpstr>Work &amp; Company Computers</vt:lpstr>
      <vt:lpstr>Work &amp; Company Computers</vt:lpstr>
      <vt:lpstr>Warning !</vt:lpstr>
      <vt:lpstr>PowerPoint Presentation</vt:lpstr>
      <vt:lpstr>Check-In Process</vt:lpstr>
      <vt:lpstr>Check-In Process</vt:lpstr>
      <vt:lpstr>Check-In Process</vt:lpstr>
      <vt:lpstr>Check-In Process</vt:lpstr>
      <vt:lpstr>Check-In Process</vt:lpstr>
      <vt:lpstr>Check-In Process</vt:lpstr>
      <vt:lpstr>Check-In Process</vt:lpstr>
      <vt:lpstr>Check-In Process</vt:lpstr>
      <vt:lpstr>Check-In Process</vt:lpstr>
      <vt:lpstr>Check-In Process</vt:lpstr>
      <vt:lpstr>Check-In Process</vt:lpstr>
      <vt:lpstr>Check-In Process</vt:lpstr>
      <vt:lpstr>Warning!</vt:lpstr>
      <vt:lpstr>Check-In Process</vt:lpstr>
      <vt:lpstr>Check-In Process</vt:lpstr>
      <vt:lpstr>Check-In Process</vt:lpstr>
      <vt:lpstr>Check-In Process</vt:lpstr>
      <vt:lpstr>Check-In Process</vt:lpstr>
      <vt:lpstr>PowerPoint Presentation</vt:lpstr>
      <vt:lpstr>What you need to do in advance</vt:lpstr>
      <vt:lpstr>During your online proctored exam</vt:lpstr>
      <vt:lpstr>Final Word</vt:lpstr>
      <vt:lpstr>PowerPoint Presentation</vt:lpstr>
      <vt:lpstr>Welcome Screen</vt:lpstr>
      <vt:lpstr>Exam Tutorial</vt:lpstr>
      <vt:lpstr>Time Remaining</vt:lpstr>
      <vt:lpstr>Flag for Review</vt:lpstr>
      <vt:lpstr>Review Screen</vt:lpstr>
      <vt:lpstr>End Review</vt:lpstr>
      <vt:lpstr>Calculator</vt:lpstr>
      <vt:lpstr>Comments</vt:lpstr>
      <vt:lpstr>Progress Indicator</vt:lpstr>
      <vt:lpstr>Scrollbar</vt:lpstr>
      <vt:lpstr>Ending the Exam</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cp:revision>
  <cp:lastPrinted>1601-01-01T00:00:00Z</cp:lastPrinted>
  <dcterms:created xsi:type="dcterms:W3CDTF">2020-07-09T15:12:46Z</dcterms:created>
  <dcterms:modified xsi:type="dcterms:W3CDTF">2021-09-12T12:29:45Z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