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256" r:id="rId2"/>
    <p:sldId id="264" r:id="rId3"/>
    <p:sldId id="265" r:id="rId4"/>
    <p:sldId id="267" r:id="rId5"/>
    <p:sldId id="266" r:id="rId6"/>
    <p:sldId id="272" r:id="rId7"/>
    <p:sldId id="268" r:id="rId8"/>
    <p:sldId id="269" r:id="rId9"/>
    <p:sldId id="273" r:id="rId10"/>
    <p:sldId id="270" r:id="rId11"/>
    <p:sldId id="271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C1C300-19B7-4C10-99A1-4849D314EE2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2A1FD53-CDE0-4FB6-BE8F-7671160CD36C}">
      <dgm:prSet phldrT="[Text]"/>
      <dgm:spPr/>
      <dgm:t>
        <a:bodyPr/>
        <a:lstStyle/>
        <a:p>
          <a:r>
            <a:rPr lang="en-US" dirty="0"/>
            <a:t>Procurement of Coffee</a:t>
          </a:r>
          <a:endParaRPr lang="en-IN" dirty="0"/>
        </a:p>
      </dgm:t>
    </dgm:pt>
    <dgm:pt modelId="{BDB4C40D-E2B8-4321-BE05-67329AF61E35}" type="parTrans" cxnId="{EF53EB65-BCD6-4AAE-9CCD-F67810B779A9}">
      <dgm:prSet/>
      <dgm:spPr/>
      <dgm:t>
        <a:bodyPr/>
        <a:lstStyle/>
        <a:p>
          <a:endParaRPr lang="en-IN"/>
        </a:p>
      </dgm:t>
    </dgm:pt>
    <dgm:pt modelId="{6E67F87F-9626-450B-B0B9-89FF14C45D9B}" type="sibTrans" cxnId="{EF53EB65-BCD6-4AAE-9CCD-F67810B779A9}">
      <dgm:prSet/>
      <dgm:spPr/>
      <dgm:t>
        <a:bodyPr/>
        <a:lstStyle/>
        <a:p>
          <a:endParaRPr lang="en-IN"/>
        </a:p>
      </dgm:t>
    </dgm:pt>
    <dgm:pt modelId="{EA46BE79-20C3-477E-A473-CC9551D41B38}">
      <dgm:prSet phldrT="[Text]"/>
      <dgm:spPr/>
      <dgm:t>
        <a:bodyPr/>
        <a:lstStyle/>
        <a:p>
          <a:r>
            <a:rPr lang="en-US" dirty="0"/>
            <a:t>Roasting of Coffee</a:t>
          </a:r>
          <a:endParaRPr lang="en-IN" dirty="0"/>
        </a:p>
      </dgm:t>
    </dgm:pt>
    <dgm:pt modelId="{A819DA8A-F03A-413A-BC1F-9211CE654399}" type="parTrans" cxnId="{94439A02-99E1-4ABB-8ACF-CA87C090DC24}">
      <dgm:prSet/>
      <dgm:spPr/>
      <dgm:t>
        <a:bodyPr/>
        <a:lstStyle/>
        <a:p>
          <a:endParaRPr lang="en-IN"/>
        </a:p>
      </dgm:t>
    </dgm:pt>
    <dgm:pt modelId="{188F1DEB-6AE5-47EE-B42E-68FD1ECE2CBE}" type="sibTrans" cxnId="{94439A02-99E1-4ABB-8ACF-CA87C090DC24}">
      <dgm:prSet/>
      <dgm:spPr/>
      <dgm:t>
        <a:bodyPr/>
        <a:lstStyle/>
        <a:p>
          <a:endParaRPr lang="en-IN"/>
        </a:p>
      </dgm:t>
    </dgm:pt>
    <dgm:pt modelId="{B38B1EB1-1F38-4813-B264-903078B15A0B}">
      <dgm:prSet phldrT="[Text]"/>
      <dgm:spPr/>
      <dgm:t>
        <a:bodyPr/>
        <a:lstStyle/>
        <a:p>
          <a:r>
            <a:rPr lang="en-US" dirty="0"/>
            <a:t>Supply of Coffee to Stores</a:t>
          </a:r>
          <a:endParaRPr lang="en-IN" dirty="0"/>
        </a:p>
      </dgm:t>
    </dgm:pt>
    <dgm:pt modelId="{76711BBC-E6F6-4745-A2CE-D7BD7F1558DE}" type="parTrans" cxnId="{8508DD36-DB0E-48BD-9DA1-41013D133259}">
      <dgm:prSet/>
      <dgm:spPr/>
      <dgm:t>
        <a:bodyPr/>
        <a:lstStyle/>
        <a:p>
          <a:endParaRPr lang="en-IN"/>
        </a:p>
      </dgm:t>
    </dgm:pt>
    <dgm:pt modelId="{A0D70E34-9C29-405F-95F8-44C015255E16}" type="sibTrans" cxnId="{8508DD36-DB0E-48BD-9DA1-41013D133259}">
      <dgm:prSet/>
      <dgm:spPr/>
      <dgm:t>
        <a:bodyPr/>
        <a:lstStyle/>
        <a:p>
          <a:endParaRPr lang="en-IN"/>
        </a:p>
      </dgm:t>
    </dgm:pt>
    <dgm:pt modelId="{C71418EA-E81F-46D7-8277-178482EAD62E}">
      <dgm:prSet phldrT="[Text]"/>
      <dgm:spPr/>
      <dgm:t>
        <a:bodyPr/>
        <a:lstStyle/>
        <a:p>
          <a:r>
            <a:rPr lang="en-US" dirty="0"/>
            <a:t>Consumption of Coffee and Associated Items</a:t>
          </a:r>
          <a:endParaRPr lang="en-IN" dirty="0"/>
        </a:p>
      </dgm:t>
    </dgm:pt>
    <dgm:pt modelId="{5ACBBC38-7A7B-4CEB-8BD7-2ABD6D55D4A8}" type="parTrans" cxnId="{9C767876-D72C-43AE-BFBE-9323CDC0AB6A}">
      <dgm:prSet/>
      <dgm:spPr/>
      <dgm:t>
        <a:bodyPr/>
        <a:lstStyle/>
        <a:p>
          <a:endParaRPr lang="en-IN"/>
        </a:p>
      </dgm:t>
    </dgm:pt>
    <dgm:pt modelId="{8483611A-3BE7-4E05-AA07-FD581CCD4DBB}" type="sibTrans" cxnId="{9C767876-D72C-43AE-BFBE-9323CDC0AB6A}">
      <dgm:prSet/>
      <dgm:spPr/>
      <dgm:t>
        <a:bodyPr/>
        <a:lstStyle/>
        <a:p>
          <a:endParaRPr lang="en-IN"/>
        </a:p>
      </dgm:t>
    </dgm:pt>
    <dgm:pt modelId="{4D5F4E01-D1FA-42B8-A8A3-4F24DD93072A}" type="pres">
      <dgm:prSet presAssocID="{30C1C300-19B7-4C10-99A1-4849D314EE21}" presName="Name0" presStyleCnt="0">
        <dgm:presLayoutVars>
          <dgm:dir/>
          <dgm:resizeHandles val="exact"/>
        </dgm:presLayoutVars>
      </dgm:prSet>
      <dgm:spPr/>
    </dgm:pt>
    <dgm:pt modelId="{FCB914AD-0977-4AA5-9078-11C5E44E02D7}" type="pres">
      <dgm:prSet presAssocID="{F2A1FD53-CDE0-4FB6-BE8F-7671160CD36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C853806-8F5A-4217-85C6-3975102A4A81}" type="pres">
      <dgm:prSet presAssocID="{6E67F87F-9626-450B-B0B9-89FF14C45D9B}" presName="sibTrans" presStyleLbl="sibTrans2D1" presStyleIdx="0" presStyleCnt="3"/>
      <dgm:spPr/>
      <dgm:t>
        <a:bodyPr/>
        <a:lstStyle/>
        <a:p>
          <a:endParaRPr lang="en-IN"/>
        </a:p>
      </dgm:t>
    </dgm:pt>
    <dgm:pt modelId="{10096E6F-999F-4673-973E-B6347AA4B6DF}" type="pres">
      <dgm:prSet presAssocID="{6E67F87F-9626-450B-B0B9-89FF14C45D9B}" presName="connectorText" presStyleLbl="sibTrans2D1" presStyleIdx="0" presStyleCnt="3"/>
      <dgm:spPr/>
      <dgm:t>
        <a:bodyPr/>
        <a:lstStyle/>
        <a:p>
          <a:endParaRPr lang="en-IN"/>
        </a:p>
      </dgm:t>
    </dgm:pt>
    <dgm:pt modelId="{4F06016C-E1AA-43DB-9D86-C0E54D629516}" type="pres">
      <dgm:prSet presAssocID="{EA46BE79-20C3-477E-A473-CC9551D41B3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3CB4686-EB32-4A7E-B147-981B07DBBF48}" type="pres">
      <dgm:prSet presAssocID="{188F1DEB-6AE5-47EE-B42E-68FD1ECE2CBE}" presName="sibTrans" presStyleLbl="sibTrans2D1" presStyleIdx="1" presStyleCnt="3"/>
      <dgm:spPr/>
      <dgm:t>
        <a:bodyPr/>
        <a:lstStyle/>
        <a:p>
          <a:endParaRPr lang="en-IN"/>
        </a:p>
      </dgm:t>
    </dgm:pt>
    <dgm:pt modelId="{3CECDAF8-C794-4EB4-9958-465B52943DDA}" type="pres">
      <dgm:prSet presAssocID="{188F1DEB-6AE5-47EE-B42E-68FD1ECE2CBE}" presName="connectorText" presStyleLbl="sibTrans2D1" presStyleIdx="1" presStyleCnt="3"/>
      <dgm:spPr/>
      <dgm:t>
        <a:bodyPr/>
        <a:lstStyle/>
        <a:p>
          <a:endParaRPr lang="en-IN"/>
        </a:p>
      </dgm:t>
    </dgm:pt>
    <dgm:pt modelId="{4EA12EDF-4511-45D7-B974-D65E00D66F0E}" type="pres">
      <dgm:prSet presAssocID="{B38B1EB1-1F38-4813-B264-903078B15A0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5D66316-1FDA-455D-8608-F99F7E6DEE68}" type="pres">
      <dgm:prSet presAssocID="{A0D70E34-9C29-405F-95F8-44C015255E16}" presName="sibTrans" presStyleLbl="sibTrans2D1" presStyleIdx="2" presStyleCnt="3"/>
      <dgm:spPr/>
      <dgm:t>
        <a:bodyPr/>
        <a:lstStyle/>
        <a:p>
          <a:endParaRPr lang="en-IN"/>
        </a:p>
      </dgm:t>
    </dgm:pt>
    <dgm:pt modelId="{56A0E78A-2E80-4180-9143-B26D22BDF1B6}" type="pres">
      <dgm:prSet presAssocID="{A0D70E34-9C29-405F-95F8-44C015255E16}" presName="connectorText" presStyleLbl="sibTrans2D1" presStyleIdx="2" presStyleCnt="3"/>
      <dgm:spPr/>
      <dgm:t>
        <a:bodyPr/>
        <a:lstStyle/>
        <a:p>
          <a:endParaRPr lang="en-IN"/>
        </a:p>
      </dgm:t>
    </dgm:pt>
    <dgm:pt modelId="{2D5B1F76-4D9B-40A3-9A57-EB7193F7FFF9}" type="pres">
      <dgm:prSet presAssocID="{C71418EA-E81F-46D7-8277-178482EAD62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6726024-D6E1-4026-86A4-932736408256}" type="presOf" srcId="{C71418EA-E81F-46D7-8277-178482EAD62E}" destId="{2D5B1F76-4D9B-40A3-9A57-EB7193F7FFF9}" srcOrd="0" destOrd="0" presId="urn:microsoft.com/office/officeart/2005/8/layout/process1"/>
    <dgm:cxn modelId="{9C767876-D72C-43AE-BFBE-9323CDC0AB6A}" srcId="{30C1C300-19B7-4C10-99A1-4849D314EE21}" destId="{C71418EA-E81F-46D7-8277-178482EAD62E}" srcOrd="3" destOrd="0" parTransId="{5ACBBC38-7A7B-4CEB-8BD7-2ABD6D55D4A8}" sibTransId="{8483611A-3BE7-4E05-AA07-FD581CCD4DBB}"/>
    <dgm:cxn modelId="{A85A9B8B-E2DF-4F48-B8AE-FC4564F927B9}" type="presOf" srcId="{188F1DEB-6AE5-47EE-B42E-68FD1ECE2CBE}" destId="{33CB4686-EB32-4A7E-B147-981B07DBBF48}" srcOrd="0" destOrd="0" presId="urn:microsoft.com/office/officeart/2005/8/layout/process1"/>
    <dgm:cxn modelId="{DF9D71EB-F7A1-4642-851C-19B84B193ACA}" type="presOf" srcId="{188F1DEB-6AE5-47EE-B42E-68FD1ECE2CBE}" destId="{3CECDAF8-C794-4EB4-9958-465B52943DDA}" srcOrd="1" destOrd="0" presId="urn:microsoft.com/office/officeart/2005/8/layout/process1"/>
    <dgm:cxn modelId="{AD6BD641-E58E-40F0-8F5C-573B7AE5C9B5}" type="presOf" srcId="{A0D70E34-9C29-405F-95F8-44C015255E16}" destId="{56A0E78A-2E80-4180-9143-B26D22BDF1B6}" srcOrd="1" destOrd="0" presId="urn:microsoft.com/office/officeart/2005/8/layout/process1"/>
    <dgm:cxn modelId="{01BEEB4D-06EF-440A-98AB-BB3B07E894B7}" type="presOf" srcId="{30C1C300-19B7-4C10-99A1-4849D314EE21}" destId="{4D5F4E01-D1FA-42B8-A8A3-4F24DD93072A}" srcOrd="0" destOrd="0" presId="urn:microsoft.com/office/officeart/2005/8/layout/process1"/>
    <dgm:cxn modelId="{2B8F7A7F-154F-4663-A12A-8617D73FE69D}" type="presOf" srcId="{B38B1EB1-1F38-4813-B264-903078B15A0B}" destId="{4EA12EDF-4511-45D7-B974-D65E00D66F0E}" srcOrd="0" destOrd="0" presId="urn:microsoft.com/office/officeart/2005/8/layout/process1"/>
    <dgm:cxn modelId="{94439A02-99E1-4ABB-8ACF-CA87C090DC24}" srcId="{30C1C300-19B7-4C10-99A1-4849D314EE21}" destId="{EA46BE79-20C3-477E-A473-CC9551D41B38}" srcOrd="1" destOrd="0" parTransId="{A819DA8A-F03A-413A-BC1F-9211CE654399}" sibTransId="{188F1DEB-6AE5-47EE-B42E-68FD1ECE2CBE}"/>
    <dgm:cxn modelId="{7F85AE55-1BF2-4B78-9DC8-7B309D68798B}" type="presOf" srcId="{A0D70E34-9C29-405F-95F8-44C015255E16}" destId="{35D66316-1FDA-455D-8608-F99F7E6DEE68}" srcOrd="0" destOrd="0" presId="urn:microsoft.com/office/officeart/2005/8/layout/process1"/>
    <dgm:cxn modelId="{EF53EB65-BCD6-4AAE-9CCD-F67810B779A9}" srcId="{30C1C300-19B7-4C10-99A1-4849D314EE21}" destId="{F2A1FD53-CDE0-4FB6-BE8F-7671160CD36C}" srcOrd="0" destOrd="0" parTransId="{BDB4C40D-E2B8-4321-BE05-67329AF61E35}" sibTransId="{6E67F87F-9626-450B-B0B9-89FF14C45D9B}"/>
    <dgm:cxn modelId="{5BEBF78C-B585-4600-9A56-C2171933B0E7}" type="presOf" srcId="{F2A1FD53-CDE0-4FB6-BE8F-7671160CD36C}" destId="{FCB914AD-0977-4AA5-9078-11C5E44E02D7}" srcOrd="0" destOrd="0" presId="urn:microsoft.com/office/officeart/2005/8/layout/process1"/>
    <dgm:cxn modelId="{47FD4E58-D86D-4719-8F27-43E0273A3A96}" type="presOf" srcId="{6E67F87F-9626-450B-B0B9-89FF14C45D9B}" destId="{0C853806-8F5A-4217-85C6-3975102A4A81}" srcOrd="0" destOrd="0" presId="urn:microsoft.com/office/officeart/2005/8/layout/process1"/>
    <dgm:cxn modelId="{94568F28-9893-43AE-ADC4-E50BED8E4779}" type="presOf" srcId="{EA46BE79-20C3-477E-A473-CC9551D41B38}" destId="{4F06016C-E1AA-43DB-9D86-C0E54D629516}" srcOrd="0" destOrd="0" presId="urn:microsoft.com/office/officeart/2005/8/layout/process1"/>
    <dgm:cxn modelId="{E1C85F45-B997-4324-9F03-DACFED4027A7}" type="presOf" srcId="{6E67F87F-9626-450B-B0B9-89FF14C45D9B}" destId="{10096E6F-999F-4673-973E-B6347AA4B6DF}" srcOrd="1" destOrd="0" presId="urn:microsoft.com/office/officeart/2005/8/layout/process1"/>
    <dgm:cxn modelId="{8508DD36-DB0E-48BD-9DA1-41013D133259}" srcId="{30C1C300-19B7-4C10-99A1-4849D314EE21}" destId="{B38B1EB1-1F38-4813-B264-903078B15A0B}" srcOrd="2" destOrd="0" parTransId="{76711BBC-E6F6-4745-A2CE-D7BD7F1558DE}" sibTransId="{A0D70E34-9C29-405F-95F8-44C015255E16}"/>
    <dgm:cxn modelId="{96174B61-CE7D-4F10-BDB3-7753566D441A}" type="presParOf" srcId="{4D5F4E01-D1FA-42B8-A8A3-4F24DD93072A}" destId="{FCB914AD-0977-4AA5-9078-11C5E44E02D7}" srcOrd="0" destOrd="0" presId="urn:microsoft.com/office/officeart/2005/8/layout/process1"/>
    <dgm:cxn modelId="{31F80442-7DEC-46A9-8AFF-A92992A29EE5}" type="presParOf" srcId="{4D5F4E01-D1FA-42B8-A8A3-4F24DD93072A}" destId="{0C853806-8F5A-4217-85C6-3975102A4A81}" srcOrd="1" destOrd="0" presId="urn:microsoft.com/office/officeart/2005/8/layout/process1"/>
    <dgm:cxn modelId="{5E043CC9-6DB8-404F-B7B9-3EA8C3369CF9}" type="presParOf" srcId="{0C853806-8F5A-4217-85C6-3975102A4A81}" destId="{10096E6F-999F-4673-973E-B6347AA4B6DF}" srcOrd="0" destOrd="0" presId="urn:microsoft.com/office/officeart/2005/8/layout/process1"/>
    <dgm:cxn modelId="{767A7EED-FF4A-4D8D-BDCA-DC6015956C01}" type="presParOf" srcId="{4D5F4E01-D1FA-42B8-A8A3-4F24DD93072A}" destId="{4F06016C-E1AA-43DB-9D86-C0E54D629516}" srcOrd="2" destOrd="0" presId="urn:microsoft.com/office/officeart/2005/8/layout/process1"/>
    <dgm:cxn modelId="{D5940B4A-53A1-484E-9DC3-7836FE9B1044}" type="presParOf" srcId="{4D5F4E01-D1FA-42B8-A8A3-4F24DD93072A}" destId="{33CB4686-EB32-4A7E-B147-981B07DBBF48}" srcOrd="3" destOrd="0" presId="urn:microsoft.com/office/officeart/2005/8/layout/process1"/>
    <dgm:cxn modelId="{FE7C3224-7A6D-4A8D-B1D9-890CB6276F10}" type="presParOf" srcId="{33CB4686-EB32-4A7E-B147-981B07DBBF48}" destId="{3CECDAF8-C794-4EB4-9958-465B52943DDA}" srcOrd="0" destOrd="0" presId="urn:microsoft.com/office/officeart/2005/8/layout/process1"/>
    <dgm:cxn modelId="{525AAB58-BF09-406A-AAFE-C16E98831944}" type="presParOf" srcId="{4D5F4E01-D1FA-42B8-A8A3-4F24DD93072A}" destId="{4EA12EDF-4511-45D7-B974-D65E00D66F0E}" srcOrd="4" destOrd="0" presId="urn:microsoft.com/office/officeart/2005/8/layout/process1"/>
    <dgm:cxn modelId="{D09BA62D-AFF9-4B00-B537-473DCEF3094B}" type="presParOf" srcId="{4D5F4E01-D1FA-42B8-A8A3-4F24DD93072A}" destId="{35D66316-1FDA-455D-8608-F99F7E6DEE68}" srcOrd="5" destOrd="0" presId="urn:microsoft.com/office/officeart/2005/8/layout/process1"/>
    <dgm:cxn modelId="{C0650D5E-0206-4931-9E63-E1CD8BE6B4C9}" type="presParOf" srcId="{35D66316-1FDA-455D-8608-F99F7E6DEE68}" destId="{56A0E78A-2E80-4180-9143-B26D22BDF1B6}" srcOrd="0" destOrd="0" presId="urn:microsoft.com/office/officeart/2005/8/layout/process1"/>
    <dgm:cxn modelId="{9A0D7175-619E-4128-AC7A-BDE3C7A79055}" type="presParOf" srcId="{4D5F4E01-D1FA-42B8-A8A3-4F24DD93072A}" destId="{2D5B1F76-4D9B-40A3-9A57-EB7193F7FFF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BA5D92-59E0-4D0C-BAEA-2A6C9B962FAF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3F346E1-4A15-46C5-9937-352D1A8B8573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r>
            <a:rPr lang="en-US" b="0" cap="none" spc="0" dirty="0">
              <a:ln w="0"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Thank You</a:t>
          </a:r>
        </a:p>
      </dgm:t>
    </dgm:pt>
    <dgm:pt modelId="{AD19B6A7-4251-4A0A-A413-77D5CBF58FBC}" type="parTrans" cxnId="{89F7BCF4-10A4-4AB2-9392-5EBF3194B4B1}">
      <dgm:prSet/>
      <dgm:spPr/>
      <dgm:t>
        <a:bodyPr/>
        <a:lstStyle/>
        <a:p>
          <a:endParaRPr lang="en-US"/>
        </a:p>
      </dgm:t>
    </dgm:pt>
    <dgm:pt modelId="{C85DD4F7-5725-48AF-A746-51CD9B8DBFC9}" type="sibTrans" cxnId="{89F7BCF4-10A4-4AB2-9392-5EBF3194B4B1}">
      <dgm:prSet/>
      <dgm:spPr/>
      <dgm:t>
        <a:bodyPr/>
        <a:lstStyle/>
        <a:p>
          <a:endParaRPr lang="en-US"/>
        </a:p>
      </dgm:t>
    </dgm:pt>
    <dgm:pt modelId="{E4768223-D4D7-48FD-BC96-0DFE916F2AD6}" type="pres">
      <dgm:prSet presAssocID="{9ABA5D92-59E0-4D0C-BAEA-2A6C9B962F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D18BC0B-A8C8-4430-843A-D5DCE1C92C24}" type="pres">
      <dgm:prSet presAssocID="{A3F346E1-4A15-46C5-9937-352D1A8B85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41EA235-D4C8-4991-B724-7E87F233CB42}" type="presOf" srcId="{9ABA5D92-59E0-4D0C-BAEA-2A6C9B962FAF}" destId="{E4768223-D4D7-48FD-BC96-0DFE916F2AD6}" srcOrd="0" destOrd="0" presId="urn:microsoft.com/office/officeart/2005/8/layout/vList2"/>
    <dgm:cxn modelId="{BF990303-DF6C-46AE-BBE9-78C4C63A0DAD}" type="presOf" srcId="{A3F346E1-4A15-46C5-9937-352D1A8B8573}" destId="{4D18BC0B-A8C8-4430-843A-D5DCE1C92C24}" srcOrd="0" destOrd="0" presId="urn:microsoft.com/office/officeart/2005/8/layout/vList2"/>
    <dgm:cxn modelId="{89F7BCF4-10A4-4AB2-9392-5EBF3194B4B1}" srcId="{9ABA5D92-59E0-4D0C-BAEA-2A6C9B962FAF}" destId="{A3F346E1-4A15-46C5-9937-352D1A8B8573}" srcOrd="0" destOrd="0" parTransId="{AD19B6A7-4251-4A0A-A413-77D5CBF58FBC}" sibTransId="{C85DD4F7-5725-48AF-A746-51CD9B8DBFC9}"/>
    <dgm:cxn modelId="{A679A433-7336-469D-BCAE-19B9B991822B}" type="presParOf" srcId="{E4768223-D4D7-48FD-BC96-0DFE916F2AD6}" destId="{4D18BC0B-A8C8-4430-843A-D5DCE1C92C2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B914AD-0977-4AA5-9078-11C5E44E02D7}">
      <dsp:nvSpPr>
        <dsp:cNvPr id="0" name=""/>
        <dsp:cNvSpPr/>
      </dsp:nvSpPr>
      <dsp:spPr>
        <a:xfrm>
          <a:off x="4621" y="713263"/>
          <a:ext cx="2020453" cy="1212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Procurement of Coffee</a:t>
          </a:r>
          <a:endParaRPr lang="en-IN" sz="2000" kern="1200" dirty="0"/>
        </a:p>
      </dsp:txBody>
      <dsp:txXfrm>
        <a:off x="40127" y="748769"/>
        <a:ext cx="1949441" cy="1141260"/>
      </dsp:txXfrm>
    </dsp:sp>
    <dsp:sp modelId="{0C853806-8F5A-4217-85C6-3975102A4A81}">
      <dsp:nvSpPr>
        <dsp:cNvPr id="0" name=""/>
        <dsp:cNvSpPr/>
      </dsp:nvSpPr>
      <dsp:spPr>
        <a:xfrm>
          <a:off x="2227119" y="1068863"/>
          <a:ext cx="428336" cy="5010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600" kern="1200"/>
        </a:p>
      </dsp:txBody>
      <dsp:txXfrm>
        <a:off x="2227119" y="1169077"/>
        <a:ext cx="299835" cy="300644"/>
      </dsp:txXfrm>
    </dsp:sp>
    <dsp:sp modelId="{4F06016C-E1AA-43DB-9D86-C0E54D629516}">
      <dsp:nvSpPr>
        <dsp:cNvPr id="0" name=""/>
        <dsp:cNvSpPr/>
      </dsp:nvSpPr>
      <dsp:spPr>
        <a:xfrm>
          <a:off x="2833255" y="713263"/>
          <a:ext cx="2020453" cy="1212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Roasting of Coffee</a:t>
          </a:r>
          <a:endParaRPr lang="en-IN" sz="2000" kern="1200" dirty="0"/>
        </a:p>
      </dsp:txBody>
      <dsp:txXfrm>
        <a:off x="2868761" y="748769"/>
        <a:ext cx="1949441" cy="1141260"/>
      </dsp:txXfrm>
    </dsp:sp>
    <dsp:sp modelId="{33CB4686-EB32-4A7E-B147-981B07DBBF48}">
      <dsp:nvSpPr>
        <dsp:cNvPr id="0" name=""/>
        <dsp:cNvSpPr/>
      </dsp:nvSpPr>
      <dsp:spPr>
        <a:xfrm>
          <a:off x="5055754" y="1068863"/>
          <a:ext cx="428336" cy="5010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600" kern="1200"/>
        </a:p>
      </dsp:txBody>
      <dsp:txXfrm>
        <a:off x="5055754" y="1169077"/>
        <a:ext cx="299835" cy="300644"/>
      </dsp:txXfrm>
    </dsp:sp>
    <dsp:sp modelId="{4EA12EDF-4511-45D7-B974-D65E00D66F0E}">
      <dsp:nvSpPr>
        <dsp:cNvPr id="0" name=""/>
        <dsp:cNvSpPr/>
      </dsp:nvSpPr>
      <dsp:spPr>
        <a:xfrm>
          <a:off x="5661890" y="713263"/>
          <a:ext cx="2020453" cy="1212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Supply of Coffee to Stores</a:t>
          </a:r>
          <a:endParaRPr lang="en-IN" sz="2000" kern="1200" dirty="0"/>
        </a:p>
      </dsp:txBody>
      <dsp:txXfrm>
        <a:off x="5697396" y="748769"/>
        <a:ext cx="1949441" cy="1141260"/>
      </dsp:txXfrm>
    </dsp:sp>
    <dsp:sp modelId="{35D66316-1FDA-455D-8608-F99F7E6DEE68}">
      <dsp:nvSpPr>
        <dsp:cNvPr id="0" name=""/>
        <dsp:cNvSpPr/>
      </dsp:nvSpPr>
      <dsp:spPr>
        <a:xfrm>
          <a:off x="7884389" y="1068863"/>
          <a:ext cx="428336" cy="5010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600" kern="1200"/>
        </a:p>
      </dsp:txBody>
      <dsp:txXfrm>
        <a:off x="7884389" y="1169077"/>
        <a:ext cx="299835" cy="300644"/>
      </dsp:txXfrm>
    </dsp:sp>
    <dsp:sp modelId="{2D5B1F76-4D9B-40A3-9A57-EB7193F7FFF9}">
      <dsp:nvSpPr>
        <dsp:cNvPr id="0" name=""/>
        <dsp:cNvSpPr/>
      </dsp:nvSpPr>
      <dsp:spPr>
        <a:xfrm>
          <a:off x="8490525" y="713263"/>
          <a:ext cx="2020453" cy="1212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Consumption of Coffee and Associated Items</a:t>
          </a:r>
          <a:endParaRPr lang="en-IN" sz="2000" kern="1200" dirty="0"/>
        </a:p>
      </dsp:txBody>
      <dsp:txXfrm>
        <a:off x="8526031" y="748769"/>
        <a:ext cx="1949441" cy="1141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A5238-4087-423A-ADCD-2361ABC264A3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23D62-3521-4D2C-A938-66564481E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98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46E-0A13-4F5F-A6C2-DFA257FE203B}" type="datetime1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8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5158-F3CA-422C-B633-307ED4B4571F}" type="datetime1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9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1444-8200-4EF7-9E19-E39E8A8C5A78}" type="datetime1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8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D461-C762-4073-BC5E-08A79539EA51}" type="datetime1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9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512B-4981-43B4-BF93-BFCDBE3EC094}" type="datetime1">
              <a:rPr lang="en-US" smtClean="0"/>
              <a:t>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9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9980-CEAB-4338-985E-4CB64090FAA3}" type="datetime1">
              <a:rPr lang="en-US" smtClean="0"/>
              <a:t>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FLP|| Indian Institute of Management Rohtak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3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7695-DFAB-43DE-B444-538BC9806B56}" type="datetime1">
              <a:rPr lang="en-US" smtClean="0"/>
              <a:t>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6D3C-60BF-4EF4-AAC4-8700FC78B2FB}" type="datetime1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1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0B313-7171-469C-B6C7-A2B434C57511}" type="datetime1">
              <a:rPr lang="en-US" smtClean="0"/>
              <a:t>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E596-1D18-4F96-9B1D-E4BCAE575C80}" type="datetime1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9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0CD77-90F4-4EA3-BF1D-3E0E7123AA34}" type="datetime1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3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DBFED-A252-44FF-B915-EB377A3E7859}" type="datetime1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xmlns="" id="{1F850E78-5DB4-4045-A9EC-CD0D7BCCB87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520" y="257176"/>
            <a:ext cx="980748" cy="903242"/>
          </a:xfrm>
          <a:prstGeom prst="rect">
            <a:avLst/>
          </a:prstGeom>
          <a:gradFill flip="none" rotWithShape="1">
            <a:gsLst>
              <a:gs pos="47000">
                <a:schemeClr val="tx1"/>
              </a:gs>
              <a:gs pos="75000">
                <a:schemeClr val="bg1"/>
              </a:gs>
            </a:gsLst>
            <a:path path="circle">
              <a:fillToRect l="50000" t="50000" r="50000" b="50000"/>
            </a:path>
            <a:tileRect/>
          </a:gradFill>
        </p:spPr>
      </p:pic>
    </p:spTree>
    <p:extLst>
      <p:ext uri="{BB962C8B-B14F-4D97-AF65-F5344CB8AC3E}">
        <p14:creationId xmlns:p14="http://schemas.microsoft.com/office/powerpoint/2010/main" val="24757586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C27B33-F3A1-433C-9712-DC87944767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HR Analytics Unit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6E60FA-D5BC-439D-BDE6-82EAFD2A62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97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Learning Objective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Use the transaction costs framework to determine need for a HR Analytics Unit</a:t>
            </a:r>
          </a:p>
          <a:p>
            <a:r>
              <a:rPr lang="en-US" dirty="0">
                <a:cs typeface="Calibri"/>
              </a:rPr>
              <a:t>Evaluate the utility of a dedicated HR analytics unit for Starbucks</a:t>
            </a:r>
          </a:p>
          <a:p>
            <a:r>
              <a:rPr lang="en-US" dirty="0">
                <a:cs typeface="Calibri"/>
              </a:rPr>
              <a:t>Identify the steps in setting up a dedicated HR Analytics unit</a:t>
            </a:r>
          </a:p>
        </p:txBody>
      </p:sp>
    </p:spTree>
    <p:extLst>
      <p:ext uri="{BB962C8B-B14F-4D97-AF65-F5344CB8AC3E}">
        <p14:creationId xmlns:p14="http://schemas.microsoft.com/office/powerpoint/2010/main" val="40491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Make-or-Buy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Hiring consultants or performing analytics in-house is a </a:t>
            </a:r>
            <a:r>
              <a:rPr lang="en-US" u="sng" dirty="0">
                <a:cs typeface="Calibri"/>
              </a:rPr>
              <a:t>make vs buy decision</a:t>
            </a:r>
          </a:p>
          <a:p>
            <a:r>
              <a:rPr lang="en-US" dirty="0">
                <a:cs typeface="Calibri"/>
              </a:rPr>
              <a:t>Primarily three factors affect the make vs buy decision:</a:t>
            </a:r>
          </a:p>
          <a:p>
            <a:pPr lvl="1"/>
            <a:r>
              <a:rPr lang="en-US" dirty="0">
                <a:solidFill>
                  <a:srgbClr val="FF0000"/>
                </a:solidFill>
                <a:cs typeface="Calibri"/>
              </a:rPr>
              <a:t>Asset specificity</a:t>
            </a:r>
            <a:r>
              <a:rPr lang="en-US" dirty="0">
                <a:cs typeface="Calibri"/>
              </a:rPr>
              <a:t>: To what extent do we need to </a:t>
            </a:r>
            <a:r>
              <a:rPr lang="en-US" u="sng" dirty="0">
                <a:cs typeface="Calibri"/>
              </a:rPr>
              <a:t>customize the asset</a:t>
            </a:r>
            <a:r>
              <a:rPr lang="en-US" dirty="0">
                <a:cs typeface="Calibri"/>
              </a:rPr>
              <a:t> to meet our needs?</a:t>
            </a:r>
          </a:p>
          <a:p>
            <a:pPr lvl="1"/>
            <a:r>
              <a:rPr lang="en-US" dirty="0">
                <a:solidFill>
                  <a:srgbClr val="FF0000"/>
                </a:solidFill>
                <a:cs typeface="Calibri"/>
              </a:rPr>
              <a:t>Frequency</a:t>
            </a:r>
            <a:r>
              <a:rPr lang="en-US" dirty="0">
                <a:cs typeface="Calibri"/>
              </a:rPr>
              <a:t>: What is the </a:t>
            </a:r>
            <a:r>
              <a:rPr lang="en-US" u="sng" dirty="0">
                <a:cs typeface="Calibri"/>
              </a:rPr>
              <a:t>frequency of usage </a:t>
            </a:r>
            <a:r>
              <a:rPr lang="en-US" dirty="0">
                <a:cs typeface="Calibri"/>
              </a:rPr>
              <a:t>of the asset?</a:t>
            </a:r>
          </a:p>
          <a:p>
            <a:pPr lvl="1"/>
            <a:r>
              <a:rPr lang="en-US" dirty="0">
                <a:solidFill>
                  <a:srgbClr val="FF0000"/>
                </a:solidFill>
                <a:cs typeface="Calibri"/>
              </a:rPr>
              <a:t>Uncertainty</a:t>
            </a:r>
            <a:r>
              <a:rPr lang="en-US" dirty="0">
                <a:cs typeface="Calibri"/>
              </a:rPr>
              <a:t>: To what extent are we </a:t>
            </a:r>
            <a:r>
              <a:rPr lang="en-US" u="sng" dirty="0">
                <a:cs typeface="Calibri"/>
              </a:rPr>
              <a:t>uncertain of the process and its outcome</a:t>
            </a:r>
            <a:r>
              <a:rPr lang="en-US" dirty="0"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6886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cs typeface="Calibri Light"/>
              </a:rPr>
              <a:t>Make-or-Buy 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We go for a </a:t>
            </a:r>
            <a:r>
              <a:rPr lang="en-US" u="sng" dirty="0">
                <a:cs typeface="Calibri"/>
              </a:rPr>
              <a:t>make decision </a:t>
            </a:r>
            <a:r>
              <a:rPr lang="en-US" dirty="0">
                <a:cs typeface="Calibri"/>
              </a:rPr>
              <a:t>if: </a:t>
            </a:r>
          </a:p>
          <a:p>
            <a:pPr lvl="1"/>
            <a:r>
              <a:rPr lang="en-US" dirty="0">
                <a:cs typeface="Calibri"/>
              </a:rPr>
              <a:t>Asset specificity is high</a:t>
            </a:r>
          </a:p>
          <a:p>
            <a:pPr lvl="1"/>
            <a:r>
              <a:rPr lang="en-US" dirty="0">
                <a:cs typeface="Calibri"/>
              </a:rPr>
              <a:t>Frequency is high</a:t>
            </a:r>
          </a:p>
          <a:p>
            <a:pPr lvl="1"/>
            <a:r>
              <a:rPr lang="en-US" dirty="0">
                <a:cs typeface="Calibri"/>
              </a:rPr>
              <a:t>Uncertainty is low or we believe we are better equipped to deal with it than a third-party provider</a:t>
            </a:r>
          </a:p>
          <a:p>
            <a:r>
              <a:rPr lang="en-US" dirty="0">
                <a:cs typeface="Calibri"/>
              </a:rPr>
              <a:t>Benefits of in-house analytics center</a:t>
            </a:r>
          </a:p>
          <a:p>
            <a:pPr lvl="1"/>
            <a:r>
              <a:rPr lang="en-US" dirty="0">
                <a:cs typeface="Calibri"/>
              </a:rPr>
              <a:t>Data security</a:t>
            </a:r>
          </a:p>
          <a:p>
            <a:pPr lvl="1"/>
            <a:r>
              <a:rPr lang="en-US" dirty="0">
                <a:cs typeface="Calibri"/>
              </a:rPr>
              <a:t>Knowledge enrichment</a:t>
            </a:r>
          </a:p>
          <a:p>
            <a:pPr lvl="1"/>
            <a:r>
              <a:rPr lang="en-US" dirty="0">
                <a:cs typeface="Calibri"/>
              </a:rPr>
              <a:t>Scope for synergies</a:t>
            </a:r>
          </a:p>
          <a:p>
            <a:pPr lvl="1"/>
            <a:r>
              <a:rPr lang="en-US" dirty="0">
                <a:cs typeface="Calibri"/>
              </a:rPr>
              <a:t>Alignment of objectives</a:t>
            </a:r>
          </a:p>
        </p:txBody>
      </p:sp>
    </p:spTree>
    <p:extLst>
      <p:ext uri="{BB962C8B-B14F-4D97-AF65-F5344CB8AC3E}">
        <p14:creationId xmlns:p14="http://schemas.microsoft.com/office/powerpoint/2010/main" val="85732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Study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What are the problems that Starbucks is currently facing?</a:t>
            </a:r>
          </a:p>
          <a:p>
            <a:pPr lvl="1"/>
            <a:r>
              <a:rPr lang="en-US" dirty="0">
                <a:cs typeface="Calibri"/>
              </a:rPr>
              <a:t>Over-investment</a:t>
            </a:r>
          </a:p>
          <a:p>
            <a:pPr lvl="1"/>
            <a:r>
              <a:rPr lang="en-US" dirty="0">
                <a:cs typeface="Calibri"/>
              </a:rPr>
              <a:t>Possible reduction in growth of customers</a:t>
            </a:r>
          </a:p>
          <a:p>
            <a:r>
              <a:rPr lang="en-US" dirty="0">
                <a:cs typeface="Calibri"/>
              </a:rPr>
              <a:t>Can HR Analytics solve these problems?</a:t>
            </a:r>
          </a:p>
          <a:p>
            <a:pPr lvl="1"/>
            <a:r>
              <a:rPr lang="en-US" dirty="0">
                <a:cs typeface="Calibri"/>
              </a:rPr>
              <a:t>HR Planning can help rationalize the number of employees</a:t>
            </a:r>
          </a:p>
          <a:p>
            <a:pPr lvl="1"/>
            <a:r>
              <a:rPr lang="en-US" dirty="0">
                <a:cs typeface="Calibri"/>
              </a:rPr>
              <a:t>HR Analytics can help measure efficiency of training and employee engagement initiatives</a:t>
            </a:r>
          </a:p>
          <a:p>
            <a:pPr lvl="1"/>
            <a:r>
              <a:rPr lang="en-US" dirty="0">
                <a:cs typeface="Calibri"/>
              </a:rPr>
              <a:t>Integrated analytical approach is required as the interlinkages between process are strong:</a:t>
            </a:r>
          </a:p>
          <a:p>
            <a:pPr lvl="2"/>
            <a:r>
              <a:rPr lang="en-US" dirty="0">
                <a:cs typeface="Calibri"/>
              </a:rPr>
              <a:t>More trained and engaged employees </a:t>
            </a:r>
            <a:r>
              <a:rPr lang="en-US" dirty="0">
                <a:cs typeface="Calibri"/>
                <a:sym typeface="Wingdings" panose="05000000000000000000" pitchFamily="2" charset="2"/>
              </a:rPr>
              <a:t> Better quality and speed of processes with less waste  More satisfied and growing customer base  More revenue and less cost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373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Case Study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Should Starbucks go for a HR Analytics </a:t>
            </a:r>
            <a:r>
              <a:rPr lang="en-US" dirty="0" err="1">
                <a:cs typeface="Calibri"/>
              </a:rPr>
              <a:t>CoE</a:t>
            </a:r>
            <a:r>
              <a:rPr lang="en-US" dirty="0">
                <a:cs typeface="Calibri"/>
              </a:rPr>
              <a:t>?</a:t>
            </a:r>
          </a:p>
          <a:p>
            <a:pPr lvl="1"/>
            <a:r>
              <a:rPr lang="en-US" dirty="0">
                <a:cs typeface="Calibri"/>
              </a:rPr>
              <a:t>Yes because:</a:t>
            </a:r>
          </a:p>
          <a:p>
            <a:pPr lvl="2"/>
            <a:r>
              <a:rPr lang="en-US" dirty="0">
                <a:cs typeface="Calibri"/>
              </a:rPr>
              <a:t>Analytics requirements are structural part of their operations</a:t>
            </a:r>
          </a:p>
          <a:p>
            <a:pPr lvl="2"/>
            <a:r>
              <a:rPr lang="en-US" dirty="0">
                <a:cs typeface="Calibri"/>
              </a:rPr>
              <a:t>They have a culture of developing proprietary tools</a:t>
            </a:r>
          </a:p>
          <a:p>
            <a:pPr lvl="2"/>
            <a:r>
              <a:rPr lang="en-US" dirty="0">
                <a:cs typeface="Calibri"/>
              </a:rPr>
              <a:t>They have the revenue to fund a dedicated HR Analytics unit</a:t>
            </a:r>
          </a:p>
          <a:p>
            <a:pPr lvl="2"/>
            <a:r>
              <a:rPr lang="en-US" dirty="0">
                <a:cs typeface="Calibri"/>
              </a:rPr>
              <a:t>Business processes are interlinked and their strategy is unique</a:t>
            </a:r>
          </a:p>
          <a:p>
            <a:pPr lvl="2"/>
            <a:r>
              <a:rPr lang="en-US" dirty="0">
                <a:cs typeface="Calibri"/>
              </a:rPr>
              <a:t>They  understand their business better than others and speed of resolution is important</a:t>
            </a:r>
          </a:p>
          <a:p>
            <a:pPr lvl="2"/>
            <a:r>
              <a:rPr lang="en-US" dirty="0">
                <a:cs typeface="Calibri"/>
              </a:rPr>
              <a:t>They need to ensure franchise store employees are comparable to company-owned </a:t>
            </a:r>
            <a:r>
              <a:rPr lang="en-US">
                <a:cs typeface="Calibri"/>
              </a:rPr>
              <a:t>store employees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If yes, what steps should it take?</a:t>
            </a:r>
          </a:p>
        </p:txBody>
      </p:sp>
    </p:spTree>
    <p:extLst>
      <p:ext uri="{BB962C8B-B14F-4D97-AF65-F5344CB8AC3E}">
        <p14:creationId xmlns:p14="http://schemas.microsoft.com/office/powerpoint/2010/main" val="255325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Chain and Current Use of Analytics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ACD8F073-8D9A-461F-9463-44A027D08E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797840"/>
              </p:ext>
            </p:extLst>
          </p:nvPr>
        </p:nvGraphicFramePr>
        <p:xfrm>
          <a:off x="838200" y="1825625"/>
          <a:ext cx="10515600" cy="263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2B67F8D-76E0-4CBC-80C7-A8A88D29AFAC}"/>
              </a:ext>
            </a:extLst>
          </p:cNvPr>
          <p:cNvSpPr txBox="1">
            <a:spLocks/>
          </p:cNvSpPr>
          <p:nvPr/>
        </p:nvSpPr>
        <p:spPr>
          <a:xfrm>
            <a:off x="685800" y="407576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Calibri"/>
              </a:rPr>
              <a:t>Proprietary blend of systems was used to manage supply chain</a:t>
            </a:r>
          </a:p>
          <a:p>
            <a:r>
              <a:rPr lang="en-US" dirty="0">
                <a:cs typeface="Calibri"/>
              </a:rPr>
              <a:t>Data on roasting curves was input into proprietary computer software</a:t>
            </a:r>
          </a:p>
          <a:p>
            <a:r>
              <a:rPr lang="en-US" dirty="0">
                <a:cs typeface="Calibri"/>
              </a:rPr>
              <a:t>Had an excellent forecasting system</a:t>
            </a:r>
          </a:p>
        </p:txBody>
      </p:sp>
    </p:spTree>
    <p:extLst>
      <p:ext uri="{BB962C8B-B14F-4D97-AF65-F5344CB8AC3E}">
        <p14:creationId xmlns:p14="http://schemas.microsoft.com/office/powerpoint/2010/main" val="251775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HR Analytics Unit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xmlns="" id="{782F8FF6-1BCF-40E6-8916-0791EE5D1663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347" y="1759418"/>
            <a:ext cx="6860241" cy="4594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1931C3-5EBB-4379-8EF1-CB284ECD9BCD}"/>
              </a:ext>
            </a:extLst>
          </p:cNvPr>
          <p:cNvSpPr txBox="1"/>
          <p:nvPr/>
        </p:nvSpPr>
        <p:spPr>
          <a:xfrm>
            <a:off x="8776447" y="2097741"/>
            <a:ext cx="2761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HR Analytics unit requires people with both analytical and consultative, including communication, skills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223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Responsibility Assignment Matrix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xmlns="" id="{54EF4528-85B4-4D42-87F0-3930A79D0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90688"/>
            <a:ext cx="10668000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5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 to Remember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0507412E-C9C1-4DBD-8E20-C99F01E76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Appoint an Analytics </a:t>
            </a:r>
            <a:r>
              <a:rPr lang="en-US" dirty="0" err="1">
                <a:cs typeface="Calibri"/>
              </a:rPr>
              <a:t>CoE</a:t>
            </a:r>
            <a:r>
              <a:rPr lang="en-US" dirty="0">
                <a:cs typeface="Calibri"/>
              </a:rPr>
              <a:t> to build support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Review Existing Processes in New Light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Find the Right Talent to Build HR Analytics </a:t>
            </a:r>
            <a:r>
              <a:rPr lang="en-US" dirty="0" err="1">
                <a:cs typeface="Calibri"/>
              </a:rPr>
              <a:t>CoE</a:t>
            </a:r>
            <a:endParaRPr lang="en-US" dirty="0"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Choose the Right Structure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Have a Clear Vision and Communicate it Properly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Choose Quick Wins</a:t>
            </a:r>
          </a:p>
        </p:txBody>
      </p:sp>
    </p:spTree>
    <p:extLst>
      <p:ext uri="{BB962C8B-B14F-4D97-AF65-F5344CB8AC3E}">
        <p14:creationId xmlns:p14="http://schemas.microsoft.com/office/powerpoint/2010/main" val="221918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 to Remember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0507412E-C9C1-4DBD-8E20-C99F01E76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en-US" dirty="0">
                <a:cs typeface="Calibri"/>
              </a:rPr>
              <a:t>Collect Trustworthy and Usable Data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Identify and focus on critical data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Influence data collection processes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cs typeface="Calibri"/>
              </a:rPr>
              <a:t>Measure and monitor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dirty="0">
                <a:cs typeface="Calibri"/>
              </a:rPr>
              <a:t>Use Right Tools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dirty="0">
                <a:cs typeface="Calibri"/>
              </a:rPr>
              <a:t>Develop Processes and Brand</a:t>
            </a:r>
          </a:p>
        </p:txBody>
      </p:sp>
    </p:spTree>
    <p:extLst>
      <p:ext uri="{BB962C8B-B14F-4D97-AF65-F5344CB8AC3E}">
        <p14:creationId xmlns:p14="http://schemas.microsoft.com/office/powerpoint/2010/main" val="61735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5D7D0509-45D3-457C-AB90-0707873249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1766709"/>
              </p:ext>
            </p:extLst>
          </p:nvPr>
        </p:nvGraphicFramePr>
        <p:xfrm>
          <a:off x="4000500" y="2766218"/>
          <a:ext cx="41910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A3CB69-1534-4F02-BAA4-291B7AB4B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FLP|| Indian Institute of Management Rohtak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31D6E0-EE0F-429D-966E-2256E73C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02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984</TotalTime>
  <Words>481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HR Analytics Unit</vt:lpstr>
      <vt:lpstr>Learning Objective </vt:lpstr>
      <vt:lpstr>Make-or-Buy </vt:lpstr>
      <vt:lpstr>Make-or-Buy </vt:lpstr>
      <vt:lpstr>Case Study </vt:lpstr>
      <vt:lpstr>Case Study </vt:lpstr>
      <vt:lpstr>Value Chain and Current Use of Analytics </vt:lpstr>
      <vt:lpstr>Developing HR Analytics Unit</vt:lpstr>
      <vt:lpstr>Responsibility Assignment Matrix</vt:lpstr>
      <vt:lpstr>Key Points to Remember</vt:lpstr>
      <vt:lpstr>Key Points to Remember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Title</dc:title>
  <dc:creator>Varis Kumar Kalia</dc:creator>
  <cp:lastModifiedBy>Administrator</cp:lastModifiedBy>
  <cp:revision>93</cp:revision>
  <dcterms:created xsi:type="dcterms:W3CDTF">2020-07-17T15:38:53Z</dcterms:created>
  <dcterms:modified xsi:type="dcterms:W3CDTF">2023-02-26T03:06:53Z</dcterms:modified>
</cp:coreProperties>
</file>