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4"/>
  </p:notesMasterIdLst>
  <p:handoutMasterIdLst>
    <p:handoutMasterId r:id="rId65"/>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419" r:id="rId54"/>
    <p:sldId id="420" r:id="rId55"/>
    <p:sldId id="334" r:id="rId56"/>
    <p:sldId id="335" r:id="rId57"/>
    <p:sldId id="336" r:id="rId58"/>
    <p:sldId id="259" r:id="rId59"/>
    <p:sldId id="260" r:id="rId60"/>
    <p:sldId id="427" r:id="rId61"/>
    <p:sldId id="262" r:id="rId62"/>
    <p:sldId id="310"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val="3828540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WORKPLACE CULTURE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Artifacts (visible behaviour).</a:t>
            </a:r>
          </a:p>
          <a:p>
            <a:pPr marL="514350" indent="-514350">
              <a:buFont typeface="Wingdings" panose="05000000000000000000" pitchFamily="2" charset="2"/>
              <a:buAutoNum type="alphaLcParenBoth"/>
            </a:pPr>
            <a:r>
              <a:rPr lang="en-MY" dirty="0"/>
              <a:t>Espoused values (may appear through surveys), and</a:t>
            </a:r>
          </a:p>
          <a:p>
            <a:pPr marL="514350" indent="-514350">
              <a:buFont typeface="Wingdings" panose="05000000000000000000" pitchFamily="2" charset="2"/>
              <a:buAutoNum type="alphaLcParenBoth"/>
            </a:pPr>
            <a:r>
              <a:rPr lang="en-MY"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p14="http://schemas.microsoft.com/office/powerpoint/2010/main" val="3836320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2417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id="{0E165291-3D02-4DE4-9678-F1ACEDCD9D7E}"/>
              </a:ext>
            </a:extLst>
          </p:cNvPr>
          <p:cNvSpPr>
            <a:spLocks noGrp="1"/>
          </p:cNvSpPr>
          <p:nvPr>
            <p:ph idx="1"/>
          </p:nvPr>
        </p:nvSpPr>
        <p:spPr/>
        <p:txBody>
          <a:bodyPr/>
          <a:lstStyle/>
          <a:p>
            <a:r>
              <a:rPr lang="en-MY" dirty="0"/>
              <a:t>Psychologist Dr Geert Hofstede published his cultural dimensions model at the end of the 1970s, based on a decade of research.</a:t>
            </a:r>
          </a:p>
          <a:p>
            <a:endParaRPr lang="en-MY" dirty="0"/>
          </a:p>
          <a:p>
            <a:r>
              <a:rPr lang="en-MY"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val="3749217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id="{3D07BF2F-E92D-4842-AA36-BB01BFEA56CA}"/>
              </a:ext>
            </a:extLst>
          </p:cNvPr>
          <p:cNvSpPr>
            <a:spLocks noGrp="1"/>
          </p:cNvSpPr>
          <p:nvPr>
            <p:ph idx="1"/>
          </p:nvPr>
        </p:nvSpPr>
        <p:spPr/>
        <p:txBody>
          <a:bodyPr/>
          <a:lstStyle/>
          <a:p>
            <a:pPr marL="0" indent="0">
              <a:buNone/>
            </a:pPr>
            <a:r>
              <a:rPr lang="en-MY"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 </a:t>
            </a:r>
          </a:p>
        </p:txBody>
      </p:sp>
    </p:spTree>
    <p:extLst>
      <p:ext uri="{BB962C8B-B14F-4D97-AF65-F5344CB8AC3E}">
        <p14:creationId xmlns:p14="http://schemas.microsoft.com/office/powerpoint/2010/main" val="2155904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0477-E42C-41FC-A583-D2268AFF92E2}"/>
              </a:ext>
            </a:extLst>
          </p:cNvPr>
          <p:cNvSpPr>
            <a:spLocks noGrp="1"/>
          </p:cNvSpPr>
          <p:nvPr>
            <p:ph type="title"/>
          </p:nvPr>
        </p:nvSpPr>
        <p:spPr/>
        <p:txBody>
          <a:bodyPr/>
          <a:lstStyle/>
          <a:p>
            <a:r>
              <a:rPr lang="en-MY" dirty="0"/>
              <a:t>Examples of Power Distance</a:t>
            </a:r>
          </a:p>
        </p:txBody>
      </p:sp>
      <p:sp>
        <p:nvSpPr>
          <p:cNvPr id="3" name="Content Placeholder 2">
            <a:extLst>
              <a:ext uri="{FF2B5EF4-FFF2-40B4-BE49-F238E27FC236}">
                <a16:creationId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dirty="0"/>
              <a:t>Latin American and Arabic nations are ranked the highest in this category</a:t>
            </a:r>
          </a:p>
          <a:p>
            <a:r>
              <a:rPr lang="en-MY" dirty="0"/>
              <a:t>Scandinavian and Germanic speaking countries the least.</a:t>
            </a:r>
          </a:p>
          <a:p>
            <a:r>
              <a:rPr lang="en-MY" dirty="0"/>
              <a:t>Germany has a 35 on the cultural scale of Hofstede’s analysis. Compared to Arab countries where the power distance is very high (80) and Austria where it very low (11), Germany is somewhat in the middle. </a:t>
            </a:r>
          </a:p>
          <a:p>
            <a:r>
              <a:rPr lang="en-MY" dirty="0"/>
              <a:t>The power distance in the United States scores a 40 on the cultural scale.</a:t>
            </a:r>
          </a:p>
          <a:p>
            <a:endParaRPr lang="en-MY" dirty="0"/>
          </a:p>
        </p:txBody>
      </p:sp>
    </p:spTree>
    <p:extLst>
      <p:ext uri="{BB962C8B-B14F-4D97-AF65-F5344CB8AC3E}">
        <p14:creationId xmlns:p14="http://schemas.microsoft.com/office/powerpoint/2010/main" val="3556054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1F6B-0DB2-4301-A332-B15CE73B92A8}"/>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13D88B72-B2A0-4EAC-85E8-C958716E7956}"/>
              </a:ext>
            </a:extLst>
          </p:cNvPr>
          <p:cNvSpPr>
            <a:spLocks noGrp="1"/>
          </p:cNvSpPr>
          <p:nvPr>
            <p:ph idx="1"/>
          </p:nvPr>
        </p:nvSpPr>
        <p:spPr/>
        <p:txBody>
          <a:bodyPr/>
          <a:lstStyle/>
          <a:p>
            <a:r>
              <a:rPr lang="en-MY" dirty="0"/>
              <a:t>Individualism is contrasted with collectivism, and refers to the extent to which people are expected to stand up for themselves, or alternatively act predominantly as a member of the group or organization.</a:t>
            </a:r>
          </a:p>
          <a:p>
            <a:endParaRPr lang="en-MY" dirty="0"/>
          </a:p>
          <a:p>
            <a:r>
              <a:rPr lang="en-MY" dirty="0"/>
              <a:t>Latin American cultures usually rank low in this category, while U.S.A. is the most individualistic culture in the world.</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99650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924D-D6BB-4D02-8062-B226940BCA2D}"/>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A37A4B28-D76A-4FEC-8421-73039AF4E0AA}"/>
              </a:ext>
            </a:extLst>
          </p:cNvPr>
          <p:cNvSpPr>
            <a:spLocks noGrp="1"/>
          </p:cNvSpPr>
          <p:nvPr>
            <p:ph idx="1"/>
          </p:nvPr>
        </p:nvSpPr>
        <p:spPr/>
        <p:txBody>
          <a:bodyPr/>
          <a:lstStyle/>
          <a:p>
            <a:r>
              <a:rPr lang="en-MY" dirty="0"/>
              <a:t>Masculine cultures value competitiveness, assertiveness, ambition, and the accumulation of wealth and material possessions, while feminine cultures place more value on relationships and quality of life.</a:t>
            </a:r>
          </a:p>
          <a:p>
            <a:endParaRPr lang="en-MY" dirty="0"/>
          </a:p>
          <a:p>
            <a:r>
              <a:rPr lang="en-MY"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val="645983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7D74-F6C4-4CE7-8B2D-5F7A02A751FF}"/>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dirty="0"/>
              <a:t>High Uncertainty Avoidance cultures are more resistant to change, often characterized by more elaborate rituals/religious practices. Low Uncertainty Avoidance cultures tend to accept competition and conflict, and tolerate dissent and deviance.</a:t>
            </a:r>
          </a:p>
          <a:p>
            <a:r>
              <a:rPr lang="en-MY"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val="4165911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190AC-5DBC-485D-8CB5-42288F270E36}"/>
              </a:ext>
            </a:extLst>
          </p:cNvPr>
          <p:cNvSpPr>
            <a:spLocks noGrp="1"/>
          </p:cNvSpPr>
          <p:nvPr>
            <p:ph type="title"/>
          </p:nvPr>
        </p:nvSpPr>
        <p:spPr/>
        <p:txBody>
          <a:bodyPr/>
          <a:lstStyle/>
          <a:p>
            <a:r>
              <a:rPr lang="en-MY" dirty="0"/>
              <a:t>Long- vs. Short-Term Orientation</a:t>
            </a:r>
          </a:p>
        </p:txBody>
      </p:sp>
      <p:sp>
        <p:nvSpPr>
          <p:cNvPr id="3" name="Content Placeholder 2">
            <a:extLst>
              <a:ext uri="{FF2B5EF4-FFF2-40B4-BE49-F238E27FC236}">
                <a16:creationId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600" dirty="0"/>
              <a:t>Long- vs. short-term orientation describes a society's “time horizon,” or the importance attached to the future versus the past and present.</a:t>
            </a:r>
          </a:p>
          <a:p>
            <a:r>
              <a:rPr lang="en-MY" sz="2600" dirty="0"/>
              <a:t>In long-term oriented societies, thrift and perseverance are valued more. In short-term oriented societies, respect for tradition and reciprocation of gifts and </a:t>
            </a:r>
            <a:r>
              <a:rPr lang="en-MY" sz="2600" dirty="0" err="1"/>
              <a:t>favors</a:t>
            </a:r>
            <a:r>
              <a:rPr lang="en-MY" sz="2600" dirty="0"/>
              <a:t> are valued more.</a:t>
            </a:r>
          </a:p>
          <a:p>
            <a:r>
              <a:rPr lang="en-MY" sz="26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val="3813968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Which of the following cultures is likely to be low in uncertainty avoidance?</a:t>
            </a:r>
          </a:p>
          <a:p>
            <a:pPr marL="0" indent="0">
              <a:buNone/>
            </a:pPr>
            <a:r>
              <a:rPr lang="en-MY" dirty="0"/>
              <a:t>a) Sweden</a:t>
            </a:r>
          </a:p>
          <a:p>
            <a:pPr marL="0" indent="0">
              <a:buNone/>
            </a:pPr>
            <a:r>
              <a:rPr lang="en-MY" dirty="0"/>
              <a:t>b) Brazil</a:t>
            </a:r>
          </a:p>
          <a:p>
            <a:pPr marL="0" indent="0">
              <a:buNone/>
            </a:pPr>
            <a:r>
              <a:rPr lang="en-MY" dirty="0"/>
              <a:t>c) Japan</a:t>
            </a:r>
          </a:p>
          <a:p>
            <a:pPr marL="0" indent="0">
              <a:buNone/>
            </a:pPr>
            <a:r>
              <a:rPr lang="en-MY" dirty="0"/>
              <a:t>d) Germany</a:t>
            </a:r>
          </a:p>
          <a:p>
            <a:pPr marL="0" indent="0">
              <a:buNone/>
            </a:pPr>
            <a:endParaRPr lang="en-MY" dirty="0"/>
          </a:p>
        </p:txBody>
      </p:sp>
    </p:spTree>
    <p:extLst>
      <p:ext uri="{BB962C8B-B14F-4D97-AF65-F5344CB8AC3E}">
        <p14:creationId xmlns:p14="http://schemas.microsoft.com/office/powerpoint/2010/main" val="2975838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061540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2410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CBB76-96FC-4468-B163-4E570C45606D}"/>
              </a:ext>
            </a:extLst>
          </p:cNvPr>
          <p:cNvSpPr>
            <a:spLocks noGrp="1"/>
          </p:cNvSpPr>
          <p:nvPr>
            <p:ph type="title"/>
          </p:nvPr>
        </p:nvSpPr>
        <p:spPr/>
        <p:txBody>
          <a:bodyPr/>
          <a:lstStyle/>
          <a:p>
            <a:r>
              <a:rPr lang="en-MY" sz="4000" dirty="0"/>
              <a:t>Trompenaars and Hampden-Turner's Seven Dimensions of Culture</a:t>
            </a:r>
          </a:p>
        </p:txBody>
      </p:sp>
      <p:sp>
        <p:nvSpPr>
          <p:cNvPr id="3" name="Content Placeholder 2">
            <a:extLst>
              <a:ext uri="{FF2B5EF4-FFF2-40B4-BE49-F238E27FC236}">
                <a16:creationId xmlns:a16="http://schemas.microsoft.com/office/drawing/2014/main" id="{5693D11A-D0D4-4726-BCAB-816A1197B6C1}"/>
              </a:ext>
            </a:extLst>
          </p:cNvPr>
          <p:cNvSpPr>
            <a:spLocks noGrp="1"/>
          </p:cNvSpPr>
          <p:nvPr>
            <p:ph idx="1"/>
          </p:nvPr>
        </p:nvSpPr>
        <p:spPr>
          <a:xfrm>
            <a:off x="685800" y="1556792"/>
            <a:ext cx="8206680" cy="4530725"/>
          </a:xfrm>
        </p:spPr>
        <p:txBody>
          <a:bodyPr/>
          <a:lstStyle/>
          <a:p>
            <a:r>
              <a:rPr lang="en-MY" dirty="0"/>
              <a:t>The Seven Dimensions of Culture were identified by management consultants </a:t>
            </a:r>
            <a:r>
              <a:rPr lang="en-MY" dirty="0" err="1"/>
              <a:t>Fons</a:t>
            </a:r>
            <a:r>
              <a:rPr lang="en-MY" dirty="0"/>
              <a:t> Trompenaars and Charles Hampden-Turner, and the model was published in their 1997 book, "Riding the Waves of Culture.“</a:t>
            </a:r>
          </a:p>
          <a:p>
            <a:endParaRPr lang="en-MY" dirty="0"/>
          </a:p>
          <a:p>
            <a:r>
              <a:rPr lang="en-MY"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val="4012981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0967-2359-4EEB-9CA7-E9E2F701188D}"/>
              </a:ext>
            </a:extLst>
          </p:cNvPr>
          <p:cNvSpPr>
            <a:spLocks noGrp="1"/>
          </p:cNvSpPr>
          <p:nvPr>
            <p:ph type="title"/>
          </p:nvPr>
        </p:nvSpPr>
        <p:spPr/>
        <p:txBody>
          <a:bodyPr/>
          <a:lstStyle/>
          <a:p>
            <a:r>
              <a:rPr lang="en-MY" dirty="0"/>
              <a:t>Achievement vs. Ascription</a:t>
            </a:r>
          </a:p>
        </p:txBody>
      </p:sp>
      <p:pic>
        <p:nvPicPr>
          <p:cNvPr id="4" name="Picture 3">
            <a:extLst>
              <a:ext uri="{FF2B5EF4-FFF2-40B4-BE49-F238E27FC236}">
                <a16:creationId xmlns:a16="http://schemas.microsoft.com/office/drawing/2014/main" id="{04740826-83CC-41E3-A7C7-552CF9DFBE3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6980555" cy="4302720"/>
          </a:xfrm>
          <a:prstGeom prst="rect">
            <a:avLst/>
          </a:prstGeom>
          <a:noFill/>
          <a:ln>
            <a:noFill/>
          </a:ln>
        </p:spPr>
      </p:pic>
    </p:spTree>
    <p:extLst>
      <p:ext uri="{BB962C8B-B14F-4D97-AF65-F5344CB8AC3E}">
        <p14:creationId xmlns:p14="http://schemas.microsoft.com/office/powerpoint/2010/main" val="4179563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9489-FCD0-4B04-B680-3CB2957D6BE1}"/>
              </a:ext>
            </a:extLst>
          </p:cNvPr>
          <p:cNvSpPr>
            <a:spLocks noGrp="1"/>
          </p:cNvSpPr>
          <p:nvPr>
            <p:ph type="title"/>
          </p:nvPr>
        </p:nvSpPr>
        <p:spPr/>
        <p:txBody>
          <a:bodyPr/>
          <a:lstStyle/>
          <a:p>
            <a:r>
              <a:rPr lang="en-MY" dirty="0"/>
              <a:t>Sequential Time vs. Synchronous Time</a:t>
            </a:r>
          </a:p>
        </p:txBody>
      </p:sp>
      <p:pic>
        <p:nvPicPr>
          <p:cNvPr id="4" name="Picture 3">
            <a:extLst>
              <a:ext uri="{FF2B5EF4-FFF2-40B4-BE49-F238E27FC236}">
                <a16:creationId xmlns:a16="http://schemas.microsoft.com/office/drawing/2014/main" id="{8F9F48CE-2868-488F-A1B0-58B5B8243E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58902" y="1869226"/>
            <a:ext cx="6826195" cy="4710961"/>
          </a:xfrm>
          <a:prstGeom prst="rect">
            <a:avLst/>
          </a:prstGeom>
          <a:noFill/>
          <a:ln>
            <a:noFill/>
          </a:ln>
        </p:spPr>
      </p:pic>
    </p:spTree>
    <p:extLst>
      <p:ext uri="{BB962C8B-B14F-4D97-AF65-F5344CB8AC3E}">
        <p14:creationId xmlns:p14="http://schemas.microsoft.com/office/powerpoint/2010/main" val="1238176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id="{316FED89-1353-4F9E-AB64-ADEDD0DB0B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val="128081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1153-3380-48A7-A056-F4121640FA6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7C4D7128-3EE2-4B95-B9C8-BBF6DFB6E4E4}"/>
              </a:ext>
            </a:extLst>
          </p:cNvPr>
          <p:cNvSpPr>
            <a:spLocks noGrp="1"/>
          </p:cNvSpPr>
          <p:nvPr>
            <p:ph idx="1"/>
          </p:nvPr>
        </p:nvSpPr>
        <p:spPr/>
        <p:txBody>
          <a:bodyPr/>
          <a:lstStyle/>
          <a:p>
            <a:pPr marL="0" indent="0">
              <a:buNone/>
            </a:pPr>
            <a:r>
              <a:rPr lang="en-MY" dirty="0"/>
              <a:t>Employee job hopping where one changes jobs for career enhancement is a concept that is MOST associated with which of Hofstede's cultural dimensions ?</a:t>
            </a:r>
          </a:p>
          <a:p>
            <a:pPr marL="514350" indent="-514350">
              <a:buFont typeface="+mj-lt"/>
              <a:buAutoNum type="alphaUcPeriod"/>
            </a:pPr>
            <a:r>
              <a:rPr lang="en-MY" dirty="0"/>
              <a:t>Feminine culture	</a:t>
            </a:r>
          </a:p>
          <a:p>
            <a:pPr marL="514350" indent="-514350">
              <a:buFont typeface="+mj-lt"/>
              <a:buAutoNum type="alphaUcPeriod"/>
            </a:pPr>
            <a:r>
              <a:rPr lang="en-MY" dirty="0"/>
              <a:t>Individualism culture	</a:t>
            </a:r>
          </a:p>
          <a:p>
            <a:pPr marL="514350" indent="-514350">
              <a:buFont typeface="+mj-lt"/>
              <a:buAutoNum type="alphaUcPeriod"/>
            </a:pPr>
            <a:r>
              <a:rPr lang="en-MY" dirty="0"/>
              <a:t>High </a:t>
            </a:r>
            <a:r>
              <a:rPr lang="en-MY" dirty="0" err="1"/>
              <a:t>uncertainity</a:t>
            </a:r>
            <a:r>
              <a:rPr lang="en-MY" dirty="0"/>
              <a:t> avoidance culture	</a:t>
            </a:r>
          </a:p>
          <a:p>
            <a:pPr marL="514350" indent="-514350">
              <a:buFont typeface="+mj-lt"/>
              <a:buAutoNum type="alphaUcPeriod"/>
            </a:pPr>
            <a:r>
              <a:rPr lang="en-MY"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val="2403002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9BF586C-C9BC-4CBE-9CF7-069805610D09}"/>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95834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004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 A corporate culture high on person and hierarchical value dimensions is called</a:t>
            </a:r>
          </a:p>
          <a:p>
            <a:pPr marL="0" indent="0">
              <a:buNone/>
            </a:pPr>
            <a:r>
              <a:rPr lang="en-MY" dirty="0"/>
              <a:t>a) Eiffel Tower.</a:t>
            </a:r>
          </a:p>
          <a:p>
            <a:pPr marL="0" indent="0">
              <a:buNone/>
            </a:pPr>
            <a:r>
              <a:rPr lang="en-MY" dirty="0"/>
              <a:t>b) Guided Missile.</a:t>
            </a:r>
          </a:p>
          <a:p>
            <a:pPr marL="0" indent="0">
              <a:buNone/>
            </a:pPr>
            <a:r>
              <a:rPr lang="en-MY" dirty="0"/>
              <a:t>c) Family.</a:t>
            </a:r>
          </a:p>
          <a:p>
            <a:pPr marL="0" indent="0">
              <a:buNone/>
            </a:pPr>
            <a:r>
              <a:rPr lang="en-MY" dirty="0"/>
              <a:t>d) Incubator</a:t>
            </a:r>
          </a:p>
          <a:p>
            <a:pPr marL="0" indent="0">
              <a:buNone/>
            </a:pPr>
            <a:endParaRPr lang="en-MY" dirty="0"/>
          </a:p>
        </p:txBody>
      </p:sp>
    </p:spTree>
    <p:extLst>
      <p:ext uri="{BB962C8B-B14F-4D97-AF65-F5344CB8AC3E}">
        <p14:creationId xmlns:p14="http://schemas.microsoft.com/office/powerpoint/2010/main" val="3610366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958615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7631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DC32-1AB8-4454-A9ED-ABCACE250557}"/>
              </a:ext>
            </a:extLst>
          </p:cNvPr>
          <p:cNvSpPr>
            <a:spLocks noGrp="1"/>
          </p:cNvSpPr>
          <p:nvPr>
            <p:ph type="title"/>
          </p:nvPr>
        </p:nvSpPr>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id="{C2A59C64-9BDD-4474-88E6-89357FB5C79B}"/>
              </a:ext>
            </a:extLst>
          </p:cNvPr>
          <p:cNvSpPr>
            <a:spLocks noGrp="1"/>
          </p:cNvSpPr>
          <p:nvPr>
            <p:ph idx="1"/>
          </p:nvPr>
        </p:nvSpPr>
        <p:spPr/>
        <p:txBody>
          <a:bodyPr/>
          <a:lstStyle/>
          <a:p>
            <a:r>
              <a:rPr lang="en-MY" dirty="0"/>
              <a:t>Edward T Hall was an American anthropologist and cross-cultural researcher.</a:t>
            </a:r>
          </a:p>
          <a:p>
            <a:endParaRPr lang="en-MY" dirty="0"/>
          </a:p>
          <a:p>
            <a:r>
              <a:rPr lang="en-MY"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val="2894678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An example of a high-context national culture is</a:t>
            </a:r>
          </a:p>
          <a:p>
            <a:pPr marL="0" indent="0">
              <a:buNone/>
            </a:pPr>
            <a:r>
              <a:rPr lang="en-MY" dirty="0"/>
              <a:t>a) United Kingdom.</a:t>
            </a:r>
          </a:p>
          <a:p>
            <a:pPr marL="0" indent="0">
              <a:buNone/>
            </a:pPr>
            <a:r>
              <a:rPr lang="en-MY" dirty="0"/>
              <a:t>b) Canada.</a:t>
            </a:r>
          </a:p>
          <a:p>
            <a:pPr marL="0" indent="0">
              <a:buNone/>
            </a:pPr>
            <a:r>
              <a:rPr lang="en-MY" dirty="0"/>
              <a:t>c) United States.</a:t>
            </a:r>
          </a:p>
          <a:p>
            <a:pPr marL="0" indent="0">
              <a:buNone/>
            </a:pPr>
            <a:r>
              <a:rPr lang="en-MY" dirty="0"/>
              <a:t>d) Japan.</a:t>
            </a:r>
          </a:p>
          <a:p>
            <a:pPr marL="0" indent="0">
              <a:buNone/>
            </a:pPr>
            <a:endParaRPr lang="en-MY" dirty="0"/>
          </a:p>
        </p:txBody>
      </p:sp>
    </p:spTree>
    <p:extLst>
      <p:ext uri="{BB962C8B-B14F-4D97-AF65-F5344CB8AC3E}">
        <p14:creationId xmlns:p14="http://schemas.microsoft.com/office/powerpoint/2010/main" val="1373019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197342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low-context cultures, the focus of communication is on :</a:t>
            </a:r>
          </a:p>
          <a:p>
            <a:pPr marL="0" indent="0">
              <a:buNone/>
            </a:pPr>
            <a:r>
              <a:rPr lang="en-MY" dirty="0"/>
              <a:t>a) cultural filters.</a:t>
            </a:r>
          </a:p>
          <a:p>
            <a:pPr marL="0" indent="0">
              <a:buNone/>
            </a:pPr>
            <a:r>
              <a:rPr lang="en-MY" dirty="0"/>
              <a:t>b) words.</a:t>
            </a:r>
          </a:p>
          <a:p>
            <a:pPr marL="0" indent="0">
              <a:buNone/>
            </a:pPr>
            <a:r>
              <a:rPr lang="en-MY" dirty="0"/>
              <a:t>c) nonverbal cues.</a:t>
            </a:r>
          </a:p>
          <a:p>
            <a:pPr marL="0" indent="0">
              <a:buNone/>
            </a:pPr>
            <a:r>
              <a:rPr lang="en-MY" dirty="0"/>
              <a:t>d) relationships.</a:t>
            </a:r>
          </a:p>
          <a:p>
            <a:pPr marL="0" indent="0">
              <a:buNone/>
            </a:pPr>
            <a:endParaRPr lang="en-MY" dirty="0"/>
          </a:p>
        </p:txBody>
      </p:sp>
    </p:spTree>
    <p:extLst>
      <p:ext uri="{BB962C8B-B14F-4D97-AF65-F5344CB8AC3E}">
        <p14:creationId xmlns:p14="http://schemas.microsoft.com/office/powerpoint/2010/main" val="3923485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BC6D0C16-8578-4AE3-BF79-B7B4F3127AC0}"/>
              </a:ext>
            </a:extLst>
          </p:cNvPr>
          <p:cNvSpPr>
            <a:spLocks noGrp="1"/>
          </p:cNvSpPr>
          <p:nvPr>
            <p:ph idx="1"/>
          </p:nvPr>
        </p:nvSpPr>
        <p:spPr/>
        <p:txBody>
          <a:bodyPr/>
          <a:lstStyle/>
          <a:p>
            <a:pPr marL="0" indent="0">
              <a:buNone/>
            </a:pPr>
            <a:r>
              <a:rPr lang="en-MY" dirty="0"/>
              <a:t>Option B</a:t>
            </a:r>
          </a:p>
        </p:txBody>
      </p:sp>
    </p:spTree>
    <p:extLst>
      <p:ext uri="{BB962C8B-B14F-4D97-AF65-F5344CB8AC3E}">
        <p14:creationId xmlns:p14="http://schemas.microsoft.com/office/powerpoint/2010/main" val="18456315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83875428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2144</TotalTime>
  <Words>3072</Words>
  <Application>Microsoft Office PowerPoint</Application>
  <PresentationFormat>On-screen Show (4:3)</PresentationFormat>
  <Paragraphs>245</Paragraphs>
  <Slides>62</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Times New Roman</vt:lpstr>
      <vt:lpstr>Wingdings</vt:lpstr>
      <vt:lpstr>Office Theme</vt:lpstr>
      <vt:lpstr>WORKPLACE CULTURE - I</vt:lpstr>
      <vt:lpstr>PowerPoint Presentation</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Values</vt:lpstr>
      <vt:lpstr>Basic Assumptions</vt:lpstr>
      <vt:lpstr>Edgar Schein’s Model</vt:lpstr>
      <vt:lpstr>Organisational Culture</vt:lpstr>
      <vt:lpstr>PowerPoint Presentation</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PowerPoint Presentation</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PowerPoint Presentation</vt:lpstr>
      <vt:lpstr>Diversity Cultures</vt:lpstr>
      <vt:lpstr>Family</vt:lpstr>
      <vt:lpstr>Eiffel Tower</vt:lpstr>
      <vt:lpstr>Incubator</vt:lpstr>
      <vt:lpstr>Guided Missile</vt:lpstr>
      <vt:lpstr>Question # </vt:lpstr>
      <vt:lpstr>Answer # </vt:lpstr>
      <vt:lpstr>PowerPoint Presentation</vt:lpstr>
      <vt:lpstr>Edward Hall’s Cultural dimensions</vt:lpstr>
      <vt:lpstr>High vs Low Context Culture</vt:lpstr>
      <vt:lpstr>High context Culture</vt:lpstr>
      <vt:lpstr>Low context Culture</vt:lpstr>
      <vt:lpstr>Question # </vt:lpstr>
      <vt:lpstr>Answer # </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59</cp:revision>
  <cp:lastPrinted>1601-01-01T00:00:00Z</cp:lastPrinted>
  <dcterms:created xsi:type="dcterms:W3CDTF">2020-07-09T15:12:46Z</dcterms:created>
  <dcterms:modified xsi:type="dcterms:W3CDTF">2022-04-13T09:00:30Z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