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4"/>
  </p:notesMasterIdLst>
  <p:handoutMasterIdLst>
    <p:handoutMasterId r:id="rId75"/>
  </p:handoutMasterIdLst>
  <p:sldIdLst>
    <p:sldId id="256" r:id="rId2"/>
    <p:sldId id="377" r:id="rId3"/>
    <p:sldId id="366" r:id="rId4"/>
    <p:sldId id="399" r:id="rId5"/>
    <p:sldId id="400" r:id="rId6"/>
    <p:sldId id="367" r:id="rId7"/>
    <p:sldId id="368" r:id="rId8"/>
    <p:sldId id="401" r:id="rId9"/>
    <p:sldId id="402" r:id="rId10"/>
    <p:sldId id="378" r:id="rId11"/>
    <p:sldId id="357" r:id="rId12"/>
    <p:sldId id="353" r:id="rId13"/>
    <p:sldId id="358" r:id="rId14"/>
    <p:sldId id="359" r:id="rId15"/>
    <p:sldId id="360" r:id="rId16"/>
    <p:sldId id="361" r:id="rId17"/>
    <p:sldId id="362" r:id="rId18"/>
    <p:sldId id="363" r:id="rId19"/>
    <p:sldId id="356" r:id="rId20"/>
    <p:sldId id="379" r:id="rId21"/>
    <p:sldId id="380" r:id="rId22"/>
    <p:sldId id="485" r:id="rId23"/>
    <p:sldId id="442" r:id="rId24"/>
    <p:sldId id="443" r:id="rId25"/>
    <p:sldId id="275" r:id="rId26"/>
    <p:sldId id="498" r:id="rId27"/>
    <p:sldId id="501" r:id="rId28"/>
    <p:sldId id="444" r:id="rId29"/>
    <p:sldId id="445" r:id="rId30"/>
    <p:sldId id="446" r:id="rId31"/>
    <p:sldId id="447" r:id="rId32"/>
    <p:sldId id="502" r:id="rId33"/>
    <p:sldId id="287" r:id="rId34"/>
    <p:sldId id="495" r:id="rId35"/>
    <p:sldId id="496" r:id="rId36"/>
    <p:sldId id="263" r:id="rId37"/>
    <p:sldId id="497" r:id="rId38"/>
    <p:sldId id="486" r:id="rId39"/>
    <p:sldId id="455" r:id="rId40"/>
    <p:sldId id="448" r:id="rId41"/>
    <p:sldId id="456" r:id="rId42"/>
    <p:sldId id="457" r:id="rId43"/>
    <p:sldId id="458" r:id="rId44"/>
    <p:sldId id="283" r:id="rId45"/>
    <p:sldId id="487" r:id="rId46"/>
    <p:sldId id="449" r:id="rId47"/>
    <p:sldId id="434" r:id="rId48"/>
    <p:sldId id="450" r:id="rId49"/>
    <p:sldId id="451" r:id="rId50"/>
    <p:sldId id="452" r:id="rId51"/>
    <p:sldId id="460" r:id="rId52"/>
    <p:sldId id="461" r:id="rId53"/>
    <p:sldId id="405" r:id="rId54"/>
    <p:sldId id="435" r:id="rId55"/>
    <p:sldId id="406" r:id="rId56"/>
    <p:sldId id="407" r:id="rId57"/>
    <p:sldId id="408" r:id="rId58"/>
    <p:sldId id="409" r:id="rId59"/>
    <p:sldId id="397" r:id="rId60"/>
    <p:sldId id="398" r:id="rId61"/>
    <p:sldId id="488" r:id="rId62"/>
    <p:sldId id="410" r:id="rId63"/>
    <p:sldId id="437" r:id="rId64"/>
    <p:sldId id="411" r:id="rId65"/>
    <p:sldId id="413" r:id="rId66"/>
    <p:sldId id="414" r:id="rId67"/>
    <p:sldId id="412" r:id="rId68"/>
    <p:sldId id="416" r:id="rId69"/>
    <p:sldId id="417" r:id="rId70"/>
    <p:sldId id="393" r:id="rId71"/>
    <p:sldId id="394" r:id="rId72"/>
    <p:sldId id="276"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5AC2F9F-5552-D6A4-316E-F848658A2F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val="24469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2F1A32B4-50B6-6509-F764-B7E8A95B9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val="351492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904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1121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9545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673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7692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12525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16420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96659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2114045"/>
              </p:ext>
            </p:extLst>
          </p:nvPr>
        </p:nvGraphicFramePr>
        <p:xfrm>
          <a:off x="64979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val="269619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p14="http://schemas.microsoft.com/office/powerpoint/2010/main" val="394775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p14="http://schemas.microsoft.com/office/powerpoint/2010/main" val="2154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p14="http://schemas.microsoft.com/office/powerpoint/2010/main" val="9934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p14="http://schemas.microsoft.com/office/powerpoint/2010/main" val="231360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8931011"/>
              </p:ext>
            </p:extLst>
          </p:nvPr>
        </p:nvGraphicFramePr>
        <p:xfrm>
          <a:off x="899592" y="476672"/>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08898" y="1364556"/>
            <a:ext cx="5607318" cy="4656732"/>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p14="http://schemas.microsoft.com/office/powerpoint/2010/main" val="353605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a:xfrm>
            <a:off x="755576" y="-84406"/>
            <a:ext cx="7200900" cy="1142385"/>
          </a:xfrm>
        </p:spPr>
        <p:txBody>
          <a:bodyPr>
            <a:normAutofit/>
          </a:bodyPr>
          <a:lstStyle/>
          <a:p>
            <a:r>
              <a:rPr lang="en-MY" sz="3200"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a:xfrm>
            <a:off x="755576" y="1196752"/>
            <a:ext cx="7848872" cy="4824536"/>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val="114868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a:xfrm>
            <a:off x="602106" y="1340768"/>
            <a:ext cx="8002341" cy="4680520"/>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a:t>This strategy involves the organization aiming to be the lowest cost producer and/or distributor within their industry. </a:t>
            </a:r>
          </a:p>
          <a:p>
            <a:r>
              <a:rPr lang="en-MY" sz="2400" dirty="0"/>
              <a:t>To achieve cost leadership a business will usually need large scale production so that they can benefit from "economies of scale". </a:t>
            </a:r>
          </a:p>
          <a:p>
            <a:r>
              <a:rPr lang="en-MY" sz="24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a:xfrm>
            <a:off x="683568" y="1196753"/>
            <a:ext cx="7920880" cy="4536504"/>
          </a:xfrm>
        </p:spPr>
        <p:txBody>
          <a:bodyPr>
            <a:normAutofit/>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a:xfrm>
            <a:off x="611560" y="1052736"/>
            <a:ext cx="7848872" cy="4896544"/>
          </a:xfrm>
        </p:spPr>
        <p:txBody>
          <a:bodyPr>
            <a:normAutofit lnSpcReduction="10000"/>
          </a:bodyPr>
          <a:lstStyle/>
          <a:p>
            <a:r>
              <a:rPr lang="en-MY" sz="2400" dirty="0"/>
              <a:t>Focus or Niche is to form a competitive advantage for this niche market and either succeeds by being a low cost producer or differentiator within that particular segment. </a:t>
            </a:r>
          </a:p>
          <a:p>
            <a:r>
              <a:rPr lang="en-MY" sz="2400" dirty="0"/>
              <a:t>Under a focus strategy a business focuses its effort on one particular segment of the market and aims to become well known for providing products/services for that segment.</a:t>
            </a:r>
          </a:p>
          <a:p>
            <a:r>
              <a:rPr lang="en-MY" sz="2400" dirty="0"/>
              <a:t> They form a competitive advantage by catering for the specific needs and wants of their niche market.</a:t>
            </a:r>
          </a:p>
          <a:p>
            <a:r>
              <a:rPr lang="en-MY" sz="24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981200"/>
            <a:ext cx="4876799" cy="3810000"/>
          </a:xfrm>
        </p:spPr>
      </p:pic>
    </p:spTree>
    <p:extLst>
      <p:ext uri="{BB962C8B-B14F-4D97-AF65-F5344CB8AC3E}">
        <p14:creationId xmlns:p14="http://schemas.microsoft.com/office/powerpoint/2010/main" val="384210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0478769"/>
              </p:ext>
            </p:extLst>
          </p:nvPr>
        </p:nvGraphicFramePr>
        <p:xfrm>
          <a:off x="576761" y="620688"/>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a:xfrm>
            <a:off x="899592" y="-99392"/>
            <a:ext cx="7200900" cy="1142385"/>
          </a:xfrm>
        </p:spPr>
        <p:txBody>
          <a:bodyPr>
            <a:normAutofit/>
          </a:bodyPr>
          <a:lstStyle/>
          <a:p>
            <a:r>
              <a:rPr lang="en-MY" sz="2800"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11560" y="1340768"/>
            <a:ext cx="8256370" cy="4530725"/>
          </a:xfrm>
        </p:spPr>
        <p:txBody>
          <a:bodyPr>
            <a:normAutofit/>
          </a:bodyPr>
          <a:lstStyle/>
          <a:p>
            <a:r>
              <a:rPr lang="en-MY" sz="2400" dirty="0"/>
              <a:t>Strategy execution is the discipline of dynamically managing and implementing strategy to achieve intended outcomes</a:t>
            </a:r>
          </a:p>
          <a:p>
            <a:endParaRPr lang="en-MY" sz="2400" dirty="0"/>
          </a:p>
          <a:p>
            <a:r>
              <a:rPr lang="en-MY" sz="2400"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a:xfrm>
            <a:off x="755576" y="-171400"/>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a:t>
            </a:r>
          </a:p>
          <a:p>
            <a:pPr marL="0" indent="0">
              <a:buNone/>
            </a:pPr>
            <a:r>
              <a:rPr lang="en-MY" sz="2400" dirty="0"/>
              <a:t> </a:t>
            </a:r>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a:xfrm>
            <a:off x="971550" y="-8474"/>
            <a:ext cx="7200900" cy="1142385"/>
          </a:xfrm>
        </p:spPr>
        <p:txBody>
          <a:bodyPr>
            <a:normAutofit/>
          </a:bodyPr>
          <a:lstStyle/>
          <a:p>
            <a:r>
              <a:rPr lang="en-MY" sz="2800"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403648" y="1628800"/>
            <a:ext cx="5172075" cy="4162425"/>
          </a:xfrm>
          <a:prstGeom prst="rect">
            <a:avLst/>
          </a:prstGeom>
        </p:spPr>
      </p:pic>
    </p:spTree>
    <p:extLst>
      <p:ext uri="{BB962C8B-B14F-4D97-AF65-F5344CB8AC3E}">
        <p14:creationId xmlns:p14="http://schemas.microsoft.com/office/powerpoint/2010/main" val="271439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a:xfrm>
            <a:off x="827584" y="-99392"/>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791864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a:xfrm>
            <a:off x="971550" y="26506"/>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484784"/>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a:xfrm>
            <a:off x="971550" y="-29765"/>
            <a:ext cx="7200900" cy="1142385"/>
          </a:xfrm>
        </p:spPr>
        <p:txBody>
          <a:bodyPr>
            <a:normAutofit/>
          </a:bodyPr>
          <a:lstStyle/>
          <a:p>
            <a:r>
              <a:rPr lang="en-MY" sz="2800"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a:xfrm>
            <a:off x="683568" y="1524000"/>
            <a:ext cx="7920880" cy="4425280"/>
          </a:xfrm>
        </p:spPr>
        <p:txBody>
          <a:bodyPr>
            <a:normAutofit lnSpcReduction="10000"/>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sz="2400" dirty="0"/>
          </a:p>
        </p:txBody>
      </p:sp>
    </p:spTree>
    <p:extLst>
      <p:ext uri="{BB962C8B-B14F-4D97-AF65-F5344CB8AC3E}">
        <p14:creationId xmlns:p14="http://schemas.microsoft.com/office/powerpoint/2010/main" val="282453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a:xfrm>
            <a:off x="882432" y="0"/>
            <a:ext cx="7200900" cy="1142385"/>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467544" y="1628800"/>
            <a:ext cx="8208912" cy="4349080"/>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marL="0" indent="0">
              <a:spcBef>
                <a:spcPct val="50000"/>
              </a:spcBef>
              <a:buNone/>
            </a:pPr>
            <a:endParaRPr lang="en-MY" altLang="en-US" sz="2400" i="1" dirty="0"/>
          </a:p>
          <a:p>
            <a:pPr marL="0" indent="0">
              <a:spcBef>
                <a:spcPct val="50000"/>
              </a:spcBef>
              <a:buNone/>
            </a:pPr>
            <a:r>
              <a:rPr lang="en-MY" altLang="en-US" sz="2400" i="1" dirty="0"/>
              <a:t>Can We Continue to Improve and Create Value?</a:t>
            </a:r>
          </a:p>
          <a:p>
            <a:pPr>
              <a:spcBef>
                <a:spcPct val="50000"/>
              </a:spcBef>
            </a:pPr>
            <a:endParaRPr lang="en-MY" altLang="en-US" sz="2400" dirty="0"/>
          </a:p>
          <a:p>
            <a:pPr marL="0" indent="0">
              <a:spcBef>
                <a:spcPct val="50000"/>
              </a:spcBef>
              <a:buNone/>
            </a:pPr>
            <a:endParaRPr lang="en-MY" sz="2400" dirty="0"/>
          </a:p>
        </p:txBody>
      </p:sp>
    </p:spTree>
    <p:extLst>
      <p:ext uri="{BB962C8B-B14F-4D97-AF65-F5344CB8AC3E}">
        <p14:creationId xmlns:p14="http://schemas.microsoft.com/office/powerpoint/2010/main" val="149359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a:xfrm>
            <a:off x="827584" y="-75586"/>
            <a:ext cx="7200900" cy="1142385"/>
          </a:xfrm>
        </p:spPr>
        <p:txBody>
          <a:bodyPr>
            <a:normAutofit/>
          </a:bodyPr>
          <a:lstStyle/>
          <a:p>
            <a:r>
              <a:rPr lang="en-MY" sz="2800"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a:xfrm>
            <a:off x="683568" y="1268760"/>
            <a:ext cx="7920880" cy="4680520"/>
          </a:xfrm>
        </p:spPr>
        <p:txBody>
          <a:bodyPr>
            <a:normAutofit/>
          </a:bodyPr>
          <a:lstStyle/>
          <a:p>
            <a:pPr marL="0" indent="0">
              <a:buNone/>
            </a:pPr>
            <a:r>
              <a:rPr lang="en-MY" sz="2400" dirty="0"/>
              <a:t>Critical internal process in which organization must deal. These processes enable to deliver the value propositions to customers and satisfy stake holders expectations.</a:t>
            </a:r>
          </a:p>
          <a:p>
            <a:r>
              <a:rPr lang="en-MY" sz="2400" dirty="0"/>
              <a:t>Innovation Process</a:t>
            </a:r>
          </a:p>
          <a:p>
            <a:r>
              <a:rPr lang="en-MY" sz="2400" dirty="0"/>
              <a:t> Product Design</a:t>
            </a:r>
          </a:p>
          <a:p>
            <a:r>
              <a:rPr lang="en-MY" sz="2400" dirty="0"/>
              <a:t> Product Development</a:t>
            </a:r>
          </a:p>
          <a:p>
            <a:r>
              <a:rPr lang="en-MY" sz="2400" dirty="0"/>
              <a:t> Process Implementation</a:t>
            </a:r>
          </a:p>
          <a:p>
            <a:endParaRPr lang="en-MY" sz="2400" dirty="0"/>
          </a:p>
          <a:p>
            <a:pPr marL="0" indent="0">
              <a:buNone/>
            </a:pPr>
            <a:r>
              <a:rPr lang="en-MY" sz="2400" i="1" dirty="0"/>
              <a:t>What Must We Excel at?</a:t>
            </a:r>
          </a:p>
          <a:p>
            <a:endParaRPr lang="en-MY" sz="2400" dirty="0"/>
          </a:p>
          <a:p>
            <a:endParaRPr lang="en-MY" sz="2400" dirty="0"/>
          </a:p>
        </p:txBody>
      </p:sp>
    </p:spTree>
    <p:extLst>
      <p:ext uri="{BB962C8B-B14F-4D97-AF65-F5344CB8AC3E}">
        <p14:creationId xmlns:p14="http://schemas.microsoft.com/office/powerpoint/2010/main" val="201073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a:xfrm>
            <a:off x="755576" y="-75586"/>
            <a:ext cx="7200900" cy="1142385"/>
          </a:xfrm>
        </p:spPr>
        <p:txBody>
          <a:bodyPr>
            <a:normAutofit/>
          </a:bodyPr>
          <a:lstStyle/>
          <a:p>
            <a:r>
              <a:rPr lang="en-MY" sz="2800"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a:xfrm>
            <a:off x="755576" y="1340768"/>
            <a:ext cx="7776864" cy="4464496"/>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val="223986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a:xfrm>
            <a:off x="755576" y="-75586"/>
            <a:ext cx="7200900" cy="1142385"/>
          </a:xfrm>
        </p:spPr>
        <p:txBody>
          <a:bodyPr>
            <a:normAutofit/>
          </a:bodyPr>
          <a:lstStyle/>
          <a:p>
            <a:r>
              <a:rPr lang="en-MY" sz="2800"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a:xfrm>
            <a:off x="750074" y="1340768"/>
            <a:ext cx="7638350" cy="4392488"/>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a:xfrm>
            <a:off x="683568" y="-105351"/>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a:xfrm>
            <a:off x="611560" y="1268760"/>
            <a:ext cx="7920880" cy="4680520"/>
          </a:xfrm>
        </p:spPr>
        <p:txBody>
          <a:bodyPr>
            <a:normAutofit/>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sz="2400" dirty="0"/>
          </a:p>
        </p:txBody>
      </p:sp>
    </p:spTree>
    <p:extLst>
      <p:ext uri="{BB962C8B-B14F-4D97-AF65-F5344CB8AC3E}">
        <p14:creationId xmlns:p14="http://schemas.microsoft.com/office/powerpoint/2010/main" val="126235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val="120605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54566764"/>
              </p:ext>
            </p:extLst>
          </p:nvPr>
        </p:nvGraphicFramePr>
        <p:xfrm>
          <a:off x="755576" y="764704"/>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a:xfrm>
            <a:off x="719391" y="-171400"/>
            <a:ext cx="7200900" cy="1142385"/>
          </a:xfrm>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539552" y="1340768"/>
            <a:ext cx="8064896" cy="4530725"/>
          </a:xfrm>
        </p:spPr>
        <p:txBody>
          <a:bodyPr>
            <a:normAutofit fontScale="92500"/>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a:xfrm>
            <a:off x="683568" y="-63148"/>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a:xfrm>
            <a:off x="699523" y="1412776"/>
            <a:ext cx="7688902" cy="3816424"/>
          </a:xfrm>
        </p:spPr>
        <p:txBody>
          <a:bodyPr>
            <a:normAutofit/>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sz="2400" dirty="0"/>
          </a:p>
          <a:p>
            <a:endParaRPr lang="en-MY" sz="2400" dirty="0"/>
          </a:p>
        </p:txBody>
      </p:sp>
    </p:spTree>
    <p:extLst>
      <p:ext uri="{BB962C8B-B14F-4D97-AF65-F5344CB8AC3E}">
        <p14:creationId xmlns:p14="http://schemas.microsoft.com/office/powerpoint/2010/main" val="4274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a:xfrm>
            <a:off x="827584" y="-47411"/>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a:xfrm>
            <a:off x="683568" y="1412776"/>
            <a:ext cx="7848872" cy="4536504"/>
          </a:xfrm>
        </p:spPr>
        <p:txBody>
          <a:bodyPr>
            <a:normAutofit/>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sz="2400" dirty="0"/>
          </a:p>
        </p:txBody>
      </p:sp>
    </p:spTree>
    <p:extLst>
      <p:ext uri="{BB962C8B-B14F-4D97-AF65-F5344CB8AC3E}">
        <p14:creationId xmlns:p14="http://schemas.microsoft.com/office/powerpoint/2010/main" val="297137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a:xfrm>
            <a:off x="827584" y="-77216"/>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a:xfrm>
            <a:off x="611560" y="1412776"/>
            <a:ext cx="7920880" cy="4464496"/>
          </a:xfrm>
        </p:spPr>
        <p:txBody>
          <a:bodyPr>
            <a:normAutofit/>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sz="2400" dirty="0"/>
          </a:p>
        </p:txBody>
      </p:sp>
    </p:spTree>
    <p:extLst>
      <p:ext uri="{BB962C8B-B14F-4D97-AF65-F5344CB8AC3E}">
        <p14:creationId xmlns:p14="http://schemas.microsoft.com/office/powerpoint/2010/main" val="138925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30974421"/>
              </p:ext>
            </p:extLst>
          </p:nvPr>
        </p:nvGraphicFramePr>
        <p:xfrm>
          <a:off x="576761" y="89442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a:xfrm>
            <a:off x="755576" y="-99392"/>
            <a:ext cx="7200900" cy="1142385"/>
          </a:xfrm>
        </p:spPr>
        <p:txBody>
          <a:bodyPr>
            <a:normAutofit/>
          </a:bodyPr>
          <a:lstStyle/>
          <a:p>
            <a:r>
              <a:rPr lang="en-MY" sz="2800"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611560" y="1268760"/>
            <a:ext cx="8122096"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a:xfrm>
            <a:off x="755576" y="-75586"/>
            <a:ext cx="7200900" cy="1142385"/>
          </a:xfrm>
        </p:spPr>
        <p:txBody>
          <a:bodyPr>
            <a:normAutofit/>
          </a:bodyPr>
          <a:lstStyle/>
          <a:p>
            <a:r>
              <a:rPr lang="en-MY" sz="2800"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a:xfrm>
            <a:off x="611560" y="1340768"/>
            <a:ext cx="7920880" cy="4464496"/>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p14="http://schemas.microsoft.com/office/powerpoint/2010/main" val="124742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a:xfrm>
            <a:off x="827584" y="-75586"/>
            <a:ext cx="7200900" cy="1142385"/>
          </a:xfrm>
        </p:spPr>
        <p:txBody>
          <a:bodyPr>
            <a:normAutofit/>
          </a:bodyPr>
          <a:lstStyle/>
          <a:p>
            <a:r>
              <a:rPr lang="en-MY" sz="2800"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a:xfrm>
            <a:off x="971550" y="1981203"/>
            <a:ext cx="7056934" cy="2527918"/>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a:xfrm>
            <a:off x="755576" y="-91283"/>
            <a:ext cx="7200900" cy="1142385"/>
          </a:xfrm>
        </p:spPr>
        <p:txBody>
          <a:bodyPr>
            <a:normAutofit/>
          </a:bodyPr>
          <a:lstStyle/>
          <a:p>
            <a:r>
              <a:rPr lang="en-MY" sz="2800"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a:xfrm>
            <a:off x="752454" y="1268760"/>
            <a:ext cx="7707977" cy="4392488"/>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a:xfrm>
            <a:off x="827584" y="-75586"/>
            <a:ext cx="7200900" cy="1142385"/>
          </a:xfrm>
        </p:spPr>
        <p:txBody>
          <a:bodyPr>
            <a:normAutofit/>
          </a:bodyPr>
          <a:lstStyle/>
          <a:p>
            <a:r>
              <a:rPr lang="en-MY" sz="2800"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a:xfrm>
            <a:off x="683568"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a:xfrm>
            <a:off x="611560" y="-15696"/>
            <a:ext cx="6696744" cy="755518"/>
          </a:xfrm>
        </p:spPr>
        <p:txBody>
          <a:bodyPr>
            <a:normAutofit/>
          </a:bodyPr>
          <a:lstStyle/>
          <a:p>
            <a:r>
              <a:rPr lang="en-MY" sz="2800"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val="363641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a:xfrm>
            <a:off x="838200" y="-15697"/>
            <a:ext cx="7200900" cy="1142385"/>
          </a:xfrm>
        </p:spPr>
        <p:txBody>
          <a:bodyPr>
            <a:normAutofit/>
          </a:bodyPr>
          <a:lstStyle/>
          <a:p>
            <a:r>
              <a:rPr lang="en-MY" sz="2800"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842004" y="141277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a:xfrm>
            <a:off x="683568" y="-91283"/>
            <a:ext cx="7200900" cy="1142385"/>
          </a:xfrm>
        </p:spPr>
        <p:txBody>
          <a:bodyPr>
            <a:normAutofit/>
          </a:bodyPr>
          <a:lstStyle/>
          <a:p>
            <a:r>
              <a:rPr lang="en-MY" sz="2800"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a:xfrm>
            <a:off x="679734" y="1412776"/>
            <a:ext cx="7708689" cy="4392488"/>
          </a:xfrm>
        </p:spPr>
        <p:txBody>
          <a:bodyPr>
            <a:normAutofit/>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sz="2400" dirty="0"/>
          </a:p>
        </p:txBody>
      </p:sp>
    </p:spTree>
    <p:extLst>
      <p:ext uri="{BB962C8B-B14F-4D97-AF65-F5344CB8AC3E}">
        <p14:creationId xmlns:p14="http://schemas.microsoft.com/office/powerpoint/2010/main" val="25428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a:xfrm>
            <a:off x="755576" y="-63148"/>
            <a:ext cx="7200900" cy="1142385"/>
          </a:xfrm>
        </p:spPr>
        <p:txBody>
          <a:bodyPr>
            <a:normAutofit/>
          </a:bodyPr>
          <a:lstStyle/>
          <a:p>
            <a:r>
              <a:rPr lang="en-MY" sz="2800"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a:xfrm>
            <a:off x="611560" y="1340768"/>
            <a:ext cx="7920880" cy="4536504"/>
          </a:xfrm>
        </p:spPr>
        <p:txBody>
          <a:bodyPr>
            <a:normAutofit/>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a:xfrm>
            <a:off x="683568" y="-75586"/>
            <a:ext cx="7200900" cy="1142385"/>
          </a:xfrm>
        </p:spPr>
        <p:txBody>
          <a:bodyPr>
            <a:normAutofit/>
          </a:bodyPr>
          <a:lstStyle/>
          <a:p>
            <a:r>
              <a:rPr lang="en-MY" sz="2800"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a:xfrm>
            <a:off x="827693" y="1412776"/>
            <a:ext cx="7488614" cy="2448272"/>
          </a:xfrm>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a:xfrm>
            <a:off x="740057" y="-1630"/>
            <a:ext cx="7200900" cy="1142385"/>
          </a:xfrm>
        </p:spPr>
        <p:txBody>
          <a:bodyPr>
            <a:normAutofit/>
          </a:bodyPr>
          <a:lstStyle/>
          <a:p>
            <a:r>
              <a:rPr lang="en-MY" sz="2800"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1"/>
            <a:ext cx="7920880" cy="3412976"/>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a:xfrm>
            <a:off x="755576" y="-7558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a:xfrm>
            <a:off x="755576" y="1340768"/>
            <a:ext cx="7560840" cy="4320480"/>
          </a:xfrm>
        </p:spPr>
        <p:txBody>
          <a:bodyPr>
            <a:normAutofit/>
          </a:bodyPr>
          <a:lstStyle/>
          <a:p>
            <a:pPr marL="0" indent="0">
              <a:buNone/>
            </a:pPr>
            <a:r>
              <a:rPr lang="en-MY" sz="2400" dirty="0"/>
              <a:t>Which of the following is true about activity-based (ABC) budgeting?	</a:t>
            </a:r>
          </a:p>
          <a:p>
            <a:pPr marL="514350" indent="-514350">
              <a:buFont typeface="+mj-lt"/>
              <a:buAutoNum type="alphaLcParenR"/>
            </a:pPr>
            <a:r>
              <a:rPr lang="en-MY" sz="2400" dirty="0"/>
              <a:t>Each unit or goal is ranked, and available funds are given in order.	</a:t>
            </a:r>
          </a:p>
          <a:p>
            <a:pPr marL="514350" indent="-514350">
              <a:buFont typeface="+mj-lt"/>
              <a:buAutoNum type="alphaLcParenR"/>
            </a:pPr>
            <a:r>
              <a:rPr lang="en-MY" sz="2400" dirty="0"/>
              <a:t>General funding is changed by a specific amount, and unit budgets are adjusted accordingly.	</a:t>
            </a:r>
          </a:p>
          <a:p>
            <a:pPr marL="514350" indent="-514350">
              <a:buFont typeface="+mj-lt"/>
              <a:buAutoNum type="alphaLcParenR"/>
            </a:pPr>
            <a:r>
              <a:rPr lang="en-MY" sz="2400" dirty="0"/>
              <a:t>The prior budget is increased by a set percentage.	</a:t>
            </a:r>
          </a:p>
          <a:p>
            <a:pPr marL="514350" indent="-514350">
              <a:buFont typeface="+mj-lt"/>
              <a:buAutoNum type="alphaLcParenR"/>
            </a:pPr>
            <a:r>
              <a:rPr lang="en-MY" sz="2400" dirty="0"/>
              <a:t>It considers cost and strategic significance of key tasks.</a:t>
            </a:r>
          </a:p>
        </p:txBody>
      </p:sp>
    </p:spTree>
    <p:extLst>
      <p:ext uri="{BB962C8B-B14F-4D97-AF65-F5344CB8AC3E}">
        <p14:creationId xmlns:p14="http://schemas.microsoft.com/office/powerpoint/2010/main" val="254437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val="157592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val="6964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val="281359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2788</TotalTime>
  <Words>3008</Words>
  <Application>Microsoft Office PowerPoint</Application>
  <PresentationFormat>On-screen Show (4:3)</PresentationFormat>
  <Paragraphs>286</Paragraphs>
  <Slides>72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Calibri</vt:lpstr>
      <vt:lpstr>roboto</vt:lpstr>
      <vt:lpstr>Diamond Grid 16x9</vt:lpstr>
      <vt:lpstr>STRATEGIC GLOBAL HUMAN RESOURCE- II</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127</cp:revision>
  <cp:lastPrinted>1601-01-01T00:00:00Z</cp:lastPrinted>
  <dcterms:created xsi:type="dcterms:W3CDTF">2020-07-09T15:12:46Z</dcterms:created>
  <dcterms:modified xsi:type="dcterms:W3CDTF">2022-05-17T16:21:28Z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