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82"/>
  </p:notesMasterIdLst>
  <p:handoutMasterIdLst>
    <p:handoutMasterId r:id="rId83"/>
  </p:handoutMasterIdLst>
  <p:sldIdLst>
    <p:sldId id="256" r:id="rId2"/>
    <p:sldId id="310" r:id="rId3"/>
    <p:sldId id="497" r:id="rId4"/>
    <p:sldId id="330" r:id="rId5"/>
    <p:sldId id="258" r:id="rId6"/>
    <p:sldId id="334" r:id="rId7"/>
    <p:sldId id="335" r:id="rId8"/>
    <p:sldId id="371" r:id="rId9"/>
    <p:sldId id="372" r:id="rId10"/>
    <p:sldId id="376" r:id="rId11"/>
    <p:sldId id="377" r:id="rId12"/>
    <p:sldId id="378" r:id="rId13"/>
    <p:sldId id="379" r:id="rId14"/>
    <p:sldId id="380" r:id="rId15"/>
    <p:sldId id="381" r:id="rId16"/>
    <p:sldId id="382" r:id="rId17"/>
    <p:sldId id="506" r:id="rId18"/>
    <p:sldId id="507" r:id="rId19"/>
    <p:sldId id="498" r:id="rId20"/>
    <p:sldId id="383" r:id="rId21"/>
    <p:sldId id="384" r:id="rId22"/>
    <p:sldId id="385" r:id="rId23"/>
    <p:sldId id="386" r:id="rId24"/>
    <p:sldId id="387" r:id="rId25"/>
    <p:sldId id="388" r:id="rId26"/>
    <p:sldId id="389" r:id="rId27"/>
    <p:sldId id="390" r:id="rId28"/>
    <p:sldId id="391" r:id="rId29"/>
    <p:sldId id="392" r:id="rId30"/>
    <p:sldId id="393" r:id="rId31"/>
    <p:sldId id="394" r:id="rId32"/>
    <p:sldId id="395" r:id="rId33"/>
    <p:sldId id="508" r:id="rId34"/>
    <p:sldId id="509" r:id="rId35"/>
    <p:sldId id="396" r:id="rId36"/>
    <p:sldId id="397" r:id="rId37"/>
    <p:sldId id="398" r:id="rId38"/>
    <p:sldId id="399" r:id="rId39"/>
    <p:sldId id="400" r:id="rId40"/>
    <p:sldId id="401" r:id="rId41"/>
    <p:sldId id="499" r:id="rId42"/>
    <p:sldId id="402" r:id="rId43"/>
    <p:sldId id="403" r:id="rId44"/>
    <p:sldId id="404" r:id="rId45"/>
    <p:sldId id="405" r:id="rId46"/>
    <p:sldId id="406" r:id="rId47"/>
    <p:sldId id="407" r:id="rId48"/>
    <p:sldId id="408" r:id="rId49"/>
    <p:sldId id="409" r:id="rId50"/>
    <p:sldId id="410" r:id="rId51"/>
    <p:sldId id="411" r:id="rId52"/>
    <p:sldId id="412" r:id="rId53"/>
    <p:sldId id="413" r:id="rId54"/>
    <p:sldId id="414" r:id="rId55"/>
    <p:sldId id="415" r:id="rId56"/>
    <p:sldId id="416" r:id="rId57"/>
    <p:sldId id="417" r:id="rId58"/>
    <p:sldId id="418" r:id="rId59"/>
    <p:sldId id="419" r:id="rId60"/>
    <p:sldId id="420" r:id="rId61"/>
    <p:sldId id="421" r:id="rId62"/>
    <p:sldId id="510" r:id="rId63"/>
    <p:sldId id="511" r:id="rId64"/>
    <p:sldId id="500" r:id="rId65"/>
    <p:sldId id="422" r:id="rId66"/>
    <p:sldId id="502" r:id="rId67"/>
    <p:sldId id="501" r:id="rId68"/>
    <p:sldId id="423" r:id="rId69"/>
    <p:sldId id="424" r:id="rId70"/>
    <p:sldId id="425" r:id="rId71"/>
    <p:sldId id="504" r:id="rId72"/>
    <p:sldId id="263" r:id="rId73"/>
    <p:sldId id="264" r:id="rId74"/>
    <p:sldId id="265" r:id="rId75"/>
    <p:sldId id="266" r:id="rId76"/>
    <p:sldId id="267" r:id="rId77"/>
    <p:sldId id="426" r:id="rId78"/>
    <p:sldId id="503" r:id="rId79"/>
    <p:sldId id="427" r:id="rId80"/>
    <p:sldId id="329" r:id="rId8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accent3"/>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a:xfrm>
          <a:off x="0" y="2592180"/>
          <a:ext cx="7906072" cy="748800"/>
        </a:xfrm>
        <a:prstGeom prst="roundRect">
          <a:avLst/>
        </a:prstGeom>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a:xfrm>
          <a:off x="0" y="2592180"/>
          <a:ext cx="7906072" cy="748800"/>
        </a:xfrm>
        <a:prstGeom prst="roundRect">
          <a:avLst/>
        </a:prstGeom>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a:xfrm>
          <a:off x="0" y="3456180"/>
          <a:ext cx="7906072" cy="748800"/>
        </a:xfrm>
        <a:prstGeom prst="roundRect">
          <a:avLst/>
        </a:prstGeom>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Global Talent Relationship Management</a:t>
          </a:r>
          <a:endParaRPr lang="en-MY" sz="2700" kern="1200" dirty="0">
            <a:solidFill>
              <a:srgbClr val="FFFFEE"/>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a:xfrm>
          <a:off x="0" y="2592180"/>
          <a:ext cx="7906072" cy="748800"/>
        </a:xfrm>
        <a:prstGeom prst="roundRect">
          <a:avLst/>
        </a:prstGeom>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a:xfrm>
          <a:off x="0" y="3456180"/>
          <a:ext cx="7906072" cy="748800"/>
        </a:xfrm>
        <a:prstGeom prst="roundRect">
          <a:avLst/>
        </a:prstGeom>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a:xfrm>
          <a:off x="0" y="4320180"/>
          <a:ext cx="7906072" cy="748800"/>
        </a:xfrm>
        <a:prstGeom prst="roundRect">
          <a:avLst/>
        </a:prstGeom>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accent3"/>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sp:txBody>
      <dsp:txXfrm>
        <a:off x="36553" y="4356733"/>
        <a:ext cx="7832966" cy="675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sp:txBody>
      <dsp:txXfrm>
        <a:off x="36553" y="4356733"/>
        <a:ext cx="7832966" cy="675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sp:txBody>
      <dsp:txXfrm>
        <a:off x="36553" y="4356733"/>
        <a:ext cx="7832966" cy="675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sp:txBody>
      <dsp:txXfrm>
        <a:off x="36553" y="4356733"/>
        <a:ext cx="7832966" cy="6756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sp:txBody>
      <dsp:txXfrm>
        <a:off x="36553" y="4356733"/>
        <a:ext cx="7832966" cy="67569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Global Talent Relationship Management</a:t>
          </a:r>
          <a:endParaRPr lang="en-MY" sz="2700" kern="1200" dirty="0">
            <a:solidFill>
              <a:srgbClr val="FFFFEE"/>
            </a:solidFill>
            <a:latin typeface="Arial"/>
            <a:ea typeface="+mn-ea"/>
            <a:cs typeface="+mn-cs"/>
          </a:endParaRPr>
        </a:p>
      </dsp:txBody>
      <dsp:txXfrm>
        <a:off x="36553" y="4356733"/>
        <a:ext cx="7832966" cy="67569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TALENT MANAGEMENT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DEF92-B58C-417E-812B-C4B2511E4646}"/>
              </a:ext>
            </a:extLst>
          </p:cNvPr>
          <p:cNvSpPr>
            <a:spLocks noGrp="1"/>
          </p:cNvSpPr>
          <p:nvPr>
            <p:ph type="title"/>
          </p:nvPr>
        </p:nvSpPr>
        <p:spPr/>
        <p:txBody>
          <a:bodyPr/>
          <a:lstStyle/>
          <a:p>
            <a:r>
              <a:rPr lang="en-MY" dirty="0"/>
              <a:t>GPHR Exam Content Outline</a:t>
            </a:r>
          </a:p>
        </p:txBody>
      </p:sp>
      <p:pic>
        <p:nvPicPr>
          <p:cNvPr id="5" name="Picture 4">
            <a:extLst>
              <a:ext uri="{FF2B5EF4-FFF2-40B4-BE49-F238E27FC236}">
                <a16:creationId xmlns:a16="http://schemas.microsoft.com/office/drawing/2014/main" id="{B979CDE0-37A0-4745-BE91-3788279B8D78}"/>
              </a:ext>
            </a:extLst>
          </p:cNvPr>
          <p:cNvPicPr>
            <a:picLocks noChangeAspect="1"/>
          </p:cNvPicPr>
          <p:nvPr/>
        </p:nvPicPr>
        <p:blipFill>
          <a:blip r:embed="rId2"/>
          <a:stretch>
            <a:fillRect/>
          </a:stretch>
        </p:blipFill>
        <p:spPr>
          <a:xfrm>
            <a:off x="1183155" y="1709737"/>
            <a:ext cx="7244963" cy="4870450"/>
          </a:xfrm>
          <a:prstGeom prst="rect">
            <a:avLst/>
          </a:prstGeom>
        </p:spPr>
      </p:pic>
    </p:spTree>
    <p:extLst>
      <p:ext uri="{BB962C8B-B14F-4D97-AF65-F5344CB8AC3E}">
        <p14:creationId xmlns:p14="http://schemas.microsoft.com/office/powerpoint/2010/main" val="925329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34923638"/>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6498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A65A5-620C-455D-AB97-8B24AD6B92A0}"/>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A1F00577-6435-4737-B538-3D4516DCA5AC}"/>
              </a:ext>
            </a:extLst>
          </p:cNvPr>
          <p:cNvSpPr txBox="1"/>
          <p:nvPr/>
        </p:nvSpPr>
        <p:spPr>
          <a:xfrm>
            <a:off x="914400" y="1988840"/>
            <a:ext cx="7474024" cy="3046988"/>
          </a:xfrm>
          <a:prstGeom prst="rect">
            <a:avLst/>
          </a:prstGeom>
          <a:noFill/>
        </p:spPr>
        <p:txBody>
          <a:bodyPr wrap="square" rtlCol="0">
            <a:spAutoFit/>
          </a:bodyPr>
          <a:lstStyle/>
          <a:p>
            <a:r>
              <a:rPr lang="en-MY" sz="2400" dirty="0"/>
              <a:t>Getting the right number of people with the right competencies in the right jobs at the right time.</a:t>
            </a:r>
          </a:p>
          <a:p>
            <a:endParaRPr lang="en-MY" sz="2400" dirty="0"/>
          </a:p>
          <a:p>
            <a:endParaRPr lang="en-MY" sz="2400" dirty="0"/>
          </a:p>
          <a:p>
            <a:r>
              <a:rPr lang="en-MY" sz="2400" dirty="0"/>
              <a:t>A process in which an organisation attempts to estimate the demand for labour and evaluate the size, nature and sources of supply which will be</a:t>
            </a:r>
          </a:p>
          <a:p>
            <a:r>
              <a:rPr lang="en-MY" sz="2400" dirty="0"/>
              <a:t>required to meet that demand.</a:t>
            </a:r>
          </a:p>
        </p:txBody>
      </p:sp>
    </p:spTree>
    <p:extLst>
      <p:ext uri="{BB962C8B-B14F-4D97-AF65-F5344CB8AC3E}">
        <p14:creationId xmlns:p14="http://schemas.microsoft.com/office/powerpoint/2010/main" val="2496056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B63649DB-A96A-451A-8E92-F427CDA986A7}"/>
              </a:ext>
            </a:extLst>
          </p:cNvPr>
          <p:cNvSpPr txBox="1"/>
          <p:nvPr/>
        </p:nvSpPr>
        <p:spPr>
          <a:xfrm>
            <a:off x="750404" y="1595021"/>
            <a:ext cx="7643192" cy="5262979"/>
          </a:xfrm>
          <a:prstGeom prst="rect">
            <a:avLst/>
          </a:prstGeom>
          <a:noFill/>
        </p:spPr>
        <p:txBody>
          <a:bodyPr wrap="square" rtlCol="0">
            <a:spAutoFit/>
          </a:bodyPr>
          <a:lstStyle/>
          <a:p>
            <a:r>
              <a:rPr lang="en-MY" sz="2400" dirty="0"/>
              <a:t>Workforce planning is the process of identifying and analysing the organization’s need for human capital to allow for the achievement of the organization’s goals. This process includes the following actions:</a:t>
            </a:r>
          </a:p>
          <a:p>
            <a:endParaRPr lang="en-MY" sz="2400" dirty="0"/>
          </a:p>
          <a:p>
            <a:pPr marL="285750" indent="-285750">
              <a:buFont typeface="Wingdings" panose="05000000000000000000" pitchFamily="2" charset="2"/>
              <a:buChar char="§"/>
            </a:pPr>
            <a:r>
              <a:rPr lang="en-MY" sz="2400" dirty="0"/>
              <a:t>Forecasting the future composition of the workforce</a:t>
            </a:r>
          </a:p>
          <a:p>
            <a:endParaRPr lang="en-MY" sz="2400" dirty="0"/>
          </a:p>
          <a:p>
            <a:pPr marL="285750" indent="-285750">
              <a:buFont typeface="Wingdings" panose="05000000000000000000" pitchFamily="2" charset="2"/>
              <a:buChar char="§"/>
            </a:pPr>
            <a:r>
              <a:rPr lang="en-MY" sz="2400" dirty="0"/>
              <a:t>Identifying any gaps between the current and future staff</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Deciding how to close those gaps</a:t>
            </a:r>
          </a:p>
          <a:p>
            <a:endParaRPr lang="en-MY" sz="2400" dirty="0"/>
          </a:p>
          <a:p>
            <a:pPr marL="285750" indent="-285750">
              <a:buFont typeface="Wingdings" panose="05000000000000000000" pitchFamily="2" charset="2"/>
              <a:buChar char="§"/>
            </a:pPr>
            <a:r>
              <a:rPr lang="en-MY" sz="2400" dirty="0"/>
              <a:t>Determining how to meet the staffing needs</a:t>
            </a:r>
          </a:p>
          <a:p>
            <a:endParaRPr lang="en-MY" sz="2400" dirty="0"/>
          </a:p>
        </p:txBody>
      </p:sp>
    </p:spTree>
    <p:extLst>
      <p:ext uri="{BB962C8B-B14F-4D97-AF65-F5344CB8AC3E}">
        <p14:creationId xmlns:p14="http://schemas.microsoft.com/office/powerpoint/2010/main" val="789100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D4E33-1812-493F-972C-72F58D7B769E}"/>
              </a:ext>
            </a:extLst>
          </p:cNvPr>
          <p:cNvSpPr>
            <a:spLocks noGrp="1"/>
          </p:cNvSpPr>
          <p:nvPr>
            <p:ph type="title"/>
          </p:nvPr>
        </p:nvSpPr>
        <p:spPr/>
        <p:txBody>
          <a:bodyPr/>
          <a:lstStyle/>
          <a:p>
            <a:r>
              <a:rPr lang="en-MY" dirty="0"/>
              <a:t>Workforce Planning</a:t>
            </a:r>
          </a:p>
        </p:txBody>
      </p:sp>
      <p:cxnSp>
        <p:nvCxnSpPr>
          <p:cNvPr id="5" name="Straight Connector 4">
            <a:extLst>
              <a:ext uri="{FF2B5EF4-FFF2-40B4-BE49-F238E27FC236}">
                <a16:creationId xmlns:a16="http://schemas.microsoft.com/office/drawing/2014/main" id="{3D0AF1FE-8651-4A9C-BD88-22C1E24225C7}"/>
              </a:ext>
            </a:extLst>
          </p:cNvPr>
          <p:cNvCxnSpPr/>
          <p:nvPr/>
        </p:nvCxnSpPr>
        <p:spPr>
          <a:xfrm>
            <a:off x="2267744" y="2276872"/>
            <a:ext cx="0" cy="28083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8D6A23A-1C6F-4460-9EDA-955233935E33}"/>
              </a:ext>
            </a:extLst>
          </p:cNvPr>
          <p:cNvCxnSpPr/>
          <p:nvPr/>
        </p:nvCxnSpPr>
        <p:spPr>
          <a:xfrm>
            <a:off x="2267744" y="5085184"/>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EFCF359-1AE0-4DA4-B145-B81D3AB60933}"/>
              </a:ext>
            </a:extLst>
          </p:cNvPr>
          <p:cNvSpPr txBox="1"/>
          <p:nvPr/>
        </p:nvSpPr>
        <p:spPr>
          <a:xfrm>
            <a:off x="698162" y="1649611"/>
            <a:ext cx="2505686" cy="369332"/>
          </a:xfrm>
          <a:prstGeom prst="rect">
            <a:avLst/>
          </a:prstGeom>
          <a:noFill/>
        </p:spPr>
        <p:txBody>
          <a:bodyPr wrap="square" rtlCol="0">
            <a:spAutoFit/>
          </a:bodyPr>
          <a:lstStyle/>
          <a:p>
            <a:r>
              <a:rPr lang="en-MY" dirty="0"/>
              <a:t>Quantity Of Talent</a:t>
            </a:r>
          </a:p>
        </p:txBody>
      </p:sp>
      <p:sp>
        <p:nvSpPr>
          <p:cNvPr id="9" name="TextBox 8">
            <a:extLst>
              <a:ext uri="{FF2B5EF4-FFF2-40B4-BE49-F238E27FC236}">
                <a16:creationId xmlns:a16="http://schemas.microsoft.com/office/drawing/2014/main" id="{80839239-61B3-4F8B-941A-B4B88A6C3B6B}"/>
              </a:ext>
            </a:extLst>
          </p:cNvPr>
          <p:cNvSpPr txBox="1"/>
          <p:nvPr/>
        </p:nvSpPr>
        <p:spPr>
          <a:xfrm>
            <a:off x="5871483" y="5085184"/>
            <a:ext cx="1296144" cy="369332"/>
          </a:xfrm>
          <a:prstGeom prst="rect">
            <a:avLst/>
          </a:prstGeom>
          <a:noFill/>
        </p:spPr>
        <p:txBody>
          <a:bodyPr wrap="square" rtlCol="0">
            <a:spAutoFit/>
          </a:bodyPr>
          <a:lstStyle/>
          <a:p>
            <a:r>
              <a:rPr lang="en-MY" dirty="0"/>
              <a:t>Time</a:t>
            </a:r>
          </a:p>
        </p:txBody>
      </p:sp>
      <p:cxnSp>
        <p:nvCxnSpPr>
          <p:cNvPr id="11" name="Straight Connector 10">
            <a:extLst>
              <a:ext uri="{FF2B5EF4-FFF2-40B4-BE49-F238E27FC236}">
                <a16:creationId xmlns:a16="http://schemas.microsoft.com/office/drawing/2014/main" id="{5BA75FE2-704B-4B0E-84D8-77ABFD37F048}"/>
              </a:ext>
            </a:extLst>
          </p:cNvPr>
          <p:cNvCxnSpPr/>
          <p:nvPr/>
        </p:nvCxnSpPr>
        <p:spPr>
          <a:xfrm flipV="1">
            <a:off x="2411760" y="2276872"/>
            <a:ext cx="2160240" cy="1296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24D54E8-EFEE-4A65-BB70-D739CAD06EE9}"/>
              </a:ext>
            </a:extLst>
          </p:cNvPr>
          <p:cNvCxnSpPr>
            <a:cxnSpLocks/>
          </p:cNvCxnSpPr>
          <p:nvPr/>
        </p:nvCxnSpPr>
        <p:spPr>
          <a:xfrm flipV="1">
            <a:off x="2411753" y="2731702"/>
            <a:ext cx="2388847" cy="14974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B9B89D1-A167-4676-BFAD-740733F2D788}"/>
              </a:ext>
            </a:extLst>
          </p:cNvPr>
          <p:cNvSpPr txBox="1"/>
          <p:nvPr/>
        </p:nvSpPr>
        <p:spPr>
          <a:xfrm>
            <a:off x="3851920" y="1852860"/>
            <a:ext cx="1440160" cy="369332"/>
          </a:xfrm>
          <a:prstGeom prst="rect">
            <a:avLst/>
          </a:prstGeom>
          <a:noFill/>
        </p:spPr>
        <p:txBody>
          <a:bodyPr wrap="square" rtlCol="0">
            <a:spAutoFit/>
          </a:bodyPr>
          <a:lstStyle/>
          <a:p>
            <a:r>
              <a:rPr lang="en-MY" dirty="0"/>
              <a:t>Demand</a:t>
            </a:r>
          </a:p>
        </p:txBody>
      </p:sp>
      <p:sp>
        <p:nvSpPr>
          <p:cNvPr id="16" name="TextBox 15">
            <a:extLst>
              <a:ext uri="{FF2B5EF4-FFF2-40B4-BE49-F238E27FC236}">
                <a16:creationId xmlns:a16="http://schemas.microsoft.com/office/drawing/2014/main" id="{52D61BB0-F992-4ADC-BB0B-5135B9F404E4}"/>
              </a:ext>
            </a:extLst>
          </p:cNvPr>
          <p:cNvSpPr txBox="1"/>
          <p:nvPr/>
        </p:nvSpPr>
        <p:spPr>
          <a:xfrm>
            <a:off x="3923928" y="3501008"/>
            <a:ext cx="1020680" cy="369332"/>
          </a:xfrm>
          <a:prstGeom prst="rect">
            <a:avLst/>
          </a:prstGeom>
          <a:noFill/>
        </p:spPr>
        <p:txBody>
          <a:bodyPr wrap="square" rtlCol="0">
            <a:spAutoFit/>
          </a:bodyPr>
          <a:lstStyle/>
          <a:p>
            <a:r>
              <a:rPr lang="en-MY" dirty="0"/>
              <a:t>Supply</a:t>
            </a:r>
          </a:p>
        </p:txBody>
      </p:sp>
      <p:sp>
        <p:nvSpPr>
          <p:cNvPr id="17" name="TextBox 16">
            <a:extLst>
              <a:ext uri="{FF2B5EF4-FFF2-40B4-BE49-F238E27FC236}">
                <a16:creationId xmlns:a16="http://schemas.microsoft.com/office/drawing/2014/main" id="{122587E5-8F81-4960-9381-FF2F632509B5}"/>
              </a:ext>
            </a:extLst>
          </p:cNvPr>
          <p:cNvSpPr txBox="1"/>
          <p:nvPr/>
        </p:nvSpPr>
        <p:spPr>
          <a:xfrm>
            <a:off x="1475663" y="4005064"/>
            <a:ext cx="792081" cy="369332"/>
          </a:xfrm>
          <a:prstGeom prst="rect">
            <a:avLst/>
          </a:prstGeom>
          <a:noFill/>
        </p:spPr>
        <p:txBody>
          <a:bodyPr wrap="square" rtlCol="0">
            <a:spAutoFit/>
          </a:bodyPr>
          <a:lstStyle/>
          <a:p>
            <a:r>
              <a:rPr lang="en-MY" dirty="0"/>
              <a:t>10 X</a:t>
            </a:r>
          </a:p>
        </p:txBody>
      </p:sp>
      <p:sp>
        <p:nvSpPr>
          <p:cNvPr id="18" name="TextBox 17">
            <a:extLst>
              <a:ext uri="{FF2B5EF4-FFF2-40B4-BE49-F238E27FC236}">
                <a16:creationId xmlns:a16="http://schemas.microsoft.com/office/drawing/2014/main" id="{9788D11B-32AA-4C39-981B-B198CD589183}"/>
              </a:ext>
            </a:extLst>
          </p:cNvPr>
          <p:cNvSpPr txBox="1"/>
          <p:nvPr/>
        </p:nvSpPr>
        <p:spPr>
          <a:xfrm>
            <a:off x="1484045" y="3429000"/>
            <a:ext cx="792081" cy="369332"/>
          </a:xfrm>
          <a:prstGeom prst="rect">
            <a:avLst/>
          </a:prstGeom>
          <a:noFill/>
        </p:spPr>
        <p:txBody>
          <a:bodyPr wrap="square" rtlCol="0">
            <a:spAutoFit/>
          </a:bodyPr>
          <a:lstStyle/>
          <a:p>
            <a:r>
              <a:rPr lang="en-MY" dirty="0"/>
              <a:t>12 X</a:t>
            </a:r>
          </a:p>
        </p:txBody>
      </p:sp>
      <p:sp>
        <p:nvSpPr>
          <p:cNvPr id="19" name="Right Brace 18">
            <a:extLst>
              <a:ext uri="{FF2B5EF4-FFF2-40B4-BE49-F238E27FC236}">
                <a16:creationId xmlns:a16="http://schemas.microsoft.com/office/drawing/2014/main" id="{A79C920D-35E8-4A5F-9E5D-0F26EAE2CD89}"/>
              </a:ext>
            </a:extLst>
          </p:cNvPr>
          <p:cNvSpPr/>
          <p:nvPr/>
        </p:nvSpPr>
        <p:spPr>
          <a:xfrm>
            <a:off x="4879820" y="2244181"/>
            <a:ext cx="216024" cy="42401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MY"/>
          </a:p>
        </p:txBody>
      </p:sp>
      <p:sp>
        <p:nvSpPr>
          <p:cNvPr id="20" name="TextBox 19">
            <a:extLst>
              <a:ext uri="{FF2B5EF4-FFF2-40B4-BE49-F238E27FC236}">
                <a16:creationId xmlns:a16="http://schemas.microsoft.com/office/drawing/2014/main" id="{8158FE8F-D018-4AE3-BACD-A3EEC0A5482B}"/>
              </a:ext>
            </a:extLst>
          </p:cNvPr>
          <p:cNvSpPr txBox="1"/>
          <p:nvPr/>
        </p:nvSpPr>
        <p:spPr>
          <a:xfrm>
            <a:off x="5436096" y="2216531"/>
            <a:ext cx="864096" cy="369331"/>
          </a:xfrm>
          <a:prstGeom prst="rect">
            <a:avLst/>
          </a:prstGeom>
          <a:noFill/>
        </p:spPr>
        <p:txBody>
          <a:bodyPr wrap="square" rtlCol="0">
            <a:spAutoFit/>
          </a:bodyPr>
          <a:lstStyle/>
          <a:p>
            <a:r>
              <a:rPr lang="en-MY" dirty="0"/>
              <a:t>Gap</a:t>
            </a:r>
          </a:p>
        </p:txBody>
      </p:sp>
    </p:spTree>
    <p:extLst>
      <p:ext uri="{BB962C8B-B14F-4D97-AF65-F5344CB8AC3E}">
        <p14:creationId xmlns:p14="http://schemas.microsoft.com/office/powerpoint/2010/main" val="268817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A2080-6746-4E6E-8C1C-0E104D43B9F7}"/>
              </a:ext>
            </a:extLst>
          </p:cNvPr>
          <p:cNvSpPr>
            <a:spLocks noGrp="1"/>
          </p:cNvSpPr>
          <p:nvPr>
            <p:ph type="title"/>
          </p:nvPr>
        </p:nvSpPr>
        <p:spPr/>
        <p:txBody>
          <a:bodyPr/>
          <a:lstStyle/>
          <a:p>
            <a:r>
              <a:rPr lang="en-MY" dirty="0"/>
              <a:t>Workforce Planning</a:t>
            </a:r>
          </a:p>
        </p:txBody>
      </p:sp>
      <p:sp>
        <p:nvSpPr>
          <p:cNvPr id="3" name="Content Placeholder 2">
            <a:extLst>
              <a:ext uri="{FF2B5EF4-FFF2-40B4-BE49-F238E27FC236}">
                <a16:creationId xmlns:a16="http://schemas.microsoft.com/office/drawing/2014/main" id="{785F9606-B2D5-440B-9F61-AD942AE3D466}"/>
              </a:ext>
            </a:extLst>
          </p:cNvPr>
          <p:cNvSpPr>
            <a:spLocks noGrp="1"/>
          </p:cNvSpPr>
          <p:nvPr>
            <p:ph idx="1"/>
          </p:nvPr>
        </p:nvSpPr>
        <p:spPr/>
        <p:txBody>
          <a:bodyPr/>
          <a:lstStyle/>
          <a:p>
            <a:pPr marL="0" indent="0">
              <a:buNone/>
            </a:pPr>
            <a:r>
              <a:rPr lang="en-MY" sz="2400" dirty="0"/>
              <a:t>How to fill the Gap</a:t>
            </a:r>
          </a:p>
          <a:p>
            <a:r>
              <a:rPr lang="en-MY" sz="2400" dirty="0"/>
              <a:t>Hire</a:t>
            </a:r>
          </a:p>
          <a:p>
            <a:r>
              <a:rPr lang="en-MY" sz="2400" dirty="0"/>
              <a:t>Develop</a:t>
            </a:r>
          </a:p>
          <a:p>
            <a:r>
              <a:rPr lang="en-MY" sz="2400" dirty="0"/>
              <a:t>Outsource</a:t>
            </a:r>
          </a:p>
          <a:p>
            <a:r>
              <a:rPr lang="en-MY" sz="2400" dirty="0"/>
              <a:t>Design</a:t>
            </a:r>
          </a:p>
          <a:p>
            <a:pPr marL="0" indent="0">
              <a:buNone/>
            </a:pPr>
            <a:endParaRPr lang="en-MY" sz="2400" dirty="0"/>
          </a:p>
          <a:p>
            <a:pPr marL="0" indent="0">
              <a:buNone/>
            </a:pPr>
            <a:r>
              <a:rPr lang="en-MY" sz="2400" dirty="0"/>
              <a:t>Organisation must have </a:t>
            </a:r>
          </a:p>
          <a:p>
            <a:r>
              <a:rPr lang="en-MY" sz="2400" dirty="0"/>
              <a:t>Capability to do the work</a:t>
            </a:r>
          </a:p>
          <a:p>
            <a:r>
              <a:rPr lang="en-MY" sz="2400" dirty="0"/>
              <a:t>Capacity – enough people</a:t>
            </a:r>
          </a:p>
          <a:p>
            <a:r>
              <a:rPr lang="en-MY" sz="2400" dirty="0"/>
              <a:t>Cost – within a budget</a:t>
            </a:r>
          </a:p>
          <a:p>
            <a:r>
              <a:rPr lang="en-MY" sz="2400" dirty="0"/>
              <a:t>Construct – internal vs external</a:t>
            </a:r>
          </a:p>
          <a:p>
            <a:endParaRPr lang="en-MY" sz="2400" dirty="0"/>
          </a:p>
        </p:txBody>
      </p:sp>
    </p:spTree>
    <p:extLst>
      <p:ext uri="{BB962C8B-B14F-4D97-AF65-F5344CB8AC3E}">
        <p14:creationId xmlns:p14="http://schemas.microsoft.com/office/powerpoint/2010/main" val="736753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3B459-877C-4BB2-8178-C839DD56FD43}"/>
              </a:ext>
            </a:extLst>
          </p:cNvPr>
          <p:cNvSpPr>
            <a:spLocks noGrp="1"/>
          </p:cNvSpPr>
          <p:nvPr>
            <p:ph type="title"/>
          </p:nvPr>
        </p:nvSpPr>
        <p:spPr/>
        <p:txBody>
          <a:bodyPr/>
          <a:lstStyle/>
          <a:p>
            <a:r>
              <a:rPr lang="en-MY" dirty="0"/>
              <a:t>Global Talent Management - I</a:t>
            </a:r>
          </a:p>
        </p:txBody>
      </p:sp>
      <p:sp>
        <p:nvSpPr>
          <p:cNvPr id="3" name="Content Placeholder 2">
            <a:extLst>
              <a:ext uri="{FF2B5EF4-FFF2-40B4-BE49-F238E27FC236}">
                <a16:creationId xmlns:a16="http://schemas.microsoft.com/office/drawing/2014/main" id="{F1AF59B4-EE42-4707-96E9-4C0D5719679F}"/>
              </a:ext>
            </a:extLst>
          </p:cNvPr>
          <p:cNvSpPr>
            <a:spLocks noGrp="1"/>
          </p:cNvSpPr>
          <p:nvPr>
            <p:ph idx="1"/>
          </p:nvPr>
        </p:nvSpPr>
        <p:spPr>
          <a:xfrm>
            <a:off x="685800" y="1556792"/>
            <a:ext cx="8278688" cy="4530725"/>
          </a:xfrm>
        </p:spPr>
        <p:txBody>
          <a:bodyPr/>
          <a:lstStyle/>
          <a:p>
            <a:r>
              <a:rPr lang="en-MY" dirty="0"/>
              <a:t>In the international context the term global talent management is used interchangeably with international human resource management</a:t>
            </a:r>
          </a:p>
          <a:p>
            <a:endParaRPr lang="en-MY" dirty="0"/>
          </a:p>
          <a:p>
            <a:r>
              <a:rPr lang="en-MY" dirty="0"/>
              <a:t>Global talent management is more future oriented and is defined in terms of human resource planning and projecting employee/staffing needs. Here the focus is on the types of individual level capabilities needed in the future.</a:t>
            </a:r>
          </a:p>
          <a:p>
            <a:endParaRPr lang="en-MY" dirty="0"/>
          </a:p>
          <a:p>
            <a:pPr marL="0" indent="0">
              <a:buNone/>
            </a:pPr>
            <a:endParaRPr lang="en-MY" dirty="0"/>
          </a:p>
        </p:txBody>
      </p:sp>
    </p:spTree>
    <p:extLst>
      <p:ext uri="{BB962C8B-B14F-4D97-AF65-F5344CB8AC3E}">
        <p14:creationId xmlns:p14="http://schemas.microsoft.com/office/powerpoint/2010/main" val="3198921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3B459-877C-4BB2-8178-C839DD56FD43}"/>
              </a:ext>
            </a:extLst>
          </p:cNvPr>
          <p:cNvSpPr>
            <a:spLocks noGrp="1"/>
          </p:cNvSpPr>
          <p:nvPr>
            <p:ph type="title"/>
          </p:nvPr>
        </p:nvSpPr>
        <p:spPr/>
        <p:txBody>
          <a:bodyPr/>
          <a:lstStyle/>
          <a:p>
            <a:r>
              <a:rPr lang="en-MY" dirty="0"/>
              <a:t>Global Talent Management - II</a:t>
            </a:r>
          </a:p>
        </p:txBody>
      </p:sp>
      <p:sp>
        <p:nvSpPr>
          <p:cNvPr id="3" name="Content Placeholder 2">
            <a:extLst>
              <a:ext uri="{FF2B5EF4-FFF2-40B4-BE49-F238E27FC236}">
                <a16:creationId xmlns:a16="http://schemas.microsoft.com/office/drawing/2014/main" id="{F1AF59B4-EE42-4707-96E9-4C0D5719679F}"/>
              </a:ext>
            </a:extLst>
          </p:cNvPr>
          <p:cNvSpPr>
            <a:spLocks noGrp="1"/>
          </p:cNvSpPr>
          <p:nvPr>
            <p:ph idx="1"/>
          </p:nvPr>
        </p:nvSpPr>
        <p:spPr>
          <a:xfrm>
            <a:off x="624136" y="1556792"/>
            <a:ext cx="8352928" cy="4530725"/>
          </a:xfrm>
        </p:spPr>
        <p:txBody>
          <a:bodyPr/>
          <a:lstStyle/>
          <a:p>
            <a:r>
              <a:rPr lang="en-MY" dirty="0"/>
              <a:t>Global talent management focuses on strategic jobs. These jobs also refer to core jobs and are critical to the organization in terms of creating competitive advantage.</a:t>
            </a:r>
          </a:p>
          <a:p>
            <a:endParaRPr lang="en-MY" dirty="0"/>
          </a:p>
          <a:p>
            <a:r>
              <a:rPr lang="en-MY" dirty="0"/>
              <a:t>Global talent management is a capability based approach to strategic human resource management. Here talent management is treated as a subset of strategic human resource management.</a:t>
            </a:r>
          </a:p>
          <a:p>
            <a:pPr marL="0" indent="0">
              <a:buNone/>
            </a:pPr>
            <a:endParaRPr lang="en-MY" dirty="0"/>
          </a:p>
          <a:p>
            <a:pPr marL="0" indent="0">
              <a:buNone/>
            </a:pPr>
            <a:endParaRPr lang="en-MY" dirty="0"/>
          </a:p>
          <a:p>
            <a:pPr marL="0" indent="0">
              <a:buNone/>
            </a:pPr>
            <a:endParaRPr lang="en-MY" dirty="0"/>
          </a:p>
        </p:txBody>
      </p:sp>
    </p:spTree>
    <p:extLst>
      <p:ext uri="{BB962C8B-B14F-4D97-AF65-F5344CB8AC3E}">
        <p14:creationId xmlns:p14="http://schemas.microsoft.com/office/powerpoint/2010/main" val="2482400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3F498-D373-4674-B675-4FE413C640E6}"/>
              </a:ext>
            </a:extLst>
          </p:cNvPr>
          <p:cNvSpPr>
            <a:spLocks noGrp="1"/>
          </p:cNvSpPr>
          <p:nvPr>
            <p:ph type="title"/>
          </p:nvPr>
        </p:nvSpPr>
        <p:spPr/>
        <p:txBody>
          <a:bodyPr/>
          <a:lstStyle/>
          <a:p>
            <a:r>
              <a:rPr lang="en-MY" dirty="0"/>
              <a:t>Dimensions of Global Talent Management</a:t>
            </a:r>
          </a:p>
        </p:txBody>
      </p:sp>
      <p:sp>
        <p:nvSpPr>
          <p:cNvPr id="3" name="Content Placeholder 2">
            <a:extLst>
              <a:ext uri="{FF2B5EF4-FFF2-40B4-BE49-F238E27FC236}">
                <a16:creationId xmlns:a16="http://schemas.microsoft.com/office/drawing/2014/main" id="{0C5A5271-E12B-429F-A6B0-D8620F0E5C21}"/>
              </a:ext>
            </a:extLst>
          </p:cNvPr>
          <p:cNvSpPr>
            <a:spLocks noGrp="1"/>
          </p:cNvSpPr>
          <p:nvPr>
            <p:ph idx="1"/>
          </p:nvPr>
        </p:nvSpPr>
        <p:spPr/>
        <p:txBody>
          <a:bodyPr/>
          <a:lstStyle/>
          <a:p>
            <a:r>
              <a:rPr lang="en-MY" dirty="0"/>
              <a:t>Individuals with high and/or critical levels of talent (e.g., knowledge, skills, and abilities) that add value to the organization;</a:t>
            </a:r>
          </a:p>
          <a:p>
            <a:r>
              <a:rPr lang="en-MY" dirty="0"/>
              <a:t>Complementary international human resource management policies and practices that are used to manage employees with high and/or critical levels of talent. Because they are implemented systematically, these international human resource management policies and practices refer to global talent management systems.</a:t>
            </a:r>
          </a:p>
        </p:txBody>
      </p:sp>
    </p:spTree>
    <p:extLst>
      <p:ext uri="{BB962C8B-B14F-4D97-AF65-F5344CB8AC3E}">
        <p14:creationId xmlns:p14="http://schemas.microsoft.com/office/powerpoint/2010/main" val="2055903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710C1-EC41-44AB-8B1D-55AAE27B71C9}"/>
              </a:ext>
            </a:extLst>
          </p:cNvPr>
          <p:cNvSpPr>
            <a:spLocks noGrp="1"/>
          </p:cNvSpPr>
          <p:nvPr>
            <p:ph type="title"/>
          </p:nvPr>
        </p:nvSpPr>
        <p:spPr/>
        <p:txBody>
          <a:bodyPr/>
          <a:lstStyle/>
          <a:p>
            <a:r>
              <a:rPr lang="en-MY" dirty="0"/>
              <a:t>Drivers of Global Talent Management</a:t>
            </a:r>
          </a:p>
        </p:txBody>
      </p:sp>
      <p:sp>
        <p:nvSpPr>
          <p:cNvPr id="3" name="Content Placeholder 2">
            <a:extLst>
              <a:ext uri="{FF2B5EF4-FFF2-40B4-BE49-F238E27FC236}">
                <a16:creationId xmlns:a16="http://schemas.microsoft.com/office/drawing/2014/main" id="{0B2AFE73-F512-460F-BB50-6E5C6D782455}"/>
              </a:ext>
            </a:extLst>
          </p:cNvPr>
          <p:cNvSpPr>
            <a:spLocks noGrp="1"/>
          </p:cNvSpPr>
          <p:nvPr>
            <p:ph idx="1"/>
          </p:nvPr>
        </p:nvSpPr>
        <p:spPr/>
        <p:txBody>
          <a:bodyPr/>
          <a:lstStyle/>
          <a:p>
            <a:pPr marL="0" indent="0">
              <a:buNone/>
            </a:pPr>
            <a:r>
              <a:rPr lang="en-MY" dirty="0"/>
              <a:t>Four drivers that have shaped and are shaping the field of global talent management. More specifically, these are the drivers that impact how organizations attract, develop, retain, and mobilize talent. Major drivers include:</a:t>
            </a:r>
          </a:p>
          <a:p>
            <a:r>
              <a:rPr lang="en-MY" dirty="0"/>
              <a:t>Shortage of talented workers;</a:t>
            </a:r>
          </a:p>
          <a:p>
            <a:r>
              <a:rPr lang="en-MY" dirty="0"/>
              <a:t>Changing demographics;</a:t>
            </a:r>
          </a:p>
          <a:p>
            <a:r>
              <a:rPr lang="en-MY" dirty="0"/>
              <a:t>Changing attitude towards work and structure of work; and,</a:t>
            </a:r>
          </a:p>
          <a:p>
            <a:r>
              <a:rPr lang="en-MY" dirty="0"/>
              <a:t>Country culture differences.</a:t>
            </a:r>
          </a:p>
        </p:txBody>
      </p:sp>
    </p:spTree>
    <p:extLst>
      <p:ext uri="{BB962C8B-B14F-4D97-AF65-F5344CB8AC3E}">
        <p14:creationId xmlns:p14="http://schemas.microsoft.com/office/powerpoint/2010/main" val="2610582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8E564-55A1-4898-A2D5-27B3E3525638}"/>
              </a:ext>
            </a:extLst>
          </p:cNvPr>
          <p:cNvSpPr>
            <a:spLocks noGrp="1"/>
          </p:cNvSpPr>
          <p:nvPr>
            <p:ph type="title"/>
          </p:nvPr>
        </p:nvSpPr>
        <p:spPr/>
        <p:txBody>
          <a:bodyPr/>
          <a:lstStyle/>
          <a:p>
            <a:r>
              <a:rPr lang="en-MY" dirty="0"/>
              <a:t>1. Shortage of talented workers</a:t>
            </a:r>
          </a:p>
        </p:txBody>
      </p:sp>
      <p:sp>
        <p:nvSpPr>
          <p:cNvPr id="3" name="Content Placeholder 2">
            <a:extLst>
              <a:ext uri="{FF2B5EF4-FFF2-40B4-BE49-F238E27FC236}">
                <a16:creationId xmlns:a16="http://schemas.microsoft.com/office/drawing/2014/main" id="{EF84D379-1F59-484D-974C-BB7AEC4F83E9}"/>
              </a:ext>
            </a:extLst>
          </p:cNvPr>
          <p:cNvSpPr>
            <a:spLocks noGrp="1"/>
          </p:cNvSpPr>
          <p:nvPr>
            <p:ph idx="1"/>
          </p:nvPr>
        </p:nvSpPr>
        <p:spPr>
          <a:xfrm>
            <a:off x="914400" y="1600200"/>
            <a:ext cx="7772400" cy="4979987"/>
          </a:xfrm>
        </p:spPr>
        <p:txBody>
          <a:bodyPr/>
          <a:lstStyle/>
          <a:p>
            <a:r>
              <a:rPr lang="en-MY" sz="2000" dirty="0"/>
              <a:t>Introduce strategic workforce planning (e.g., determine future talent gaps);</a:t>
            </a:r>
          </a:p>
          <a:p>
            <a:r>
              <a:rPr lang="en-MY" sz="2000" dirty="0"/>
              <a:t>Ease migration (e.g., attract talent from a global </a:t>
            </a:r>
            <a:r>
              <a:rPr lang="en-MY" sz="2000" dirty="0" err="1"/>
              <a:t>labor</a:t>
            </a:r>
            <a:r>
              <a:rPr lang="en-MY" sz="2000" dirty="0"/>
              <a:t> pool);</a:t>
            </a:r>
          </a:p>
          <a:p>
            <a:r>
              <a:rPr lang="en-MY" sz="2000" dirty="0"/>
              <a:t>Foster brain circulation (e.g., reduce brain drain by encouraging students and professionals to return home);</a:t>
            </a:r>
          </a:p>
          <a:p>
            <a:r>
              <a:rPr lang="en-MY" sz="2000" dirty="0"/>
              <a:t>Increase employability (e.g., increase the skills levels of both the current and future workforce);</a:t>
            </a:r>
          </a:p>
          <a:p>
            <a:r>
              <a:rPr lang="en-MY" sz="2000" dirty="0"/>
              <a:t>Develop a talent “trellis” (e.g., offer multiple developmental and career pathways);</a:t>
            </a:r>
          </a:p>
          <a:p>
            <a:r>
              <a:rPr lang="en-MY" sz="2000" dirty="0"/>
              <a:t>Encourage temporary and virtual mobility (e.g., access required skills from any location; and,</a:t>
            </a:r>
          </a:p>
          <a:p>
            <a:r>
              <a:rPr lang="en-MY" sz="2000" dirty="0"/>
              <a:t>Extend the pool (e.g., attract skill sets of women, older professionals etc.).</a:t>
            </a:r>
          </a:p>
        </p:txBody>
      </p:sp>
    </p:spTree>
    <p:extLst>
      <p:ext uri="{BB962C8B-B14F-4D97-AF65-F5344CB8AC3E}">
        <p14:creationId xmlns:p14="http://schemas.microsoft.com/office/powerpoint/2010/main" val="26414041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3BF7E-D570-4919-93AA-B538524E2866}"/>
              </a:ext>
            </a:extLst>
          </p:cNvPr>
          <p:cNvSpPr>
            <a:spLocks noGrp="1"/>
          </p:cNvSpPr>
          <p:nvPr>
            <p:ph type="title"/>
          </p:nvPr>
        </p:nvSpPr>
        <p:spPr/>
        <p:txBody>
          <a:bodyPr/>
          <a:lstStyle/>
          <a:p>
            <a:r>
              <a:rPr lang="en-MY" dirty="0"/>
              <a:t> 2. Changing demographics</a:t>
            </a:r>
          </a:p>
        </p:txBody>
      </p:sp>
      <p:sp>
        <p:nvSpPr>
          <p:cNvPr id="3" name="Content Placeholder 2">
            <a:extLst>
              <a:ext uri="{FF2B5EF4-FFF2-40B4-BE49-F238E27FC236}">
                <a16:creationId xmlns:a16="http://schemas.microsoft.com/office/drawing/2014/main" id="{A7EF31D1-FF58-4DB2-B7BF-9372D2579A86}"/>
              </a:ext>
            </a:extLst>
          </p:cNvPr>
          <p:cNvSpPr>
            <a:spLocks noGrp="1"/>
          </p:cNvSpPr>
          <p:nvPr>
            <p:ph idx="1"/>
          </p:nvPr>
        </p:nvSpPr>
        <p:spPr>
          <a:xfrm>
            <a:off x="914400" y="1600200"/>
            <a:ext cx="7906072" cy="4781128"/>
          </a:xfrm>
        </p:spPr>
        <p:txBody>
          <a:bodyPr/>
          <a:lstStyle/>
          <a:p>
            <a:pPr marL="0" indent="0">
              <a:buNone/>
            </a:pPr>
            <a:r>
              <a:rPr lang="en-MY" sz="2000" dirty="0"/>
              <a:t>Work related characteristics of Younger generations :</a:t>
            </a:r>
          </a:p>
          <a:p>
            <a:r>
              <a:rPr lang="en-MY" sz="2000" dirty="0"/>
              <a:t>Low loyalty (and engagement levels) towards employers.</a:t>
            </a:r>
          </a:p>
          <a:p>
            <a:r>
              <a:rPr lang="en-MY" sz="2000" dirty="0"/>
              <a:t> Most likely to voluntary leave when economic conditions improve.</a:t>
            </a:r>
          </a:p>
          <a:p>
            <a:r>
              <a:rPr lang="en-MY" sz="2000" dirty="0"/>
              <a:t>Consider learning and development as the most essential benefit from employers.</a:t>
            </a:r>
          </a:p>
          <a:p>
            <a:r>
              <a:rPr lang="en-MY" sz="2000" dirty="0"/>
              <a:t>Look for a good work/life balance.</a:t>
            </a:r>
          </a:p>
          <a:p>
            <a:r>
              <a:rPr lang="en-MY" sz="2000" dirty="0"/>
              <a:t>Prefer to communicate electronically at work than face -to-face.</a:t>
            </a:r>
          </a:p>
          <a:p>
            <a:r>
              <a:rPr lang="en-MY" sz="2000" dirty="0"/>
              <a:t>Career progression is important.</a:t>
            </a:r>
          </a:p>
          <a:p>
            <a:r>
              <a:rPr lang="en-MY" sz="2000" dirty="0"/>
              <a:t>Attracted to organizations that focus on corporate social responsibility.</a:t>
            </a:r>
          </a:p>
          <a:p>
            <a:r>
              <a:rPr lang="en-MY" sz="2000" dirty="0"/>
              <a:t>Strong interest in working overseas.</a:t>
            </a:r>
          </a:p>
          <a:p>
            <a:r>
              <a:rPr lang="en-MY" sz="2000" dirty="0"/>
              <a:t>Comfortable working with older generations.</a:t>
            </a:r>
          </a:p>
        </p:txBody>
      </p:sp>
    </p:spTree>
    <p:extLst>
      <p:ext uri="{BB962C8B-B14F-4D97-AF65-F5344CB8AC3E}">
        <p14:creationId xmlns:p14="http://schemas.microsoft.com/office/powerpoint/2010/main" val="1305062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3. Changing Attitude toward Work and Structure of Work</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Workers are frequently changing jobs or moving across employers and occupations, are taking major responsibility to manage their own careers, and assume little or no job security, regardless of performance.</a:t>
            </a:r>
          </a:p>
        </p:txBody>
      </p:sp>
    </p:spTree>
    <p:extLst>
      <p:ext uri="{BB962C8B-B14F-4D97-AF65-F5344CB8AC3E}">
        <p14:creationId xmlns:p14="http://schemas.microsoft.com/office/powerpoint/2010/main" val="740387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3. Changing Attitude toward Work and Structure of Work</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sz="2000" dirty="0"/>
              <a:t>Some of the trends include :</a:t>
            </a:r>
          </a:p>
          <a:p>
            <a:r>
              <a:rPr lang="en-MY" sz="2000" dirty="0"/>
              <a:t>Virtual teams (e.g., employees will interact with each other using technology)</a:t>
            </a:r>
          </a:p>
          <a:p>
            <a:r>
              <a:rPr lang="en-MY" sz="2000" dirty="0"/>
              <a:t>Social networks (e.g., employees will have access to several potential employers)</a:t>
            </a:r>
          </a:p>
          <a:p>
            <a:r>
              <a:rPr lang="en-MY" sz="2000" dirty="0"/>
              <a:t>Flexible work hours (e.g., employees will have more control over their work schedules)</a:t>
            </a:r>
          </a:p>
          <a:p>
            <a:r>
              <a:rPr lang="en-MY" sz="2000" dirty="0"/>
              <a:t>Remote workstations (e.g., employees will work for companies that are geographically distant)</a:t>
            </a:r>
          </a:p>
          <a:p>
            <a:r>
              <a:rPr lang="en-MY" sz="2000" dirty="0"/>
              <a:t>Contingent workers (e.g., employees will work for multiple organizations)</a:t>
            </a:r>
          </a:p>
          <a:p>
            <a:r>
              <a:rPr lang="en-MY" sz="2000" dirty="0"/>
              <a:t>More dependence on mobile technology (e.g., the increasing use of smart phones and tablets).</a:t>
            </a:r>
          </a:p>
          <a:p>
            <a:pPr marL="0" indent="0">
              <a:buNone/>
            </a:pPr>
            <a:endParaRPr lang="en-MY" sz="2000" dirty="0"/>
          </a:p>
        </p:txBody>
      </p:sp>
    </p:spTree>
    <p:extLst>
      <p:ext uri="{BB962C8B-B14F-4D97-AF65-F5344CB8AC3E}">
        <p14:creationId xmlns:p14="http://schemas.microsoft.com/office/powerpoint/2010/main" val="2118211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4. Country Culture Differences</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Convergence or Divergence of human resource practices across cultures, regions, and countries. Convergence means that human resource management policies and practices are similar across countries and cultures and divergence means that human resource management practices are different across countries and cultures.</a:t>
            </a:r>
          </a:p>
        </p:txBody>
      </p:sp>
    </p:spTree>
    <p:extLst>
      <p:ext uri="{BB962C8B-B14F-4D97-AF65-F5344CB8AC3E}">
        <p14:creationId xmlns:p14="http://schemas.microsoft.com/office/powerpoint/2010/main" val="3016526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CBEC6-3730-4068-B9D7-0091BA0304B8}"/>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45B4CD33-0348-4745-9F47-4ECEA1B70E9D}"/>
              </a:ext>
            </a:extLst>
          </p:cNvPr>
          <p:cNvSpPr>
            <a:spLocks noGrp="1"/>
          </p:cNvSpPr>
          <p:nvPr>
            <p:ph idx="1"/>
          </p:nvPr>
        </p:nvSpPr>
        <p:spPr/>
        <p:txBody>
          <a:bodyPr/>
          <a:lstStyle/>
          <a:p>
            <a:pPr marL="0" indent="0">
              <a:buNone/>
            </a:pPr>
            <a:r>
              <a:rPr lang="en-MY" dirty="0"/>
              <a:t>Which of the following is LEAST likely to contribute to the difficulty in finding global talent?	</a:t>
            </a:r>
          </a:p>
          <a:p>
            <a:pPr marL="514350" indent="-514350">
              <a:buFont typeface="+mj-lt"/>
              <a:buAutoNum type="alphaUcPeriod"/>
            </a:pPr>
            <a:r>
              <a:rPr lang="en-MY" dirty="0"/>
              <a:t>Exit of skilled workers for better paying jobs in other countries	</a:t>
            </a:r>
          </a:p>
          <a:p>
            <a:pPr marL="514350" indent="-514350">
              <a:buFont typeface="+mj-lt"/>
              <a:buAutoNum type="alphaUcPeriod"/>
            </a:pPr>
            <a:r>
              <a:rPr lang="en-MY" dirty="0"/>
              <a:t>Lack of reliable data on the workforce	</a:t>
            </a:r>
          </a:p>
          <a:p>
            <a:pPr marL="514350" indent="-514350">
              <a:buFont typeface="+mj-lt"/>
              <a:buAutoNum type="alphaUcPeriod"/>
            </a:pPr>
            <a:r>
              <a:rPr lang="en-MY" dirty="0"/>
              <a:t>Aging employees working longer into their careers	</a:t>
            </a:r>
          </a:p>
          <a:p>
            <a:pPr marL="514350" indent="-514350">
              <a:buFont typeface="+mj-lt"/>
              <a:buAutoNum type="alphaUcPeriod"/>
            </a:pPr>
            <a:r>
              <a:rPr lang="en-MY" dirty="0"/>
              <a:t>Government barriers to hiring</a:t>
            </a:r>
          </a:p>
          <a:p>
            <a:pPr marL="0" indent="0">
              <a:buNone/>
            </a:pPr>
            <a:endParaRPr lang="en-MY" dirty="0"/>
          </a:p>
        </p:txBody>
      </p:sp>
    </p:spTree>
    <p:extLst>
      <p:ext uri="{BB962C8B-B14F-4D97-AF65-F5344CB8AC3E}">
        <p14:creationId xmlns:p14="http://schemas.microsoft.com/office/powerpoint/2010/main" val="1599731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262E9-BB28-443C-9DD2-72A5BFD79954}"/>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BBE4047-4693-4419-B2A3-0894E34A0539}"/>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8786333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205479138"/>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52311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Global Talent Acquisition</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Talent Acquisition is an ongoing holistic cycle of processes related to attracting, sourcing, recruiting, and hiring (or placing) employees within an organization. It involves employer branding, outreach, networking and relationship building with potential candidate communities to continually build and enhance the talent pool for an organization.</a:t>
            </a:r>
          </a:p>
        </p:txBody>
      </p:sp>
    </p:spTree>
    <p:extLst>
      <p:ext uri="{BB962C8B-B14F-4D97-AF65-F5344CB8AC3E}">
        <p14:creationId xmlns:p14="http://schemas.microsoft.com/office/powerpoint/2010/main" val="491204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Global Talent Acquisition Framework</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Talent acquisition is a strategic approach to identifying, attracting and on boarding top talent to efficiently and effectively meet dynamic business needs”. Talent acquisition includes recruiting, but it is inclusive of other strategic elements</a:t>
            </a:r>
          </a:p>
        </p:txBody>
      </p:sp>
    </p:spTree>
    <p:extLst>
      <p:ext uri="{BB962C8B-B14F-4D97-AF65-F5344CB8AC3E}">
        <p14:creationId xmlns:p14="http://schemas.microsoft.com/office/powerpoint/2010/main" val="38154243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Global Talent Acquisition Framework</a:t>
            </a:r>
          </a:p>
        </p:txBody>
      </p:sp>
      <p:pic>
        <p:nvPicPr>
          <p:cNvPr id="7" name="Picture 6">
            <a:extLst>
              <a:ext uri="{FF2B5EF4-FFF2-40B4-BE49-F238E27FC236}">
                <a16:creationId xmlns:a16="http://schemas.microsoft.com/office/drawing/2014/main" id="{34660DF3-5C99-43CA-BC32-3FA74470E195}"/>
              </a:ext>
            </a:extLst>
          </p:cNvPr>
          <p:cNvPicPr>
            <a:picLocks noChangeAspect="1"/>
          </p:cNvPicPr>
          <p:nvPr/>
        </p:nvPicPr>
        <p:blipFill>
          <a:blip r:embed="rId2"/>
          <a:stretch>
            <a:fillRect/>
          </a:stretch>
        </p:blipFill>
        <p:spPr>
          <a:xfrm>
            <a:off x="1023937" y="1838324"/>
            <a:ext cx="7724095" cy="3462883"/>
          </a:xfrm>
          <a:prstGeom prst="rect">
            <a:avLst/>
          </a:prstGeom>
        </p:spPr>
      </p:pic>
    </p:spTree>
    <p:extLst>
      <p:ext uri="{BB962C8B-B14F-4D97-AF65-F5344CB8AC3E}">
        <p14:creationId xmlns:p14="http://schemas.microsoft.com/office/powerpoint/2010/main" val="2039004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Talent Acquisition Planning &amp; Strategy</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It ensures business alignment, examines workforce plans, requires an understanding of the </a:t>
            </a:r>
            <a:r>
              <a:rPr lang="en-MY" dirty="0" err="1"/>
              <a:t>labor</a:t>
            </a:r>
            <a:r>
              <a:rPr lang="en-MY" dirty="0"/>
              <a:t> markets, and looks at global considerations.</a:t>
            </a:r>
          </a:p>
        </p:txBody>
      </p:sp>
    </p:spTree>
    <p:extLst>
      <p:ext uri="{BB962C8B-B14F-4D97-AF65-F5344CB8AC3E}">
        <p14:creationId xmlns:p14="http://schemas.microsoft.com/office/powerpoint/2010/main" val="1117656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Workforce Segmentation</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It requires an understanding of the different workforce segments and positions within these segments, as well as the skills, competencies, and experiences necessary for success.</a:t>
            </a:r>
          </a:p>
        </p:txBody>
      </p:sp>
    </p:spTree>
    <p:extLst>
      <p:ext uri="{BB962C8B-B14F-4D97-AF65-F5344CB8AC3E}">
        <p14:creationId xmlns:p14="http://schemas.microsoft.com/office/powerpoint/2010/main" val="33960286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Employment Branding</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It includes activities that help to uncover, articulate and define a company’s image, organizational culture, key differentiators, reputation, and products and services. Employment branding can help advance the market position of organizations, attract quality candidates and depict what it is truly like to work for that organization.</a:t>
            </a:r>
          </a:p>
        </p:txBody>
      </p:sp>
    </p:spTree>
    <p:extLst>
      <p:ext uri="{BB962C8B-B14F-4D97-AF65-F5344CB8AC3E}">
        <p14:creationId xmlns:p14="http://schemas.microsoft.com/office/powerpoint/2010/main" val="14001959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Candidate Audiences</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It necessitates defining and understanding the audiences in which an organization needs to source for specific roles. Different sourcing strategies should be applied based on the understanding of the jobs and where the audiences will come from to fill them.</a:t>
            </a:r>
          </a:p>
        </p:txBody>
      </p:sp>
    </p:spTree>
    <p:extLst>
      <p:ext uri="{BB962C8B-B14F-4D97-AF65-F5344CB8AC3E}">
        <p14:creationId xmlns:p14="http://schemas.microsoft.com/office/powerpoint/2010/main" val="22754474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Candidate Relationship Management</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It includes building a positive candidate experience, managing candidate communities, and maintaining relationships for those candidates not selected.</a:t>
            </a:r>
          </a:p>
        </p:txBody>
      </p:sp>
    </p:spTree>
    <p:extLst>
      <p:ext uri="{BB962C8B-B14F-4D97-AF65-F5344CB8AC3E}">
        <p14:creationId xmlns:p14="http://schemas.microsoft.com/office/powerpoint/2010/main" val="20241489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Metrics &amp; Analytics</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It is the continuous tracking and use of key metrics to drive continuous improvement and to make better recruitment decisions, to ultimately improve the quality of hire.</a:t>
            </a:r>
          </a:p>
        </p:txBody>
      </p:sp>
    </p:spTree>
    <p:extLst>
      <p:ext uri="{BB962C8B-B14F-4D97-AF65-F5344CB8AC3E}">
        <p14:creationId xmlns:p14="http://schemas.microsoft.com/office/powerpoint/2010/main" val="24425722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Contingency search firm</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Contingency recruiters typically work with a large number of job openings, and, using a database of known candidates, look for matches on paper and send those candidates’ resumes—as many as possible—to clients for possible interviews. Contingency is sometimes described as No Win, No Fee (or even No Cure, No Pay).</a:t>
            </a:r>
          </a:p>
        </p:txBody>
      </p:sp>
    </p:spTree>
    <p:extLst>
      <p:ext uri="{BB962C8B-B14F-4D97-AF65-F5344CB8AC3E}">
        <p14:creationId xmlns:p14="http://schemas.microsoft.com/office/powerpoint/2010/main" val="32389079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Retained search recruiter</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Working on a retained basis means the recruiter will charge an upfront fee to the client to conduct a search. They will operate on an exclusive basis meaning the job will only be filled through this recruitment company. These recruiters work very closely with their client and will take their time and use an agreed methodology to find the best person for the job. The process is usually rigorous with a shortlist of anything from three to ten names being presented before interviews commence.</a:t>
            </a:r>
          </a:p>
        </p:txBody>
      </p:sp>
    </p:spTree>
    <p:extLst>
      <p:ext uri="{BB962C8B-B14F-4D97-AF65-F5344CB8AC3E}">
        <p14:creationId xmlns:p14="http://schemas.microsoft.com/office/powerpoint/2010/main" val="36529212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Differences between Contingency and Retained search</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r>
              <a:rPr lang="en-MY" sz="2400" dirty="0"/>
              <a:t>The retained recruiter takes their time to get things right using processes and agreed methodology, knowing they will eventually fill the position thanks to their exclusivity terms. The contingency recruiter will be a lot quicker and most probably deliver more candidates to increase the odds of making a placement.</a:t>
            </a:r>
          </a:p>
          <a:p>
            <a:r>
              <a:rPr lang="en-MY" sz="2400" dirty="0"/>
              <a:t>Retained recruiter has signed up to a service level, sometimes a retained search can be challenging and these projects can be rather lengthy. The contingency recruiter will simply move on to another vacancy or client where they believe they can get a more straightforward win.</a:t>
            </a:r>
          </a:p>
        </p:txBody>
      </p:sp>
    </p:spTree>
    <p:extLst>
      <p:ext uri="{BB962C8B-B14F-4D97-AF65-F5344CB8AC3E}">
        <p14:creationId xmlns:p14="http://schemas.microsoft.com/office/powerpoint/2010/main" val="1302962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Recruitment Process Outsourcing (RPO)</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sz="2400" dirty="0"/>
              <a:t>RPO is a form of business process outsourcing (BPO) where an employer transfers all or part of its recruitment processes to an external service provider.</a:t>
            </a:r>
          </a:p>
          <a:p>
            <a:pPr marL="0" indent="0">
              <a:buNone/>
            </a:pPr>
            <a:endParaRPr lang="en-MY" sz="2400" dirty="0"/>
          </a:p>
          <a:p>
            <a:pPr marL="0" indent="0">
              <a:buNone/>
            </a:pPr>
            <a:r>
              <a:rPr lang="en-MY" sz="2400" dirty="0"/>
              <a:t>RPO provided high-volume hiring for large organizations at a lower cost compared to other recruiting options.</a:t>
            </a:r>
          </a:p>
          <a:p>
            <a:pPr marL="0" indent="0">
              <a:buNone/>
            </a:pPr>
            <a:endParaRPr lang="en-MY" sz="2400" dirty="0"/>
          </a:p>
          <a:p>
            <a:pPr marL="0" indent="0">
              <a:buNone/>
            </a:pPr>
            <a:r>
              <a:rPr lang="en-MY" sz="2400" dirty="0"/>
              <a:t>Unlike other outsourced recruiting models, recruitment process outsourcing is a strategic partnership that brings additional value-added benefits.</a:t>
            </a:r>
          </a:p>
        </p:txBody>
      </p:sp>
    </p:spTree>
    <p:extLst>
      <p:ext uri="{BB962C8B-B14F-4D97-AF65-F5344CB8AC3E}">
        <p14:creationId xmlns:p14="http://schemas.microsoft.com/office/powerpoint/2010/main" val="2698599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5223D-E8F1-4F51-82D5-99A77F6C9E54}"/>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2D896280-DE02-4B67-B1FE-08C546071A56}"/>
              </a:ext>
            </a:extLst>
          </p:cNvPr>
          <p:cNvSpPr>
            <a:spLocks noGrp="1"/>
          </p:cNvSpPr>
          <p:nvPr>
            <p:ph idx="1"/>
          </p:nvPr>
        </p:nvSpPr>
        <p:spPr/>
        <p:txBody>
          <a:bodyPr/>
          <a:lstStyle/>
          <a:p>
            <a:pPr marL="0" indent="0">
              <a:buNone/>
            </a:pPr>
            <a:r>
              <a:rPr lang="en-MY" dirty="0"/>
              <a:t>Which of the following would be a good option for a company who wants to leave their options open with multiple search firms?	</a:t>
            </a:r>
          </a:p>
          <a:p>
            <a:pPr marL="514350" indent="-514350">
              <a:buFont typeface="+mj-lt"/>
              <a:buAutoNum type="alphaUcPeriod"/>
            </a:pPr>
            <a:r>
              <a:rPr lang="en-MY" dirty="0"/>
              <a:t>Contingent searches	</a:t>
            </a:r>
          </a:p>
          <a:p>
            <a:pPr marL="514350" indent="-514350">
              <a:buFont typeface="+mj-lt"/>
              <a:buAutoNum type="alphaUcPeriod"/>
            </a:pPr>
            <a:r>
              <a:rPr lang="en-MY" dirty="0"/>
              <a:t>Retained researches	</a:t>
            </a:r>
          </a:p>
          <a:p>
            <a:pPr marL="514350" indent="-514350">
              <a:buFont typeface="+mj-lt"/>
              <a:buAutoNum type="alphaUcPeriod"/>
            </a:pPr>
            <a:r>
              <a:rPr lang="en-MY" dirty="0"/>
              <a:t>Recruitment Process Outsourcing (RPO)	</a:t>
            </a:r>
          </a:p>
          <a:p>
            <a:pPr marL="514350" indent="-514350">
              <a:buFont typeface="+mj-lt"/>
              <a:buAutoNum type="alphaUcPeriod"/>
            </a:pPr>
            <a:r>
              <a:rPr lang="en-MY" dirty="0"/>
              <a:t>In-house staffing</a:t>
            </a:r>
          </a:p>
          <a:p>
            <a:pPr marL="0" indent="0">
              <a:buNone/>
            </a:pPr>
            <a:endParaRPr lang="en-MY" dirty="0"/>
          </a:p>
        </p:txBody>
      </p:sp>
    </p:spTree>
    <p:extLst>
      <p:ext uri="{BB962C8B-B14F-4D97-AF65-F5344CB8AC3E}">
        <p14:creationId xmlns:p14="http://schemas.microsoft.com/office/powerpoint/2010/main" val="40241977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D7B4C-89CA-402A-90B7-36189A298FD7}"/>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035648CE-4BF3-4C45-8E2C-C9570DAFA12F}"/>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21025636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1. Analysis and planning</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RPO providers work with their clients to understand the business side of recruitment or business goals. They help clients forecast staffing needs and plan the necessary resources to respond to these needs, which help achieve those business goals.</a:t>
            </a:r>
          </a:p>
        </p:txBody>
      </p:sp>
    </p:spTree>
    <p:extLst>
      <p:ext uri="{BB962C8B-B14F-4D97-AF65-F5344CB8AC3E}">
        <p14:creationId xmlns:p14="http://schemas.microsoft.com/office/powerpoint/2010/main" val="4971436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2. Extensive job marketing</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RPO providers market client jobs through job boards, social media, referrals, and networking to drive candidate exposure to jobs and employer brand (a major differentiator from staffing solutions).</a:t>
            </a:r>
          </a:p>
        </p:txBody>
      </p:sp>
    </p:spTree>
    <p:extLst>
      <p:ext uri="{BB962C8B-B14F-4D97-AF65-F5344CB8AC3E}">
        <p14:creationId xmlns:p14="http://schemas.microsoft.com/office/powerpoint/2010/main" val="2656101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a:xfrm>
            <a:off x="914400" y="221542"/>
            <a:ext cx="7772400" cy="1143000"/>
          </a:xfrm>
        </p:spPr>
        <p:txBody>
          <a:bodyPr/>
          <a:lstStyle/>
          <a:p>
            <a:r>
              <a:rPr lang="en-MY" dirty="0"/>
              <a:t>3. Sourcing and engaging talent</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In addition to finding talent, RPO providers build up employment brand and recognition; engage future potential talent through talent communities and talent pipelines; and source candidates in advance and with multiple sourcing assessments.</a:t>
            </a:r>
          </a:p>
        </p:txBody>
      </p:sp>
    </p:spTree>
    <p:extLst>
      <p:ext uri="{BB962C8B-B14F-4D97-AF65-F5344CB8AC3E}">
        <p14:creationId xmlns:p14="http://schemas.microsoft.com/office/powerpoint/2010/main" val="17267224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4. Candidate assessments</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RPO providers assess candidates, guide them through the beginning of the recruitment process, and make sure they have the core skills, competencies, and motivators to do the job.</a:t>
            </a:r>
          </a:p>
        </p:txBody>
      </p:sp>
    </p:spTree>
    <p:extLst>
      <p:ext uri="{BB962C8B-B14F-4D97-AF65-F5344CB8AC3E}">
        <p14:creationId xmlns:p14="http://schemas.microsoft.com/office/powerpoint/2010/main" val="38045898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5. Candidate care</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Managing the candidate experience is very important as it reflects on your employer brand. RPO providers help clients take care of the candidates and manage their experience, whether they are being interviewed, hired, or considered for the job.</a:t>
            </a:r>
          </a:p>
        </p:txBody>
      </p:sp>
    </p:spTree>
    <p:extLst>
      <p:ext uri="{BB962C8B-B14F-4D97-AF65-F5344CB8AC3E}">
        <p14:creationId xmlns:p14="http://schemas.microsoft.com/office/powerpoint/2010/main" val="1448985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6. RPO engagements</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r>
              <a:rPr lang="en-MY" sz="2400" b="1" dirty="0"/>
              <a:t>On-Demand RPO</a:t>
            </a:r>
            <a:r>
              <a:rPr lang="en-MY" sz="2400" dirty="0"/>
              <a:t>: A contract-based engagement with a qualified provider that knows the company, their messaging, their processes and the results they need. The contract specifies a defined number of roles within a defined period of time.</a:t>
            </a:r>
          </a:p>
          <a:p>
            <a:r>
              <a:rPr lang="en-MY" sz="2400" b="1" dirty="0"/>
              <a:t>Function-Based RPO</a:t>
            </a:r>
            <a:r>
              <a:rPr lang="en-MY" sz="2400" dirty="0"/>
              <a:t>: The RPO provider takes a piece of the company’s recruiting needs entirely off the company’s plate (e.g., the IT department or an entire division of the organization).</a:t>
            </a:r>
          </a:p>
          <a:p>
            <a:r>
              <a:rPr lang="en-MY" sz="2400" b="1" dirty="0"/>
              <a:t>Full RPO: </a:t>
            </a:r>
            <a:r>
              <a:rPr lang="en-MY" sz="2400" dirty="0"/>
              <a:t>When the RPO vendor provides a company’s entire internal recruiting function including access to the provider’s full breadth of resources.</a:t>
            </a:r>
          </a:p>
        </p:txBody>
      </p:sp>
    </p:spTree>
    <p:extLst>
      <p:ext uri="{BB962C8B-B14F-4D97-AF65-F5344CB8AC3E}">
        <p14:creationId xmlns:p14="http://schemas.microsoft.com/office/powerpoint/2010/main" val="29091036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326049196"/>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18538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Global Recruiting Process</a:t>
            </a:r>
          </a:p>
        </p:txBody>
      </p:sp>
      <p:pic>
        <p:nvPicPr>
          <p:cNvPr id="5" name="Picture 4">
            <a:extLst>
              <a:ext uri="{FF2B5EF4-FFF2-40B4-BE49-F238E27FC236}">
                <a16:creationId xmlns:a16="http://schemas.microsoft.com/office/drawing/2014/main" id="{7DE521D4-6048-4E30-BD7E-D97E3A397657}"/>
              </a:ext>
            </a:extLst>
          </p:cNvPr>
          <p:cNvPicPr>
            <a:picLocks noChangeAspect="1"/>
          </p:cNvPicPr>
          <p:nvPr/>
        </p:nvPicPr>
        <p:blipFill>
          <a:blip r:embed="rId2"/>
          <a:stretch>
            <a:fillRect/>
          </a:stretch>
        </p:blipFill>
        <p:spPr>
          <a:xfrm>
            <a:off x="1475656" y="1622765"/>
            <a:ext cx="4991100" cy="4991100"/>
          </a:xfrm>
          <a:prstGeom prst="rect">
            <a:avLst/>
          </a:prstGeom>
        </p:spPr>
      </p:pic>
    </p:spTree>
    <p:extLst>
      <p:ext uri="{BB962C8B-B14F-4D97-AF65-F5344CB8AC3E}">
        <p14:creationId xmlns:p14="http://schemas.microsoft.com/office/powerpoint/2010/main" val="16532654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1. Sourcing </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sz="2400" dirty="0"/>
              <a:t>Global HR should leverage innovative technologies, savvy market analysis, and targeted outreach strategies to attract the best available talent. The specialized expertise includes:</a:t>
            </a:r>
          </a:p>
          <a:p>
            <a:pPr marL="0" indent="0">
              <a:buNone/>
            </a:pPr>
            <a:r>
              <a:rPr lang="en-MY" sz="2400" dirty="0"/>
              <a:t>• Market research and analytics</a:t>
            </a:r>
          </a:p>
          <a:p>
            <a:pPr marL="0" indent="0">
              <a:buNone/>
            </a:pPr>
            <a:r>
              <a:rPr lang="en-MY" sz="2400" dirty="0"/>
              <a:t>• Social media and diversity strategies</a:t>
            </a:r>
          </a:p>
          <a:p>
            <a:pPr marL="0" indent="0">
              <a:buNone/>
            </a:pPr>
            <a:r>
              <a:rPr lang="en-MY" sz="2400" dirty="0"/>
              <a:t>• Postings and ad placement</a:t>
            </a:r>
          </a:p>
          <a:p>
            <a:pPr marL="0" indent="0">
              <a:buNone/>
            </a:pPr>
            <a:r>
              <a:rPr lang="en-MY" sz="2400" dirty="0"/>
              <a:t>• Data mining and resume screening</a:t>
            </a:r>
          </a:p>
          <a:p>
            <a:pPr marL="0" indent="0">
              <a:buNone/>
            </a:pPr>
            <a:r>
              <a:rPr lang="en-MY" sz="2400" dirty="0"/>
              <a:t>• Ongoing pipeline creation and campaign development</a:t>
            </a:r>
          </a:p>
          <a:p>
            <a:pPr marL="0" indent="0">
              <a:buNone/>
            </a:pPr>
            <a:r>
              <a:rPr lang="en-MY" sz="2400" dirty="0"/>
              <a:t>• Direct recruitment</a:t>
            </a:r>
          </a:p>
        </p:txBody>
      </p:sp>
    </p:spTree>
    <p:extLst>
      <p:ext uri="{BB962C8B-B14F-4D97-AF65-F5344CB8AC3E}">
        <p14:creationId xmlns:p14="http://schemas.microsoft.com/office/powerpoint/2010/main" val="8580789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2. Operations</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Global HR should ensure the hiring process is smooth and efficient and takes over the talent management process, focusing on:</a:t>
            </a:r>
          </a:p>
          <a:p>
            <a:r>
              <a:rPr lang="en-MY" dirty="0"/>
              <a:t>Digital/online assessment support</a:t>
            </a:r>
          </a:p>
          <a:p>
            <a:r>
              <a:rPr lang="en-MY" dirty="0"/>
              <a:t>Interview scheduling and coordination</a:t>
            </a:r>
          </a:p>
          <a:p>
            <a:r>
              <a:rPr lang="en-MY" dirty="0"/>
              <a:t>Offer process and onboarding</a:t>
            </a:r>
          </a:p>
          <a:p>
            <a:r>
              <a:rPr lang="en-MY" dirty="0"/>
              <a:t>Background/medical processing</a:t>
            </a:r>
          </a:p>
          <a:p>
            <a:r>
              <a:rPr lang="en-MY" dirty="0"/>
              <a:t>Application/requisition disposition</a:t>
            </a:r>
          </a:p>
          <a:p>
            <a:r>
              <a:rPr lang="en-MY" dirty="0"/>
              <a:t>Data entry and reporting</a:t>
            </a:r>
          </a:p>
        </p:txBody>
      </p:sp>
    </p:spTree>
    <p:extLst>
      <p:ext uri="{BB962C8B-B14F-4D97-AF65-F5344CB8AC3E}">
        <p14:creationId xmlns:p14="http://schemas.microsoft.com/office/powerpoint/2010/main" val="15694982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3. Recruiting</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Global HR should ensure powerful matches and positive experiences and specialize in connecting line managers with the right candidates </a:t>
            </a:r>
            <a:r>
              <a:rPr lang="en-MY"/>
              <a:t>and selling </a:t>
            </a:r>
            <a:r>
              <a:rPr lang="en-MY" dirty="0"/>
              <a:t>our company as a premier employment destination. The expertise will be:</a:t>
            </a:r>
          </a:p>
          <a:p>
            <a:pPr marL="0" indent="0">
              <a:buNone/>
            </a:pPr>
            <a:r>
              <a:rPr lang="en-MY" dirty="0"/>
              <a:t>• Pipeline management</a:t>
            </a:r>
          </a:p>
          <a:p>
            <a:pPr marL="0" indent="0">
              <a:buNone/>
            </a:pPr>
            <a:r>
              <a:rPr lang="en-MY" dirty="0"/>
              <a:t>• Requisition management</a:t>
            </a:r>
          </a:p>
          <a:p>
            <a:pPr marL="0" indent="0">
              <a:buNone/>
            </a:pPr>
            <a:r>
              <a:rPr lang="en-MY" dirty="0"/>
              <a:t>• Candidate submissions and feedback</a:t>
            </a:r>
          </a:p>
        </p:txBody>
      </p:sp>
    </p:spTree>
    <p:extLst>
      <p:ext uri="{BB962C8B-B14F-4D97-AF65-F5344CB8AC3E}">
        <p14:creationId xmlns:p14="http://schemas.microsoft.com/office/powerpoint/2010/main" val="37655802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Global Recruiting Strategy</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r>
              <a:rPr lang="en-MY" dirty="0"/>
              <a:t>Strengthens a global brand</a:t>
            </a:r>
          </a:p>
          <a:p>
            <a:r>
              <a:rPr lang="en-MY" dirty="0"/>
              <a:t>Expands the talent pool</a:t>
            </a:r>
          </a:p>
          <a:p>
            <a:r>
              <a:rPr lang="en-MY" dirty="0"/>
              <a:t>Supports standardized, cost-efficient processes </a:t>
            </a:r>
          </a:p>
          <a:p>
            <a:r>
              <a:rPr lang="en-MY" dirty="0"/>
              <a:t>Provides better candidate experiences.</a:t>
            </a:r>
          </a:p>
        </p:txBody>
      </p:sp>
    </p:spTree>
    <p:extLst>
      <p:ext uri="{BB962C8B-B14F-4D97-AF65-F5344CB8AC3E}">
        <p14:creationId xmlns:p14="http://schemas.microsoft.com/office/powerpoint/2010/main" val="1028734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1. Think Local, Act Global</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Organizations need to be flexible to respond to business changes; volume and hiring needs across regions will differ. Aligning talent strategy globally can increase an organization’s ability to understand global labour markets, conduct effective talent reviews and succession planning and be cost efficient.</a:t>
            </a:r>
          </a:p>
        </p:txBody>
      </p:sp>
    </p:spTree>
    <p:extLst>
      <p:ext uri="{BB962C8B-B14F-4D97-AF65-F5344CB8AC3E}">
        <p14:creationId xmlns:p14="http://schemas.microsoft.com/office/powerpoint/2010/main" val="24395199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2. Striking the Right Balance</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r>
              <a:rPr lang="en-MY" dirty="0"/>
              <a:t>Achieving a fixed and flexible model that meets local requirements and supports a global strategy</a:t>
            </a:r>
          </a:p>
          <a:p>
            <a:endParaRPr lang="en-MY" dirty="0"/>
          </a:p>
          <a:p>
            <a:r>
              <a:rPr lang="en-MY" dirty="0"/>
              <a:t>Moving from decentralized talent acquisition functions run by geographic regions to more centralized talent acquisition with global standards and reporting is a long-term strategic choice.</a:t>
            </a:r>
          </a:p>
        </p:txBody>
      </p:sp>
    </p:spTree>
    <p:extLst>
      <p:ext uri="{BB962C8B-B14F-4D97-AF65-F5344CB8AC3E}">
        <p14:creationId xmlns:p14="http://schemas.microsoft.com/office/powerpoint/2010/main" val="8092773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3. Design a framework</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Thinking globally and acting locally can provide a project frame work to meet the organization’s needs for standardization and flexibility around brand standards, technology and compliance.</a:t>
            </a:r>
          </a:p>
        </p:txBody>
      </p:sp>
    </p:spTree>
    <p:extLst>
      <p:ext uri="{BB962C8B-B14F-4D97-AF65-F5344CB8AC3E}">
        <p14:creationId xmlns:p14="http://schemas.microsoft.com/office/powerpoint/2010/main" val="35870328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5. Deploy in phases</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Successful deployment of a global recruitment strategy requires careful attention and execution. Deployment is best done in measured phases. A </a:t>
            </a:r>
            <a:r>
              <a:rPr lang="en-MY" dirty="0" err="1"/>
              <a:t>kickoff</a:t>
            </a:r>
            <a:r>
              <a:rPr lang="en-MY" dirty="0"/>
              <a:t> meeting before deployment can reinforce shared understanding of scope, rules and processes. This keeps everyone current on where things stand, where they are headed and when changes will occur.</a:t>
            </a:r>
          </a:p>
        </p:txBody>
      </p:sp>
    </p:spTree>
    <p:extLst>
      <p:ext uri="{BB962C8B-B14F-4D97-AF65-F5344CB8AC3E}">
        <p14:creationId xmlns:p14="http://schemas.microsoft.com/office/powerpoint/2010/main" val="24756416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5. Finding the Right Talent</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Achieving global recruiting success depends on the right balance between local and global processes and creating alignment of key stakeholders on the programs ’ business goals and objectives. It also requires standardized processes, compliance support and committed resources to meet goals.</a:t>
            </a:r>
          </a:p>
        </p:txBody>
      </p:sp>
    </p:spTree>
    <p:extLst>
      <p:ext uri="{BB962C8B-B14F-4D97-AF65-F5344CB8AC3E}">
        <p14:creationId xmlns:p14="http://schemas.microsoft.com/office/powerpoint/2010/main" val="12682478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Alternative Work Arrangements</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r>
              <a:rPr lang="en-MY" dirty="0"/>
              <a:t>Job sharing</a:t>
            </a:r>
          </a:p>
          <a:p>
            <a:r>
              <a:rPr lang="en-MY" dirty="0"/>
              <a:t>Flexible Work Schedule</a:t>
            </a:r>
          </a:p>
          <a:p>
            <a:r>
              <a:rPr lang="en-MY" dirty="0"/>
              <a:t>Telecommuting</a:t>
            </a:r>
          </a:p>
          <a:p>
            <a:r>
              <a:rPr lang="en-MY" dirty="0"/>
              <a:t>Remote Work</a:t>
            </a:r>
          </a:p>
          <a:p>
            <a:r>
              <a:rPr lang="en-MY" dirty="0"/>
              <a:t>Virtual Teams</a:t>
            </a:r>
          </a:p>
          <a:p>
            <a:r>
              <a:rPr lang="en-MY" dirty="0"/>
              <a:t>Cross Border Commuting</a:t>
            </a:r>
          </a:p>
        </p:txBody>
      </p:sp>
    </p:spTree>
    <p:extLst>
      <p:ext uri="{BB962C8B-B14F-4D97-AF65-F5344CB8AC3E}">
        <p14:creationId xmlns:p14="http://schemas.microsoft.com/office/powerpoint/2010/main" val="41084803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Job Sharing</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sz="2400" dirty="0"/>
              <a:t>A job share arrangement is a full-time job split between two individuals, each with responsibility for the success of the total job. Job sharing allows two staff members to share the responsibilities of one full-time position, typically with prorated salary and paid time off. Creative and innovative schedules can be designed to meet the needs of the job sharers and the department. Job-sharing arrangements can be 50/50, 60/40 or any similar combination. The schedules may also overlap as needed or desired.</a:t>
            </a:r>
          </a:p>
        </p:txBody>
      </p:sp>
    </p:spTree>
    <p:extLst>
      <p:ext uri="{BB962C8B-B14F-4D97-AF65-F5344CB8AC3E}">
        <p14:creationId xmlns:p14="http://schemas.microsoft.com/office/powerpoint/2010/main" val="37430300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Flexible work schedule</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A flexible work schedule allows employees a level of autonomy to create their own schedules and find a work-life balance that works for them. Rather than a traditional, 40 hour nine-to-five work week, a flexible schedule allows employees to vary the times they begin and end their work day. There is still structure to a flexible work schedule: employees must work a certain number of hours, or come up with an alternative agreement with their employer regarding office hours versus remote time.</a:t>
            </a:r>
          </a:p>
        </p:txBody>
      </p:sp>
    </p:spTree>
    <p:extLst>
      <p:ext uri="{BB962C8B-B14F-4D97-AF65-F5344CB8AC3E}">
        <p14:creationId xmlns:p14="http://schemas.microsoft.com/office/powerpoint/2010/main" val="14059736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Telecommuting</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sz="2400" dirty="0"/>
              <a:t>Telecommuting—also known as working from home (WFH), working remotely, or e-commuting—is a work arrangement in which the employee works outside the office. Impressive though it sounds, telecommuting isn't a catch-all solution. Activities that require face-to-face contact, equipment handling, or some sort of physical presence don't lend themselves well to remote environments. As a rule of thumb, remote- friendly work falls into two categories: It's online, and/or it's independent.</a:t>
            </a:r>
          </a:p>
        </p:txBody>
      </p:sp>
    </p:spTree>
    <p:extLst>
      <p:ext uri="{BB962C8B-B14F-4D97-AF65-F5344CB8AC3E}">
        <p14:creationId xmlns:p14="http://schemas.microsoft.com/office/powerpoint/2010/main" val="29186071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7146D-7C7C-471E-8762-A1713849D376}"/>
              </a:ext>
            </a:extLst>
          </p:cNvPr>
          <p:cNvSpPr>
            <a:spLocks noGrp="1"/>
          </p:cNvSpPr>
          <p:nvPr>
            <p:ph type="title"/>
          </p:nvPr>
        </p:nvSpPr>
        <p:spPr/>
        <p:txBody>
          <a:bodyPr/>
          <a:lstStyle/>
          <a:p>
            <a:r>
              <a:rPr lang="en-MY" dirty="0"/>
              <a:t>Remote Work</a:t>
            </a:r>
          </a:p>
        </p:txBody>
      </p:sp>
      <p:sp>
        <p:nvSpPr>
          <p:cNvPr id="3" name="Content Placeholder 2">
            <a:extLst>
              <a:ext uri="{FF2B5EF4-FFF2-40B4-BE49-F238E27FC236}">
                <a16:creationId xmlns:a16="http://schemas.microsoft.com/office/drawing/2014/main" id="{4A09B7DF-3760-47FB-9AD5-87C61D2E94D2}"/>
              </a:ext>
            </a:extLst>
          </p:cNvPr>
          <p:cNvSpPr>
            <a:spLocks noGrp="1"/>
          </p:cNvSpPr>
          <p:nvPr>
            <p:ph idx="1"/>
          </p:nvPr>
        </p:nvSpPr>
        <p:spPr/>
        <p:txBody>
          <a:bodyPr/>
          <a:lstStyle/>
          <a:p>
            <a:pPr marL="0" indent="0">
              <a:buNone/>
            </a:pPr>
            <a:r>
              <a:rPr lang="en-MY" sz="2400" dirty="0"/>
              <a:t>Remote work implies that the worker lives outside of the geographic area of the company’s main headquarters or office. Telecommuting and telework can mean that there may (or may not) be some on-site work being done by the worker. And these days, not all work done at a distance is done from home—workers may opt to sit with a laptop at a coffee shop, coworking space, or an airport lounge if they’re a digital nomad. So while “work from home” is a common phrase, it might not actually be accurate in terms of describing exactly where people are really working.</a:t>
            </a:r>
          </a:p>
        </p:txBody>
      </p:sp>
    </p:spTree>
    <p:extLst>
      <p:ext uri="{BB962C8B-B14F-4D97-AF65-F5344CB8AC3E}">
        <p14:creationId xmlns:p14="http://schemas.microsoft.com/office/powerpoint/2010/main" val="41621586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1CB8F-D0BD-4542-B655-615CB3C9AEFF}"/>
              </a:ext>
            </a:extLst>
          </p:cNvPr>
          <p:cNvSpPr>
            <a:spLocks noGrp="1"/>
          </p:cNvSpPr>
          <p:nvPr>
            <p:ph type="title"/>
          </p:nvPr>
        </p:nvSpPr>
        <p:spPr/>
        <p:txBody>
          <a:bodyPr/>
          <a:lstStyle/>
          <a:p>
            <a:r>
              <a:rPr lang="en-MY" dirty="0"/>
              <a:t>Virtual Teams</a:t>
            </a:r>
          </a:p>
        </p:txBody>
      </p:sp>
      <p:sp>
        <p:nvSpPr>
          <p:cNvPr id="3" name="Content Placeholder 2">
            <a:extLst>
              <a:ext uri="{FF2B5EF4-FFF2-40B4-BE49-F238E27FC236}">
                <a16:creationId xmlns:a16="http://schemas.microsoft.com/office/drawing/2014/main" id="{9CFE4E2F-2EA0-4F8F-9A04-E7DFD0BF0E17}"/>
              </a:ext>
            </a:extLst>
          </p:cNvPr>
          <p:cNvSpPr>
            <a:spLocks noGrp="1"/>
          </p:cNvSpPr>
          <p:nvPr>
            <p:ph idx="1"/>
          </p:nvPr>
        </p:nvSpPr>
        <p:spPr/>
        <p:txBody>
          <a:bodyPr/>
          <a:lstStyle/>
          <a:p>
            <a:pPr marL="0" indent="0">
              <a:buNone/>
            </a:pPr>
            <a:r>
              <a:rPr lang="en-MY" dirty="0"/>
              <a:t>A virtual team is a dispersed team which can be scattered across a range of geographical locations, which results in them communicating largely over virtual platforms— video conferencing, Work OS platforms, chat messengers, and more</a:t>
            </a:r>
            <a:r>
              <a:rPr lang="en-MY"/>
              <a:t>. </a:t>
            </a:r>
            <a:endParaRPr lang="en-MY" dirty="0"/>
          </a:p>
        </p:txBody>
      </p:sp>
    </p:spTree>
    <p:extLst>
      <p:ext uri="{BB962C8B-B14F-4D97-AF65-F5344CB8AC3E}">
        <p14:creationId xmlns:p14="http://schemas.microsoft.com/office/powerpoint/2010/main" val="8420002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3CF74-A5CD-460D-B71C-DC4DE24FB313}"/>
              </a:ext>
            </a:extLst>
          </p:cNvPr>
          <p:cNvSpPr>
            <a:spLocks noGrp="1"/>
          </p:cNvSpPr>
          <p:nvPr>
            <p:ph type="title"/>
          </p:nvPr>
        </p:nvSpPr>
        <p:spPr/>
        <p:txBody>
          <a:bodyPr/>
          <a:lstStyle/>
          <a:p>
            <a:r>
              <a:rPr lang="en-MY" dirty="0"/>
              <a:t>Cross-border commuting</a:t>
            </a:r>
          </a:p>
        </p:txBody>
      </p:sp>
      <p:sp>
        <p:nvSpPr>
          <p:cNvPr id="3" name="Content Placeholder 2">
            <a:extLst>
              <a:ext uri="{FF2B5EF4-FFF2-40B4-BE49-F238E27FC236}">
                <a16:creationId xmlns:a16="http://schemas.microsoft.com/office/drawing/2014/main" id="{04F6DFA2-4AB9-41F3-93BA-4A273E9AF7A0}"/>
              </a:ext>
            </a:extLst>
          </p:cNvPr>
          <p:cNvSpPr>
            <a:spLocks noGrp="1"/>
          </p:cNvSpPr>
          <p:nvPr>
            <p:ph idx="1"/>
          </p:nvPr>
        </p:nvSpPr>
        <p:spPr/>
        <p:txBody>
          <a:bodyPr/>
          <a:lstStyle/>
          <a:p>
            <a:pPr marL="0" indent="0">
              <a:buNone/>
            </a:pPr>
            <a:r>
              <a:rPr lang="en-MY" dirty="0"/>
              <a:t>Cross-border commuting is a type of mobility where employees work in another member state without moving their residence to that particular country. It is understood as repeat movement of the same person across national borders on a regular basis.</a:t>
            </a:r>
          </a:p>
        </p:txBody>
      </p:sp>
    </p:spTree>
    <p:extLst>
      <p:ext uri="{BB962C8B-B14F-4D97-AF65-F5344CB8AC3E}">
        <p14:creationId xmlns:p14="http://schemas.microsoft.com/office/powerpoint/2010/main" val="28093195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2550D-E6AE-4F1F-A722-A81F91C5A643}"/>
              </a:ext>
            </a:extLst>
          </p:cNvPr>
          <p:cNvSpPr>
            <a:spLocks noGrp="1"/>
          </p:cNvSpPr>
          <p:nvPr>
            <p:ph type="title"/>
          </p:nvPr>
        </p:nvSpPr>
        <p:spPr/>
        <p:txBody>
          <a:bodyPr/>
          <a:lstStyle/>
          <a:p>
            <a:r>
              <a:rPr lang="en-MY" dirty="0"/>
              <a:t>Contingent Employment</a:t>
            </a:r>
          </a:p>
        </p:txBody>
      </p:sp>
      <p:sp>
        <p:nvSpPr>
          <p:cNvPr id="3" name="Content Placeholder 2">
            <a:extLst>
              <a:ext uri="{FF2B5EF4-FFF2-40B4-BE49-F238E27FC236}">
                <a16:creationId xmlns:a16="http://schemas.microsoft.com/office/drawing/2014/main" id="{081DDE48-EA81-4D7E-983C-14F7AE432252}"/>
              </a:ext>
            </a:extLst>
          </p:cNvPr>
          <p:cNvSpPr>
            <a:spLocks noGrp="1"/>
          </p:cNvSpPr>
          <p:nvPr>
            <p:ph idx="1"/>
          </p:nvPr>
        </p:nvSpPr>
        <p:spPr/>
        <p:txBody>
          <a:bodyPr/>
          <a:lstStyle/>
          <a:p>
            <a:pPr marL="0" indent="0">
              <a:buNone/>
            </a:pPr>
            <a:r>
              <a:rPr lang="en-MY" dirty="0"/>
              <a:t>1. Independent contractors</a:t>
            </a:r>
          </a:p>
          <a:p>
            <a:pPr marL="0" indent="0">
              <a:buNone/>
            </a:pPr>
            <a:r>
              <a:rPr lang="en-MY" dirty="0"/>
              <a:t>2. Third party contractors</a:t>
            </a:r>
          </a:p>
          <a:p>
            <a:pPr marL="0" indent="0">
              <a:buNone/>
            </a:pPr>
            <a:r>
              <a:rPr lang="en-MY" dirty="0"/>
              <a:t>3. Employed Consultants</a:t>
            </a:r>
          </a:p>
          <a:p>
            <a:pPr marL="0" indent="0">
              <a:buNone/>
            </a:pPr>
            <a:r>
              <a:rPr lang="en-MY" dirty="0"/>
              <a:t>4. Co-employment</a:t>
            </a:r>
          </a:p>
          <a:p>
            <a:pPr marL="0" indent="0">
              <a:buNone/>
            </a:pPr>
            <a:r>
              <a:rPr lang="en-MY" dirty="0"/>
              <a:t>5. Joint employment</a:t>
            </a:r>
          </a:p>
        </p:txBody>
      </p:sp>
    </p:spTree>
    <p:extLst>
      <p:ext uri="{BB962C8B-B14F-4D97-AF65-F5344CB8AC3E}">
        <p14:creationId xmlns:p14="http://schemas.microsoft.com/office/powerpoint/2010/main" val="26221896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50736-4116-4811-B91D-6934714D2FF8}"/>
              </a:ext>
            </a:extLst>
          </p:cNvPr>
          <p:cNvSpPr>
            <a:spLocks noGrp="1"/>
          </p:cNvSpPr>
          <p:nvPr>
            <p:ph type="title"/>
          </p:nvPr>
        </p:nvSpPr>
        <p:spPr/>
        <p:txBody>
          <a:bodyPr/>
          <a:lstStyle/>
          <a:p>
            <a:r>
              <a:rPr lang="en-MY" dirty="0"/>
              <a:t>Advantages of Contingent Employment</a:t>
            </a:r>
          </a:p>
        </p:txBody>
      </p:sp>
      <p:sp>
        <p:nvSpPr>
          <p:cNvPr id="3" name="Content Placeholder 2">
            <a:extLst>
              <a:ext uri="{FF2B5EF4-FFF2-40B4-BE49-F238E27FC236}">
                <a16:creationId xmlns:a16="http://schemas.microsoft.com/office/drawing/2014/main" id="{770B393B-09F2-4C2E-A9B7-980140769CB4}"/>
              </a:ext>
            </a:extLst>
          </p:cNvPr>
          <p:cNvSpPr>
            <a:spLocks noGrp="1"/>
          </p:cNvSpPr>
          <p:nvPr>
            <p:ph idx="1"/>
          </p:nvPr>
        </p:nvSpPr>
        <p:spPr/>
        <p:txBody>
          <a:bodyPr/>
          <a:lstStyle/>
          <a:p>
            <a:r>
              <a:rPr lang="en-MY" dirty="0"/>
              <a:t>Cost Savings</a:t>
            </a:r>
          </a:p>
          <a:p>
            <a:r>
              <a:rPr lang="en-MY" dirty="0"/>
              <a:t>Eased Administrative Burden</a:t>
            </a:r>
          </a:p>
          <a:p>
            <a:r>
              <a:rPr lang="en-MY" dirty="0"/>
              <a:t>Improved Recruiting Capabilities</a:t>
            </a:r>
          </a:p>
        </p:txBody>
      </p:sp>
    </p:spTree>
    <p:extLst>
      <p:ext uri="{BB962C8B-B14F-4D97-AF65-F5344CB8AC3E}">
        <p14:creationId xmlns:p14="http://schemas.microsoft.com/office/powerpoint/2010/main" val="10559199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1395F-F6CA-4F30-95EF-F72231F5ABCF}"/>
              </a:ext>
            </a:extLst>
          </p:cNvPr>
          <p:cNvSpPr>
            <a:spLocks noGrp="1"/>
          </p:cNvSpPr>
          <p:nvPr>
            <p:ph type="title"/>
          </p:nvPr>
        </p:nvSpPr>
        <p:spPr/>
        <p:txBody>
          <a:bodyPr/>
          <a:lstStyle/>
          <a:p>
            <a:r>
              <a:rPr lang="en-MY" dirty="0"/>
              <a:t>Disadvantages of Contingent Employment</a:t>
            </a:r>
          </a:p>
        </p:txBody>
      </p:sp>
      <p:sp>
        <p:nvSpPr>
          <p:cNvPr id="3" name="Content Placeholder 2">
            <a:extLst>
              <a:ext uri="{FF2B5EF4-FFF2-40B4-BE49-F238E27FC236}">
                <a16:creationId xmlns:a16="http://schemas.microsoft.com/office/drawing/2014/main" id="{B413C4C3-B692-4BEC-B730-93B58AE9EAF1}"/>
              </a:ext>
            </a:extLst>
          </p:cNvPr>
          <p:cNvSpPr>
            <a:spLocks noGrp="1"/>
          </p:cNvSpPr>
          <p:nvPr>
            <p:ph idx="1"/>
          </p:nvPr>
        </p:nvSpPr>
        <p:spPr/>
        <p:txBody>
          <a:bodyPr/>
          <a:lstStyle/>
          <a:p>
            <a:r>
              <a:rPr lang="en-MY" dirty="0"/>
              <a:t>Training Difficulties </a:t>
            </a:r>
          </a:p>
          <a:p>
            <a:r>
              <a:rPr lang="en-MY" dirty="0"/>
              <a:t>Transiency and Dependability Issues</a:t>
            </a:r>
          </a:p>
          <a:p>
            <a:r>
              <a:rPr lang="en-MY" dirty="0"/>
              <a:t>Legal and Compliance Issues</a:t>
            </a:r>
          </a:p>
        </p:txBody>
      </p:sp>
    </p:spTree>
    <p:extLst>
      <p:ext uri="{BB962C8B-B14F-4D97-AF65-F5344CB8AC3E}">
        <p14:creationId xmlns:p14="http://schemas.microsoft.com/office/powerpoint/2010/main" val="21307645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A0A1D-E7ED-4E3D-8FB3-6A8B62ED286F}"/>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D0CF6655-C8EC-47D4-9F51-9612049233B1}"/>
              </a:ext>
            </a:extLst>
          </p:cNvPr>
          <p:cNvSpPr>
            <a:spLocks noGrp="1"/>
          </p:cNvSpPr>
          <p:nvPr>
            <p:ph idx="1"/>
          </p:nvPr>
        </p:nvSpPr>
        <p:spPr/>
        <p:txBody>
          <a:bodyPr/>
          <a:lstStyle/>
          <a:p>
            <a:pPr marL="0" indent="0">
              <a:buNone/>
            </a:pPr>
            <a:r>
              <a:rPr lang="en-MY" dirty="0"/>
              <a:t>The advantage of internal recruiting is that –</a:t>
            </a:r>
          </a:p>
          <a:p>
            <a:pPr marL="0" indent="0">
              <a:buNone/>
            </a:pPr>
            <a:r>
              <a:rPr lang="en-MY" dirty="0"/>
              <a:t>	</a:t>
            </a:r>
          </a:p>
          <a:p>
            <a:pPr marL="514350" indent="-514350">
              <a:buFont typeface="+mj-lt"/>
              <a:buAutoNum type="alphaUcPeriod"/>
            </a:pPr>
            <a:r>
              <a:rPr lang="en-MY" dirty="0"/>
              <a:t>candidates will bring fresh ideas into the organization.	</a:t>
            </a:r>
          </a:p>
          <a:p>
            <a:pPr marL="514350" indent="-514350">
              <a:buFont typeface="+mj-lt"/>
              <a:buAutoNum type="alphaUcPeriod"/>
            </a:pPr>
            <a:r>
              <a:rPr lang="en-MY" dirty="0"/>
              <a:t>recruiting costs will be high, but retention will improve.	</a:t>
            </a:r>
          </a:p>
          <a:p>
            <a:pPr marL="514350" indent="-514350">
              <a:buFont typeface="+mj-lt"/>
              <a:buAutoNum type="alphaUcPeriod"/>
            </a:pPr>
            <a:r>
              <a:rPr lang="en-MY" dirty="0"/>
              <a:t>internal applicants are more willing to relocate than external applicants.	</a:t>
            </a:r>
          </a:p>
          <a:p>
            <a:pPr marL="514350" indent="-514350">
              <a:buFont typeface="+mj-lt"/>
              <a:buAutoNum type="alphaUcPeriod"/>
            </a:pPr>
            <a:r>
              <a:rPr lang="en-MY" dirty="0"/>
              <a:t>candidates are familiar with the organization's goals and culture.</a:t>
            </a:r>
          </a:p>
          <a:p>
            <a:pPr marL="0" indent="0">
              <a:buNone/>
            </a:pPr>
            <a:endParaRPr lang="en-MY" dirty="0"/>
          </a:p>
        </p:txBody>
      </p:sp>
    </p:spTree>
    <p:extLst>
      <p:ext uri="{BB962C8B-B14F-4D97-AF65-F5344CB8AC3E}">
        <p14:creationId xmlns:p14="http://schemas.microsoft.com/office/powerpoint/2010/main" val="17970116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19050-F282-4FF8-AE63-271196B7E1E2}"/>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25BDD821-8E48-4AE8-ACED-AE6EDD718177}"/>
              </a:ext>
            </a:extLst>
          </p:cNvPr>
          <p:cNvSpPr>
            <a:spLocks noGrp="1"/>
          </p:cNvSpPr>
          <p:nvPr>
            <p:ph idx="1"/>
          </p:nvPr>
        </p:nvSpPr>
        <p:spPr>
          <a:xfrm>
            <a:off x="914400" y="1600201"/>
            <a:ext cx="4089648" cy="1252736"/>
          </a:xfrm>
        </p:spPr>
        <p:txBody>
          <a:bodyPr/>
          <a:lstStyle/>
          <a:p>
            <a:r>
              <a:rPr lang="en-MY" dirty="0"/>
              <a:t>Option D</a:t>
            </a:r>
          </a:p>
        </p:txBody>
      </p:sp>
    </p:spTree>
    <p:extLst>
      <p:ext uri="{BB962C8B-B14F-4D97-AF65-F5344CB8AC3E}">
        <p14:creationId xmlns:p14="http://schemas.microsoft.com/office/powerpoint/2010/main" val="23525930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645921292"/>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26783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A80A5-7DE2-4CDF-8067-FF08E43A5583}"/>
              </a:ext>
            </a:extLst>
          </p:cNvPr>
          <p:cNvSpPr>
            <a:spLocks noGrp="1"/>
          </p:cNvSpPr>
          <p:nvPr>
            <p:ph type="title"/>
          </p:nvPr>
        </p:nvSpPr>
        <p:spPr/>
        <p:txBody>
          <a:bodyPr/>
          <a:lstStyle/>
          <a:p>
            <a:r>
              <a:rPr lang="en-MY" dirty="0"/>
              <a:t>Global Talent Sourcing</a:t>
            </a:r>
          </a:p>
        </p:txBody>
      </p:sp>
      <p:pic>
        <p:nvPicPr>
          <p:cNvPr id="5" name="Picture 4">
            <a:extLst>
              <a:ext uri="{FF2B5EF4-FFF2-40B4-BE49-F238E27FC236}">
                <a16:creationId xmlns:a16="http://schemas.microsoft.com/office/drawing/2014/main" id="{F434E9B4-B880-4B0F-81B3-7097AB245087}"/>
              </a:ext>
            </a:extLst>
          </p:cNvPr>
          <p:cNvPicPr>
            <a:picLocks noChangeAspect="1"/>
          </p:cNvPicPr>
          <p:nvPr/>
        </p:nvPicPr>
        <p:blipFill>
          <a:blip r:embed="rId2"/>
          <a:stretch>
            <a:fillRect/>
          </a:stretch>
        </p:blipFill>
        <p:spPr>
          <a:xfrm>
            <a:off x="1623074" y="1772816"/>
            <a:ext cx="5897851" cy="3953793"/>
          </a:xfrm>
          <a:prstGeom prst="rect">
            <a:avLst/>
          </a:prstGeom>
        </p:spPr>
      </p:pic>
    </p:spTree>
    <p:extLst>
      <p:ext uri="{BB962C8B-B14F-4D97-AF65-F5344CB8AC3E}">
        <p14:creationId xmlns:p14="http://schemas.microsoft.com/office/powerpoint/2010/main" val="35077349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00AD5-0B14-4C8F-8AE1-C68DB79EF725}"/>
              </a:ext>
            </a:extLst>
          </p:cNvPr>
          <p:cNvSpPr>
            <a:spLocks noGrp="1"/>
          </p:cNvSpPr>
          <p:nvPr>
            <p:ph type="title"/>
          </p:nvPr>
        </p:nvSpPr>
        <p:spPr/>
        <p:txBody>
          <a:bodyPr/>
          <a:lstStyle/>
          <a:p>
            <a:r>
              <a:rPr lang="en-MY" dirty="0"/>
              <a:t>Global Talent Sourcing</a:t>
            </a:r>
          </a:p>
        </p:txBody>
      </p:sp>
      <p:sp>
        <p:nvSpPr>
          <p:cNvPr id="3" name="Content Placeholder 2">
            <a:extLst>
              <a:ext uri="{FF2B5EF4-FFF2-40B4-BE49-F238E27FC236}">
                <a16:creationId xmlns:a16="http://schemas.microsoft.com/office/drawing/2014/main" id="{68E60CCA-A486-439E-89BE-8CA135D4DC49}"/>
              </a:ext>
            </a:extLst>
          </p:cNvPr>
          <p:cNvSpPr>
            <a:spLocks noGrp="1"/>
          </p:cNvSpPr>
          <p:nvPr>
            <p:ph idx="1"/>
          </p:nvPr>
        </p:nvSpPr>
        <p:spPr/>
        <p:txBody>
          <a:bodyPr/>
          <a:lstStyle/>
          <a:p>
            <a:r>
              <a:rPr lang="en-MY" dirty="0"/>
              <a:t>A strategic approach to hiring talent globally starts with answering a few key questions that will create a candidate profile, narrow the search, and get the process underway quickly and efficiently. </a:t>
            </a:r>
          </a:p>
          <a:p>
            <a:r>
              <a:rPr lang="en-MY" dirty="0"/>
              <a:t>Once candidates are identified, the interview process and reference checks will require a deeper dive to determine the suitability of finalists not only to the position for which they are being considered but to the culture in which they will be operating.</a:t>
            </a:r>
          </a:p>
        </p:txBody>
      </p:sp>
    </p:spTree>
    <p:extLst>
      <p:ext uri="{BB962C8B-B14F-4D97-AF65-F5344CB8AC3E}">
        <p14:creationId xmlns:p14="http://schemas.microsoft.com/office/powerpoint/2010/main" val="285982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596200148"/>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06348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DA8F6-D497-429F-B5B1-744C0133635B}"/>
              </a:ext>
            </a:extLst>
          </p:cNvPr>
          <p:cNvSpPr>
            <a:spLocks noGrp="1"/>
          </p:cNvSpPr>
          <p:nvPr>
            <p:ph type="title"/>
          </p:nvPr>
        </p:nvSpPr>
        <p:spPr/>
        <p:txBody>
          <a:bodyPr/>
          <a:lstStyle/>
          <a:p>
            <a:r>
              <a:rPr lang="en-MY" dirty="0"/>
              <a:t>Global Employer Branding</a:t>
            </a:r>
          </a:p>
        </p:txBody>
      </p:sp>
      <p:sp>
        <p:nvSpPr>
          <p:cNvPr id="3" name="Content Placeholder 2">
            <a:extLst>
              <a:ext uri="{FF2B5EF4-FFF2-40B4-BE49-F238E27FC236}">
                <a16:creationId xmlns:a16="http://schemas.microsoft.com/office/drawing/2014/main" id="{7B30B230-DAB9-44A0-8138-3770C57C220F}"/>
              </a:ext>
            </a:extLst>
          </p:cNvPr>
          <p:cNvSpPr>
            <a:spLocks noGrp="1"/>
          </p:cNvSpPr>
          <p:nvPr>
            <p:ph idx="1"/>
          </p:nvPr>
        </p:nvSpPr>
        <p:spPr/>
        <p:txBody>
          <a:bodyPr/>
          <a:lstStyle/>
          <a:p>
            <a:pPr marL="0" indent="0">
              <a:buNone/>
            </a:pPr>
            <a:r>
              <a:rPr lang="en-MY" dirty="0"/>
              <a:t>It is the process of positioning an organization as an "employer of choice" in the workforce market. An employer brand creates an image that makes people want to work for and stay working for the organization. An organizational value proposition of employees is the foundation of employer branding.</a:t>
            </a:r>
          </a:p>
        </p:txBody>
      </p:sp>
    </p:spTree>
    <p:extLst>
      <p:ext uri="{BB962C8B-B14F-4D97-AF65-F5344CB8AC3E}">
        <p14:creationId xmlns:p14="http://schemas.microsoft.com/office/powerpoint/2010/main" val="30707160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C9884-EBA0-403E-841C-8B07252C05A5}"/>
              </a:ext>
            </a:extLst>
          </p:cNvPr>
          <p:cNvSpPr>
            <a:spLocks noGrp="1"/>
          </p:cNvSpPr>
          <p:nvPr>
            <p:ph type="title"/>
          </p:nvPr>
        </p:nvSpPr>
        <p:spPr/>
        <p:txBody>
          <a:bodyPr/>
          <a:lstStyle/>
          <a:p>
            <a:r>
              <a:rPr lang="en-MY" dirty="0"/>
              <a:t>Branding Techniques</a:t>
            </a:r>
          </a:p>
        </p:txBody>
      </p:sp>
      <p:sp>
        <p:nvSpPr>
          <p:cNvPr id="3" name="Content Placeholder 2">
            <a:extLst>
              <a:ext uri="{FF2B5EF4-FFF2-40B4-BE49-F238E27FC236}">
                <a16:creationId xmlns:a16="http://schemas.microsoft.com/office/drawing/2014/main" id="{5347C090-42EA-4C4C-A47E-8116E056AAF8}"/>
              </a:ext>
            </a:extLst>
          </p:cNvPr>
          <p:cNvSpPr>
            <a:spLocks noGrp="1"/>
          </p:cNvSpPr>
          <p:nvPr>
            <p:ph idx="1"/>
          </p:nvPr>
        </p:nvSpPr>
        <p:spPr/>
        <p:txBody>
          <a:bodyPr/>
          <a:lstStyle/>
          <a:p>
            <a:pPr marL="0" indent="0">
              <a:buNone/>
            </a:pPr>
            <a:r>
              <a:rPr lang="en-MY" dirty="0"/>
              <a:t>1. The corporate Web site</a:t>
            </a:r>
          </a:p>
          <a:p>
            <a:pPr marL="0" indent="0">
              <a:buNone/>
            </a:pPr>
            <a:r>
              <a:rPr lang="en-MY" dirty="0"/>
              <a:t>2. Media ads (e.g., print, television, radio)</a:t>
            </a:r>
          </a:p>
          <a:p>
            <a:pPr marL="0" indent="0">
              <a:buNone/>
            </a:pPr>
            <a:r>
              <a:rPr lang="en-MY" dirty="0"/>
              <a:t>3. Collateral materials (e.g., brochures)</a:t>
            </a:r>
          </a:p>
          <a:p>
            <a:pPr marL="0" indent="0">
              <a:buNone/>
            </a:pPr>
            <a:r>
              <a:rPr lang="en-MY" dirty="0"/>
              <a:t>4. Marketing campaigns</a:t>
            </a:r>
          </a:p>
          <a:p>
            <a:pPr marL="0" indent="0">
              <a:buNone/>
            </a:pPr>
            <a:r>
              <a:rPr lang="en-MY" dirty="0"/>
              <a:t>5. Representation of the company at job fairs, campuses, etc.</a:t>
            </a:r>
          </a:p>
          <a:p>
            <a:pPr marL="0" indent="0">
              <a:buNone/>
            </a:pPr>
            <a:r>
              <a:rPr lang="en-MY" dirty="0"/>
              <a:t>6. Community events, sponsorships, and CSR, etc.</a:t>
            </a:r>
          </a:p>
          <a:p>
            <a:pPr marL="0" indent="0">
              <a:buNone/>
            </a:pPr>
            <a:r>
              <a:rPr lang="en-MY" dirty="0"/>
              <a:t>7. Continuous recruiting to keep visible in the </a:t>
            </a:r>
            <a:r>
              <a:rPr lang="en-MY" dirty="0" err="1"/>
              <a:t>labor</a:t>
            </a:r>
            <a:r>
              <a:rPr lang="en-MY" dirty="0"/>
              <a:t> market.</a:t>
            </a:r>
          </a:p>
        </p:txBody>
      </p:sp>
    </p:spTree>
    <p:extLst>
      <p:ext uri="{BB962C8B-B14F-4D97-AF65-F5344CB8AC3E}">
        <p14:creationId xmlns:p14="http://schemas.microsoft.com/office/powerpoint/2010/main" val="20797656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3114A-C195-402B-A216-4EE47706C0C9}"/>
              </a:ext>
            </a:extLst>
          </p:cNvPr>
          <p:cNvSpPr>
            <a:spLocks noGrp="1"/>
          </p:cNvSpPr>
          <p:nvPr>
            <p:ph type="title"/>
          </p:nvPr>
        </p:nvSpPr>
        <p:spPr/>
        <p:txBody>
          <a:bodyPr/>
          <a:lstStyle/>
          <a:p>
            <a:r>
              <a:rPr lang="en-MY" dirty="0"/>
              <a:t>Employee Value Proposition (EVP)</a:t>
            </a:r>
          </a:p>
        </p:txBody>
      </p:sp>
      <p:sp>
        <p:nvSpPr>
          <p:cNvPr id="3" name="Content Placeholder 2">
            <a:extLst>
              <a:ext uri="{FF2B5EF4-FFF2-40B4-BE49-F238E27FC236}">
                <a16:creationId xmlns:a16="http://schemas.microsoft.com/office/drawing/2014/main" id="{A7DA5842-1333-441D-8108-25A27DFA31C8}"/>
              </a:ext>
            </a:extLst>
          </p:cNvPr>
          <p:cNvSpPr>
            <a:spLocks noGrp="1"/>
          </p:cNvSpPr>
          <p:nvPr>
            <p:ph idx="1"/>
          </p:nvPr>
        </p:nvSpPr>
        <p:spPr/>
        <p:txBody>
          <a:bodyPr/>
          <a:lstStyle/>
          <a:p>
            <a:pPr marL="0" indent="0">
              <a:buNone/>
            </a:pPr>
            <a:r>
              <a:rPr lang="en-MY" sz="2400" dirty="0"/>
              <a:t>To create a global Employee Value Proposition can build on the principles of corporate brand to further differentiate the company in an increasingly competitive</a:t>
            </a:r>
          </a:p>
          <a:p>
            <a:pPr marL="0" indent="0">
              <a:buNone/>
            </a:pPr>
            <a:r>
              <a:rPr lang="en-MY" sz="2400" dirty="0"/>
              <a:t>talent marketplace. This included identifying:</a:t>
            </a:r>
          </a:p>
          <a:p>
            <a:pPr marL="457200" indent="-457200">
              <a:buFont typeface="+mj-lt"/>
              <a:buAutoNum type="arabicPeriod"/>
            </a:pPr>
            <a:r>
              <a:rPr lang="en-MY" sz="2400" dirty="0"/>
              <a:t>Any different approaches needed to attract and retain different talent segments and what those differences should be.</a:t>
            </a:r>
          </a:p>
          <a:p>
            <a:pPr marL="457200" indent="-457200">
              <a:buFont typeface="+mj-lt"/>
              <a:buAutoNum type="arabicPeriod"/>
            </a:pPr>
            <a:r>
              <a:rPr lang="en-MY" sz="2400" dirty="0"/>
              <a:t>Priority areas for change in order to maintain and improve engagement of key talent.</a:t>
            </a:r>
          </a:p>
          <a:p>
            <a:pPr marL="457200" indent="-457200">
              <a:buFont typeface="+mj-lt"/>
              <a:buAutoNum type="arabicPeriod"/>
            </a:pPr>
            <a:r>
              <a:rPr lang="en-MY" sz="2400" dirty="0"/>
              <a:t> The messages to use to attract different talent groups in different countries.</a:t>
            </a:r>
          </a:p>
        </p:txBody>
      </p:sp>
    </p:spTree>
    <p:extLst>
      <p:ext uri="{BB962C8B-B14F-4D97-AF65-F5344CB8AC3E}">
        <p14:creationId xmlns:p14="http://schemas.microsoft.com/office/powerpoint/2010/main" val="1061192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7ED03-5DC3-4E88-B6E5-701A7159430D}"/>
              </a:ext>
            </a:extLst>
          </p:cNvPr>
          <p:cNvSpPr>
            <a:spLocks noGrp="1"/>
          </p:cNvSpPr>
          <p:nvPr>
            <p:ph type="title"/>
          </p:nvPr>
        </p:nvSpPr>
        <p:spPr/>
        <p:txBody>
          <a:bodyPr/>
          <a:lstStyle/>
          <a:p>
            <a:r>
              <a:rPr lang="en-MY" dirty="0"/>
              <a:t>EVP - Example</a:t>
            </a:r>
          </a:p>
        </p:txBody>
      </p:sp>
      <p:pic>
        <p:nvPicPr>
          <p:cNvPr id="5" name="Picture 4">
            <a:extLst>
              <a:ext uri="{FF2B5EF4-FFF2-40B4-BE49-F238E27FC236}">
                <a16:creationId xmlns:a16="http://schemas.microsoft.com/office/drawing/2014/main" id="{B707AB76-E32A-4E62-9EFB-B07FFD83A653}"/>
              </a:ext>
            </a:extLst>
          </p:cNvPr>
          <p:cNvPicPr>
            <a:picLocks noChangeAspect="1"/>
          </p:cNvPicPr>
          <p:nvPr/>
        </p:nvPicPr>
        <p:blipFill>
          <a:blip r:embed="rId2"/>
          <a:stretch>
            <a:fillRect/>
          </a:stretch>
        </p:blipFill>
        <p:spPr>
          <a:xfrm>
            <a:off x="1892948" y="2348880"/>
            <a:ext cx="6322653" cy="3240360"/>
          </a:xfrm>
          <a:prstGeom prst="rect">
            <a:avLst/>
          </a:prstGeom>
        </p:spPr>
      </p:pic>
    </p:spTree>
    <p:extLst>
      <p:ext uri="{BB962C8B-B14F-4D97-AF65-F5344CB8AC3E}">
        <p14:creationId xmlns:p14="http://schemas.microsoft.com/office/powerpoint/2010/main" val="25389822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Promoting the Organization</a:t>
            </a:r>
          </a:p>
        </p:txBody>
      </p:sp>
      <p:sp>
        <p:nvSpPr>
          <p:cNvPr id="4" name="TextBox 3">
            <a:extLst>
              <a:ext uri="{FF2B5EF4-FFF2-40B4-BE49-F238E27FC236}">
                <a16:creationId xmlns:a16="http://schemas.microsoft.com/office/drawing/2014/main" id="{658E07EF-FA84-4C32-95CE-3961997B67A6}"/>
              </a:ext>
            </a:extLst>
          </p:cNvPr>
          <p:cNvSpPr txBox="1"/>
          <p:nvPr/>
        </p:nvSpPr>
        <p:spPr>
          <a:xfrm>
            <a:off x="755576" y="1772816"/>
            <a:ext cx="7632848" cy="2677656"/>
          </a:xfrm>
          <a:prstGeom prst="rect">
            <a:avLst/>
          </a:prstGeom>
          <a:noFill/>
        </p:spPr>
        <p:txBody>
          <a:bodyPr wrap="square" rtlCol="0">
            <a:spAutoFit/>
          </a:bodyPr>
          <a:lstStyle/>
          <a:p>
            <a:r>
              <a:rPr lang="en-MY" sz="2400" dirty="0"/>
              <a:t>An organization’s workforce planning process should include a consideration of how the organization is perceived by potential applicants and why applicants would want to work for the organization. </a:t>
            </a:r>
            <a:r>
              <a:rPr lang="en-MY" sz="2400" b="1" dirty="0"/>
              <a:t>Employment brands </a:t>
            </a:r>
            <a:r>
              <a:rPr lang="en-MY" sz="2400" dirty="0"/>
              <a:t>and </a:t>
            </a:r>
            <a:r>
              <a:rPr lang="en-MY" sz="2400" b="1" dirty="0"/>
              <a:t>employee value propositions </a:t>
            </a:r>
            <a:r>
              <a:rPr lang="en-MY" sz="2400" dirty="0"/>
              <a:t>are two effective tools for promoting the organization to applicants.</a:t>
            </a:r>
          </a:p>
        </p:txBody>
      </p:sp>
    </p:spTree>
    <p:extLst>
      <p:ext uri="{BB962C8B-B14F-4D97-AF65-F5344CB8AC3E}">
        <p14:creationId xmlns:p14="http://schemas.microsoft.com/office/powerpoint/2010/main" val="25816275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1. Employment Branding</a:t>
            </a:r>
          </a:p>
        </p:txBody>
      </p:sp>
      <p:sp>
        <p:nvSpPr>
          <p:cNvPr id="4" name="TextBox 3">
            <a:extLst>
              <a:ext uri="{FF2B5EF4-FFF2-40B4-BE49-F238E27FC236}">
                <a16:creationId xmlns:a16="http://schemas.microsoft.com/office/drawing/2014/main" id="{149C3CF9-318B-44A7-936F-272B89A81F2C}"/>
              </a:ext>
            </a:extLst>
          </p:cNvPr>
          <p:cNvSpPr txBox="1"/>
          <p:nvPr/>
        </p:nvSpPr>
        <p:spPr>
          <a:xfrm>
            <a:off x="827584" y="1556792"/>
            <a:ext cx="7859216" cy="5601533"/>
          </a:xfrm>
          <a:prstGeom prst="rect">
            <a:avLst/>
          </a:prstGeom>
          <a:noFill/>
        </p:spPr>
        <p:txBody>
          <a:bodyPr wrap="square" rtlCol="0">
            <a:spAutoFit/>
          </a:bodyPr>
          <a:lstStyle/>
          <a:p>
            <a:r>
              <a:rPr lang="en-MY" sz="2000" dirty="0"/>
              <a:t>Employment branding is the process of positioning an organization as a desired employer in the </a:t>
            </a:r>
            <a:r>
              <a:rPr lang="en-MY" sz="2000" dirty="0" err="1"/>
              <a:t>labor</a:t>
            </a:r>
            <a:r>
              <a:rPr lang="en-MY" sz="2000" dirty="0"/>
              <a:t> market. This process is a key part of an organization’s efforts to attract and retain the best talent. An employment brand creates an image that makes people want to work for and stay working for the organization.</a:t>
            </a:r>
          </a:p>
          <a:p>
            <a:endParaRPr lang="en-MY" sz="2000" dirty="0"/>
          </a:p>
          <a:p>
            <a:r>
              <a:rPr lang="en-MY" sz="2000" dirty="0"/>
              <a:t>Building an effective employment brand is based on the following four strategies:</a:t>
            </a:r>
          </a:p>
          <a:p>
            <a:endParaRPr lang="en-MY" sz="2000" dirty="0"/>
          </a:p>
          <a:p>
            <a:pPr marL="285750" indent="-285750">
              <a:buFont typeface="Wingdings" panose="05000000000000000000" pitchFamily="2" charset="2"/>
              <a:buChar char="§"/>
            </a:pPr>
            <a:r>
              <a:rPr lang="en-MY" sz="2000" dirty="0"/>
              <a:t>Making sure that all key stakeholders work toward the same objective</a:t>
            </a:r>
          </a:p>
          <a:p>
            <a:pPr marL="285750" indent="-285750">
              <a:buFont typeface="Wingdings" panose="05000000000000000000" pitchFamily="2" charset="2"/>
              <a:buChar char="§"/>
            </a:pPr>
            <a:r>
              <a:rPr lang="en-MY" sz="2000" dirty="0"/>
              <a:t>Involving senior management to show the organization’s commitment to the employment brand</a:t>
            </a:r>
          </a:p>
          <a:p>
            <a:pPr marL="285750" indent="-285750">
              <a:buFont typeface="Wingdings" panose="05000000000000000000" pitchFamily="2" charset="2"/>
              <a:buChar char="§"/>
            </a:pPr>
            <a:r>
              <a:rPr lang="en-MY" sz="2000" dirty="0"/>
              <a:t>Ensuring that the employment brand reflects the organization’s culture</a:t>
            </a:r>
          </a:p>
          <a:p>
            <a:pPr marL="285750" indent="-285750">
              <a:buFont typeface="Wingdings" panose="05000000000000000000" pitchFamily="2" charset="2"/>
              <a:buChar char="§"/>
            </a:pPr>
            <a:r>
              <a:rPr lang="en-MY" sz="2000" dirty="0"/>
              <a:t>Selecting appropriate metrics to measure the impact of employment branding </a:t>
            </a:r>
          </a:p>
          <a:p>
            <a:endParaRPr lang="en-MY" sz="2000" dirty="0"/>
          </a:p>
        </p:txBody>
      </p:sp>
    </p:spTree>
    <p:extLst>
      <p:ext uri="{BB962C8B-B14F-4D97-AF65-F5344CB8AC3E}">
        <p14:creationId xmlns:p14="http://schemas.microsoft.com/office/powerpoint/2010/main" val="3050859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2. Employee Value Proposition</a:t>
            </a:r>
          </a:p>
        </p:txBody>
      </p:sp>
      <p:sp>
        <p:nvSpPr>
          <p:cNvPr id="4" name="TextBox 3">
            <a:extLst>
              <a:ext uri="{FF2B5EF4-FFF2-40B4-BE49-F238E27FC236}">
                <a16:creationId xmlns:a16="http://schemas.microsoft.com/office/drawing/2014/main" id="{907B8BAC-8317-4DF7-9DC1-E43728FF3DCD}"/>
              </a:ext>
            </a:extLst>
          </p:cNvPr>
          <p:cNvSpPr txBox="1"/>
          <p:nvPr/>
        </p:nvSpPr>
        <p:spPr>
          <a:xfrm>
            <a:off x="897429" y="1700808"/>
            <a:ext cx="7330008" cy="4247317"/>
          </a:xfrm>
          <a:prstGeom prst="rect">
            <a:avLst/>
          </a:prstGeom>
          <a:noFill/>
        </p:spPr>
        <p:txBody>
          <a:bodyPr wrap="square" rtlCol="0">
            <a:spAutoFit/>
          </a:bodyPr>
          <a:lstStyle/>
          <a:p>
            <a:r>
              <a:rPr lang="en-MY" dirty="0"/>
              <a:t>Organizations select the talented people they want to hire. However, talented people also select the organization they want to work for. An organization’s employee value proposition (EVP) answers the question: Why would a talented person want to work for the organization?</a:t>
            </a:r>
          </a:p>
          <a:p>
            <a:endParaRPr lang="en-MY" dirty="0"/>
          </a:p>
          <a:p>
            <a:r>
              <a:rPr lang="en-MY" dirty="0"/>
              <a:t>The EVP is the foundation of employment branding. An organization’s EVP must accomplish the following:</a:t>
            </a:r>
          </a:p>
          <a:p>
            <a:endParaRPr lang="en-MY" dirty="0"/>
          </a:p>
          <a:p>
            <a:pPr marL="285750" indent="-285750">
              <a:buFont typeface="Wingdings" panose="05000000000000000000" pitchFamily="2" charset="2"/>
              <a:buChar char="§"/>
            </a:pPr>
            <a:r>
              <a:rPr lang="en-MY" dirty="0"/>
              <a:t>Align with the organization’s strategic plan, vision, mission and values</a:t>
            </a:r>
          </a:p>
          <a:p>
            <a:pPr marL="285750" indent="-285750">
              <a:buFont typeface="Wingdings" panose="05000000000000000000" pitchFamily="2" charset="2"/>
              <a:buChar char="§"/>
            </a:pPr>
            <a:r>
              <a:rPr lang="en-MY" dirty="0"/>
              <a:t>Create an image that attracts and retains people</a:t>
            </a:r>
          </a:p>
          <a:p>
            <a:pPr marL="285750" indent="-285750">
              <a:buFont typeface="Wingdings" panose="05000000000000000000" pitchFamily="2" charset="2"/>
              <a:buChar char="§"/>
            </a:pPr>
            <a:r>
              <a:rPr lang="en-MY" dirty="0"/>
              <a:t>Provide an accurate picture of employment for employees and candidates</a:t>
            </a:r>
          </a:p>
          <a:p>
            <a:endParaRPr lang="en-MY" dirty="0"/>
          </a:p>
        </p:txBody>
      </p:sp>
    </p:spTree>
    <p:extLst>
      <p:ext uri="{BB962C8B-B14F-4D97-AF65-F5344CB8AC3E}">
        <p14:creationId xmlns:p14="http://schemas.microsoft.com/office/powerpoint/2010/main" val="1336594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a:xfrm>
            <a:off x="914400" y="277813"/>
            <a:ext cx="8046713" cy="1143000"/>
          </a:xfrm>
        </p:spPr>
        <p:txBody>
          <a:bodyPr/>
          <a:lstStyle/>
          <a:p>
            <a:r>
              <a:rPr lang="en-MY" dirty="0"/>
              <a:t>The Employment Value Proposition</a:t>
            </a:r>
          </a:p>
        </p:txBody>
      </p:sp>
      <p:pic>
        <p:nvPicPr>
          <p:cNvPr id="5" name="Picture 4">
            <a:extLst>
              <a:ext uri="{FF2B5EF4-FFF2-40B4-BE49-F238E27FC236}">
                <a16:creationId xmlns:a16="http://schemas.microsoft.com/office/drawing/2014/main" id="{27399D16-925D-42A8-BD84-00E35BFE3F68}"/>
              </a:ext>
            </a:extLst>
          </p:cNvPr>
          <p:cNvPicPr>
            <a:picLocks noChangeAspect="1"/>
          </p:cNvPicPr>
          <p:nvPr/>
        </p:nvPicPr>
        <p:blipFill>
          <a:blip r:embed="rId2"/>
          <a:stretch>
            <a:fillRect/>
          </a:stretch>
        </p:blipFill>
        <p:spPr>
          <a:xfrm>
            <a:off x="1119187" y="1628800"/>
            <a:ext cx="7841926" cy="4951387"/>
          </a:xfrm>
          <a:prstGeom prst="rect">
            <a:avLst/>
          </a:prstGeom>
        </p:spPr>
      </p:pic>
    </p:spTree>
    <p:extLst>
      <p:ext uri="{BB962C8B-B14F-4D97-AF65-F5344CB8AC3E}">
        <p14:creationId xmlns:p14="http://schemas.microsoft.com/office/powerpoint/2010/main" val="18914167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Benefits of EVP</a:t>
            </a:r>
          </a:p>
        </p:txBody>
      </p:sp>
      <p:pic>
        <p:nvPicPr>
          <p:cNvPr id="5" name="Picture 4">
            <a:extLst>
              <a:ext uri="{FF2B5EF4-FFF2-40B4-BE49-F238E27FC236}">
                <a16:creationId xmlns:a16="http://schemas.microsoft.com/office/drawing/2014/main" id="{3A071520-7B98-4DBD-84FD-FB23CBC2F032}"/>
              </a:ext>
            </a:extLst>
          </p:cNvPr>
          <p:cNvPicPr>
            <a:picLocks noChangeAspect="1"/>
          </p:cNvPicPr>
          <p:nvPr/>
        </p:nvPicPr>
        <p:blipFill>
          <a:blip r:embed="rId2"/>
          <a:stretch>
            <a:fillRect/>
          </a:stretch>
        </p:blipFill>
        <p:spPr>
          <a:xfrm>
            <a:off x="779971" y="1648506"/>
            <a:ext cx="7906829" cy="3437161"/>
          </a:xfrm>
          <a:prstGeom prst="rect">
            <a:avLst/>
          </a:prstGeom>
        </p:spPr>
      </p:pic>
    </p:spTree>
    <p:extLst>
      <p:ext uri="{BB962C8B-B14F-4D97-AF65-F5344CB8AC3E}">
        <p14:creationId xmlns:p14="http://schemas.microsoft.com/office/powerpoint/2010/main" val="24206256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48EDE-89F8-4540-9CB8-755EB47FDE88}"/>
              </a:ext>
            </a:extLst>
          </p:cNvPr>
          <p:cNvSpPr>
            <a:spLocks noGrp="1"/>
          </p:cNvSpPr>
          <p:nvPr>
            <p:ph type="title"/>
          </p:nvPr>
        </p:nvSpPr>
        <p:spPr/>
        <p:txBody>
          <a:bodyPr/>
          <a:lstStyle/>
          <a:p>
            <a:r>
              <a:rPr lang="en-MY" dirty="0"/>
              <a:t>Employer Brand Framework</a:t>
            </a:r>
          </a:p>
        </p:txBody>
      </p:sp>
      <p:pic>
        <p:nvPicPr>
          <p:cNvPr id="5" name="Picture 4">
            <a:extLst>
              <a:ext uri="{FF2B5EF4-FFF2-40B4-BE49-F238E27FC236}">
                <a16:creationId xmlns:a16="http://schemas.microsoft.com/office/drawing/2014/main" id="{418825ED-8A39-4861-9724-95B77F9771F6}"/>
              </a:ext>
            </a:extLst>
          </p:cNvPr>
          <p:cNvPicPr>
            <a:picLocks noChangeAspect="1"/>
          </p:cNvPicPr>
          <p:nvPr/>
        </p:nvPicPr>
        <p:blipFill>
          <a:blip r:embed="rId2"/>
          <a:stretch>
            <a:fillRect/>
          </a:stretch>
        </p:blipFill>
        <p:spPr>
          <a:xfrm>
            <a:off x="1187624" y="1772816"/>
            <a:ext cx="7134138" cy="4339555"/>
          </a:xfrm>
          <a:prstGeom prst="rect">
            <a:avLst/>
          </a:prstGeom>
        </p:spPr>
      </p:pic>
    </p:spTree>
    <p:extLst>
      <p:ext uri="{BB962C8B-B14F-4D97-AF65-F5344CB8AC3E}">
        <p14:creationId xmlns:p14="http://schemas.microsoft.com/office/powerpoint/2010/main" val="41152638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039143369"/>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02037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5EA55-3571-499C-BE93-9EAD6F94516C}"/>
              </a:ext>
            </a:extLst>
          </p:cNvPr>
          <p:cNvSpPr>
            <a:spLocks noGrp="1"/>
          </p:cNvSpPr>
          <p:nvPr>
            <p:ph type="title"/>
          </p:nvPr>
        </p:nvSpPr>
        <p:spPr/>
        <p:txBody>
          <a:bodyPr/>
          <a:lstStyle/>
          <a:p>
            <a:r>
              <a:rPr lang="en-MY" dirty="0"/>
              <a:t>Global Talent Relationship Management</a:t>
            </a:r>
          </a:p>
        </p:txBody>
      </p:sp>
      <p:pic>
        <p:nvPicPr>
          <p:cNvPr id="5" name="Picture 4">
            <a:extLst>
              <a:ext uri="{FF2B5EF4-FFF2-40B4-BE49-F238E27FC236}">
                <a16:creationId xmlns:a16="http://schemas.microsoft.com/office/drawing/2014/main" id="{30F3B80D-DE69-4089-A0FC-08CB5A4AE7A9}"/>
              </a:ext>
            </a:extLst>
          </p:cNvPr>
          <p:cNvPicPr>
            <a:picLocks noChangeAspect="1"/>
          </p:cNvPicPr>
          <p:nvPr/>
        </p:nvPicPr>
        <p:blipFill>
          <a:blip r:embed="rId2"/>
          <a:stretch>
            <a:fillRect/>
          </a:stretch>
        </p:blipFill>
        <p:spPr>
          <a:xfrm>
            <a:off x="1763688" y="1988840"/>
            <a:ext cx="5154315" cy="4116036"/>
          </a:xfrm>
          <a:prstGeom prst="rect">
            <a:avLst/>
          </a:prstGeom>
        </p:spPr>
      </p:pic>
    </p:spTree>
    <p:extLst>
      <p:ext uri="{BB962C8B-B14F-4D97-AF65-F5344CB8AC3E}">
        <p14:creationId xmlns:p14="http://schemas.microsoft.com/office/powerpoint/2010/main" val="380050992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58DF0-FAED-4CA8-85AF-5BC199D3F217}"/>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F63B685F-72EC-4A6C-8499-0D65BFB3E5B5}"/>
              </a:ext>
            </a:extLst>
          </p:cNvPr>
          <p:cNvSpPr>
            <a:spLocks noGrp="1"/>
          </p:cNvSpPr>
          <p:nvPr>
            <p:ph idx="1"/>
          </p:nvPr>
        </p:nvSpPr>
        <p:spPr/>
        <p:txBody>
          <a:bodyPr/>
          <a:lstStyle/>
          <a:p>
            <a:pPr marL="0" indent="0">
              <a:buNone/>
            </a:pPr>
            <a:r>
              <a:rPr lang="en-MY" sz="3200" dirty="0"/>
              <a:t>Questions</a:t>
            </a:r>
          </a:p>
        </p:txBody>
      </p:sp>
    </p:spTree>
    <p:extLst>
      <p:ext uri="{BB962C8B-B14F-4D97-AF65-F5344CB8AC3E}">
        <p14:creationId xmlns:p14="http://schemas.microsoft.com/office/powerpoint/2010/main" val="231831951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3694</TotalTime>
  <Words>3662</Words>
  <Application>Microsoft Office PowerPoint</Application>
  <PresentationFormat>On-screen Show (4:3)</PresentationFormat>
  <Paragraphs>310</Paragraphs>
  <Slides>80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80</vt:i4>
      </vt:variant>
    </vt:vector>
  </HeadingPairs>
  <TitlesOfParts>
    <vt:vector size="84" baseType="lpstr">
      <vt:lpstr>Arial</vt:lpstr>
      <vt:lpstr>Times New Roman</vt:lpstr>
      <vt:lpstr>Wingdings</vt:lpstr>
      <vt:lpstr>Office Theme</vt:lpstr>
      <vt:lpstr>GLOBAL TALENT MANAGEMENT - I</vt:lpstr>
      <vt:lpstr>GPHR Exam Content Outline</vt:lpstr>
      <vt:lpstr>PowerPoint Presentation</vt:lpstr>
      <vt:lpstr>Workforce Planning</vt:lpstr>
      <vt:lpstr>Workforce Planning</vt:lpstr>
      <vt:lpstr>Workforce Planning</vt:lpstr>
      <vt:lpstr>Workforce Planning</vt:lpstr>
      <vt:lpstr>Global Talent Management - I</vt:lpstr>
      <vt:lpstr>Global Talent Management - II</vt:lpstr>
      <vt:lpstr>Dimensions of Global Talent Management</vt:lpstr>
      <vt:lpstr>Drivers of Global Talent Management</vt:lpstr>
      <vt:lpstr>1. Shortage of talented workers</vt:lpstr>
      <vt:lpstr> 2. Changing demographics</vt:lpstr>
      <vt:lpstr>3. Changing Attitude toward Work and Structure of Work</vt:lpstr>
      <vt:lpstr>3. Changing Attitude toward Work and Structure of Work</vt:lpstr>
      <vt:lpstr>4. Country Culture Differences</vt:lpstr>
      <vt:lpstr>Question # 1</vt:lpstr>
      <vt:lpstr>Answer # 1</vt:lpstr>
      <vt:lpstr>PowerPoint Presentation</vt:lpstr>
      <vt:lpstr>Global Talent Acquisition</vt:lpstr>
      <vt:lpstr>Global Talent Acquisition Framework</vt:lpstr>
      <vt:lpstr>Global Talent Acquisition Framework</vt:lpstr>
      <vt:lpstr>Talent Acquisition Planning &amp; Strategy</vt:lpstr>
      <vt:lpstr>Workforce Segmentation</vt:lpstr>
      <vt:lpstr>Employment Branding</vt:lpstr>
      <vt:lpstr>Candidate Audiences</vt:lpstr>
      <vt:lpstr>Candidate Relationship Management</vt:lpstr>
      <vt:lpstr>Metrics &amp; Analytics</vt:lpstr>
      <vt:lpstr>Contingency search firm</vt:lpstr>
      <vt:lpstr>Retained search recruiter</vt:lpstr>
      <vt:lpstr>Differences between Contingency and Retained search</vt:lpstr>
      <vt:lpstr>Recruitment Process Outsourcing (RPO)</vt:lpstr>
      <vt:lpstr>Question # 2</vt:lpstr>
      <vt:lpstr>Answer # 2</vt:lpstr>
      <vt:lpstr>1. Analysis and planning</vt:lpstr>
      <vt:lpstr>2. Extensive job marketing</vt:lpstr>
      <vt:lpstr>3. Sourcing and engaging talent</vt:lpstr>
      <vt:lpstr>4. Candidate assessments</vt:lpstr>
      <vt:lpstr>5. Candidate care</vt:lpstr>
      <vt:lpstr>6. RPO engagements</vt:lpstr>
      <vt:lpstr>PowerPoint Presentation</vt:lpstr>
      <vt:lpstr>Global Recruiting Process</vt:lpstr>
      <vt:lpstr>1. Sourcing </vt:lpstr>
      <vt:lpstr>2. Operations</vt:lpstr>
      <vt:lpstr>3. Recruiting</vt:lpstr>
      <vt:lpstr>Global Recruiting Strategy</vt:lpstr>
      <vt:lpstr>1. Think Local, Act Global</vt:lpstr>
      <vt:lpstr>2. Striking the Right Balance</vt:lpstr>
      <vt:lpstr>3. Design a framework</vt:lpstr>
      <vt:lpstr>5. Deploy in phases</vt:lpstr>
      <vt:lpstr>5. Finding the Right Talent</vt:lpstr>
      <vt:lpstr>Alternative Work Arrangements</vt:lpstr>
      <vt:lpstr>Job Sharing</vt:lpstr>
      <vt:lpstr>Flexible work schedule</vt:lpstr>
      <vt:lpstr>Telecommuting</vt:lpstr>
      <vt:lpstr>Remote Work</vt:lpstr>
      <vt:lpstr>Virtual Teams</vt:lpstr>
      <vt:lpstr>Cross-border commuting</vt:lpstr>
      <vt:lpstr>Contingent Employment</vt:lpstr>
      <vt:lpstr>Advantages of Contingent Employment</vt:lpstr>
      <vt:lpstr>Disadvantages of Contingent Employment</vt:lpstr>
      <vt:lpstr>Question # 5</vt:lpstr>
      <vt:lpstr>Answer # 5</vt:lpstr>
      <vt:lpstr>PowerPoint Presentation</vt:lpstr>
      <vt:lpstr>Global Talent Sourcing</vt:lpstr>
      <vt:lpstr>Global Talent Sourcing</vt:lpstr>
      <vt:lpstr>PowerPoint Presentation</vt:lpstr>
      <vt:lpstr>Global Employer Branding</vt:lpstr>
      <vt:lpstr>Branding Techniques</vt:lpstr>
      <vt:lpstr>Employee Value Proposition (EVP)</vt:lpstr>
      <vt:lpstr>EVP - Example</vt:lpstr>
      <vt:lpstr>Promoting the Organization</vt:lpstr>
      <vt:lpstr>1. Employment Branding</vt:lpstr>
      <vt:lpstr>2. Employee Value Proposition</vt:lpstr>
      <vt:lpstr>The Employment Value Proposition</vt:lpstr>
      <vt:lpstr>Benefits of EVP</vt:lpstr>
      <vt:lpstr>Employer Brand Framework</vt:lpstr>
      <vt:lpstr>PowerPoint Presentation</vt:lpstr>
      <vt:lpstr>Global Talent Relationship Management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113</cp:revision>
  <cp:lastPrinted>1601-01-01T00:00:00Z</cp:lastPrinted>
  <dcterms:created xsi:type="dcterms:W3CDTF">2020-07-09T15:12:46Z</dcterms:created>
  <dcterms:modified xsi:type="dcterms:W3CDTF">2022-03-17T17:24:27Z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