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70"/>
  </p:notesMasterIdLst>
  <p:handoutMasterIdLst>
    <p:handoutMasterId r:id="rId71"/>
  </p:handoutMasterIdLst>
  <p:sldIdLst>
    <p:sldId id="256" r:id="rId2"/>
    <p:sldId id="275" r:id="rId3"/>
    <p:sldId id="431" r:id="rId4"/>
    <p:sldId id="276" r:id="rId5"/>
    <p:sldId id="277" r:id="rId6"/>
    <p:sldId id="278" r:id="rId7"/>
    <p:sldId id="279" r:id="rId8"/>
    <p:sldId id="280" r:id="rId9"/>
    <p:sldId id="281" r:id="rId10"/>
    <p:sldId id="282" r:id="rId11"/>
    <p:sldId id="283" r:id="rId12"/>
    <p:sldId id="284" r:id="rId13"/>
    <p:sldId id="348" r:id="rId14"/>
    <p:sldId id="285" r:id="rId15"/>
    <p:sldId id="286" r:id="rId16"/>
    <p:sldId id="287" r:id="rId17"/>
    <p:sldId id="432" r:id="rId18"/>
    <p:sldId id="433" r:id="rId19"/>
    <p:sldId id="434" r:id="rId20"/>
    <p:sldId id="288" r:id="rId21"/>
    <p:sldId id="291" r:id="rId22"/>
    <p:sldId id="289" r:id="rId23"/>
    <p:sldId id="290" r:id="rId24"/>
    <p:sldId id="292" r:id="rId25"/>
    <p:sldId id="293" r:id="rId26"/>
    <p:sldId id="324" r:id="rId27"/>
    <p:sldId id="435" r:id="rId28"/>
    <p:sldId id="436" r:id="rId29"/>
    <p:sldId id="437" r:id="rId30"/>
    <p:sldId id="295" r:id="rId31"/>
    <p:sldId id="296" r:id="rId32"/>
    <p:sldId id="297" r:id="rId33"/>
    <p:sldId id="298" r:id="rId34"/>
    <p:sldId id="299" r:id="rId35"/>
    <p:sldId id="300" r:id="rId36"/>
    <p:sldId id="301" r:id="rId37"/>
    <p:sldId id="438" r:id="rId38"/>
    <p:sldId id="325" r:id="rId39"/>
    <p:sldId id="327" r:id="rId40"/>
    <p:sldId id="326" r:id="rId41"/>
    <p:sldId id="328" r:id="rId42"/>
    <p:sldId id="320" r:id="rId43"/>
    <p:sldId id="321" r:id="rId44"/>
    <p:sldId id="322" r:id="rId45"/>
    <p:sldId id="323" r:id="rId46"/>
    <p:sldId id="329" r:id="rId47"/>
    <p:sldId id="330" r:id="rId48"/>
    <p:sldId id="338" r:id="rId49"/>
    <p:sldId id="339" r:id="rId50"/>
    <p:sldId id="341" r:id="rId51"/>
    <p:sldId id="440" r:id="rId52"/>
    <p:sldId id="441" r:id="rId53"/>
    <p:sldId id="439" r:id="rId54"/>
    <p:sldId id="360" r:id="rId55"/>
    <p:sldId id="354" r:id="rId56"/>
    <p:sldId id="361" r:id="rId57"/>
    <p:sldId id="362" r:id="rId58"/>
    <p:sldId id="363" r:id="rId59"/>
    <p:sldId id="367" r:id="rId60"/>
    <p:sldId id="364" r:id="rId61"/>
    <p:sldId id="365" r:id="rId62"/>
    <p:sldId id="442" r:id="rId63"/>
    <p:sldId id="369" r:id="rId64"/>
    <p:sldId id="370" r:id="rId65"/>
    <p:sldId id="371" r:id="rId66"/>
    <p:sldId id="443" r:id="rId67"/>
    <p:sldId id="444" r:id="rId68"/>
    <p:sldId id="340" r:id="rId69"/>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9540" tIns="129540" rIns="129540" bIns="129540" numCol="1" spcCol="1270" anchor="ctr" anchorCtr="0"/>
        <a:lstStyle/>
        <a:p>
          <a:r>
            <a:rPr lang="en-MY" sz="3500" dirty="0">
              <a:solidFill>
                <a:schemeClr val="tx1"/>
              </a:solidFill>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dgm:spPr>
      <dgm:t>
        <a:bodyPr/>
        <a:lstStyle/>
        <a:p>
          <a:r>
            <a:rPr lang="en-MY" sz="3500" dirty="0">
              <a:solidFill>
                <a:schemeClr val="tx1"/>
              </a:solidFill>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sz="3500" kern="1200" dirty="0">
              <a:solidFill>
                <a:srgbClr val="FFFFE1"/>
              </a:solidFill>
              <a:latin typeface="Arial"/>
              <a:ea typeface="+mn-ea"/>
              <a:cs typeface="+mn-cs"/>
            </a:rPr>
            <a:t>Industrial</a:t>
          </a:r>
          <a:r>
            <a:rPr lang="en-MY" sz="3500" kern="1200" dirty="0">
              <a:solidFill>
                <a:schemeClr val="tx1"/>
              </a:solidFill>
            </a:rPr>
            <a:t> </a:t>
          </a:r>
          <a:r>
            <a:rPr lang="en-MY" sz="3500" kern="1200" dirty="0">
              <a:solidFill>
                <a:schemeClr val="bg1"/>
              </a:solidFill>
            </a:rPr>
            <a:t>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dgm:spPr>
      <dgm:t>
        <a:bodyPr/>
        <a:lstStyle/>
        <a:p>
          <a:r>
            <a:rPr lang="en-MY" sz="3500" dirty="0">
              <a:solidFill>
                <a:schemeClr val="tx1"/>
              </a:solidFill>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27373"/>
          <a:ext cx="7772400" cy="818999"/>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962895"/>
          <a:ext cx="7772400" cy="803058"/>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dgm:spPr>
      <dgm:t>
        <a:bodyPr/>
        <a:lstStyle/>
        <a:p>
          <a:r>
            <a:rPr lang="en-MY" sz="3500" dirty="0">
              <a:solidFill>
                <a:schemeClr val="tx1"/>
              </a:solidFill>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dgm:spPr>
      <dgm:t>
        <a:bodyPr/>
        <a:lstStyle/>
        <a:p>
          <a:r>
            <a:rPr lang="en-MY" sz="3500" dirty="0">
              <a:solidFill>
                <a:schemeClr val="tx1"/>
              </a:solidFill>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4283"/>
          <a:ext cx="7916416" cy="658433"/>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dgm:spPr>
      <dgm:t>
        <a:bodyPr/>
        <a:lstStyle/>
        <a:p>
          <a:r>
            <a:rPr lang="en-MY" sz="3500" dirty="0">
              <a:solidFill>
                <a:schemeClr val="tx1"/>
              </a:solidFill>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8599"/>
          <a:ext cx="7916416" cy="658433"/>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808"/>
          <a:ext cx="7916416" cy="658433"/>
        </a:xfrm>
        <a:prstGeom prst="roundRect">
          <a:avLst/>
        </a:prstGeom>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2229"/>
          <a:ext cx="7916416" cy="658433"/>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a:solidFill>
                <a:srgbClr val="FFFFE1"/>
              </a:solidFill>
              <a:latin typeface="Arial"/>
              <a:ea typeface="+mn-ea"/>
              <a:cs typeface="+mn-cs"/>
            </a:rPr>
            <a:t>European Works Council</a:t>
          </a:r>
          <a:endParaRPr lang="en-MY" sz="3500" kern="1200" dirty="0">
            <a:solidFill>
              <a:srgbClr val="FFFFE1"/>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4880"/>
          <a:ext cx="7916416" cy="658433"/>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2446"/>
          <a:ext cx="7916416" cy="664672"/>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Industrial</a:t>
          </a:r>
          <a:r>
            <a:rPr lang="en-MY" sz="3500" kern="1200" dirty="0">
              <a:solidFill>
                <a:schemeClr val="tx1"/>
              </a:solidFill>
            </a:rPr>
            <a:t> </a:t>
          </a:r>
          <a:r>
            <a:rPr lang="en-MY" sz="3500" kern="1200" dirty="0">
              <a:solidFill>
                <a:schemeClr val="bg1"/>
              </a:solidFill>
            </a:rPr>
            <a:t>Relations</a:t>
          </a:r>
        </a:p>
      </dsp:txBody>
      <dsp:txXfrm>
        <a:off x="32447" y="34893"/>
        <a:ext cx="7851522" cy="599778"/>
      </dsp:txXfrm>
    </dsp:sp>
    <dsp:sp modelId="{F674B1EB-7C16-427C-9D7D-944E5157F0F6}">
      <dsp:nvSpPr>
        <dsp:cNvPr id="0" name=""/>
        <dsp:cNvSpPr/>
      </dsp:nvSpPr>
      <dsp:spPr>
        <a:xfrm>
          <a:off x="0" y="673558"/>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Trade Union</a:t>
          </a:r>
        </a:p>
      </dsp:txBody>
      <dsp:txXfrm>
        <a:off x="32447" y="706005"/>
        <a:ext cx="7851522" cy="599778"/>
      </dsp:txXfrm>
    </dsp:sp>
    <dsp:sp modelId="{239A56AA-8CA4-45D2-AAA7-F32B26D151DB}">
      <dsp:nvSpPr>
        <dsp:cNvPr id="0" name=""/>
        <dsp:cNvSpPr/>
      </dsp:nvSpPr>
      <dsp:spPr>
        <a:xfrm>
          <a:off x="0" y="1351299"/>
          <a:ext cx="7916416" cy="664672"/>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Collective Bargaining</a:t>
          </a:r>
        </a:p>
      </dsp:txBody>
      <dsp:txXfrm>
        <a:off x="32447" y="1383746"/>
        <a:ext cx="7851522" cy="599778"/>
      </dsp:txXfrm>
    </dsp:sp>
    <dsp:sp modelId="{EED25BC6-B2B6-4C56-9E5E-709FDEAF14BC}">
      <dsp:nvSpPr>
        <dsp:cNvPr id="0" name=""/>
        <dsp:cNvSpPr/>
      </dsp:nvSpPr>
      <dsp:spPr>
        <a:xfrm>
          <a:off x="0" y="2015354"/>
          <a:ext cx="7916416" cy="664672"/>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Employee Engagement</a:t>
          </a:r>
        </a:p>
      </dsp:txBody>
      <dsp:txXfrm>
        <a:off x="32447" y="2047801"/>
        <a:ext cx="7851522" cy="599778"/>
      </dsp:txXfrm>
    </dsp:sp>
    <dsp:sp modelId="{A25F5F28-D5FB-49AF-B664-F0A191DA0189}">
      <dsp:nvSpPr>
        <dsp:cNvPr id="0" name=""/>
        <dsp:cNvSpPr/>
      </dsp:nvSpPr>
      <dsp:spPr>
        <a:xfrm>
          <a:off x="0" y="2689110"/>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447" y="2721557"/>
        <a:ext cx="7851522" cy="599778"/>
      </dsp:txXfrm>
    </dsp:sp>
    <dsp:sp modelId="{FF67F93F-A407-49A2-B141-7B65BB8E53A9}">
      <dsp:nvSpPr>
        <dsp:cNvPr id="0" name=""/>
        <dsp:cNvSpPr/>
      </dsp:nvSpPr>
      <dsp:spPr>
        <a:xfrm>
          <a:off x="0" y="3360961"/>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447" y="3393408"/>
        <a:ext cx="7851522" cy="599778"/>
      </dsp:txXfrm>
    </dsp:sp>
    <dsp:sp modelId="{AF4CAE25-36DD-4480-841D-96F63131B5E8}">
      <dsp:nvSpPr>
        <dsp:cNvPr id="0" name=""/>
        <dsp:cNvSpPr/>
      </dsp:nvSpPr>
      <dsp:spPr>
        <a:xfrm>
          <a:off x="0" y="4031118"/>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447" y="4063565"/>
        <a:ext cx="7851522" cy="599778"/>
      </dsp:txXfrm>
    </dsp:sp>
    <dsp:sp modelId="{3BDA4817-0992-461D-A983-C5EF4CA28CFA}">
      <dsp:nvSpPr>
        <dsp:cNvPr id="0" name=""/>
        <dsp:cNvSpPr/>
      </dsp:nvSpPr>
      <dsp:spPr>
        <a:xfrm>
          <a:off x="0" y="4682351"/>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447" y="4714798"/>
        <a:ext cx="7851522" cy="599778"/>
      </dsp:txXfrm>
    </dsp:sp>
    <dsp:sp modelId="{F68156AC-9E71-47F1-9CCF-D71776A70B88}">
      <dsp:nvSpPr>
        <dsp:cNvPr id="0" name=""/>
        <dsp:cNvSpPr/>
      </dsp:nvSpPr>
      <dsp:spPr>
        <a:xfrm>
          <a:off x="0" y="5376516"/>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447" y="5408963"/>
        <a:ext cx="7851522" cy="5997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3311"/>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50" y="35561"/>
        <a:ext cx="7851916" cy="596138"/>
      </dsp:txXfrm>
    </dsp:sp>
    <dsp:sp modelId="{F674B1EB-7C16-427C-9D7D-944E5157F0F6}">
      <dsp:nvSpPr>
        <dsp:cNvPr id="0" name=""/>
        <dsp:cNvSpPr/>
      </dsp:nvSpPr>
      <dsp:spPr>
        <a:xfrm>
          <a:off x="0" y="674369"/>
          <a:ext cx="7916416" cy="660638"/>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Trade Union</a:t>
          </a:r>
        </a:p>
      </dsp:txBody>
      <dsp:txXfrm>
        <a:off x="32250" y="706619"/>
        <a:ext cx="7851916" cy="596138"/>
      </dsp:txXfrm>
    </dsp:sp>
    <dsp:sp modelId="{239A56AA-8CA4-45D2-AAA7-F32B26D151DB}">
      <dsp:nvSpPr>
        <dsp:cNvPr id="0" name=""/>
        <dsp:cNvSpPr/>
      </dsp:nvSpPr>
      <dsp:spPr>
        <a:xfrm>
          <a:off x="0" y="1356153"/>
          <a:ext cx="7916416" cy="66063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Collective Bargaining</a:t>
          </a:r>
        </a:p>
      </dsp:txBody>
      <dsp:txXfrm>
        <a:off x="32250" y="1388403"/>
        <a:ext cx="7851916" cy="596138"/>
      </dsp:txXfrm>
    </dsp:sp>
    <dsp:sp modelId="{EED25BC6-B2B6-4C56-9E5E-709FDEAF14BC}">
      <dsp:nvSpPr>
        <dsp:cNvPr id="0" name=""/>
        <dsp:cNvSpPr/>
      </dsp:nvSpPr>
      <dsp:spPr>
        <a:xfrm>
          <a:off x="0" y="2015792"/>
          <a:ext cx="7916416" cy="66063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Employee Engagement</a:t>
          </a:r>
        </a:p>
      </dsp:txBody>
      <dsp:txXfrm>
        <a:off x="32250" y="2048042"/>
        <a:ext cx="7851916" cy="596138"/>
      </dsp:txXfrm>
    </dsp:sp>
    <dsp:sp modelId="{A25F5F28-D5FB-49AF-B664-F0A191DA0189}">
      <dsp:nvSpPr>
        <dsp:cNvPr id="0" name=""/>
        <dsp:cNvSpPr/>
      </dsp:nvSpPr>
      <dsp:spPr>
        <a:xfrm>
          <a:off x="0" y="2691127"/>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250" y="2723377"/>
        <a:ext cx="7851916" cy="596138"/>
      </dsp:txXfrm>
    </dsp:sp>
    <dsp:sp modelId="{FF67F93F-A407-49A2-B141-7B65BB8E53A9}">
      <dsp:nvSpPr>
        <dsp:cNvPr id="0" name=""/>
        <dsp:cNvSpPr/>
      </dsp:nvSpPr>
      <dsp:spPr>
        <a:xfrm>
          <a:off x="0" y="3363381"/>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50" y="3395631"/>
        <a:ext cx="7851916" cy="596138"/>
      </dsp:txXfrm>
    </dsp:sp>
    <dsp:sp modelId="{AF4CAE25-36DD-4480-841D-96F63131B5E8}">
      <dsp:nvSpPr>
        <dsp:cNvPr id="0" name=""/>
        <dsp:cNvSpPr/>
      </dsp:nvSpPr>
      <dsp:spPr>
        <a:xfrm>
          <a:off x="0" y="4032893"/>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50" y="4065143"/>
        <a:ext cx="7851916" cy="596138"/>
      </dsp:txXfrm>
    </dsp:sp>
    <dsp:sp modelId="{3BDA4817-0992-461D-A983-C5EF4CA28CFA}">
      <dsp:nvSpPr>
        <dsp:cNvPr id="0" name=""/>
        <dsp:cNvSpPr/>
      </dsp:nvSpPr>
      <dsp:spPr>
        <a:xfrm>
          <a:off x="0" y="4681231"/>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50" y="4713481"/>
        <a:ext cx="7851916" cy="596138"/>
      </dsp:txXfrm>
    </dsp:sp>
    <dsp:sp modelId="{F68156AC-9E71-47F1-9CCF-D71776A70B88}">
      <dsp:nvSpPr>
        <dsp:cNvPr id="0" name=""/>
        <dsp:cNvSpPr/>
      </dsp:nvSpPr>
      <dsp:spPr>
        <a:xfrm>
          <a:off x="0" y="5380144"/>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50" y="5412394"/>
        <a:ext cx="7851916" cy="5961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Employee Engagement</a:t>
          </a:r>
        </a:p>
      </dsp:txBody>
      <dsp:txXfrm>
        <a:off x="32237" y="2048299"/>
        <a:ext cx="7851942" cy="595913"/>
      </dsp:txXfrm>
    </dsp:sp>
    <dsp:sp modelId="{A25F5F28-D5FB-49AF-B664-F0A191DA0189}">
      <dsp:nvSpPr>
        <dsp:cNvPr id="0" name=""/>
        <dsp:cNvSpPr/>
      </dsp:nvSpPr>
      <dsp:spPr>
        <a:xfrm>
          <a:off x="0" y="269125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237" y="2723489"/>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37" y="5411839"/>
        <a:ext cx="7851942" cy="59591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Engagement</a:t>
          </a:r>
        </a:p>
      </dsp:txBody>
      <dsp:txXfrm>
        <a:off x="32237" y="2048299"/>
        <a:ext cx="7851942" cy="595913"/>
      </dsp:txXfrm>
    </dsp:sp>
    <dsp:sp modelId="{A25F5F28-D5FB-49AF-B664-F0A191DA0189}">
      <dsp:nvSpPr>
        <dsp:cNvPr id="0" name=""/>
        <dsp:cNvSpPr/>
      </dsp:nvSpPr>
      <dsp:spPr>
        <a:xfrm>
          <a:off x="0" y="269125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237" y="2723489"/>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37" y="5411839"/>
        <a:ext cx="7851942" cy="59591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237" y="2048299"/>
        <a:ext cx="7851942" cy="595913"/>
      </dsp:txXfrm>
    </dsp:sp>
    <dsp:sp modelId="{A25F5F28-D5FB-49AF-B664-F0A191DA0189}">
      <dsp:nvSpPr>
        <dsp:cNvPr id="0" name=""/>
        <dsp:cNvSpPr/>
      </dsp:nvSpPr>
      <dsp:spPr>
        <a:xfrm>
          <a:off x="0" y="2691252"/>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Survey</a:t>
          </a:r>
        </a:p>
      </dsp:txBody>
      <dsp:txXfrm>
        <a:off x="32237" y="2723489"/>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37" y="5411839"/>
        <a:ext cx="7851942" cy="59591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187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452" y="34326"/>
        <a:ext cx="7851512" cy="599883"/>
      </dsp:txXfrm>
    </dsp:sp>
    <dsp:sp modelId="{F674B1EB-7C16-427C-9D7D-944E5157F0F6}">
      <dsp:nvSpPr>
        <dsp:cNvPr id="0" name=""/>
        <dsp:cNvSpPr/>
      </dsp:nvSpPr>
      <dsp:spPr>
        <a:xfrm>
          <a:off x="0" y="673113"/>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452" y="705565"/>
        <a:ext cx="7851512" cy="599883"/>
      </dsp:txXfrm>
    </dsp:sp>
    <dsp:sp modelId="{239A56AA-8CA4-45D2-AAA7-F32B26D151DB}">
      <dsp:nvSpPr>
        <dsp:cNvPr id="0" name=""/>
        <dsp:cNvSpPr/>
      </dsp:nvSpPr>
      <dsp:spPr>
        <a:xfrm>
          <a:off x="0" y="1350996"/>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452" y="1383448"/>
        <a:ext cx="7851512" cy="599883"/>
      </dsp:txXfrm>
    </dsp:sp>
    <dsp:sp modelId="{EED25BC6-B2B6-4C56-9E5E-709FDEAF14BC}">
      <dsp:nvSpPr>
        <dsp:cNvPr id="0" name=""/>
        <dsp:cNvSpPr/>
      </dsp:nvSpPr>
      <dsp:spPr>
        <a:xfrm>
          <a:off x="0" y="201516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452" y="2047616"/>
        <a:ext cx="7851512" cy="599883"/>
      </dsp:txXfrm>
    </dsp:sp>
    <dsp:sp modelId="{A25F5F28-D5FB-49AF-B664-F0A191DA0189}">
      <dsp:nvSpPr>
        <dsp:cNvPr id="0" name=""/>
        <dsp:cNvSpPr/>
      </dsp:nvSpPr>
      <dsp:spPr>
        <a:xfrm>
          <a:off x="0" y="2668012"/>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452" y="2700464"/>
        <a:ext cx="7851512" cy="599883"/>
      </dsp:txXfrm>
    </dsp:sp>
    <dsp:sp modelId="{FF67F93F-A407-49A2-B141-7B65BB8E53A9}">
      <dsp:nvSpPr>
        <dsp:cNvPr id="0" name=""/>
        <dsp:cNvSpPr/>
      </dsp:nvSpPr>
      <dsp:spPr>
        <a:xfrm>
          <a:off x="0" y="3361033"/>
          <a:ext cx="7916416" cy="6647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FFFFE1"/>
              </a:solidFill>
              <a:latin typeface="Arial"/>
              <a:ea typeface="+mn-ea"/>
              <a:cs typeface="+mn-cs"/>
            </a:rPr>
            <a:t>European Works Council</a:t>
          </a:r>
          <a:endParaRPr lang="en-MY" sz="3500" kern="1200" dirty="0">
            <a:solidFill>
              <a:srgbClr val="FFFFE1"/>
            </a:solidFill>
            <a:latin typeface="Arial"/>
            <a:ea typeface="+mn-ea"/>
            <a:cs typeface="+mn-cs"/>
          </a:endParaRPr>
        </a:p>
      </dsp:txBody>
      <dsp:txXfrm>
        <a:off x="32452" y="3393485"/>
        <a:ext cx="7851512" cy="599883"/>
      </dsp:txXfrm>
    </dsp:sp>
    <dsp:sp modelId="{AF4CAE25-36DD-4480-841D-96F63131B5E8}">
      <dsp:nvSpPr>
        <dsp:cNvPr id="0" name=""/>
        <dsp:cNvSpPr/>
      </dsp:nvSpPr>
      <dsp:spPr>
        <a:xfrm>
          <a:off x="0" y="4031315"/>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452" y="4063767"/>
        <a:ext cx="7851512" cy="599883"/>
      </dsp:txXfrm>
    </dsp:sp>
    <dsp:sp modelId="{3BDA4817-0992-461D-A983-C5EF4CA28CFA}">
      <dsp:nvSpPr>
        <dsp:cNvPr id="0" name=""/>
        <dsp:cNvSpPr/>
      </dsp:nvSpPr>
      <dsp:spPr>
        <a:xfrm>
          <a:off x="0" y="468266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452" y="4715116"/>
        <a:ext cx="7851512" cy="599883"/>
      </dsp:txXfrm>
    </dsp:sp>
    <dsp:sp modelId="{F68156AC-9E71-47F1-9CCF-D71776A70B88}">
      <dsp:nvSpPr>
        <dsp:cNvPr id="0" name=""/>
        <dsp:cNvSpPr/>
      </dsp:nvSpPr>
      <dsp:spPr>
        <a:xfrm>
          <a:off x="0" y="5376975"/>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452" y="5409427"/>
        <a:ext cx="7851512" cy="59988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18093110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19</a:t>
            </a:fld>
            <a:endParaRPr lang="en-MY" altLang="en-US"/>
          </a:p>
        </p:txBody>
      </p:sp>
    </p:spTree>
    <p:extLst>
      <p:ext uri="{BB962C8B-B14F-4D97-AF65-F5344CB8AC3E}">
        <p14:creationId xmlns:p14="http://schemas.microsoft.com/office/powerpoint/2010/main" val="3763946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29</a:t>
            </a:fld>
            <a:endParaRPr lang="en-MY" altLang="en-US"/>
          </a:p>
        </p:txBody>
      </p:sp>
    </p:spTree>
    <p:extLst>
      <p:ext uri="{BB962C8B-B14F-4D97-AF65-F5344CB8AC3E}">
        <p14:creationId xmlns:p14="http://schemas.microsoft.com/office/powerpoint/2010/main" val="3481110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37</a:t>
            </a:fld>
            <a:endParaRPr lang="en-MY" altLang="en-US"/>
          </a:p>
        </p:txBody>
      </p:sp>
    </p:spTree>
    <p:extLst>
      <p:ext uri="{BB962C8B-B14F-4D97-AF65-F5344CB8AC3E}">
        <p14:creationId xmlns:p14="http://schemas.microsoft.com/office/powerpoint/2010/main" val="3752137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53</a:t>
            </a:fld>
            <a:endParaRPr lang="en-MY" altLang="en-US"/>
          </a:p>
        </p:txBody>
      </p:sp>
    </p:spTree>
    <p:extLst>
      <p:ext uri="{BB962C8B-B14F-4D97-AF65-F5344CB8AC3E}">
        <p14:creationId xmlns:p14="http://schemas.microsoft.com/office/powerpoint/2010/main" val="17627800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62</a:t>
            </a:fld>
            <a:endParaRPr lang="en-MY" altLang="en-US"/>
          </a:p>
        </p:txBody>
      </p:sp>
    </p:spTree>
    <p:extLst>
      <p:ext uri="{BB962C8B-B14F-4D97-AF65-F5344CB8AC3E}">
        <p14:creationId xmlns:p14="http://schemas.microsoft.com/office/powerpoint/2010/main" val="24244440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GLOBAL TALENT MANAGEMENT - III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203012591"/>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6499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C8A0F-8721-4AE5-AF59-C5B54F15D481}"/>
              </a:ext>
            </a:extLst>
          </p:cNvPr>
          <p:cNvSpPr>
            <a:spLocks noGrp="1"/>
          </p:cNvSpPr>
          <p:nvPr>
            <p:ph type="title"/>
          </p:nvPr>
        </p:nvSpPr>
        <p:spPr/>
        <p:txBody>
          <a:bodyPr/>
          <a:lstStyle/>
          <a:p>
            <a:r>
              <a:rPr lang="en-MY" dirty="0"/>
              <a:t>Employee Relations</a:t>
            </a:r>
          </a:p>
        </p:txBody>
      </p:sp>
      <p:sp>
        <p:nvSpPr>
          <p:cNvPr id="3" name="Content Placeholder 2">
            <a:extLst>
              <a:ext uri="{FF2B5EF4-FFF2-40B4-BE49-F238E27FC236}">
                <a16:creationId xmlns:a16="http://schemas.microsoft.com/office/drawing/2014/main" id="{524CF100-0427-43B9-B55B-AEBE25FD1BE3}"/>
              </a:ext>
            </a:extLst>
          </p:cNvPr>
          <p:cNvSpPr>
            <a:spLocks noGrp="1"/>
          </p:cNvSpPr>
          <p:nvPr>
            <p:ph idx="1"/>
          </p:nvPr>
        </p:nvSpPr>
        <p:spPr>
          <a:xfrm>
            <a:off x="914400" y="1850603"/>
            <a:ext cx="7772400" cy="4530725"/>
          </a:xfrm>
        </p:spPr>
        <p:txBody>
          <a:bodyPr/>
          <a:lstStyle/>
          <a:p>
            <a:r>
              <a:rPr lang="en-MY" dirty="0"/>
              <a:t>Employee relations refers to an organization’s efforts to create and maintain a positive relationship with its employees.</a:t>
            </a:r>
          </a:p>
          <a:p>
            <a:endParaRPr lang="en-MY" dirty="0"/>
          </a:p>
          <a:p>
            <a:r>
              <a:rPr lang="en-MY" dirty="0"/>
              <a:t> It emphasises the relationship between an organisation and its people is managed through transparent practices and relevant law.</a:t>
            </a:r>
          </a:p>
        </p:txBody>
      </p:sp>
    </p:spTree>
    <p:extLst>
      <p:ext uri="{BB962C8B-B14F-4D97-AF65-F5344CB8AC3E}">
        <p14:creationId xmlns:p14="http://schemas.microsoft.com/office/powerpoint/2010/main" val="1921210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0CF01-A656-44C0-AED3-A95C07DA5E36}"/>
              </a:ext>
            </a:extLst>
          </p:cNvPr>
          <p:cNvSpPr>
            <a:spLocks noGrp="1"/>
          </p:cNvSpPr>
          <p:nvPr>
            <p:ph type="title"/>
          </p:nvPr>
        </p:nvSpPr>
        <p:spPr>
          <a:xfrm>
            <a:off x="914400" y="260648"/>
            <a:ext cx="7772400" cy="1143000"/>
          </a:xfrm>
        </p:spPr>
        <p:txBody>
          <a:bodyPr/>
          <a:lstStyle/>
          <a:p>
            <a:r>
              <a:rPr lang="en-MY" dirty="0"/>
              <a:t>Industrial Relations</a:t>
            </a:r>
          </a:p>
        </p:txBody>
      </p:sp>
      <p:sp>
        <p:nvSpPr>
          <p:cNvPr id="3" name="Content Placeholder 2">
            <a:extLst>
              <a:ext uri="{FF2B5EF4-FFF2-40B4-BE49-F238E27FC236}">
                <a16:creationId xmlns:a16="http://schemas.microsoft.com/office/drawing/2014/main" id="{549633C4-C1BF-4CC3-86EE-DB878E29AC5C}"/>
              </a:ext>
            </a:extLst>
          </p:cNvPr>
          <p:cNvSpPr>
            <a:spLocks noGrp="1"/>
          </p:cNvSpPr>
          <p:nvPr>
            <p:ph idx="1"/>
          </p:nvPr>
        </p:nvSpPr>
        <p:spPr>
          <a:xfrm>
            <a:off x="667900" y="1490563"/>
            <a:ext cx="8296588" cy="4530725"/>
          </a:xfrm>
        </p:spPr>
        <p:txBody>
          <a:bodyPr/>
          <a:lstStyle/>
          <a:p>
            <a:r>
              <a:rPr lang="en-MY" sz="2700" dirty="0"/>
              <a:t>Industrial relations is that field of study which </a:t>
            </a:r>
            <a:r>
              <a:rPr lang="en-MY" sz="2700" dirty="0" err="1"/>
              <a:t>analyzes</a:t>
            </a:r>
            <a:r>
              <a:rPr lang="en-MY" sz="2700" dirty="0"/>
              <a:t> the relationship among the management and the employees of an organization at the workplace</a:t>
            </a:r>
          </a:p>
          <a:p>
            <a:r>
              <a:rPr lang="en-MY" sz="2700" dirty="0"/>
              <a:t>It provides a mechanism to settle down the various industrial disputes.</a:t>
            </a:r>
          </a:p>
          <a:p>
            <a:r>
              <a:rPr lang="en-MY" sz="2700" dirty="0"/>
              <a:t> This concept evolved in the late 19th century because of the industrial revolutions</a:t>
            </a:r>
          </a:p>
          <a:p>
            <a:r>
              <a:rPr lang="en-MY" sz="2700" dirty="0"/>
              <a:t>IR is the study of the laws, conventions and institutions that regulate 'the workplace'. It is a fundamentally important aspect of our way of life, our culture and our society.</a:t>
            </a:r>
          </a:p>
        </p:txBody>
      </p:sp>
    </p:spTree>
    <p:extLst>
      <p:ext uri="{BB962C8B-B14F-4D97-AF65-F5344CB8AC3E}">
        <p14:creationId xmlns:p14="http://schemas.microsoft.com/office/powerpoint/2010/main" val="3569722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87BE8-2E6C-422A-8CF9-EAD55844627C}"/>
              </a:ext>
            </a:extLst>
          </p:cNvPr>
          <p:cNvSpPr>
            <a:spLocks noGrp="1"/>
          </p:cNvSpPr>
          <p:nvPr>
            <p:ph type="title"/>
          </p:nvPr>
        </p:nvSpPr>
        <p:spPr/>
        <p:txBody>
          <a:bodyPr/>
          <a:lstStyle/>
          <a:p>
            <a:r>
              <a:rPr lang="en-MY" dirty="0"/>
              <a:t>Perspectives of Industrial Relations</a:t>
            </a:r>
          </a:p>
        </p:txBody>
      </p:sp>
      <p:pic>
        <p:nvPicPr>
          <p:cNvPr id="5" name="Picture 4">
            <a:extLst>
              <a:ext uri="{FF2B5EF4-FFF2-40B4-BE49-F238E27FC236}">
                <a16:creationId xmlns:a16="http://schemas.microsoft.com/office/drawing/2014/main" id="{ED5390BD-A61A-4D6D-8A19-529C677CA5C0}"/>
              </a:ext>
            </a:extLst>
          </p:cNvPr>
          <p:cNvPicPr>
            <a:picLocks noChangeAspect="1"/>
          </p:cNvPicPr>
          <p:nvPr/>
        </p:nvPicPr>
        <p:blipFill>
          <a:blip r:embed="rId2"/>
          <a:stretch>
            <a:fillRect/>
          </a:stretch>
        </p:blipFill>
        <p:spPr>
          <a:xfrm>
            <a:off x="1619672" y="1988840"/>
            <a:ext cx="6370731" cy="4052094"/>
          </a:xfrm>
          <a:prstGeom prst="rect">
            <a:avLst/>
          </a:prstGeom>
        </p:spPr>
      </p:pic>
    </p:spTree>
    <p:extLst>
      <p:ext uri="{BB962C8B-B14F-4D97-AF65-F5344CB8AC3E}">
        <p14:creationId xmlns:p14="http://schemas.microsoft.com/office/powerpoint/2010/main" val="501128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D008C-EC99-4F7A-A0DD-504BF27A1E31}"/>
              </a:ext>
            </a:extLst>
          </p:cNvPr>
          <p:cNvSpPr>
            <a:spLocks noGrp="1"/>
          </p:cNvSpPr>
          <p:nvPr>
            <p:ph type="title"/>
          </p:nvPr>
        </p:nvSpPr>
        <p:spPr/>
        <p:txBody>
          <a:bodyPr/>
          <a:lstStyle/>
          <a:p>
            <a:r>
              <a:rPr lang="en-MY" dirty="0"/>
              <a:t>1. Worker's Perspective</a:t>
            </a:r>
          </a:p>
        </p:txBody>
      </p:sp>
      <p:sp>
        <p:nvSpPr>
          <p:cNvPr id="3" name="Content Placeholder 2">
            <a:extLst>
              <a:ext uri="{FF2B5EF4-FFF2-40B4-BE49-F238E27FC236}">
                <a16:creationId xmlns:a16="http://schemas.microsoft.com/office/drawing/2014/main" id="{129117CC-02F9-4C6E-9C75-F2BD370C7843}"/>
              </a:ext>
            </a:extLst>
          </p:cNvPr>
          <p:cNvSpPr>
            <a:spLocks noGrp="1"/>
          </p:cNvSpPr>
          <p:nvPr>
            <p:ph idx="1"/>
          </p:nvPr>
        </p:nvSpPr>
        <p:spPr/>
        <p:txBody>
          <a:bodyPr/>
          <a:lstStyle/>
          <a:p>
            <a:pPr marL="0" indent="0">
              <a:buNone/>
            </a:pPr>
            <a:r>
              <a:rPr lang="en-MY" dirty="0"/>
              <a:t>Workers associate Industrial Relations with Unions, Industrial Awards, and </a:t>
            </a:r>
            <a:r>
              <a:rPr lang="en-MY" dirty="0" err="1"/>
              <a:t>labor</a:t>
            </a:r>
            <a:r>
              <a:rPr lang="en-MY" dirty="0"/>
              <a:t> laws that set the conditions under which they work. This includes  </a:t>
            </a:r>
          </a:p>
          <a:p>
            <a:r>
              <a:rPr lang="en-MY" dirty="0"/>
              <a:t>Pay</a:t>
            </a:r>
          </a:p>
          <a:p>
            <a:r>
              <a:rPr lang="en-MY" dirty="0"/>
              <a:t>Safety</a:t>
            </a:r>
          </a:p>
          <a:p>
            <a:r>
              <a:rPr lang="en-MY" dirty="0"/>
              <a:t>Employment security</a:t>
            </a:r>
          </a:p>
          <a:p>
            <a:r>
              <a:rPr lang="en-MY" dirty="0"/>
              <a:t>Opportunities for training.</a:t>
            </a:r>
          </a:p>
        </p:txBody>
      </p:sp>
    </p:spTree>
    <p:extLst>
      <p:ext uri="{BB962C8B-B14F-4D97-AF65-F5344CB8AC3E}">
        <p14:creationId xmlns:p14="http://schemas.microsoft.com/office/powerpoint/2010/main" val="2906133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A0AEB-267C-47B1-9228-80D0F9DEDEB5}"/>
              </a:ext>
            </a:extLst>
          </p:cNvPr>
          <p:cNvSpPr>
            <a:spLocks noGrp="1"/>
          </p:cNvSpPr>
          <p:nvPr>
            <p:ph type="title"/>
          </p:nvPr>
        </p:nvSpPr>
        <p:spPr/>
        <p:txBody>
          <a:bodyPr/>
          <a:lstStyle/>
          <a:p>
            <a:r>
              <a:rPr lang="en-MY" dirty="0"/>
              <a:t>2. Employer's Perspective</a:t>
            </a:r>
          </a:p>
        </p:txBody>
      </p:sp>
      <p:sp>
        <p:nvSpPr>
          <p:cNvPr id="3" name="Content Placeholder 2">
            <a:extLst>
              <a:ext uri="{FF2B5EF4-FFF2-40B4-BE49-F238E27FC236}">
                <a16:creationId xmlns:a16="http://schemas.microsoft.com/office/drawing/2014/main" id="{C27DA291-9042-4F5C-A6B8-7F86B2932553}"/>
              </a:ext>
            </a:extLst>
          </p:cNvPr>
          <p:cNvSpPr>
            <a:spLocks noGrp="1"/>
          </p:cNvSpPr>
          <p:nvPr>
            <p:ph idx="1"/>
          </p:nvPr>
        </p:nvSpPr>
        <p:spPr/>
        <p:txBody>
          <a:bodyPr/>
          <a:lstStyle/>
          <a:p>
            <a:pPr marL="0" indent="0">
              <a:buNone/>
            </a:pPr>
            <a:r>
              <a:rPr lang="en-MY" dirty="0"/>
              <a:t>Industrial relations, for the employer, is about negotiations between workers and business owners/managers that lead to increased productivity and improved product quality in exchange for better pay and conditions of employment for workers. These negotiations between business owners/managers and their workers is often referred to as enterprise bargaining</a:t>
            </a:r>
          </a:p>
        </p:txBody>
      </p:sp>
    </p:spTree>
    <p:extLst>
      <p:ext uri="{BB962C8B-B14F-4D97-AF65-F5344CB8AC3E}">
        <p14:creationId xmlns:p14="http://schemas.microsoft.com/office/powerpoint/2010/main" val="17280522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85711-8411-45CC-B19F-0816D1ACC371}"/>
              </a:ext>
            </a:extLst>
          </p:cNvPr>
          <p:cNvSpPr>
            <a:spLocks noGrp="1"/>
          </p:cNvSpPr>
          <p:nvPr>
            <p:ph type="title"/>
          </p:nvPr>
        </p:nvSpPr>
        <p:spPr/>
        <p:txBody>
          <a:bodyPr/>
          <a:lstStyle/>
          <a:p>
            <a:r>
              <a:rPr lang="en-MY" dirty="0"/>
              <a:t>3. Society Perspective</a:t>
            </a:r>
          </a:p>
        </p:txBody>
      </p:sp>
      <p:sp>
        <p:nvSpPr>
          <p:cNvPr id="3" name="Content Placeholder 2">
            <a:extLst>
              <a:ext uri="{FF2B5EF4-FFF2-40B4-BE49-F238E27FC236}">
                <a16:creationId xmlns:a16="http://schemas.microsoft.com/office/drawing/2014/main" id="{D362FBC3-D341-4AD1-BE84-4F7F3A404C19}"/>
              </a:ext>
            </a:extLst>
          </p:cNvPr>
          <p:cNvSpPr>
            <a:spLocks noGrp="1"/>
          </p:cNvSpPr>
          <p:nvPr>
            <p:ph idx="1"/>
          </p:nvPr>
        </p:nvSpPr>
        <p:spPr/>
        <p:txBody>
          <a:bodyPr/>
          <a:lstStyle/>
          <a:p>
            <a:pPr marL="0" indent="0">
              <a:buNone/>
            </a:pPr>
            <a:r>
              <a:rPr lang="en-MY" dirty="0"/>
              <a:t>Unemployment causes social isolation and economic deprivation. When there is high levels of unemployment, there </a:t>
            </a:r>
            <a:r>
              <a:rPr lang="en-MY" dirty="0" err="1"/>
              <a:t>i</a:t>
            </a:r>
            <a:r>
              <a:rPr lang="en-MY" dirty="0"/>
              <a:t> s social tension and upheaval. Too much employment has its own set of woes. People who work long hours often suffer from health issues and family problems. There is a need to strike a work-life balance to ensure a healthy, happy and productive populations.</a:t>
            </a:r>
          </a:p>
        </p:txBody>
      </p:sp>
    </p:spTree>
    <p:extLst>
      <p:ext uri="{BB962C8B-B14F-4D97-AF65-F5344CB8AC3E}">
        <p14:creationId xmlns:p14="http://schemas.microsoft.com/office/powerpoint/2010/main" val="17302609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7105C-8242-4CC8-915D-D3E639DD7FC1}"/>
              </a:ext>
            </a:extLst>
          </p:cNvPr>
          <p:cNvSpPr>
            <a:spLocks noGrp="1"/>
          </p:cNvSpPr>
          <p:nvPr>
            <p:ph type="title"/>
          </p:nvPr>
        </p:nvSpPr>
        <p:spPr/>
        <p:txBody>
          <a:bodyPr/>
          <a:lstStyle/>
          <a:p>
            <a:r>
              <a:rPr lang="en-MY" dirty="0"/>
              <a:t>4. Government Perspective</a:t>
            </a:r>
          </a:p>
        </p:txBody>
      </p:sp>
      <p:sp>
        <p:nvSpPr>
          <p:cNvPr id="3" name="Content Placeholder 2">
            <a:extLst>
              <a:ext uri="{FF2B5EF4-FFF2-40B4-BE49-F238E27FC236}">
                <a16:creationId xmlns:a16="http://schemas.microsoft.com/office/drawing/2014/main" id="{004F4D40-7FAA-4D0D-B0E3-249C1923BFE5}"/>
              </a:ext>
            </a:extLst>
          </p:cNvPr>
          <p:cNvSpPr>
            <a:spLocks noGrp="1"/>
          </p:cNvSpPr>
          <p:nvPr>
            <p:ph idx="1"/>
          </p:nvPr>
        </p:nvSpPr>
        <p:spPr/>
        <p:txBody>
          <a:bodyPr/>
          <a:lstStyle/>
          <a:p>
            <a:pPr marL="0" indent="0">
              <a:buNone/>
            </a:pPr>
            <a:r>
              <a:rPr lang="en-MY" dirty="0"/>
              <a:t>Industrial relations is a major factor in managing the economy. As a nation competes in the global marketplace for goods and services. If the workforce is inefficient and wage demands are too high, then the cost of  goods and services is greater and consequently they are less competitive in the global marketplace. Governments create laws and policies that affect Industrial Relations and thereby influence the pay and conditions of work for workers.</a:t>
            </a:r>
          </a:p>
        </p:txBody>
      </p:sp>
    </p:spTree>
    <p:extLst>
      <p:ext uri="{BB962C8B-B14F-4D97-AF65-F5344CB8AC3E}">
        <p14:creationId xmlns:p14="http://schemas.microsoft.com/office/powerpoint/2010/main" val="5542953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E2B2F-450C-4131-A671-93E272DA899F}"/>
              </a:ext>
            </a:extLst>
          </p:cNvPr>
          <p:cNvSpPr>
            <a:spLocks noGrp="1"/>
          </p:cNvSpPr>
          <p:nvPr>
            <p:ph type="title"/>
          </p:nvPr>
        </p:nvSpPr>
        <p:spPr/>
        <p:txBody>
          <a:bodyPr/>
          <a:lstStyle/>
          <a:p>
            <a:r>
              <a:rPr lang="en-MY" dirty="0"/>
              <a:t>Global Employer-Employee Cooperation</a:t>
            </a:r>
          </a:p>
        </p:txBody>
      </p:sp>
      <p:sp>
        <p:nvSpPr>
          <p:cNvPr id="3" name="Content Placeholder 2">
            <a:extLst>
              <a:ext uri="{FF2B5EF4-FFF2-40B4-BE49-F238E27FC236}">
                <a16:creationId xmlns:a16="http://schemas.microsoft.com/office/drawing/2014/main" id="{05FE4671-E341-4D1D-A7A7-0B22B733CB9F}"/>
              </a:ext>
            </a:extLst>
          </p:cNvPr>
          <p:cNvSpPr>
            <a:spLocks noGrp="1"/>
          </p:cNvSpPr>
          <p:nvPr>
            <p:ph idx="1"/>
          </p:nvPr>
        </p:nvSpPr>
        <p:spPr>
          <a:xfrm>
            <a:off x="879093" y="1772816"/>
            <a:ext cx="7772400" cy="4530725"/>
          </a:xfrm>
        </p:spPr>
        <p:txBody>
          <a:bodyPr/>
          <a:lstStyle/>
          <a:p>
            <a:r>
              <a:rPr lang="en-MY" dirty="0"/>
              <a:t>Codetermination</a:t>
            </a:r>
          </a:p>
          <a:p>
            <a:r>
              <a:rPr lang="en-MY" dirty="0"/>
              <a:t>Industrial democracy</a:t>
            </a:r>
          </a:p>
          <a:p>
            <a:r>
              <a:rPr lang="en-MY" dirty="0"/>
              <a:t>Global IL Management Approach</a:t>
            </a:r>
          </a:p>
        </p:txBody>
      </p:sp>
    </p:spTree>
    <p:extLst>
      <p:ext uri="{BB962C8B-B14F-4D97-AF65-F5344CB8AC3E}">
        <p14:creationId xmlns:p14="http://schemas.microsoft.com/office/powerpoint/2010/main" val="25622786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0EC35-AEB8-4FC3-A257-9DAAA77F59AE}"/>
              </a:ext>
            </a:extLst>
          </p:cNvPr>
          <p:cNvSpPr>
            <a:spLocks noGrp="1"/>
          </p:cNvSpPr>
          <p:nvPr>
            <p:ph type="title"/>
          </p:nvPr>
        </p:nvSpPr>
        <p:spPr/>
        <p:txBody>
          <a:bodyPr/>
          <a:lstStyle/>
          <a:p>
            <a:r>
              <a:rPr lang="en-MY" dirty="0"/>
              <a:t>1.1 Co-determination</a:t>
            </a:r>
          </a:p>
        </p:txBody>
      </p:sp>
      <p:sp>
        <p:nvSpPr>
          <p:cNvPr id="3" name="Content Placeholder 2">
            <a:extLst>
              <a:ext uri="{FF2B5EF4-FFF2-40B4-BE49-F238E27FC236}">
                <a16:creationId xmlns:a16="http://schemas.microsoft.com/office/drawing/2014/main" id="{EA895464-5FE1-42F2-866C-28BB00261335}"/>
              </a:ext>
            </a:extLst>
          </p:cNvPr>
          <p:cNvSpPr>
            <a:spLocks noGrp="1"/>
          </p:cNvSpPr>
          <p:nvPr>
            <p:ph idx="1"/>
          </p:nvPr>
        </p:nvSpPr>
        <p:spPr>
          <a:xfrm>
            <a:off x="685800" y="1556792"/>
            <a:ext cx="8278688" cy="4530725"/>
          </a:xfrm>
        </p:spPr>
        <p:txBody>
          <a:bodyPr/>
          <a:lstStyle/>
          <a:p>
            <a:r>
              <a:rPr lang="en-MY" dirty="0"/>
              <a:t>Codetermination (also "co-partnership" or "worker participation") is a practice where workers of an enterprise have the right to vote for representatives on the board of directors in a company. It also refers to staff having binding rights in work councils on issues in their workplace.</a:t>
            </a:r>
          </a:p>
          <a:p>
            <a:r>
              <a:rPr lang="en-MY" dirty="0"/>
              <a:t>It is a form of corporate governance that requires a two-tiered corporate board structure-a typical management board and a supervisory board-that allows management and employees to participate in strategic decision making</a:t>
            </a:r>
          </a:p>
        </p:txBody>
      </p:sp>
    </p:spTree>
    <p:extLst>
      <p:ext uri="{BB962C8B-B14F-4D97-AF65-F5344CB8AC3E}">
        <p14:creationId xmlns:p14="http://schemas.microsoft.com/office/powerpoint/2010/main" val="35828393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2CD18-64CB-4E4A-ABF6-62D86D8863C1}"/>
              </a:ext>
            </a:extLst>
          </p:cNvPr>
          <p:cNvSpPr>
            <a:spLocks noGrp="1"/>
          </p:cNvSpPr>
          <p:nvPr>
            <p:ph type="title"/>
          </p:nvPr>
        </p:nvSpPr>
        <p:spPr/>
        <p:txBody>
          <a:bodyPr/>
          <a:lstStyle/>
          <a:p>
            <a:r>
              <a:rPr lang="en-MY" dirty="0"/>
              <a:t>Models of Codetermination</a:t>
            </a:r>
          </a:p>
        </p:txBody>
      </p:sp>
      <p:sp>
        <p:nvSpPr>
          <p:cNvPr id="3" name="Content Placeholder 2">
            <a:extLst>
              <a:ext uri="{FF2B5EF4-FFF2-40B4-BE49-F238E27FC236}">
                <a16:creationId xmlns:a16="http://schemas.microsoft.com/office/drawing/2014/main" id="{5BB18956-8EE4-4BCF-A4A0-B596E36E1A9A}"/>
              </a:ext>
            </a:extLst>
          </p:cNvPr>
          <p:cNvSpPr>
            <a:spLocks noGrp="1"/>
          </p:cNvSpPr>
          <p:nvPr>
            <p:ph idx="1"/>
          </p:nvPr>
        </p:nvSpPr>
        <p:spPr>
          <a:xfrm>
            <a:off x="539552" y="1489947"/>
            <a:ext cx="8496944" cy="4819373"/>
          </a:xfrm>
        </p:spPr>
        <p:txBody>
          <a:bodyPr/>
          <a:lstStyle/>
          <a:p>
            <a:r>
              <a:rPr lang="en-MY" sz="2400" b="1" dirty="0"/>
              <a:t>Dual system</a:t>
            </a:r>
            <a:r>
              <a:rPr lang="en-MY" sz="2400" dirty="0"/>
              <a:t>: In addition to the typical management board, there is a supervisory board. Depending on the size of the company, as many as half of the supervisory board members may be workers. Because this supervisory board has the authority to accept or reject the management board's decisions, firms are essentially prohibited from implementing workplace changes without employee consent.</a:t>
            </a:r>
          </a:p>
          <a:p>
            <a:r>
              <a:rPr lang="en-MY" sz="2400" b="1" dirty="0"/>
              <a:t>Single-tier system</a:t>
            </a:r>
            <a:r>
              <a:rPr lang="en-MY" sz="2400" dirty="0"/>
              <a:t>: There is only one board of directors, but employee representatives are included as members.</a:t>
            </a:r>
          </a:p>
          <a:p>
            <a:r>
              <a:rPr lang="en-MY" sz="2400" b="1" dirty="0"/>
              <a:t>Mixed system</a:t>
            </a:r>
            <a:r>
              <a:rPr lang="en-MY" sz="2400" dirty="0"/>
              <a:t>: Employee representatives are included, but they are only advisors (i.e., in an on-voting capacity).</a:t>
            </a:r>
          </a:p>
        </p:txBody>
      </p:sp>
    </p:spTree>
    <p:extLst>
      <p:ext uri="{BB962C8B-B14F-4D97-AF65-F5344CB8AC3E}">
        <p14:creationId xmlns:p14="http://schemas.microsoft.com/office/powerpoint/2010/main" val="21341327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96121-5A68-444C-AF43-70C716D0DAD7}"/>
              </a:ext>
            </a:extLst>
          </p:cNvPr>
          <p:cNvSpPr>
            <a:spLocks noGrp="1"/>
          </p:cNvSpPr>
          <p:nvPr>
            <p:ph type="title"/>
          </p:nvPr>
        </p:nvSpPr>
        <p:spPr/>
        <p:txBody>
          <a:bodyPr/>
          <a:lstStyle/>
          <a:p>
            <a:r>
              <a:rPr lang="en-MY" dirty="0"/>
              <a:t>Models of Corporate Governance</a:t>
            </a:r>
          </a:p>
        </p:txBody>
      </p:sp>
      <p:pic>
        <p:nvPicPr>
          <p:cNvPr id="5" name="Picture 4">
            <a:extLst>
              <a:ext uri="{FF2B5EF4-FFF2-40B4-BE49-F238E27FC236}">
                <a16:creationId xmlns:a16="http://schemas.microsoft.com/office/drawing/2014/main" id="{68966FCD-039A-4920-BA05-FAA1D6B16447}"/>
              </a:ext>
            </a:extLst>
          </p:cNvPr>
          <p:cNvPicPr>
            <a:picLocks noChangeAspect="1"/>
          </p:cNvPicPr>
          <p:nvPr/>
        </p:nvPicPr>
        <p:blipFill>
          <a:blip r:embed="rId2"/>
          <a:stretch>
            <a:fillRect/>
          </a:stretch>
        </p:blipFill>
        <p:spPr>
          <a:xfrm>
            <a:off x="1547664" y="1916832"/>
            <a:ext cx="4914900" cy="4181475"/>
          </a:xfrm>
          <a:prstGeom prst="rect">
            <a:avLst/>
          </a:prstGeom>
        </p:spPr>
      </p:pic>
    </p:spTree>
    <p:extLst>
      <p:ext uri="{BB962C8B-B14F-4D97-AF65-F5344CB8AC3E}">
        <p14:creationId xmlns:p14="http://schemas.microsoft.com/office/powerpoint/2010/main" val="1515488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7ADC9-06D6-40FF-B107-D6303E4C7D1B}"/>
              </a:ext>
            </a:extLst>
          </p:cNvPr>
          <p:cNvSpPr>
            <a:spLocks noGrp="1"/>
          </p:cNvSpPr>
          <p:nvPr>
            <p:ph type="title"/>
          </p:nvPr>
        </p:nvSpPr>
        <p:spPr/>
        <p:txBody>
          <a:bodyPr/>
          <a:lstStyle/>
          <a:p>
            <a:r>
              <a:rPr lang="en-MY" dirty="0"/>
              <a:t>1.2 Industrial democracy</a:t>
            </a:r>
          </a:p>
        </p:txBody>
      </p:sp>
      <p:sp>
        <p:nvSpPr>
          <p:cNvPr id="3" name="Content Placeholder 2">
            <a:extLst>
              <a:ext uri="{FF2B5EF4-FFF2-40B4-BE49-F238E27FC236}">
                <a16:creationId xmlns:a16="http://schemas.microsoft.com/office/drawing/2014/main" id="{26865EB3-E42E-4746-907C-2C29987D514C}"/>
              </a:ext>
            </a:extLst>
          </p:cNvPr>
          <p:cNvSpPr>
            <a:spLocks noGrp="1"/>
          </p:cNvSpPr>
          <p:nvPr>
            <p:ph idx="1"/>
          </p:nvPr>
        </p:nvSpPr>
        <p:spPr/>
        <p:txBody>
          <a:bodyPr/>
          <a:lstStyle/>
          <a:p>
            <a:r>
              <a:rPr lang="en-MY" sz="2400" b="1" dirty="0"/>
              <a:t>Shop-floor participation</a:t>
            </a:r>
            <a:r>
              <a:rPr lang="en-MY" sz="2400" dirty="0"/>
              <a:t>: A participatory management approach in which workers have the opportunity to identify problems and help resolve them.</a:t>
            </a:r>
          </a:p>
          <a:p>
            <a:r>
              <a:rPr lang="en-MY" sz="2400" b="1" dirty="0"/>
              <a:t>Social charter</a:t>
            </a:r>
            <a:r>
              <a:rPr lang="en-MY" sz="2400" dirty="0"/>
              <a:t>: Legislation to be implemented by European Union (EU)member states aimed at standardizing employment conditions and practices.</a:t>
            </a:r>
          </a:p>
          <a:p>
            <a:r>
              <a:rPr lang="en-MY" sz="2400" b="1" dirty="0"/>
              <a:t>Work councils: </a:t>
            </a:r>
            <a:r>
              <a:rPr lang="en-MY" sz="2400" dirty="0"/>
              <a:t>Groups of workers and management representatives charged with examining how to improve company performance, working conditions, job security, etc., but where the company has final right of approval.</a:t>
            </a:r>
          </a:p>
        </p:txBody>
      </p:sp>
    </p:spTree>
    <p:extLst>
      <p:ext uri="{BB962C8B-B14F-4D97-AF65-F5344CB8AC3E}">
        <p14:creationId xmlns:p14="http://schemas.microsoft.com/office/powerpoint/2010/main" val="18806415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0CF01-A656-44C0-AED3-A95C07DA5E36}"/>
              </a:ext>
            </a:extLst>
          </p:cNvPr>
          <p:cNvSpPr>
            <a:spLocks noGrp="1"/>
          </p:cNvSpPr>
          <p:nvPr>
            <p:ph type="title"/>
          </p:nvPr>
        </p:nvSpPr>
        <p:spPr/>
        <p:txBody>
          <a:bodyPr/>
          <a:lstStyle/>
          <a:p>
            <a:r>
              <a:rPr lang="en-MY" dirty="0"/>
              <a:t>1.3 Global IL Management Approach</a:t>
            </a:r>
          </a:p>
        </p:txBody>
      </p:sp>
      <p:sp>
        <p:nvSpPr>
          <p:cNvPr id="3" name="Content Placeholder 2">
            <a:extLst>
              <a:ext uri="{FF2B5EF4-FFF2-40B4-BE49-F238E27FC236}">
                <a16:creationId xmlns:a16="http://schemas.microsoft.com/office/drawing/2014/main" id="{549633C4-C1BF-4CC3-86EE-DB878E29AC5C}"/>
              </a:ext>
            </a:extLst>
          </p:cNvPr>
          <p:cNvSpPr>
            <a:spLocks noGrp="1"/>
          </p:cNvSpPr>
          <p:nvPr>
            <p:ph idx="1"/>
          </p:nvPr>
        </p:nvSpPr>
        <p:spPr/>
        <p:txBody>
          <a:bodyPr/>
          <a:lstStyle/>
          <a:p>
            <a:r>
              <a:rPr lang="en-MY" sz="2400" b="1" dirty="0"/>
              <a:t>Hands-off: </a:t>
            </a:r>
            <a:r>
              <a:rPr lang="en-MY" sz="2400" dirty="0"/>
              <a:t>In this locally responsive strategy, the industrial relationship is entirely locally managed.</a:t>
            </a:r>
          </a:p>
          <a:p>
            <a:r>
              <a:rPr lang="en-MY" sz="2400" b="1" dirty="0"/>
              <a:t>Manage locally from headquarters: </a:t>
            </a:r>
            <a:r>
              <a:rPr lang="en-MY" sz="2400" dirty="0"/>
              <a:t>In the centralized or standardized alternative, local HR staff simply implement, without change, headquarters-developed HR policies and practices.</a:t>
            </a:r>
          </a:p>
          <a:p>
            <a:r>
              <a:rPr lang="en-MY" sz="2400" b="1" dirty="0"/>
              <a:t>Monitor: </a:t>
            </a:r>
            <a:r>
              <a:rPr lang="en-MY" sz="2400" dirty="0"/>
              <a:t>Headquarters tracks local management decisions and demonstrates its interest and concerns, but it leaves decisions to be made locally.</a:t>
            </a:r>
          </a:p>
          <a:p>
            <a:r>
              <a:rPr lang="en-MY" sz="2400" b="1" dirty="0"/>
              <a:t>Guide and advice: </a:t>
            </a:r>
            <a:r>
              <a:rPr lang="en-MY" sz="2400" dirty="0"/>
              <a:t>Headquarters offers more advice and tries to apply global policies to local practices, but it still leaves decisions at the local level.</a:t>
            </a:r>
          </a:p>
        </p:txBody>
      </p:sp>
    </p:spTree>
    <p:extLst>
      <p:ext uri="{BB962C8B-B14F-4D97-AF65-F5344CB8AC3E}">
        <p14:creationId xmlns:p14="http://schemas.microsoft.com/office/powerpoint/2010/main" val="42019338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87BE8-2E6C-422A-8CF9-EAD55844627C}"/>
              </a:ext>
            </a:extLst>
          </p:cNvPr>
          <p:cNvSpPr>
            <a:spLocks noGrp="1"/>
          </p:cNvSpPr>
          <p:nvPr>
            <p:ph type="title"/>
          </p:nvPr>
        </p:nvSpPr>
        <p:spPr/>
        <p:txBody>
          <a:bodyPr/>
          <a:lstStyle/>
          <a:p>
            <a:r>
              <a:rPr lang="en-MY" dirty="0"/>
              <a:t>1.3 Global IL Management Approach</a:t>
            </a:r>
          </a:p>
        </p:txBody>
      </p:sp>
      <p:sp>
        <p:nvSpPr>
          <p:cNvPr id="3" name="Content Placeholder 2">
            <a:extLst>
              <a:ext uri="{FF2B5EF4-FFF2-40B4-BE49-F238E27FC236}">
                <a16:creationId xmlns:a16="http://schemas.microsoft.com/office/drawing/2014/main" id="{201A88FD-5513-4D4F-90CA-288A5D341D75}"/>
              </a:ext>
            </a:extLst>
          </p:cNvPr>
          <p:cNvSpPr>
            <a:spLocks noGrp="1"/>
          </p:cNvSpPr>
          <p:nvPr>
            <p:ph idx="1"/>
          </p:nvPr>
        </p:nvSpPr>
        <p:spPr>
          <a:xfrm>
            <a:off x="683568" y="1600200"/>
            <a:ext cx="8208912" cy="4979987"/>
          </a:xfrm>
        </p:spPr>
        <p:txBody>
          <a:bodyPr/>
          <a:lstStyle/>
          <a:p>
            <a:r>
              <a:rPr lang="en-MY" sz="2700" b="1" dirty="0"/>
              <a:t>Strategic planning: </a:t>
            </a:r>
            <a:r>
              <a:rPr lang="en-MY" sz="2700" dirty="0"/>
              <a:t>The industrial relations strategy is developed with an understanding of variation among workforces throughout the enterprise. Policies are set globally, but practices are developed locally. Practices must conform to the global policies.</a:t>
            </a:r>
          </a:p>
          <a:p>
            <a:r>
              <a:rPr lang="en-MY" sz="2700" b="1" dirty="0"/>
              <a:t>Set limits and approve exceptions: </a:t>
            </a:r>
            <a:r>
              <a:rPr lang="en-MY" sz="2700" dirty="0"/>
              <a:t>Some local adaptations may be made but only after review and approval by headquarters HR.</a:t>
            </a:r>
          </a:p>
          <a:p>
            <a:r>
              <a:rPr lang="en-MY" sz="2700" b="1" dirty="0"/>
              <a:t>Integration of headquarter and line management in field: </a:t>
            </a:r>
            <a:r>
              <a:rPr lang="en-MY" sz="2700" dirty="0" err="1"/>
              <a:t>Labor</a:t>
            </a:r>
            <a:r>
              <a:rPr lang="en-MY" sz="2700" dirty="0"/>
              <a:t> decisions are made jointly.</a:t>
            </a:r>
          </a:p>
        </p:txBody>
      </p:sp>
    </p:spTree>
    <p:extLst>
      <p:ext uri="{BB962C8B-B14F-4D97-AF65-F5344CB8AC3E}">
        <p14:creationId xmlns:p14="http://schemas.microsoft.com/office/powerpoint/2010/main" val="29814592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11EAA-225B-4C25-B0B9-532CE8EDB09D}"/>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3FC6BBE7-1622-4679-A75C-8F1F4EE9E980}"/>
              </a:ext>
            </a:extLst>
          </p:cNvPr>
          <p:cNvSpPr>
            <a:spLocks noGrp="1"/>
          </p:cNvSpPr>
          <p:nvPr>
            <p:ph idx="1"/>
          </p:nvPr>
        </p:nvSpPr>
        <p:spPr>
          <a:xfrm>
            <a:off x="685800" y="1628800"/>
            <a:ext cx="7772400" cy="4530725"/>
          </a:xfrm>
        </p:spPr>
        <p:txBody>
          <a:bodyPr/>
          <a:lstStyle/>
          <a:p>
            <a:pPr marL="0" indent="0">
              <a:buNone/>
            </a:pPr>
            <a:r>
              <a:rPr lang="en-MY" dirty="0"/>
              <a:t>Codetermination refers to the fact that	- </a:t>
            </a:r>
          </a:p>
          <a:p>
            <a:pPr marL="0" indent="0">
              <a:buNone/>
            </a:pPr>
            <a:endParaRPr lang="en-MY" dirty="0"/>
          </a:p>
          <a:p>
            <a:pPr marL="514350" indent="-514350">
              <a:buFont typeface="+mj-lt"/>
              <a:buAutoNum type="alphaUcPeriod"/>
            </a:pPr>
            <a:r>
              <a:rPr lang="en-MY" dirty="0"/>
              <a:t>firms and works councils share legal liability.</a:t>
            </a:r>
          </a:p>
          <a:p>
            <a:pPr marL="514350" indent="-514350">
              <a:buFont typeface="+mj-lt"/>
              <a:buAutoNum type="alphaUcPeriod"/>
            </a:pPr>
            <a:r>
              <a:rPr lang="en-MY" dirty="0"/>
              <a:t>firms are obligated to inform works councils but may make decisions without their input.</a:t>
            </a:r>
          </a:p>
          <a:p>
            <a:pPr marL="514350" indent="-514350">
              <a:buFont typeface="+mj-lt"/>
              <a:buAutoNum type="alphaUcPeriod"/>
            </a:pPr>
            <a:r>
              <a:rPr lang="en-MY" dirty="0"/>
              <a:t>firms must inform works councils and include them in decision making.	</a:t>
            </a:r>
          </a:p>
          <a:p>
            <a:pPr marL="514350" indent="-514350">
              <a:buFont typeface="+mj-lt"/>
              <a:buAutoNum type="alphaUcPeriod"/>
            </a:pPr>
            <a:r>
              <a:rPr lang="en-MY" dirty="0"/>
              <a:t>firms may reject a works council if worker representation is inadequate.</a:t>
            </a:r>
          </a:p>
          <a:p>
            <a:pPr marL="0" indent="0">
              <a:buNone/>
            </a:pPr>
            <a:endParaRPr lang="en-MY" dirty="0"/>
          </a:p>
        </p:txBody>
      </p:sp>
    </p:spTree>
    <p:extLst>
      <p:ext uri="{BB962C8B-B14F-4D97-AF65-F5344CB8AC3E}">
        <p14:creationId xmlns:p14="http://schemas.microsoft.com/office/powerpoint/2010/main" val="19398982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B9347-883E-46C0-840E-24CB1CD73BF1}"/>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DE8ECDF7-3609-4511-89AC-2656738B09A8}"/>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34627997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58827452"/>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11601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D008C-EC99-4F7A-A0DD-504BF27A1E31}"/>
              </a:ext>
            </a:extLst>
          </p:cNvPr>
          <p:cNvSpPr>
            <a:spLocks noGrp="1"/>
          </p:cNvSpPr>
          <p:nvPr>
            <p:ph type="title"/>
          </p:nvPr>
        </p:nvSpPr>
        <p:spPr/>
        <p:txBody>
          <a:bodyPr/>
          <a:lstStyle/>
          <a:p>
            <a:r>
              <a:rPr lang="en-MY" dirty="0"/>
              <a:t>Trade Union</a:t>
            </a:r>
          </a:p>
        </p:txBody>
      </p:sp>
      <p:sp>
        <p:nvSpPr>
          <p:cNvPr id="3" name="Content Placeholder 2">
            <a:extLst>
              <a:ext uri="{FF2B5EF4-FFF2-40B4-BE49-F238E27FC236}">
                <a16:creationId xmlns:a16="http://schemas.microsoft.com/office/drawing/2014/main" id="{129117CC-02F9-4C6E-9C75-F2BD370C7843}"/>
              </a:ext>
            </a:extLst>
          </p:cNvPr>
          <p:cNvSpPr>
            <a:spLocks noGrp="1"/>
          </p:cNvSpPr>
          <p:nvPr>
            <p:ph idx="1"/>
          </p:nvPr>
        </p:nvSpPr>
        <p:spPr/>
        <p:txBody>
          <a:bodyPr/>
          <a:lstStyle/>
          <a:p>
            <a:pPr marL="0" indent="0">
              <a:buNone/>
            </a:pPr>
            <a:r>
              <a:rPr lang="en-MY" dirty="0"/>
              <a:t>A trade (</a:t>
            </a:r>
            <a:r>
              <a:rPr lang="en-MY" dirty="0" err="1"/>
              <a:t>labor</a:t>
            </a:r>
            <a:r>
              <a:rPr lang="en-MY" dirty="0"/>
              <a:t>) union is an organization made up of members (a membership -based organization) and its membership must be made up mainly of workers. One of a trade union's main aims is to protect and advance the interests of its members in the workplace.</a:t>
            </a:r>
          </a:p>
        </p:txBody>
      </p:sp>
    </p:spTree>
    <p:extLst>
      <p:ext uri="{BB962C8B-B14F-4D97-AF65-F5344CB8AC3E}">
        <p14:creationId xmlns:p14="http://schemas.microsoft.com/office/powerpoint/2010/main" val="19919281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7105C-8242-4CC8-915D-D3E639DD7FC1}"/>
              </a:ext>
            </a:extLst>
          </p:cNvPr>
          <p:cNvSpPr>
            <a:spLocks noGrp="1"/>
          </p:cNvSpPr>
          <p:nvPr>
            <p:ph type="title"/>
          </p:nvPr>
        </p:nvSpPr>
        <p:spPr/>
        <p:txBody>
          <a:bodyPr/>
          <a:lstStyle/>
          <a:p>
            <a:r>
              <a:rPr lang="en-MY" dirty="0"/>
              <a:t>Trade Union Recognition</a:t>
            </a:r>
          </a:p>
        </p:txBody>
      </p:sp>
      <p:pic>
        <p:nvPicPr>
          <p:cNvPr id="5" name="Picture 4">
            <a:extLst>
              <a:ext uri="{FF2B5EF4-FFF2-40B4-BE49-F238E27FC236}">
                <a16:creationId xmlns:a16="http://schemas.microsoft.com/office/drawing/2014/main" id="{A9775416-C7DD-4A25-9378-23342BCAF865}"/>
              </a:ext>
            </a:extLst>
          </p:cNvPr>
          <p:cNvPicPr>
            <a:picLocks noChangeAspect="1"/>
          </p:cNvPicPr>
          <p:nvPr/>
        </p:nvPicPr>
        <p:blipFill>
          <a:blip r:embed="rId2"/>
          <a:stretch>
            <a:fillRect/>
          </a:stretch>
        </p:blipFill>
        <p:spPr>
          <a:xfrm>
            <a:off x="985837" y="1628800"/>
            <a:ext cx="7172325" cy="4714875"/>
          </a:xfrm>
          <a:prstGeom prst="rect">
            <a:avLst/>
          </a:prstGeom>
        </p:spPr>
      </p:pic>
    </p:spTree>
    <p:extLst>
      <p:ext uri="{BB962C8B-B14F-4D97-AF65-F5344CB8AC3E}">
        <p14:creationId xmlns:p14="http://schemas.microsoft.com/office/powerpoint/2010/main" val="34550591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A0AEB-267C-47B1-9228-80D0F9DEDEB5}"/>
              </a:ext>
            </a:extLst>
          </p:cNvPr>
          <p:cNvSpPr>
            <a:spLocks noGrp="1"/>
          </p:cNvSpPr>
          <p:nvPr>
            <p:ph type="title"/>
          </p:nvPr>
        </p:nvSpPr>
        <p:spPr/>
        <p:txBody>
          <a:bodyPr/>
          <a:lstStyle/>
          <a:p>
            <a:r>
              <a:rPr lang="en-MY" dirty="0"/>
              <a:t>Objectives of Trade Union</a:t>
            </a:r>
          </a:p>
        </p:txBody>
      </p:sp>
      <p:sp>
        <p:nvSpPr>
          <p:cNvPr id="3" name="Content Placeholder 2">
            <a:extLst>
              <a:ext uri="{FF2B5EF4-FFF2-40B4-BE49-F238E27FC236}">
                <a16:creationId xmlns:a16="http://schemas.microsoft.com/office/drawing/2014/main" id="{C27DA291-9042-4F5C-A6B8-7F86B2932553}"/>
              </a:ext>
            </a:extLst>
          </p:cNvPr>
          <p:cNvSpPr>
            <a:spLocks noGrp="1"/>
          </p:cNvSpPr>
          <p:nvPr>
            <p:ph idx="1"/>
          </p:nvPr>
        </p:nvSpPr>
        <p:spPr/>
        <p:txBody>
          <a:bodyPr/>
          <a:lstStyle/>
          <a:p>
            <a:r>
              <a:rPr lang="en-MY" sz="2400" dirty="0"/>
              <a:t>Negotiate agreements with employers on pay and conditions.</a:t>
            </a:r>
          </a:p>
          <a:p>
            <a:r>
              <a:rPr lang="en-MY" sz="2400" dirty="0"/>
              <a:t>Discuss major changes to the workplace such as large scale redundancy.</a:t>
            </a:r>
          </a:p>
          <a:p>
            <a:r>
              <a:rPr lang="en-MY" sz="2400" dirty="0"/>
              <a:t>Discuss their members; concerns with employers.</a:t>
            </a:r>
          </a:p>
          <a:p>
            <a:r>
              <a:rPr lang="en-MY" sz="2400" dirty="0"/>
              <a:t>Accompany their members in disciplinary and grievance meetings.</a:t>
            </a:r>
          </a:p>
          <a:p>
            <a:r>
              <a:rPr lang="en-MY" sz="2400" dirty="0"/>
              <a:t>Provide their members with legal and financial advice.</a:t>
            </a:r>
          </a:p>
          <a:p>
            <a:r>
              <a:rPr lang="en-MY" sz="2400" dirty="0"/>
              <a:t>Provide education facilities and certain consumer benefits such as discounted insurance.</a:t>
            </a:r>
          </a:p>
          <a:p>
            <a:endParaRPr lang="en-MY" sz="2400" dirty="0"/>
          </a:p>
          <a:p>
            <a:endParaRPr lang="en-MY" sz="2400" dirty="0"/>
          </a:p>
        </p:txBody>
      </p:sp>
    </p:spTree>
    <p:extLst>
      <p:ext uri="{BB962C8B-B14F-4D97-AF65-F5344CB8AC3E}">
        <p14:creationId xmlns:p14="http://schemas.microsoft.com/office/powerpoint/2010/main" val="31570595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85711-8411-45CC-B19F-0816D1ACC371}"/>
              </a:ext>
            </a:extLst>
          </p:cNvPr>
          <p:cNvSpPr>
            <a:spLocks noGrp="1"/>
          </p:cNvSpPr>
          <p:nvPr>
            <p:ph type="title"/>
          </p:nvPr>
        </p:nvSpPr>
        <p:spPr/>
        <p:txBody>
          <a:bodyPr/>
          <a:lstStyle/>
          <a:p>
            <a:r>
              <a:rPr lang="en-MY" dirty="0"/>
              <a:t>Trade Union Recognition</a:t>
            </a:r>
          </a:p>
        </p:txBody>
      </p:sp>
      <p:sp>
        <p:nvSpPr>
          <p:cNvPr id="3" name="Content Placeholder 2">
            <a:extLst>
              <a:ext uri="{FF2B5EF4-FFF2-40B4-BE49-F238E27FC236}">
                <a16:creationId xmlns:a16="http://schemas.microsoft.com/office/drawing/2014/main" id="{D362FBC3-D341-4AD1-BE84-4F7F3A404C19}"/>
              </a:ext>
            </a:extLst>
          </p:cNvPr>
          <p:cNvSpPr>
            <a:spLocks noGrp="1"/>
          </p:cNvSpPr>
          <p:nvPr>
            <p:ph idx="1"/>
          </p:nvPr>
        </p:nvSpPr>
        <p:spPr/>
        <p:txBody>
          <a:bodyPr/>
          <a:lstStyle/>
          <a:p>
            <a:pPr marL="0" indent="0">
              <a:buNone/>
            </a:pPr>
            <a:r>
              <a:rPr lang="en-MY" dirty="0"/>
              <a:t>Trade (</a:t>
            </a:r>
            <a:r>
              <a:rPr lang="en-MY" dirty="0" err="1"/>
              <a:t>Labor</a:t>
            </a:r>
            <a:r>
              <a:rPr lang="en-MY" dirty="0"/>
              <a:t>) unions represent worker interests and the collective bargaining process provides a way to manage the conflict in dealing with employers. The union's primary goal is to gain official “recognition” from the employer of those employees. Recognition means that an employer recognizes the union as being entitled to conduct collective bargaining on behalf of the workers in a particular bargaining unit.</a:t>
            </a:r>
          </a:p>
        </p:txBody>
      </p:sp>
    </p:spTree>
    <p:extLst>
      <p:ext uri="{BB962C8B-B14F-4D97-AF65-F5344CB8AC3E}">
        <p14:creationId xmlns:p14="http://schemas.microsoft.com/office/powerpoint/2010/main" val="40084130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E2B2F-450C-4131-A671-93E272DA899F}"/>
              </a:ext>
            </a:extLst>
          </p:cNvPr>
          <p:cNvSpPr>
            <a:spLocks noGrp="1"/>
          </p:cNvSpPr>
          <p:nvPr>
            <p:ph type="title"/>
          </p:nvPr>
        </p:nvSpPr>
        <p:spPr/>
        <p:txBody>
          <a:bodyPr/>
          <a:lstStyle/>
          <a:p>
            <a:r>
              <a:rPr lang="en-MY" dirty="0"/>
              <a:t>Collective bargaining</a:t>
            </a:r>
          </a:p>
        </p:txBody>
      </p:sp>
      <p:sp>
        <p:nvSpPr>
          <p:cNvPr id="3" name="Content Placeholder 2">
            <a:extLst>
              <a:ext uri="{FF2B5EF4-FFF2-40B4-BE49-F238E27FC236}">
                <a16:creationId xmlns:a16="http://schemas.microsoft.com/office/drawing/2014/main" id="{05FE4671-E341-4D1D-A7A7-0B22B733CB9F}"/>
              </a:ext>
            </a:extLst>
          </p:cNvPr>
          <p:cNvSpPr>
            <a:spLocks noGrp="1"/>
          </p:cNvSpPr>
          <p:nvPr>
            <p:ph idx="1"/>
          </p:nvPr>
        </p:nvSpPr>
        <p:spPr>
          <a:xfrm>
            <a:off x="683568" y="1600200"/>
            <a:ext cx="8280920" cy="4530725"/>
          </a:xfrm>
        </p:spPr>
        <p:txBody>
          <a:bodyPr/>
          <a:lstStyle/>
          <a:p>
            <a:r>
              <a:rPr lang="en-MY" sz="1800" dirty="0"/>
              <a:t>Union is formally recognized by an employer, it can negotiate with the employer over terms and conditions. This is known as 'collective bargaining'. Once a union has achieved recognition, either via a voluntary or the statutory procedure, you and the union - 'the parties' - need to agree how you will conduct collective bargaining.</a:t>
            </a:r>
          </a:p>
          <a:p>
            <a:endParaRPr lang="en-MY" sz="1800" dirty="0"/>
          </a:p>
          <a:p>
            <a:r>
              <a:rPr lang="en-MY" sz="1800" dirty="0"/>
              <a:t>For collective bargaining to work, unions and employers need to agree on how the arrangement is to operate. They might, for example, make agreements providing for the deduction of union subscriptions from members' wages, who is to represent workers in negotiations and how often meetings will take place.</a:t>
            </a:r>
          </a:p>
          <a:p>
            <a:endParaRPr lang="en-MY" sz="1800" dirty="0"/>
          </a:p>
          <a:p>
            <a:r>
              <a:rPr lang="en-MY" sz="1800" dirty="0"/>
              <a:t>Both these agreements on procedure and agreements between employers and unions changing the terms applying to workers (like a pay increase for example) are called 'collective agreements'. Collective agreements usually cover pay arrangements and other terms and conditions of employment. Your contract of employment will probably set out which collective agreements cover you.</a:t>
            </a:r>
          </a:p>
        </p:txBody>
      </p:sp>
    </p:spTree>
    <p:extLst>
      <p:ext uri="{BB962C8B-B14F-4D97-AF65-F5344CB8AC3E}">
        <p14:creationId xmlns:p14="http://schemas.microsoft.com/office/powerpoint/2010/main" val="25047864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0EC35-AEB8-4FC3-A257-9DAAA77F59AE}"/>
              </a:ext>
            </a:extLst>
          </p:cNvPr>
          <p:cNvSpPr>
            <a:spLocks noGrp="1"/>
          </p:cNvSpPr>
          <p:nvPr>
            <p:ph type="title"/>
          </p:nvPr>
        </p:nvSpPr>
        <p:spPr/>
        <p:txBody>
          <a:bodyPr/>
          <a:lstStyle/>
          <a:p>
            <a:r>
              <a:rPr lang="en-MY" dirty="0"/>
              <a:t>Why join a union?</a:t>
            </a:r>
          </a:p>
        </p:txBody>
      </p:sp>
      <p:sp>
        <p:nvSpPr>
          <p:cNvPr id="3" name="Content Placeholder 2">
            <a:extLst>
              <a:ext uri="{FF2B5EF4-FFF2-40B4-BE49-F238E27FC236}">
                <a16:creationId xmlns:a16="http://schemas.microsoft.com/office/drawing/2014/main" id="{EA895464-5FE1-42F2-866C-28BB00261335}"/>
              </a:ext>
            </a:extLst>
          </p:cNvPr>
          <p:cNvSpPr>
            <a:spLocks noGrp="1"/>
          </p:cNvSpPr>
          <p:nvPr>
            <p:ph idx="1"/>
          </p:nvPr>
        </p:nvSpPr>
        <p:spPr/>
        <p:txBody>
          <a:bodyPr/>
          <a:lstStyle/>
          <a:p>
            <a:r>
              <a:rPr lang="en-MY" dirty="0"/>
              <a:t>Negotiate better pay</a:t>
            </a:r>
          </a:p>
          <a:p>
            <a:r>
              <a:rPr lang="en-MY" dirty="0"/>
              <a:t>Negotiate better working conditions, like more holidays or improved health and safety</a:t>
            </a:r>
          </a:p>
          <a:p>
            <a:r>
              <a:rPr lang="en-MY" dirty="0"/>
              <a:t>Provide training for new skills</a:t>
            </a:r>
          </a:p>
          <a:p>
            <a:r>
              <a:rPr lang="en-MY" dirty="0"/>
              <a:t>Give general advice and support</a:t>
            </a:r>
          </a:p>
        </p:txBody>
      </p:sp>
    </p:spTree>
    <p:extLst>
      <p:ext uri="{BB962C8B-B14F-4D97-AF65-F5344CB8AC3E}">
        <p14:creationId xmlns:p14="http://schemas.microsoft.com/office/powerpoint/2010/main" val="30059267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625E7-AFE8-4024-A21E-D1B354BDFDE1}"/>
              </a:ext>
            </a:extLst>
          </p:cNvPr>
          <p:cNvSpPr>
            <a:spLocks noGrp="1"/>
          </p:cNvSpPr>
          <p:nvPr>
            <p:ph type="title"/>
          </p:nvPr>
        </p:nvSpPr>
        <p:spPr/>
        <p:txBody>
          <a:bodyPr/>
          <a:lstStyle/>
          <a:p>
            <a:r>
              <a:rPr lang="en-MY" dirty="0"/>
              <a:t>Difference Trade Union and Works Council</a:t>
            </a:r>
          </a:p>
        </p:txBody>
      </p:sp>
      <p:pic>
        <p:nvPicPr>
          <p:cNvPr id="5" name="Picture 4">
            <a:extLst>
              <a:ext uri="{FF2B5EF4-FFF2-40B4-BE49-F238E27FC236}">
                <a16:creationId xmlns:a16="http://schemas.microsoft.com/office/drawing/2014/main" id="{7E58D9AC-6746-4207-B837-2EF4DCFC5533}"/>
              </a:ext>
            </a:extLst>
          </p:cNvPr>
          <p:cNvPicPr>
            <a:picLocks noChangeAspect="1"/>
          </p:cNvPicPr>
          <p:nvPr/>
        </p:nvPicPr>
        <p:blipFill>
          <a:blip r:embed="rId2"/>
          <a:stretch>
            <a:fillRect/>
          </a:stretch>
        </p:blipFill>
        <p:spPr>
          <a:xfrm>
            <a:off x="1115616" y="1916832"/>
            <a:ext cx="7127281" cy="3024336"/>
          </a:xfrm>
          <a:prstGeom prst="rect">
            <a:avLst/>
          </a:prstGeom>
        </p:spPr>
      </p:pic>
    </p:spTree>
    <p:extLst>
      <p:ext uri="{BB962C8B-B14F-4D97-AF65-F5344CB8AC3E}">
        <p14:creationId xmlns:p14="http://schemas.microsoft.com/office/powerpoint/2010/main" val="29071406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F6BF2-9939-483B-93DD-A46CB467A656}"/>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A32210EF-22EE-48C0-B5B3-B7D7E66EF1CE}"/>
              </a:ext>
            </a:extLst>
          </p:cNvPr>
          <p:cNvSpPr>
            <a:spLocks noGrp="1"/>
          </p:cNvSpPr>
          <p:nvPr>
            <p:ph idx="1"/>
          </p:nvPr>
        </p:nvSpPr>
        <p:spPr/>
        <p:txBody>
          <a:bodyPr/>
          <a:lstStyle/>
          <a:p>
            <a:pPr marL="0" indent="0">
              <a:buNone/>
            </a:pPr>
            <a:r>
              <a:rPr lang="en-MY" dirty="0"/>
              <a:t>Which of the following is true of MOST unions?	</a:t>
            </a:r>
          </a:p>
          <a:p>
            <a:pPr marL="514350" indent="-514350">
              <a:buFont typeface="+mj-lt"/>
              <a:buAutoNum type="alphaUcPeriod"/>
            </a:pPr>
            <a:r>
              <a:rPr lang="en-MY" dirty="0"/>
              <a:t>They bargain to improve wages and working conditions.	</a:t>
            </a:r>
          </a:p>
          <a:p>
            <a:pPr marL="514350" indent="-514350">
              <a:buFont typeface="+mj-lt"/>
              <a:buAutoNum type="alphaUcPeriod"/>
            </a:pPr>
            <a:r>
              <a:rPr lang="en-MY" dirty="0"/>
              <a:t>They do not contain managers or supervisors.	</a:t>
            </a:r>
          </a:p>
          <a:p>
            <a:pPr marL="514350" indent="-514350">
              <a:buFont typeface="+mj-lt"/>
              <a:buAutoNum type="alphaUcPeriod"/>
            </a:pPr>
            <a:r>
              <a:rPr lang="en-MY" dirty="0"/>
              <a:t>They promote social and political agendas.	</a:t>
            </a:r>
          </a:p>
          <a:p>
            <a:pPr marL="514350" indent="-514350">
              <a:buFont typeface="+mj-lt"/>
              <a:buAutoNum type="alphaUcPeriod"/>
            </a:pPr>
            <a:r>
              <a:rPr lang="en-MY" dirty="0"/>
              <a:t>They are aligned with political parties.</a:t>
            </a:r>
          </a:p>
          <a:p>
            <a:pPr marL="0" indent="0">
              <a:buNone/>
            </a:pPr>
            <a:endParaRPr lang="en-MY" dirty="0"/>
          </a:p>
        </p:txBody>
      </p:sp>
    </p:spTree>
    <p:extLst>
      <p:ext uri="{BB962C8B-B14F-4D97-AF65-F5344CB8AC3E}">
        <p14:creationId xmlns:p14="http://schemas.microsoft.com/office/powerpoint/2010/main" val="32399208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04244-CD15-435E-A795-D8C6ED5197CB}"/>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75372A38-6F43-45AC-B6B7-58CFF315FD58}"/>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4617164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209690490"/>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45959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7ADC9-06D6-40FF-B107-D6303E4C7D1B}"/>
              </a:ext>
            </a:extLst>
          </p:cNvPr>
          <p:cNvSpPr>
            <a:spLocks noGrp="1"/>
          </p:cNvSpPr>
          <p:nvPr>
            <p:ph type="title"/>
          </p:nvPr>
        </p:nvSpPr>
        <p:spPr/>
        <p:txBody>
          <a:bodyPr/>
          <a:lstStyle/>
          <a:p>
            <a:r>
              <a:rPr lang="en-MY" dirty="0"/>
              <a:t>Collective Bargaining</a:t>
            </a:r>
          </a:p>
        </p:txBody>
      </p:sp>
      <p:sp>
        <p:nvSpPr>
          <p:cNvPr id="3" name="Content Placeholder 2">
            <a:extLst>
              <a:ext uri="{FF2B5EF4-FFF2-40B4-BE49-F238E27FC236}">
                <a16:creationId xmlns:a16="http://schemas.microsoft.com/office/drawing/2014/main" id="{26865EB3-E42E-4746-907C-2C29987D514C}"/>
              </a:ext>
            </a:extLst>
          </p:cNvPr>
          <p:cNvSpPr>
            <a:spLocks noGrp="1"/>
          </p:cNvSpPr>
          <p:nvPr>
            <p:ph idx="1"/>
          </p:nvPr>
        </p:nvSpPr>
        <p:spPr>
          <a:xfrm>
            <a:off x="539552" y="1600200"/>
            <a:ext cx="8424936" cy="4530725"/>
          </a:xfrm>
        </p:spPr>
        <p:txBody>
          <a:bodyPr/>
          <a:lstStyle/>
          <a:p>
            <a:r>
              <a:rPr lang="en-MY" sz="2400" dirty="0"/>
              <a:t>Collective bargaining is a fundamental right. It is rooted in the ILO Constitution. Collective bargaining is a key means through which employers and their organizations and trade unions can establish fair wages and working conditions. It also provides the basis for sound </a:t>
            </a:r>
            <a:r>
              <a:rPr lang="en-MY" sz="2400" dirty="0" err="1"/>
              <a:t>labor</a:t>
            </a:r>
            <a:r>
              <a:rPr lang="en-MY" sz="2400" dirty="0"/>
              <a:t> relations.</a:t>
            </a:r>
          </a:p>
          <a:p>
            <a:r>
              <a:rPr lang="en-MY" sz="2400" dirty="0"/>
              <a:t>Collective bargaining allows both sides to negotiate a fair employment relationship and prevents costly </a:t>
            </a:r>
            <a:r>
              <a:rPr lang="en-MY" sz="2400" dirty="0" err="1"/>
              <a:t>labor</a:t>
            </a:r>
            <a:r>
              <a:rPr lang="en-MY" sz="2400" dirty="0"/>
              <a:t> disputes. Indeed, some research has indicated that countries with highly coordinated collective bargaining tend to have less inequality in wages, lower and less persistent unemployment, and fewer and shorter strikes than countries where collective bargaining is less established.</a:t>
            </a:r>
          </a:p>
        </p:txBody>
      </p:sp>
    </p:spTree>
    <p:extLst>
      <p:ext uri="{BB962C8B-B14F-4D97-AF65-F5344CB8AC3E}">
        <p14:creationId xmlns:p14="http://schemas.microsoft.com/office/powerpoint/2010/main" val="33712907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0CF01-A656-44C0-AED3-A95C07DA5E36}"/>
              </a:ext>
            </a:extLst>
          </p:cNvPr>
          <p:cNvSpPr>
            <a:spLocks noGrp="1"/>
          </p:cNvSpPr>
          <p:nvPr>
            <p:ph type="title"/>
          </p:nvPr>
        </p:nvSpPr>
        <p:spPr/>
        <p:txBody>
          <a:bodyPr/>
          <a:lstStyle/>
          <a:p>
            <a:r>
              <a:rPr lang="en-MY" dirty="0"/>
              <a:t>Collective Bargaining Process</a:t>
            </a:r>
          </a:p>
        </p:txBody>
      </p:sp>
      <p:pic>
        <p:nvPicPr>
          <p:cNvPr id="5" name="Picture 4">
            <a:extLst>
              <a:ext uri="{FF2B5EF4-FFF2-40B4-BE49-F238E27FC236}">
                <a16:creationId xmlns:a16="http://schemas.microsoft.com/office/drawing/2014/main" id="{9A188CF9-AD56-4A04-B16E-2E4611960760}"/>
              </a:ext>
            </a:extLst>
          </p:cNvPr>
          <p:cNvPicPr>
            <a:picLocks noChangeAspect="1"/>
          </p:cNvPicPr>
          <p:nvPr/>
        </p:nvPicPr>
        <p:blipFill>
          <a:blip r:embed="rId2"/>
          <a:stretch>
            <a:fillRect/>
          </a:stretch>
        </p:blipFill>
        <p:spPr>
          <a:xfrm>
            <a:off x="1219200" y="1824037"/>
            <a:ext cx="6705600" cy="3209925"/>
          </a:xfrm>
          <a:prstGeom prst="rect">
            <a:avLst/>
          </a:prstGeom>
        </p:spPr>
      </p:pic>
    </p:spTree>
    <p:extLst>
      <p:ext uri="{BB962C8B-B14F-4D97-AF65-F5344CB8AC3E}">
        <p14:creationId xmlns:p14="http://schemas.microsoft.com/office/powerpoint/2010/main" val="16645224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87BE8-2E6C-422A-8CF9-EAD55844627C}"/>
              </a:ext>
            </a:extLst>
          </p:cNvPr>
          <p:cNvSpPr>
            <a:spLocks noGrp="1"/>
          </p:cNvSpPr>
          <p:nvPr>
            <p:ph type="title"/>
          </p:nvPr>
        </p:nvSpPr>
        <p:spPr/>
        <p:txBody>
          <a:bodyPr/>
          <a:lstStyle/>
          <a:p>
            <a:r>
              <a:rPr lang="en-MY" dirty="0"/>
              <a:t>1.1 Prepare</a:t>
            </a:r>
          </a:p>
        </p:txBody>
      </p:sp>
      <p:sp>
        <p:nvSpPr>
          <p:cNvPr id="3" name="Content Placeholder 2">
            <a:extLst>
              <a:ext uri="{FF2B5EF4-FFF2-40B4-BE49-F238E27FC236}">
                <a16:creationId xmlns:a16="http://schemas.microsoft.com/office/drawing/2014/main" id="{201A88FD-5513-4D4F-90CA-288A5D341D75}"/>
              </a:ext>
            </a:extLst>
          </p:cNvPr>
          <p:cNvSpPr>
            <a:spLocks noGrp="1"/>
          </p:cNvSpPr>
          <p:nvPr>
            <p:ph idx="1"/>
          </p:nvPr>
        </p:nvSpPr>
        <p:spPr/>
        <p:txBody>
          <a:bodyPr/>
          <a:lstStyle/>
          <a:p>
            <a:pPr marL="0" indent="0">
              <a:buNone/>
            </a:pPr>
            <a:r>
              <a:rPr lang="en-MY" sz="2400" dirty="0"/>
              <a:t>This phase involves composition of a negotiation team. The negotiation team should consist of representatives of both the parties with adequate knowledge and skills for negotiation. In this phase both the employer's representatives and the union examine their own situation in order to develop the issues that they believe will be most important. The first thing to be done is to determine whether there is actually any reason to negotiate at all. A correct understanding of the main issues to be covered and intimate knowledge of operations, working conditions, production norms and other relevant conditions is required.</a:t>
            </a:r>
          </a:p>
        </p:txBody>
      </p:sp>
    </p:spTree>
    <p:extLst>
      <p:ext uri="{BB962C8B-B14F-4D97-AF65-F5344CB8AC3E}">
        <p14:creationId xmlns:p14="http://schemas.microsoft.com/office/powerpoint/2010/main" val="37292134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D008C-EC99-4F7A-A0DD-504BF27A1E31}"/>
              </a:ext>
            </a:extLst>
          </p:cNvPr>
          <p:cNvSpPr>
            <a:spLocks noGrp="1"/>
          </p:cNvSpPr>
          <p:nvPr>
            <p:ph type="title"/>
          </p:nvPr>
        </p:nvSpPr>
        <p:spPr/>
        <p:txBody>
          <a:bodyPr/>
          <a:lstStyle/>
          <a:p>
            <a:r>
              <a:rPr lang="en-MY" dirty="0"/>
              <a:t>1.2 Discuss</a:t>
            </a:r>
          </a:p>
        </p:txBody>
      </p:sp>
      <p:sp>
        <p:nvSpPr>
          <p:cNvPr id="3" name="Content Placeholder 2">
            <a:extLst>
              <a:ext uri="{FF2B5EF4-FFF2-40B4-BE49-F238E27FC236}">
                <a16:creationId xmlns:a16="http://schemas.microsoft.com/office/drawing/2014/main" id="{129117CC-02F9-4C6E-9C75-F2BD370C7843}"/>
              </a:ext>
            </a:extLst>
          </p:cNvPr>
          <p:cNvSpPr>
            <a:spLocks noGrp="1"/>
          </p:cNvSpPr>
          <p:nvPr>
            <p:ph idx="1"/>
          </p:nvPr>
        </p:nvSpPr>
        <p:spPr/>
        <p:txBody>
          <a:bodyPr/>
          <a:lstStyle/>
          <a:p>
            <a:pPr marL="0" indent="0">
              <a:buNone/>
            </a:pPr>
            <a:r>
              <a:rPr lang="en-MY" dirty="0"/>
              <a:t>Here, the parties decide the ground rules that will guide the negotiations. A process well begun is half done and this is no less true in case of collective bargaining. An environment of mutual trust and understanding is also created so that the collective bargaining agreement would be reached.</a:t>
            </a:r>
          </a:p>
        </p:txBody>
      </p:sp>
    </p:spTree>
    <p:extLst>
      <p:ext uri="{BB962C8B-B14F-4D97-AF65-F5344CB8AC3E}">
        <p14:creationId xmlns:p14="http://schemas.microsoft.com/office/powerpoint/2010/main" val="18653087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A0AEB-267C-47B1-9228-80D0F9DEDEB5}"/>
              </a:ext>
            </a:extLst>
          </p:cNvPr>
          <p:cNvSpPr>
            <a:spLocks noGrp="1"/>
          </p:cNvSpPr>
          <p:nvPr>
            <p:ph type="title"/>
          </p:nvPr>
        </p:nvSpPr>
        <p:spPr/>
        <p:txBody>
          <a:bodyPr/>
          <a:lstStyle/>
          <a:p>
            <a:r>
              <a:rPr lang="en-MY" dirty="0"/>
              <a:t>1.3 Propose</a:t>
            </a:r>
          </a:p>
        </p:txBody>
      </p:sp>
      <p:sp>
        <p:nvSpPr>
          <p:cNvPr id="3" name="Content Placeholder 2">
            <a:extLst>
              <a:ext uri="{FF2B5EF4-FFF2-40B4-BE49-F238E27FC236}">
                <a16:creationId xmlns:a16="http://schemas.microsoft.com/office/drawing/2014/main" id="{C27DA291-9042-4F5C-A6B8-7F86B2932553}"/>
              </a:ext>
            </a:extLst>
          </p:cNvPr>
          <p:cNvSpPr>
            <a:spLocks noGrp="1"/>
          </p:cNvSpPr>
          <p:nvPr>
            <p:ph idx="1"/>
          </p:nvPr>
        </p:nvSpPr>
        <p:spPr/>
        <p:txBody>
          <a:bodyPr/>
          <a:lstStyle/>
          <a:p>
            <a:pPr marL="0" indent="0">
              <a:buNone/>
            </a:pPr>
            <a:r>
              <a:rPr lang="en-MY" dirty="0"/>
              <a:t>This phase involves the initial opening statements and the possible options that exist to resolve them. In a word, this phase could be described as 'brainstorming'. The exchange of messages takes place and opinion of both the parties is sought.</a:t>
            </a:r>
          </a:p>
        </p:txBody>
      </p:sp>
    </p:spTree>
    <p:extLst>
      <p:ext uri="{BB962C8B-B14F-4D97-AF65-F5344CB8AC3E}">
        <p14:creationId xmlns:p14="http://schemas.microsoft.com/office/powerpoint/2010/main" val="35327274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85711-8411-45CC-B19F-0816D1ACC371}"/>
              </a:ext>
            </a:extLst>
          </p:cNvPr>
          <p:cNvSpPr>
            <a:spLocks noGrp="1"/>
          </p:cNvSpPr>
          <p:nvPr>
            <p:ph type="title"/>
          </p:nvPr>
        </p:nvSpPr>
        <p:spPr/>
        <p:txBody>
          <a:bodyPr/>
          <a:lstStyle/>
          <a:p>
            <a:r>
              <a:rPr lang="en-MY" dirty="0"/>
              <a:t>1.4 Bargain</a:t>
            </a:r>
          </a:p>
        </p:txBody>
      </p:sp>
      <p:sp>
        <p:nvSpPr>
          <p:cNvPr id="3" name="Content Placeholder 2">
            <a:extLst>
              <a:ext uri="{FF2B5EF4-FFF2-40B4-BE49-F238E27FC236}">
                <a16:creationId xmlns:a16="http://schemas.microsoft.com/office/drawing/2014/main" id="{D362FBC3-D341-4AD1-BE84-4F7F3A404C19}"/>
              </a:ext>
            </a:extLst>
          </p:cNvPr>
          <p:cNvSpPr>
            <a:spLocks noGrp="1"/>
          </p:cNvSpPr>
          <p:nvPr>
            <p:ph idx="1"/>
          </p:nvPr>
        </p:nvSpPr>
        <p:spPr/>
        <p:txBody>
          <a:bodyPr/>
          <a:lstStyle/>
          <a:p>
            <a:pPr marL="0" indent="0">
              <a:buNone/>
            </a:pPr>
            <a:r>
              <a:rPr lang="en-MY" dirty="0"/>
              <a:t>Negotiations are easy if a problem solving attitude is adopted. This stage comprises the time when 'what ifs' and '</a:t>
            </a:r>
            <a:r>
              <a:rPr lang="en-MY" dirty="0" err="1"/>
              <a:t>supposals</a:t>
            </a:r>
            <a:r>
              <a:rPr lang="en-MY" dirty="0"/>
              <a:t>' are set forth and the drafting of agreements take place.</a:t>
            </a:r>
          </a:p>
        </p:txBody>
      </p:sp>
    </p:spTree>
    <p:extLst>
      <p:ext uri="{BB962C8B-B14F-4D97-AF65-F5344CB8AC3E}">
        <p14:creationId xmlns:p14="http://schemas.microsoft.com/office/powerpoint/2010/main" val="25657021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7105C-8242-4CC8-915D-D3E639DD7FC1}"/>
              </a:ext>
            </a:extLst>
          </p:cNvPr>
          <p:cNvSpPr>
            <a:spLocks noGrp="1"/>
          </p:cNvSpPr>
          <p:nvPr>
            <p:ph type="title"/>
          </p:nvPr>
        </p:nvSpPr>
        <p:spPr/>
        <p:txBody>
          <a:bodyPr/>
          <a:lstStyle/>
          <a:p>
            <a:r>
              <a:rPr lang="en-MY" dirty="0"/>
              <a:t>1.5 Settlement</a:t>
            </a:r>
          </a:p>
        </p:txBody>
      </p:sp>
      <p:sp>
        <p:nvSpPr>
          <p:cNvPr id="3" name="Content Placeholder 2">
            <a:extLst>
              <a:ext uri="{FF2B5EF4-FFF2-40B4-BE49-F238E27FC236}">
                <a16:creationId xmlns:a16="http://schemas.microsoft.com/office/drawing/2014/main" id="{004F4D40-7FAA-4D0D-B0E3-249C1923BFE5}"/>
              </a:ext>
            </a:extLst>
          </p:cNvPr>
          <p:cNvSpPr>
            <a:spLocks noGrp="1"/>
          </p:cNvSpPr>
          <p:nvPr>
            <p:ph idx="1"/>
          </p:nvPr>
        </p:nvSpPr>
        <p:spPr/>
        <p:txBody>
          <a:bodyPr/>
          <a:lstStyle/>
          <a:p>
            <a:pPr marL="0" indent="0">
              <a:buNone/>
            </a:pPr>
            <a:r>
              <a:rPr lang="en-MY" dirty="0"/>
              <a:t>Once the parties are through with the bargaining process, a consensual agreement is reached upon wherein both the parties agree to a common decision regarding the problem or the issue. This stage is described as consisting of effective joint implementation of the agreement through shared visions, strategic planning and negotiated change.</a:t>
            </a:r>
          </a:p>
        </p:txBody>
      </p:sp>
    </p:spTree>
    <p:extLst>
      <p:ext uri="{BB962C8B-B14F-4D97-AF65-F5344CB8AC3E}">
        <p14:creationId xmlns:p14="http://schemas.microsoft.com/office/powerpoint/2010/main" val="10636735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406451805"/>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529767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0E26E-1127-476E-B3CB-282DBD02601A}"/>
              </a:ext>
            </a:extLst>
          </p:cNvPr>
          <p:cNvSpPr>
            <a:spLocks noGrp="1"/>
          </p:cNvSpPr>
          <p:nvPr>
            <p:ph type="title"/>
          </p:nvPr>
        </p:nvSpPr>
        <p:spPr/>
        <p:txBody>
          <a:bodyPr/>
          <a:lstStyle/>
          <a:p>
            <a:r>
              <a:rPr lang="en-MY" dirty="0"/>
              <a:t>Employee Engagement</a:t>
            </a:r>
          </a:p>
        </p:txBody>
      </p:sp>
      <p:sp>
        <p:nvSpPr>
          <p:cNvPr id="3" name="Content Placeholder 2">
            <a:extLst>
              <a:ext uri="{FF2B5EF4-FFF2-40B4-BE49-F238E27FC236}">
                <a16:creationId xmlns:a16="http://schemas.microsoft.com/office/drawing/2014/main" id="{3BDD8784-27EC-422B-BAF1-BDFDFC07317A}"/>
              </a:ext>
            </a:extLst>
          </p:cNvPr>
          <p:cNvSpPr>
            <a:spLocks noGrp="1"/>
          </p:cNvSpPr>
          <p:nvPr>
            <p:ph idx="1"/>
          </p:nvPr>
        </p:nvSpPr>
        <p:spPr/>
        <p:txBody>
          <a:bodyPr/>
          <a:lstStyle/>
          <a:p>
            <a:pPr marL="0" indent="0">
              <a:buNone/>
            </a:pPr>
            <a:r>
              <a:rPr lang="en-MY" sz="2400" dirty="0"/>
              <a:t>An engaged employee is a person who is fully involved in, and enthusiastic about, his or her work. Truly engaged employees are attracted to, and inspired by</a:t>
            </a:r>
          </a:p>
          <a:p>
            <a:r>
              <a:rPr lang="en-MY" sz="2400" dirty="0"/>
              <a:t> their work (“I want to do this”)</a:t>
            </a:r>
          </a:p>
          <a:p>
            <a:r>
              <a:rPr lang="en-MY" sz="2400" dirty="0"/>
              <a:t>Committed (“I am dedicated to the success of what I am doing”)</a:t>
            </a:r>
          </a:p>
          <a:p>
            <a:r>
              <a:rPr lang="en-MY" sz="2400" dirty="0"/>
              <a:t>Fascinated (“I love what I am doing”).</a:t>
            </a:r>
          </a:p>
          <a:p>
            <a:pPr marL="0" indent="0">
              <a:buNone/>
            </a:pPr>
            <a:endParaRPr lang="en-MY" sz="2400" dirty="0"/>
          </a:p>
          <a:p>
            <a:pPr marL="0" indent="0">
              <a:buNone/>
            </a:pPr>
            <a:r>
              <a:rPr lang="en-MY" sz="2400" dirty="0"/>
              <a:t>Engaged employees care about the future of the company and are willing to invest the discretionary effort – exceeding duty’s call – to see that the organization succeeds.</a:t>
            </a:r>
          </a:p>
        </p:txBody>
      </p:sp>
    </p:spTree>
    <p:extLst>
      <p:ext uri="{BB962C8B-B14F-4D97-AF65-F5344CB8AC3E}">
        <p14:creationId xmlns:p14="http://schemas.microsoft.com/office/powerpoint/2010/main" val="20508499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B3F5F-1420-4F00-AA10-F431434F03B9}"/>
              </a:ext>
            </a:extLst>
          </p:cNvPr>
          <p:cNvSpPr>
            <a:spLocks noGrp="1"/>
          </p:cNvSpPr>
          <p:nvPr>
            <p:ph type="title"/>
          </p:nvPr>
        </p:nvSpPr>
        <p:spPr/>
        <p:txBody>
          <a:bodyPr/>
          <a:lstStyle/>
          <a:p>
            <a:r>
              <a:rPr lang="en-MY" dirty="0"/>
              <a:t>Organizational citizenship </a:t>
            </a:r>
            <a:r>
              <a:rPr lang="en-MY" dirty="0" err="1"/>
              <a:t>Behavior</a:t>
            </a:r>
            <a:r>
              <a:rPr lang="en-MY" dirty="0"/>
              <a:t> (OCB)</a:t>
            </a:r>
          </a:p>
        </p:txBody>
      </p:sp>
      <p:sp>
        <p:nvSpPr>
          <p:cNvPr id="3" name="Content Placeholder 2">
            <a:extLst>
              <a:ext uri="{FF2B5EF4-FFF2-40B4-BE49-F238E27FC236}">
                <a16:creationId xmlns:a16="http://schemas.microsoft.com/office/drawing/2014/main" id="{5061E157-86BC-415C-AD47-5260745D51FD}"/>
              </a:ext>
            </a:extLst>
          </p:cNvPr>
          <p:cNvSpPr>
            <a:spLocks noGrp="1"/>
          </p:cNvSpPr>
          <p:nvPr>
            <p:ph idx="1"/>
          </p:nvPr>
        </p:nvSpPr>
        <p:spPr/>
        <p:txBody>
          <a:bodyPr/>
          <a:lstStyle/>
          <a:p>
            <a:pPr marL="0" indent="0">
              <a:buNone/>
            </a:pPr>
            <a:r>
              <a:rPr lang="en-MY" dirty="0"/>
              <a:t>Organizational citizenship </a:t>
            </a:r>
            <a:r>
              <a:rPr lang="en-MY" dirty="0" err="1"/>
              <a:t>behaviors</a:t>
            </a:r>
            <a:r>
              <a:rPr lang="en-MY" dirty="0"/>
              <a:t> (OCBs) are discretionary workplace </a:t>
            </a:r>
            <a:r>
              <a:rPr lang="en-MY" dirty="0" err="1"/>
              <a:t>behaviors</a:t>
            </a:r>
            <a:r>
              <a:rPr lang="en-MY" dirty="0"/>
              <a:t> that exceed one's basic job requirements. They are often described as </a:t>
            </a:r>
            <a:r>
              <a:rPr lang="en-MY" dirty="0" err="1"/>
              <a:t>behaviors</a:t>
            </a:r>
            <a:r>
              <a:rPr lang="en-MY" dirty="0"/>
              <a:t> that "go above and beyond the call of duty".</a:t>
            </a:r>
          </a:p>
        </p:txBody>
      </p:sp>
    </p:spTree>
    <p:extLst>
      <p:ext uri="{BB962C8B-B14F-4D97-AF65-F5344CB8AC3E}">
        <p14:creationId xmlns:p14="http://schemas.microsoft.com/office/powerpoint/2010/main" val="20197849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34523-B6FE-4E17-AFAA-667B34E83071}"/>
              </a:ext>
            </a:extLst>
          </p:cNvPr>
          <p:cNvSpPr>
            <a:spLocks noGrp="1"/>
          </p:cNvSpPr>
          <p:nvPr>
            <p:ph type="title"/>
          </p:nvPr>
        </p:nvSpPr>
        <p:spPr/>
        <p:txBody>
          <a:bodyPr/>
          <a:lstStyle/>
          <a:p>
            <a:r>
              <a:rPr lang="en-MY" dirty="0"/>
              <a:t>Relationship between Employee Engagement and OCB</a:t>
            </a:r>
          </a:p>
        </p:txBody>
      </p:sp>
      <p:sp>
        <p:nvSpPr>
          <p:cNvPr id="3" name="Content Placeholder 2">
            <a:extLst>
              <a:ext uri="{FF2B5EF4-FFF2-40B4-BE49-F238E27FC236}">
                <a16:creationId xmlns:a16="http://schemas.microsoft.com/office/drawing/2014/main" id="{C15DB929-834C-49F4-875E-34CF95900B54}"/>
              </a:ext>
            </a:extLst>
          </p:cNvPr>
          <p:cNvSpPr>
            <a:spLocks noGrp="1"/>
          </p:cNvSpPr>
          <p:nvPr>
            <p:ph idx="1"/>
          </p:nvPr>
        </p:nvSpPr>
        <p:spPr>
          <a:xfrm>
            <a:off x="914400" y="1600201"/>
            <a:ext cx="7772400" cy="2764904"/>
          </a:xfrm>
        </p:spPr>
        <p:txBody>
          <a:bodyPr/>
          <a:lstStyle/>
          <a:p>
            <a:pPr marL="0" indent="0">
              <a:buNone/>
            </a:pPr>
            <a:r>
              <a:rPr lang="en-MY" dirty="0"/>
              <a:t>When employees feel engaged, they are likely to exhibit organizational citizenship </a:t>
            </a:r>
            <a:r>
              <a:rPr lang="en-MY" dirty="0" err="1"/>
              <a:t>behaviors</a:t>
            </a:r>
            <a:r>
              <a:rPr lang="en-MY" dirty="0"/>
              <a:t>. Therefore, engagement is an attitude or feeling an individual has about their job or organization and OCB is the downstream </a:t>
            </a:r>
            <a:r>
              <a:rPr lang="en-MY" dirty="0" err="1"/>
              <a:t>behavioral</a:t>
            </a:r>
            <a:r>
              <a:rPr lang="en-MY" dirty="0"/>
              <a:t> expression of engagement.</a:t>
            </a:r>
          </a:p>
        </p:txBody>
      </p:sp>
      <p:pic>
        <p:nvPicPr>
          <p:cNvPr id="5" name="Picture 4">
            <a:extLst>
              <a:ext uri="{FF2B5EF4-FFF2-40B4-BE49-F238E27FC236}">
                <a16:creationId xmlns:a16="http://schemas.microsoft.com/office/drawing/2014/main" id="{F69BEA48-8862-40FE-B1F7-12E3BFDCB66B}"/>
              </a:ext>
            </a:extLst>
          </p:cNvPr>
          <p:cNvPicPr>
            <a:picLocks noChangeAspect="1"/>
          </p:cNvPicPr>
          <p:nvPr/>
        </p:nvPicPr>
        <p:blipFill>
          <a:blip r:embed="rId2"/>
          <a:stretch>
            <a:fillRect/>
          </a:stretch>
        </p:blipFill>
        <p:spPr>
          <a:xfrm>
            <a:off x="2135336" y="4365105"/>
            <a:ext cx="4873327" cy="2082735"/>
          </a:xfrm>
          <a:prstGeom prst="rect">
            <a:avLst/>
          </a:prstGeom>
        </p:spPr>
      </p:pic>
    </p:spTree>
    <p:extLst>
      <p:ext uri="{BB962C8B-B14F-4D97-AF65-F5344CB8AC3E}">
        <p14:creationId xmlns:p14="http://schemas.microsoft.com/office/powerpoint/2010/main" val="13237968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1544D-D3BC-4E7A-9093-E7406D3D5CB1}"/>
              </a:ext>
            </a:extLst>
          </p:cNvPr>
          <p:cNvSpPr>
            <a:spLocks noGrp="1"/>
          </p:cNvSpPr>
          <p:nvPr>
            <p:ph type="title"/>
          </p:nvPr>
        </p:nvSpPr>
        <p:spPr/>
        <p:txBody>
          <a:bodyPr/>
          <a:lstStyle/>
          <a:p>
            <a:r>
              <a:rPr lang="en-MY" dirty="0"/>
              <a:t>Three Dimensions</a:t>
            </a:r>
          </a:p>
        </p:txBody>
      </p:sp>
      <p:sp>
        <p:nvSpPr>
          <p:cNvPr id="3" name="Content Placeholder 2">
            <a:extLst>
              <a:ext uri="{FF2B5EF4-FFF2-40B4-BE49-F238E27FC236}">
                <a16:creationId xmlns:a16="http://schemas.microsoft.com/office/drawing/2014/main" id="{E3697F1A-E4E1-4503-BB26-0E45D9BF5093}"/>
              </a:ext>
            </a:extLst>
          </p:cNvPr>
          <p:cNvSpPr>
            <a:spLocks noGrp="1"/>
          </p:cNvSpPr>
          <p:nvPr>
            <p:ph idx="1"/>
          </p:nvPr>
        </p:nvSpPr>
        <p:spPr/>
        <p:txBody>
          <a:bodyPr/>
          <a:lstStyle/>
          <a:p>
            <a:pPr marL="0" indent="0">
              <a:buNone/>
            </a:pPr>
            <a:r>
              <a:rPr lang="en-MY" dirty="0"/>
              <a:t>There are three dimensions through which organizations can measure the strength of their employee engagement</a:t>
            </a:r>
          </a:p>
          <a:p>
            <a:r>
              <a:rPr lang="en-MY" dirty="0"/>
              <a:t>Say—speak positively about the organization to </a:t>
            </a:r>
            <a:r>
              <a:rPr lang="en-MY" dirty="0" err="1"/>
              <a:t>coworkers</a:t>
            </a:r>
            <a:r>
              <a:rPr lang="en-MY" dirty="0"/>
              <a:t>, potential employees and customers;</a:t>
            </a:r>
          </a:p>
          <a:p>
            <a:r>
              <a:rPr lang="en-MY" dirty="0"/>
              <a:t>Stay—have an intense sense of belonging and desire to be a part of the organization; and</a:t>
            </a:r>
          </a:p>
          <a:p>
            <a:r>
              <a:rPr lang="en-MY" dirty="0"/>
              <a:t>Strive—are motivated and exert effort toward success in one’s job and for the company.</a:t>
            </a:r>
          </a:p>
        </p:txBody>
      </p:sp>
    </p:spTree>
    <p:extLst>
      <p:ext uri="{BB962C8B-B14F-4D97-AF65-F5344CB8AC3E}">
        <p14:creationId xmlns:p14="http://schemas.microsoft.com/office/powerpoint/2010/main" val="36420080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5AC6B-867D-4100-B23B-49FAFF71BBAA}"/>
              </a:ext>
            </a:extLst>
          </p:cNvPr>
          <p:cNvSpPr>
            <a:spLocks noGrp="1"/>
          </p:cNvSpPr>
          <p:nvPr>
            <p:ph type="title"/>
          </p:nvPr>
        </p:nvSpPr>
        <p:spPr/>
        <p:txBody>
          <a:bodyPr/>
          <a:lstStyle/>
          <a:p>
            <a:r>
              <a:rPr lang="en-MY" dirty="0"/>
              <a:t>Employee Engagement Model</a:t>
            </a:r>
          </a:p>
        </p:txBody>
      </p:sp>
      <p:pic>
        <p:nvPicPr>
          <p:cNvPr id="5" name="Picture 4">
            <a:extLst>
              <a:ext uri="{FF2B5EF4-FFF2-40B4-BE49-F238E27FC236}">
                <a16:creationId xmlns:a16="http://schemas.microsoft.com/office/drawing/2014/main" id="{81E4FD1E-2BAF-4F6C-8684-C9C11A46F847}"/>
              </a:ext>
            </a:extLst>
          </p:cNvPr>
          <p:cNvPicPr>
            <a:picLocks noChangeAspect="1"/>
          </p:cNvPicPr>
          <p:nvPr/>
        </p:nvPicPr>
        <p:blipFill>
          <a:blip r:embed="rId2"/>
          <a:stretch>
            <a:fillRect/>
          </a:stretch>
        </p:blipFill>
        <p:spPr>
          <a:xfrm>
            <a:off x="936139" y="1772816"/>
            <a:ext cx="7564924" cy="4680520"/>
          </a:xfrm>
          <a:prstGeom prst="rect">
            <a:avLst/>
          </a:prstGeom>
        </p:spPr>
      </p:pic>
    </p:spTree>
    <p:extLst>
      <p:ext uri="{BB962C8B-B14F-4D97-AF65-F5344CB8AC3E}">
        <p14:creationId xmlns:p14="http://schemas.microsoft.com/office/powerpoint/2010/main" val="37911545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50852-0FBC-48BD-9C97-3932DE1BE1BD}"/>
              </a:ext>
            </a:extLst>
          </p:cNvPr>
          <p:cNvSpPr>
            <a:spLocks noGrp="1"/>
          </p:cNvSpPr>
          <p:nvPr>
            <p:ph type="title"/>
          </p:nvPr>
        </p:nvSpPr>
        <p:spPr/>
        <p:txBody>
          <a:bodyPr/>
          <a:lstStyle/>
          <a:p>
            <a:r>
              <a:rPr lang="en-MY" dirty="0"/>
              <a:t>1. Brand</a:t>
            </a:r>
          </a:p>
        </p:txBody>
      </p:sp>
      <p:sp>
        <p:nvSpPr>
          <p:cNvPr id="3" name="Content Placeholder 2">
            <a:extLst>
              <a:ext uri="{FF2B5EF4-FFF2-40B4-BE49-F238E27FC236}">
                <a16:creationId xmlns:a16="http://schemas.microsoft.com/office/drawing/2014/main" id="{191B6120-CDFD-4ADF-9780-52088BD7D672}"/>
              </a:ext>
            </a:extLst>
          </p:cNvPr>
          <p:cNvSpPr>
            <a:spLocks noGrp="1"/>
          </p:cNvSpPr>
          <p:nvPr>
            <p:ph idx="1"/>
          </p:nvPr>
        </p:nvSpPr>
        <p:spPr/>
        <p:txBody>
          <a:bodyPr/>
          <a:lstStyle/>
          <a:p>
            <a:pPr marL="0" indent="0">
              <a:buNone/>
            </a:pPr>
            <a:r>
              <a:rPr lang="en-MY" dirty="0"/>
              <a:t>The organizational reputation of a company is how the business is perceived, both internally among employees and externally to the public that can have a big impact on employee engagement. It is therefore important to consider your employee value proposition, or EVP, and recognize its role in connecting “an external brand promise to customers with delivery on the internal brand promise to employees ”. </a:t>
            </a:r>
          </a:p>
        </p:txBody>
      </p:sp>
    </p:spTree>
    <p:extLst>
      <p:ext uri="{BB962C8B-B14F-4D97-AF65-F5344CB8AC3E}">
        <p14:creationId xmlns:p14="http://schemas.microsoft.com/office/powerpoint/2010/main" val="37421088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7AB16-078E-494C-8131-942C06E208F0}"/>
              </a:ext>
            </a:extLst>
          </p:cNvPr>
          <p:cNvSpPr>
            <a:spLocks noGrp="1"/>
          </p:cNvSpPr>
          <p:nvPr>
            <p:ph type="title"/>
          </p:nvPr>
        </p:nvSpPr>
        <p:spPr/>
        <p:txBody>
          <a:bodyPr/>
          <a:lstStyle/>
          <a:p>
            <a:r>
              <a:rPr lang="en-MY" dirty="0"/>
              <a:t>2. Leadership</a:t>
            </a:r>
          </a:p>
        </p:txBody>
      </p:sp>
      <p:sp>
        <p:nvSpPr>
          <p:cNvPr id="3" name="Content Placeholder 2">
            <a:extLst>
              <a:ext uri="{FF2B5EF4-FFF2-40B4-BE49-F238E27FC236}">
                <a16:creationId xmlns:a16="http://schemas.microsoft.com/office/drawing/2014/main" id="{56318A63-F7CE-4540-9347-ED3DB6329DC6}"/>
              </a:ext>
            </a:extLst>
          </p:cNvPr>
          <p:cNvSpPr>
            <a:spLocks noGrp="1"/>
          </p:cNvSpPr>
          <p:nvPr>
            <p:ph idx="1"/>
          </p:nvPr>
        </p:nvSpPr>
        <p:spPr>
          <a:xfrm>
            <a:off x="683568" y="1600200"/>
            <a:ext cx="8208912" cy="4530725"/>
          </a:xfrm>
        </p:spPr>
        <p:txBody>
          <a:bodyPr/>
          <a:lstStyle/>
          <a:p>
            <a:pPr marL="0" indent="0">
              <a:buNone/>
            </a:pPr>
            <a:r>
              <a:rPr lang="en-MY" sz="2400" dirty="0"/>
              <a:t>Companies that excel at leadership are differentiated through four disciplines: </a:t>
            </a:r>
          </a:p>
          <a:p>
            <a:pPr marL="0" indent="0">
              <a:buNone/>
            </a:pPr>
            <a:endParaRPr lang="en-MY" sz="2400" dirty="0"/>
          </a:p>
          <a:p>
            <a:pPr marL="457200" indent="-457200">
              <a:buFont typeface="+mj-lt"/>
              <a:buAutoNum type="arabicPeriod"/>
            </a:pPr>
            <a:r>
              <a:rPr lang="en-MY" sz="2400" dirty="0"/>
              <a:t> Leaders set the tone for the importance of leadership by cultivating and developing talent</a:t>
            </a:r>
          </a:p>
          <a:p>
            <a:pPr marL="457200" indent="-457200">
              <a:buFont typeface="+mj-lt"/>
              <a:buAutoNum type="arabicPeriod"/>
            </a:pPr>
            <a:r>
              <a:rPr lang="en-MY" sz="2400" dirty="0"/>
              <a:t> They pursue an unrelenting focus on talent beyond a typical performance management cycle</a:t>
            </a:r>
          </a:p>
          <a:p>
            <a:pPr marL="457200" indent="-457200">
              <a:buFont typeface="+mj-lt"/>
              <a:buAutoNum type="arabicPeriod"/>
            </a:pPr>
            <a:r>
              <a:rPr lang="en-MY" sz="2400" dirty="0"/>
              <a:t>Leadership programs and practices are aligned with business strategy </a:t>
            </a:r>
          </a:p>
          <a:p>
            <a:pPr marL="457200" indent="-457200">
              <a:buFont typeface="+mj-lt"/>
              <a:buAutoNum type="arabicPeriod"/>
            </a:pPr>
            <a:r>
              <a:rPr lang="en-MY" sz="2400" dirty="0"/>
              <a:t>Leadership is a way of life—it is embedded into the values and expected </a:t>
            </a:r>
            <a:r>
              <a:rPr lang="en-MY" sz="2400" dirty="0" err="1"/>
              <a:t>behaviors</a:t>
            </a:r>
            <a:r>
              <a:rPr lang="en-MY" sz="2400" dirty="0"/>
              <a:t> and culture of the organization. </a:t>
            </a:r>
          </a:p>
        </p:txBody>
      </p:sp>
    </p:spTree>
    <p:extLst>
      <p:ext uri="{BB962C8B-B14F-4D97-AF65-F5344CB8AC3E}">
        <p14:creationId xmlns:p14="http://schemas.microsoft.com/office/powerpoint/2010/main" val="22360530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71023-1F62-4F08-9B5C-C036DBEA3E24}"/>
              </a:ext>
            </a:extLst>
          </p:cNvPr>
          <p:cNvSpPr>
            <a:spLocks noGrp="1"/>
          </p:cNvSpPr>
          <p:nvPr>
            <p:ph type="title"/>
          </p:nvPr>
        </p:nvSpPr>
        <p:spPr/>
        <p:txBody>
          <a:bodyPr/>
          <a:lstStyle/>
          <a:p>
            <a:r>
              <a:rPr lang="en-MY" dirty="0"/>
              <a:t>3. Performance</a:t>
            </a:r>
          </a:p>
        </p:txBody>
      </p:sp>
      <p:sp>
        <p:nvSpPr>
          <p:cNvPr id="3" name="Content Placeholder 2">
            <a:extLst>
              <a:ext uri="{FF2B5EF4-FFF2-40B4-BE49-F238E27FC236}">
                <a16:creationId xmlns:a16="http://schemas.microsoft.com/office/drawing/2014/main" id="{03135F65-0EE1-4645-BC64-3F22E7B9B6F0}"/>
              </a:ext>
            </a:extLst>
          </p:cNvPr>
          <p:cNvSpPr>
            <a:spLocks noGrp="1"/>
          </p:cNvSpPr>
          <p:nvPr>
            <p:ph idx="1"/>
          </p:nvPr>
        </p:nvSpPr>
        <p:spPr/>
        <p:txBody>
          <a:bodyPr/>
          <a:lstStyle/>
          <a:p>
            <a:pPr marL="0" indent="0">
              <a:buNone/>
            </a:pPr>
            <a:r>
              <a:rPr lang="en-MY" sz="2400" dirty="0"/>
              <a:t>Strong “performance focus” is essential to employee engagement. Getting real about employee engagement requires moving beyond a generic concept and clarifying the </a:t>
            </a:r>
            <a:r>
              <a:rPr lang="en-MY" sz="2400" dirty="0" err="1"/>
              <a:t>behaviors</a:t>
            </a:r>
            <a:r>
              <a:rPr lang="en-MY" sz="2400" dirty="0"/>
              <a:t> in which you would like employees to go above and beyond. For many employers there is increasing need for agility, speed and flexibility—these traits and </a:t>
            </a:r>
            <a:r>
              <a:rPr lang="en-MY" sz="2400" dirty="0" err="1"/>
              <a:t>behaviors</a:t>
            </a:r>
            <a:r>
              <a:rPr lang="en-MY" sz="2400" dirty="0"/>
              <a:t> will vary by industry and job profile. Clarifying what engagement looks like for employees is a prerequisite to their engagement. Aligning performance management, people management, learning and development, and rewards and recognition with these engaged </a:t>
            </a:r>
            <a:r>
              <a:rPr lang="en-MY" sz="2400" dirty="0" err="1"/>
              <a:t>behavior</a:t>
            </a:r>
            <a:r>
              <a:rPr lang="en-MY" sz="2400" dirty="0"/>
              <a:t> expectations will focus, enable and reinforce employees’ efforts and energy.</a:t>
            </a:r>
          </a:p>
        </p:txBody>
      </p:sp>
    </p:spTree>
    <p:extLst>
      <p:ext uri="{BB962C8B-B14F-4D97-AF65-F5344CB8AC3E}">
        <p14:creationId xmlns:p14="http://schemas.microsoft.com/office/powerpoint/2010/main" val="2814795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0DF45-4886-4376-93D6-4765BB35C06B}"/>
              </a:ext>
            </a:extLst>
          </p:cNvPr>
          <p:cNvSpPr>
            <a:spLocks noGrp="1"/>
          </p:cNvSpPr>
          <p:nvPr>
            <p:ph type="title"/>
          </p:nvPr>
        </p:nvSpPr>
        <p:spPr/>
        <p:txBody>
          <a:bodyPr/>
          <a:lstStyle/>
          <a:p>
            <a:r>
              <a:rPr lang="en-MY" dirty="0"/>
              <a:t>4. The Basics</a:t>
            </a:r>
          </a:p>
        </p:txBody>
      </p:sp>
      <p:sp>
        <p:nvSpPr>
          <p:cNvPr id="3" name="Content Placeholder 2">
            <a:extLst>
              <a:ext uri="{FF2B5EF4-FFF2-40B4-BE49-F238E27FC236}">
                <a16:creationId xmlns:a16="http://schemas.microsoft.com/office/drawing/2014/main" id="{88255978-1A79-4963-9C8A-6BFDE261AFA6}"/>
              </a:ext>
            </a:extLst>
          </p:cNvPr>
          <p:cNvSpPr>
            <a:spLocks noGrp="1"/>
          </p:cNvSpPr>
          <p:nvPr>
            <p:ph idx="1"/>
          </p:nvPr>
        </p:nvSpPr>
        <p:spPr/>
        <p:txBody>
          <a:bodyPr/>
          <a:lstStyle/>
          <a:p>
            <a:pPr marL="0" indent="0">
              <a:buNone/>
            </a:pPr>
            <a:r>
              <a:rPr lang="en-MY" dirty="0"/>
              <a:t>Many organizations with lower levels of engagement struggle to jump right to a “culture of engagement.” Leaders should not overlook the positive impact of strong company practices and enabling infrastructure; basics like benefits, safety and work-life balance; or fulfilling work itself</a:t>
            </a:r>
          </a:p>
        </p:txBody>
      </p:sp>
    </p:spTree>
    <p:extLst>
      <p:ext uri="{BB962C8B-B14F-4D97-AF65-F5344CB8AC3E}">
        <p14:creationId xmlns:p14="http://schemas.microsoft.com/office/powerpoint/2010/main" val="9396050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4DF67-611B-4149-AA95-6C79DEC59B68}"/>
              </a:ext>
            </a:extLst>
          </p:cNvPr>
          <p:cNvSpPr>
            <a:spLocks noGrp="1"/>
          </p:cNvSpPr>
          <p:nvPr>
            <p:ph type="title"/>
          </p:nvPr>
        </p:nvSpPr>
        <p:spPr/>
        <p:txBody>
          <a:bodyPr/>
          <a:lstStyle/>
          <a:p>
            <a:r>
              <a:rPr lang="en-MY" dirty="0"/>
              <a:t>5. The Work</a:t>
            </a:r>
          </a:p>
        </p:txBody>
      </p:sp>
      <p:sp>
        <p:nvSpPr>
          <p:cNvPr id="3" name="Content Placeholder 2">
            <a:extLst>
              <a:ext uri="{FF2B5EF4-FFF2-40B4-BE49-F238E27FC236}">
                <a16:creationId xmlns:a16="http://schemas.microsoft.com/office/drawing/2014/main" id="{334B6377-3A56-47EC-BA4C-F7AD302CF5FB}"/>
              </a:ext>
            </a:extLst>
          </p:cNvPr>
          <p:cNvSpPr>
            <a:spLocks noGrp="1"/>
          </p:cNvSpPr>
          <p:nvPr>
            <p:ph idx="1"/>
          </p:nvPr>
        </p:nvSpPr>
        <p:spPr>
          <a:xfrm>
            <a:off x="683568" y="1600200"/>
            <a:ext cx="8460432" cy="4530725"/>
          </a:xfrm>
        </p:spPr>
        <p:txBody>
          <a:bodyPr/>
          <a:lstStyle/>
          <a:p>
            <a:r>
              <a:rPr lang="en-MY" sz="2000" b="1" dirty="0"/>
              <a:t>Collaboration</a:t>
            </a:r>
            <a:r>
              <a:rPr lang="en-MY" sz="2000" dirty="0"/>
              <a:t>: The act of working with other people to achieve a mutual benefit is vital to employee engagement. Surveys indicate that being cared about by colleagues is a strong predictor of employee engagement. Thus, a continuous challenge for leaders is to rally individuals to collaborate on organizational, departmental, and group goals, while excluding individuals pursuing their self-interest.</a:t>
            </a:r>
          </a:p>
          <a:p>
            <a:r>
              <a:rPr lang="en-MY" sz="2000" b="1" dirty="0"/>
              <a:t>Empower/autonomy</a:t>
            </a:r>
            <a:r>
              <a:rPr lang="en-MY" sz="2000" dirty="0"/>
              <a:t>: Employees are given the freedom and authority they need to make necessary decisions. Empowerment is therefore critical to driving higher performance. Give people more autonomy, empower them to act and you increase the chances of them delivering more.</a:t>
            </a:r>
          </a:p>
          <a:p>
            <a:r>
              <a:rPr lang="en-MY" sz="2000" b="1" dirty="0"/>
              <a:t>Work task: </a:t>
            </a:r>
            <a:r>
              <a:rPr lang="en-MY" sz="2000" dirty="0"/>
              <a:t>Meaning and purpose are core employee performance motivators that money doesn’t compare to. Meaningful work is work that makes sense because we know what’s expected and have the resources to do it, while understanding how our part contributes to a greater company goal and how it benefits others.</a:t>
            </a:r>
          </a:p>
        </p:txBody>
      </p:sp>
    </p:spTree>
    <p:extLst>
      <p:ext uri="{BB962C8B-B14F-4D97-AF65-F5344CB8AC3E}">
        <p14:creationId xmlns:p14="http://schemas.microsoft.com/office/powerpoint/2010/main" val="32169540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C7316-DD7E-45ED-92DE-050298FAAE66}"/>
              </a:ext>
            </a:extLst>
          </p:cNvPr>
          <p:cNvSpPr>
            <a:spLocks noGrp="1"/>
          </p:cNvSpPr>
          <p:nvPr>
            <p:ph type="title"/>
          </p:nvPr>
        </p:nvSpPr>
        <p:spPr/>
        <p:txBody>
          <a:bodyPr/>
          <a:lstStyle/>
          <a:p>
            <a:r>
              <a:rPr lang="en-MY" dirty="0"/>
              <a:t>6. Company Practices</a:t>
            </a:r>
          </a:p>
        </p:txBody>
      </p:sp>
      <p:sp>
        <p:nvSpPr>
          <p:cNvPr id="3" name="Content Placeholder 2">
            <a:extLst>
              <a:ext uri="{FF2B5EF4-FFF2-40B4-BE49-F238E27FC236}">
                <a16:creationId xmlns:a16="http://schemas.microsoft.com/office/drawing/2014/main" id="{C722AAE9-9C72-4C5D-A37B-B0AD519E1795}"/>
              </a:ext>
            </a:extLst>
          </p:cNvPr>
          <p:cNvSpPr>
            <a:spLocks noGrp="1"/>
          </p:cNvSpPr>
          <p:nvPr>
            <p:ph idx="1"/>
          </p:nvPr>
        </p:nvSpPr>
        <p:spPr/>
        <p:txBody>
          <a:bodyPr/>
          <a:lstStyle/>
          <a:p>
            <a:r>
              <a:rPr lang="en-MY" b="1" dirty="0"/>
              <a:t>Communication</a:t>
            </a:r>
            <a:r>
              <a:rPr lang="en-MY" dirty="0"/>
              <a:t>: Internal communication is important for building a culture of transparency between management and employees, and it can engage employees in the organization’s priorities. Executives employ a variety of communication methods, including face-to-face communication, to communicate with employees. The executives’ chosen communication strategies aim to build trust and engagement with employees.</a:t>
            </a:r>
          </a:p>
        </p:txBody>
      </p:sp>
    </p:spTree>
    <p:extLst>
      <p:ext uri="{BB962C8B-B14F-4D97-AF65-F5344CB8AC3E}">
        <p14:creationId xmlns:p14="http://schemas.microsoft.com/office/powerpoint/2010/main" val="25412132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C0D03-5576-42E7-9A7E-DFD07009F07D}"/>
              </a:ext>
            </a:extLst>
          </p:cNvPr>
          <p:cNvSpPr>
            <a:spLocks noGrp="1"/>
          </p:cNvSpPr>
          <p:nvPr>
            <p:ph type="title"/>
          </p:nvPr>
        </p:nvSpPr>
        <p:spPr/>
        <p:txBody>
          <a:bodyPr/>
          <a:lstStyle/>
          <a:p>
            <a:r>
              <a:rPr lang="en-MY" dirty="0"/>
              <a:t>6. Company Practices </a:t>
            </a:r>
          </a:p>
        </p:txBody>
      </p:sp>
      <p:sp>
        <p:nvSpPr>
          <p:cNvPr id="3" name="Content Placeholder 2">
            <a:extLst>
              <a:ext uri="{FF2B5EF4-FFF2-40B4-BE49-F238E27FC236}">
                <a16:creationId xmlns:a16="http://schemas.microsoft.com/office/drawing/2014/main" id="{369F933F-180E-4D1D-8426-6ED62D325A81}"/>
              </a:ext>
            </a:extLst>
          </p:cNvPr>
          <p:cNvSpPr>
            <a:spLocks noGrp="1"/>
          </p:cNvSpPr>
          <p:nvPr>
            <p:ph idx="1"/>
          </p:nvPr>
        </p:nvSpPr>
        <p:spPr>
          <a:xfrm>
            <a:off x="683568" y="1600200"/>
            <a:ext cx="8003232" cy="4530725"/>
          </a:xfrm>
        </p:spPr>
        <p:txBody>
          <a:bodyPr/>
          <a:lstStyle/>
          <a:p>
            <a:r>
              <a:rPr lang="en-MY" b="1" dirty="0"/>
              <a:t>Customer Focus</a:t>
            </a:r>
            <a:r>
              <a:rPr lang="en-MY" dirty="0"/>
              <a:t>: Customer focus and employee engagement are two sides of the same coin. Clearly if your customers are going to be satisfied it takes an engaged workforce that is passionate about their work and holds a </a:t>
            </a:r>
            <a:r>
              <a:rPr lang="en-MY"/>
              <a:t>strong desire </a:t>
            </a:r>
            <a:r>
              <a:rPr lang="en-MY" dirty="0"/>
              <a:t>to deliver great experiences. In line with meaning of work, employees become disengaged when they lose meaning in their work. This meaning can only come from recognition and acknowledgment from customers (whether internal or external).</a:t>
            </a:r>
          </a:p>
        </p:txBody>
      </p:sp>
    </p:spTree>
    <p:extLst>
      <p:ext uri="{BB962C8B-B14F-4D97-AF65-F5344CB8AC3E}">
        <p14:creationId xmlns:p14="http://schemas.microsoft.com/office/powerpoint/2010/main" val="16149771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E35A-32B7-427C-9006-97966CCCA7AE}"/>
              </a:ext>
            </a:extLst>
          </p:cNvPr>
          <p:cNvSpPr>
            <a:spLocks noGrp="1"/>
          </p:cNvSpPr>
          <p:nvPr>
            <p:ph type="title"/>
          </p:nvPr>
        </p:nvSpPr>
        <p:spPr/>
        <p:txBody>
          <a:bodyPr/>
          <a:lstStyle/>
          <a:p>
            <a:r>
              <a:rPr lang="en-MY" dirty="0"/>
              <a:t>6. Company Practices</a:t>
            </a:r>
          </a:p>
        </p:txBody>
      </p:sp>
      <p:sp>
        <p:nvSpPr>
          <p:cNvPr id="3" name="Content Placeholder 2">
            <a:extLst>
              <a:ext uri="{FF2B5EF4-FFF2-40B4-BE49-F238E27FC236}">
                <a16:creationId xmlns:a16="http://schemas.microsoft.com/office/drawing/2014/main" id="{BD6B2ABD-2A07-4B07-B276-CEA0A6CB1D73}"/>
              </a:ext>
            </a:extLst>
          </p:cNvPr>
          <p:cNvSpPr>
            <a:spLocks noGrp="1"/>
          </p:cNvSpPr>
          <p:nvPr>
            <p:ph idx="1"/>
          </p:nvPr>
        </p:nvSpPr>
        <p:spPr/>
        <p:txBody>
          <a:bodyPr/>
          <a:lstStyle/>
          <a:p>
            <a:r>
              <a:rPr lang="en-MY" b="1" dirty="0"/>
              <a:t>Diversity and inclusion</a:t>
            </a:r>
            <a:r>
              <a:rPr lang="en-MY" dirty="0"/>
              <a:t>: Diversity and Inclusion are values that reflect a company ’s culture of respect for people and the value it place on differences. An open and more inclusive environment will build trust and confidence within the organization and generate a culture in which everyone feels valued and respects their colleagues, and therefore increase employee engagement.</a:t>
            </a:r>
          </a:p>
        </p:txBody>
      </p:sp>
    </p:spTree>
    <p:extLst>
      <p:ext uri="{BB962C8B-B14F-4D97-AF65-F5344CB8AC3E}">
        <p14:creationId xmlns:p14="http://schemas.microsoft.com/office/powerpoint/2010/main" val="10350410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72128-E189-4163-9516-1F5A6DB8846E}"/>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2A2EFCCB-A833-41F1-B672-B68A502FC901}"/>
              </a:ext>
            </a:extLst>
          </p:cNvPr>
          <p:cNvSpPr>
            <a:spLocks noGrp="1"/>
          </p:cNvSpPr>
          <p:nvPr>
            <p:ph idx="1"/>
          </p:nvPr>
        </p:nvSpPr>
        <p:spPr/>
        <p:txBody>
          <a:bodyPr/>
          <a:lstStyle/>
          <a:p>
            <a:pPr marL="0" indent="0">
              <a:buNone/>
            </a:pPr>
            <a:r>
              <a:rPr lang="en-MY" dirty="0"/>
              <a:t>To increase employee engagement, research indicates that employers are NOT required to provide employees with:	</a:t>
            </a:r>
          </a:p>
          <a:p>
            <a:pPr marL="514350" indent="-514350">
              <a:buFont typeface="+mj-lt"/>
              <a:buAutoNum type="alphaUcPeriod"/>
            </a:pPr>
            <a:r>
              <a:rPr lang="en-MY" dirty="0"/>
              <a:t>a unionized workforce with an alternative dispute resolution process	</a:t>
            </a:r>
          </a:p>
          <a:p>
            <a:pPr marL="514350" indent="-514350">
              <a:buFont typeface="+mj-lt"/>
              <a:buAutoNum type="alphaUcPeriod"/>
            </a:pPr>
            <a:r>
              <a:rPr lang="en-MY" dirty="0"/>
              <a:t>recognition and appreciation for extra voluntary contributions.	</a:t>
            </a:r>
          </a:p>
          <a:p>
            <a:pPr marL="514350" indent="-514350">
              <a:buFont typeface="+mj-lt"/>
              <a:buAutoNum type="alphaUcPeriod"/>
            </a:pPr>
            <a:r>
              <a:rPr lang="en-MY" dirty="0"/>
              <a:t>positive feedback and recognition for accomplishments.	</a:t>
            </a:r>
          </a:p>
          <a:p>
            <a:pPr marL="514350" indent="-514350">
              <a:buFont typeface="+mj-lt"/>
              <a:buAutoNum type="alphaUcPeriod"/>
            </a:pPr>
            <a:r>
              <a:rPr lang="en-MY" dirty="0"/>
              <a:t>challenging goals that align with the company's strategic objectives.</a:t>
            </a:r>
          </a:p>
          <a:p>
            <a:pPr marL="0" indent="0">
              <a:buNone/>
            </a:pPr>
            <a:endParaRPr lang="en-MY" dirty="0"/>
          </a:p>
        </p:txBody>
      </p:sp>
    </p:spTree>
    <p:extLst>
      <p:ext uri="{BB962C8B-B14F-4D97-AF65-F5344CB8AC3E}">
        <p14:creationId xmlns:p14="http://schemas.microsoft.com/office/powerpoint/2010/main" val="38162263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CC8D5-B713-430C-A0F5-72E25617236F}"/>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08C2357D-EFFC-4341-BC92-10CF592CFFE4}"/>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31810829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627186916"/>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166752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5C53C-4E48-4234-A4B6-8CD02EA0E1B5}"/>
              </a:ext>
            </a:extLst>
          </p:cNvPr>
          <p:cNvSpPr>
            <a:spLocks noGrp="1"/>
          </p:cNvSpPr>
          <p:nvPr>
            <p:ph type="title"/>
          </p:nvPr>
        </p:nvSpPr>
        <p:spPr/>
        <p:txBody>
          <a:bodyPr/>
          <a:lstStyle/>
          <a:p>
            <a:r>
              <a:rPr lang="en-MY" dirty="0"/>
              <a:t>Employee Survey</a:t>
            </a:r>
          </a:p>
        </p:txBody>
      </p:sp>
      <p:sp>
        <p:nvSpPr>
          <p:cNvPr id="3" name="Content Placeholder 2">
            <a:extLst>
              <a:ext uri="{FF2B5EF4-FFF2-40B4-BE49-F238E27FC236}">
                <a16:creationId xmlns:a16="http://schemas.microsoft.com/office/drawing/2014/main" id="{4F635B9F-AE5C-4280-84FC-55FB39AC3E66}"/>
              </a:ext>
            </a:extLst>
          </p:cNvPr>
          <p:cNvSpPr>
            <a:spLocks noGrp="1"/>
          </p:cNvSpPr>
          <p:nvPr>
            <p:ph idx="1"/>
          </p:nvPr>
        </p:nvSpPr>
        <p:spPr/>
        <p:txBody>
          <a:bodyPr/>
          <a:lstStyle/>
          <a:p>
            <a:pPr marL="0" indent="0">
              <a:buNone/>
            </a:pPr>
            <a:r>
              <a:rPr lang="en-MY" sz="2400" dirty="0"/>
              <a:t>A well conducted and executed employee survey helps organizations create impact by increasing key focus areas such as employee engagement, as well as improving organizational performance. A poorly conducted and executed employee survey will damage employees’ confidence in future employee surveys, as well as in HR.</a:t>
            </a:r>
          </a:p>
          <a:p>
            <a:pPr marL="0" indent="0">
              <a:buNone/>
            </a:pPr>
            <a:endParaRPr lang="en-MY" sz="2400" dirty="0"/>
          </a:p>
          <a:p>
            <a:pPr marL="0" indent="0">
              <a:buNone/>
            </a:pPr>
            <a:r>
              <a:rPr lang="en-MY" sz="2400" dirty="0"/>
              <a:t>Many of the most successful approaches to employee surveys are tailored to that organization, and there is no one size fits all versions</a:t>
            </a:r>
          </a:p>
        </p:txBody>
      </p:sp>
    </p:spTree>
    <p:extLst>
      <p:ext uri="{BB962C8B-B14F-4D97-AF65-F5344CB8AC3E}">
        <p14:creationId xmlns:p14="http://schemas.microsoft.com/office/powerpoint/2010/main" val="1444361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Employee Survey</a:t>
            </a:r>
          </a:p>
        </p:txBody>
      </p:sp>
      <p:pic>
        <p:nvPicPr>
          <p:cNvPr id="5" name="Picture 4">
            <a:extLst>
              <a:ext uri="{FF2B5EF4-FFF2-40B4-BE49-F238E27FC236}">
                <a16:creationId xmlns:a16="http://schemas.microsoft.com/office/drawing/2014/main" id="{FFF837F7-BF0A-49C5-91F3-FCF58EEC2E0B}"/>
              </a:ext>
            </a:extLst>
          </p:cNvPr>
          <p:cNvPicPr>
            <a:picLocks noChangeAspect="1"/>
          </p:cNvPicPr>
          <p:nvPr/>
        </p:nvPicPr>
        <p:blipFill>
          <a:blip r:embed="rId2"/>
          <a:stretch>
            <a:fillRect/>
          </a:stretch>
        </p:blipFill>
        <p:spPr>
          <a:xfrm>
            <a:off x="1043608" y="1700808"/>
            <a:ext cx="7309427" cy="4312692"/>
          </a:xfrm>
          <a:prstGeom prst="rect">
            <a:avLst/>
          </a:prstGeom>
        </p:spPr>
      </p:pic>
    </p:spTree>
    <p:extLst>
      <p:ext uri="{BB962C8B-B14F-4D97-AF65-F5344CB8AC3E}">
        <p14:creationId xmlns:p14="http://schemas.microsoft.com/office/powerpoint/2010/main" val="5628677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BB89F-1165-4300-BFDF-67E46EBC6A69}"/>
              </a:ext>
            </a:extLst>
          </p:cNvPr>
          <p:cNvSpPr>
            <a:spLocks noGrp="1"/>
          </p:cNvSpPr>
          <p:nvPr>
            <p:ph type="title"/>
          </p:nvPr>
        </p:nvSpPr>
        <p:spPr/>
        <p:txBody>
          <a:bodyPr/>
          <a:lstStyle/>
          <a:p>
            <a:r>
              <a:rPr lang="en-MY" dirty="0"/>
              <a:t>1. Preparation</a:t>
            </a:r>
          </a:p>
        </p:txBody>
      </p:sp>
      <p:sp>
        <p:nvSpPr>
          <p:cNvPr id="3" name="Content Placeholder 2">
            <a:extLst>
              <a:ext uri="{FF2B5EF4-FFF2-40B4-BE49-F238E27FC236}">
                <a16:creationId xmlns:a16="http://schemas.microsoft.com/office/drawing/2014/main" id="{F20A5678-9C43-4440-9A7E-385651963748}"/>
              </a:ext>
            </a:extLst>
          </p:cNvPr>
          <p:cNvSpPr>
            <a:spLocks noGrp="1"/>
          </p:cNvSpPr>
          <p:nvPr>
            <p:ph idx="1"/>
          </p:nvPr>
        </p:nvSpPr>
        <p:spPr/>
        <p:txBody>
          <a:bodyPr/>
          <a:lstStyle/>
          <a:p>
            <a:r>
              <a:rPr lang="en-MY" dirty="0"/>
              <a:t>It starts with a clear idea of the aim of your survey. </a:t>
            </a:r>
          </a:p>
          <a:p>
            <a:r>
              <a:rPr lang="en-MY" dirty="0"/>
              <a:t>It is important to involve stakeholders in the survey right from the start. Which method is appropriate to your organization? How should you draw up a questionnaire? And how will you handle the anonymity of the employees?</a:t>
            </a:r>
          </a:p>
        </p:txBody>
      </p:sp>
    </p:spTree>
    <p:extLst>
      <p:ext uri="{BB962C8B-B14F-4D97-AF65-F5344CB8AC3E}">
        <p14:creationId xmlns:p14="http://schemas.microsoft.com/office/powerpoint/2010/main" val="21966819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572B0-933F-4637-A11D-AFD9DFAFFE05}"/>
              </a:ext>
            </a:extLst>
          </p:cNvPr>
          <p:cNvSpPr>
            <a:spLocks noGrp="1"/>
          </p:cNvSpPr>
          <p:nvPr>
            <p:ph type="title"/>
          </p:nvPr>
        </p:nvSpPr>
        <p:spPr/>
        <p:txBody>
          <a:bodyPr/>
          <a:lstStyle/>
          <a:p>
            <a:r>
              <a:rPr lang="en-MY" dirty="0"/>
              <a:t>Steps in Preparation</a:t>
            </a:r>
          </a:p>
        </p:txBody>
      </p:sp>
      <p:sp>
        <p:nvSpPr>
          <p:cNvPr id="3" name="Content Placeholder 2">
            <a:extLst>
              <a:ext uri="{FF2B5EF4-FFF2-40B4-BE49-F238E27FC236}">
                <a16:creationId xmlns:a16="http://schemas.microsoft.com/office/drawing/2014/main" id="{FCFD4FCE-755E-4853-BA0B-BA7F508DC16E}"/>
              </a:ext>
            </a:extLst>
          </p:cNvPr>
          <p:cNvSpPr>
            <a:spLocks noGrp="1"/>
          </p:cNvSpPr>
          <p:nvPr>
            <p:ph idx="1"/>
          </p:nvPr>
        </p:nvSpPr>
        <p:spPr/>
        <p:txBody>
          <a:bodyPr/>
          <a:lstStyle/>
          <a:p>
            <a:r>
              <a:rPr lang="en-MY" dirty="0"/>
              <a:t>Determine the Survey Objectives</a:t>
            </a:r>
          </a:p>
          <a:p>
            <a:r>
              <a:rPr lang="en-MY" dirty="0"/>
              <a:t>Creating buy-in</a:t>
            </a:r>
          </a:p>
          <a:p>
            <a:r>
              <a:rPr lang="en-MY" dirty="0"/>
              <a:t>Determining the survey method</a:t>
            </a:r>
          </a:p>
          <a:p>
            <a:r>
              <a:rPr lang="en-MY" dirty="0"/>
              <a:t>Guaranteeing anonymity</a:t>
            </a:r>
          </a:p>
          <a:p>
            <a:r>
              <a:rPr lang="en-MY" dirty="0"/>
              <a:t>Designing the questionnaire</a:t>
            </a:r>
          </a:p>
        </p:txBody>
      </p:sp>
    </p:spTree>
    <p:extLst>
      <p:ext uri="{BB962C8B-B14F-4D97-AF65-F5344CB8AC3E}">
        <p14:creationId xmlns:p14="http://schemas.microsoft.com/office/powerpoint/2010/main" val="167710330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4FB7C-76B7-4E87-810A-ADB2EE3FE579}"/>
              </a:ext>
            </a:extLst>
          </p:cNvPr>
          <p:cNvSpPr>
            <a:spLocks noGrp="1"/>
          </p:cNvSpPr>
          <p:nvPr>
            <p:ph type="title"/>
          </p:nvPr>
        </p:nvSpPr>
        <p:spPr/>
        <p:txBody>
          <a:bodyPr/>
          <a:lstStyle/>
          <a:p>
            <a:r>
              <a:rPr lang="en-MY" dirty="0"/>
              <a:t>2. Communication</a:t>
            </a:r>
          </a:p>
        </p:txBody>
      </p:sp>
      <p:sp>
        <p:nvSpPr>
          <p:cNvPr id="3" name="Content Placeholder 2">
            <a:extLst>
              <a:ext uri="{FF2B5EF4-FFF2-40B4-BE49-F238E27FC236}">
                <a16:creationId xmlns:a16="http://schemas.microsoft.com/office/drawing/2014/main" id="{F736D8FA-70A0-4562-A40D-45472697C8C6}"/>
              </a:ext>
            </a:extLst>
          </p:cNvPr>
          <p:cNvSpPr>
            <a:spLocks noGrp="1"/>
          </p:cNvSpPr>
          <p:nvPr>
            <p:ph idx="1"/>
          </p:nvPr>
        </p:nvSpPr>
        <p:spPr/>
        <p:txBody>
          <a:bodyPr/>
          <a:lstStyle/>
          <a:p>
            <a:pPr marL="0" indent="0">
              <a:buNone/>
            </a:pPr>
            <a:r>
              <a:rPr lang="en-MY" dirty="0"/>
              <a:t>Communication is key to avoiding resistance and a poor response rate.</a:t>
            </a:r>
          </a:p>
          <a:p>
            <a:pPr marL="0" indent="0">
              <a:buNone/>
            </a:pPr>
            <a:endParaRPr lang="en-MY" dirty="0"/>
          </a:p>
          <a:p>
            <a:r>
              <a:rPr lang="en-MY" dirty="0"/>
              <a:t>Creating a project plan</a:t>
            </a:r>
          </a:p>
          <a:p>
            <a:r>
              <a:rPr lang="en-MY" dirty="0"/>
              <a:t>Designing communication materials</a:t>
            </a:r>
          </a:p>
        </p:txBody>
      </p:sp>
    </p:spTree>
    <p:extLst>
      <p:ext uri="{BB962C8B-B14F-4D97-AF65-F5344CB8AC3E}">
        <p14:creationId xmlns:p14="http://schemas.microsoft.com/office/powerpoint/2010/main" val="58630420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20284-CAED-4E57-9DA9-C0A9504A6791}"/>
              </a:ext>
            </a:extLst>
          </p:cNvPr>
          <p:cNvSpPr>
            <a:spLocks noGrp="1"/>
          </p:cNvSpPr>
          <p:nvPr>
            <p:ph type="title"/>
          </p:nvPr>
        </p:nvSpPr>
        <p:spPr/>
        <p:txBody>
          <a:bodyPr/>
          <a:lstStyle/>
          <a:p>
            <a:r>
              <a:rPr lang="en-MY" dirty="0"/>
              <a:t>3. Implementation</a:t>
            </a:r>
          </a:p>
        </p:txBody>
      </p:sp>
      <p:sp>
        <p:nvSpPr>
          <p:cNvPr id="3" name="Content Placeholder 2">
            <a:extLst>
              <a:ext uri="{FF2B5EF4-FFF2-40B4-BE49-F238E27FC236}">
                <a16:creationId xmlns:a16="http://schemas.microsoft.com/office/drawing/2014/main" id="{9CF2EA1B-2E79-4408-9B70-D8EBBD996046}"/>
              </a:ext>
            </a:extLst>
          </p:cNvPr>
          <p:cNvSpPr>
            <a:spLocks noGrp="1"/>
          </p:cNvSpPr>
          <p:nvPr>
            <p:ph idx="1"/>
          </p:nvPr>
        </p:nvSpPr>
        <p:spPr/>
        <p:txBody>
          <a:bodyPr/>
          <a:lstStyle/>
          <a:p>
            <a:pPr marL="0" indent="0">
              <a:buNone/>
            </a:pPr>
            <a:r>
              <a:rPr lang="en-MY" dirty="0"/>
              <a:t>The steps include review the distribution, data collection, verification and the reporting associated with your employee survey</a:t>
            </a:r>
          </a:p>
          <a:p>
            <a:pPr marL="0" indent="0">
              <a:buNone/>
            </a:pPr>
            <a:endParaRPr lang="en-MY" dirty="0"/>
          </a:p>
          <a:p>
            <a:r>
              <a:rPr lang="en-MY" dirty="0"/>
              <a:t>Distribution of questionnaires</a:t>
            </a:r>
          </a:p>
          <a:p>
            <a:r>
              <a:rPr lang="en-MY" dirty="0"/>
              <a:t>Response period</a:t>
            </a:r>
          </a:p>
          <a:p>
            <a:r>
              <a:rPr lang="en-MY" dirty="0"/>
              <a:t>Data collection</a:t>
            </a:r>
          </a:p>
          <a:p>
            <a:r>
              <a:rPr lang="en-MY" dirty="0"/>
              <a:t>Verifying responses</a:t>
            </a:r>
          </a:p>
          <a:p>
            <a:r>
              <a:rPr lang="en-MY" dirty="0"/>
              <a:t>Reporting</a:t>
            </a:r>
          </a:p>
        </p:txBody>
      </p:sp>
    </p:spTree>
    <p:extLst>
      <p:ext uri="{BB962C8B-B14F-4D97-AF65-F5344CB8AC3E}">
        <p14:creationId xmlns:p14="http://schemas.microsoft.com/office/powerpoint/2010/main" val="32955246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73D6A-E89F-43D4-825A-CCB346D48F7E}"/>
              </a:ext>
            </a:extLst>
          </p:cNvPr>
          <p:cNvSpPr>
            <a:spLocks noGrp="1"/>
          </p:cNvSpPr>
          <p:nvPr>
            <p:ph type="title"/>
          </p:nvPr>
        </p:nvSpPr>
        <p:spPr/>
        <p:txBody>
          <a:bodyPr/>
          <a:lstStyle/>
          <a:p>
            <a:r>
              <a:rPr lang="en-MY" dirty="0"/>
              <a:t>4. Analysis</a:t>
            </a:r>
          </a:p>
        </p:txBody>
      </p:sp>
      <p:sp>
        <p:nvSpPr>
          <p:cNvPr id="3" name="Content Placeholder 2">
            <a:extLst>
              <a:ext uri="{FF2B5EF4-FFF2-40B4-BE49-F238E27FC236}">
                <a16:creationId xmlns:a16="http://schemas.microsoft.com/office/drawing/2014/main" id="{216E3A44-5CDA-4574-80EC-248BAE72182F}"/>
              </a:ext>
            </a:extLst>
          </p:cNvPr>
          <p:cNvSpPr>
            <a:spLocks noGrp="1"/>
          </p:cNvSpPr>
          <p:nvPr>
            <p:ph idx="1"/>
          </p:nvPr>
        </p:nvSpPr>
        <p:spPr/>
        <p:txBody>
          <a:bodyPr/>
          <a:lstStyle/>
          <a:p>
            <a:pPr marL="0" indent="0">
              <a:buNone/>
            </a:pPr>
            <a:r>
              <a:rPr lang="en-MY" dirty="0"/>
              <a:t>Without adequate analysis,  organization might address the wrong issues. The results of survey should immediately disclose the state of affairs in your organization. As a rule of thumb, the data should therefore be structured to immediately reveal: the successes and the areas in need of improvements</a:t>
            </a:r>
          </a:p>
          <a:p>
            <a:r>
              <a:rPr lang="en-MY" dirty="0"/>
              <a:t>Benchmarking</a:t>
            </a:r>
          </a:p>
          <a:p>
            <a:r>
              <a:rPr lang="en-MY" dirty="0"/>
              <a:t>Setting priorities</a:t>
            </a:r>
          </a:p>
          <a:p>
            <a:r>
              <a:rPr lang="en-MY" dirty="0"/>
              <a:t>Identifying trends</a:t>
            </a:r>
          </a:p>
        </p:txBody>
      </p:sp>
    </p:spTree>
    <p:extLst>
      <p:ext uri="{BB962C8B-B14F-4D97-AF65-F5344CB8AC3E}">
        <p14:creationId xmlns:p14="http://schemas.microsoft.com/office/powerpoint/2010/main" val="38326264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32A29-75C7-42DA-9C16-AEF0537DE2F8}"/>
              </a:ext>
            </a:extLst>
          </p:cNvPr>
          <p:cNvSpPr>
            <a:spLocks noGrp="1"/>
          </p:cNvSpPr>
          <p:nvPr>
            <p:ph type="title"/>
          </p:nvPr>
        </p:nvSpPr>
        <p:spPr/>
        <p:txBody>
          <a:bodyPr/>
          <a:lstStyle/>
          <a:p>
            <a:r>
              <a:rPr lang="en-MY" dirty="0"/>
              <a:t>5. Action Planning</a:t>
            </a:r>
          </a:p>
        </p:txBody>
      </p:sp>
      <p:sp>
        <p:nvSpPr>
          <p:cNvPr id="3" name="Content Placeholder 2">
            <a:extLst>
              <a:ext uri="{FF2B5EF4-FFF2-40B4-BE49-F238E27FC236}">
                <a16:creationId xmlns:a16="http://schemas.microsoft.com/office/drawing/2014/main" id="{CBE4EC8E-5D52-4150-809D-4226E41799C4}"/>
              </a:ext>
            </a:extLst>
          </p:cNvPr>
          <p:cNvSpPr>
            <a:spLocks noGrp="1"/>
          </p:cNvSpPr>
          <p:nvPr>
            <p:ph idx="1"/>
          </p:nvPr>
        </p:nvSpPr>
        <p:spPr/>
        <p:txBody>
          <a:bodyPr/>
          <a:lstStyle/>
          <a:p>
            <a:pPr marL="0" indent="0">
              <a:buNone/>
            </a:pPr>
            <a:r>
              <a:rPr lang="en-MY" dirty="0"/>
              <a:t>After the survey is complete and the results are in, next step is informing people within the  organization regarding how action can be taken, and to monitor the progress of planned actions. Finally, in order to establish whether the actions have really led to improvements, conduct a repeat survey and consider making an employee survey a permanent fixture in the calendar year.</a:t>
            </a:r>
          </a:p>
        </p:txBody>
      </p:sp>
    </p:spTree>
    <p:extLst>
      <p:ext uri="{BB962C8B-B14F-4D97-AF65-F5344CB8AC3E}">
        <p14:creationId xmlns:p14="http://schemas.microsoft.com/office/powerpoint/2010/main" val="36853091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8773908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C482E-BE3B-49D5-AFF2-113865F162C4}"/>
              </a:ext>
            </a:extLst>
          </p:cNvPr>
          <p:cNvSpPr>
            <a:spLocks noGrp="1"/>
          </p:cNvSpPr>
          <p:nvPr>
            <p:ph type="title"/>
          </p:nvPr>
        </p:nvSpPr>
        <p:spPr/>
        <p:txBody>
          <a:bodyPr/>
          <a:lstStyle/>
          <a:p>
            <a:r>
              <a:rPr lang="en-MY" dirty="0"/>
              <a:t>European Works Councils (EWCs)</a:t>
            </a:r>
          </a:p>
        </p:txBody>
      </p:sp>
      <p:sp>
        <p:nvSpPr>
          <p:cNvPr id="3" name="Content Placeholder 2">
            <a:extLst>
              <a:ext uri="{FF2B5EF4-FFF2-40B4-BE49-F238E27FC236}">
                <a16:creationId xmlns:a16="http://schemas.microsoft.com/office/drawing/2014/main" id="{0599D2C2-4766-41D5-94C2-DDF9389E8CF2}"/>
              </a:ext>
            </a:extLst>
          </p:cNvPr>
          <p:cNvSpPr>
            <a:spLocks noGrp="1"/>
          </p:cNvSpPr>
          <p:nvPr>
            <p:ph idx="1"/>
          </p:nvPr>
        </p:nvSpPr>
        <p:spPr/>
        <p:txBody>
          <a:bodyPr/>
          <a:lstStyle/>
          <a:p>
            <a:pPr marL="0" indent="0">
              <a:buNone/>
            </a:pPr>
            <a:r>
              <a:rPr lang="en-MY" dirty="0"/>
              <a:t>An EWC is a body that represents employees of the multinational in the European Economic Area in discussions with management on transnational issues</a:t>
            </a:r>
          </a:p>
        </p:txBody>
      </p:sp>
    </p:spTree>
    <p:extLst>
      <p:ext uri="{BB962C8B-B14F-4D97-AF65-F5344CB8AC3E}">
        <p14:creationId xmlns:p14="http://schemas.microsoft.com/office/powerpoint/2010/main" val="27597017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AB36E-7CBE-4A18-8619-066F8052243F}"/>
              </a:ext>
            </a:extLst>
          </p:cNvPr>
          <p:cNvSpPr>
            <a:spLocks noGrp="1"/>
          </p:cNvSpPr>
          <p:nvPr>
            <p:ph type="title"/>
          </p:nvPr>
        </p:nvSpPr>
        <p:spPr/>
        <p:txBody>
          <a:bodyPr/>
          <a:lstStyle/>
          <a:p>
            <a:r>
              <a:rPr lang="en-MY" dirty="0"/>
              <a:t>Purpose of EWC</a:t>
            </a:r>
          </a:p>
        </p:txBody>
      </p:sp>
      <p:sp>
        <p:nvSpPr>
          <p:cNvPr id="3" name="Content Placeholder 2">
            <a:extLst>
              <a:ext uri="{FF2B5EF4-FFF2-40B4-BE49-F238E27FC236}">
                <a16:creationId xmlns:a16="http://schemas.microsoft.com/office/drawing/2014/main" id="{79147499-2649-4A1D-ADD4-0316FF1B2FB7}"/>
              </a:ext>
            </a:extLst>
          </p:cNvPr>
          <p:cNvSpPr>
            <a:spLocks noGrp="1"/>
          </p:cNvSpPr>
          <p:nvPr>
            <p:ph idx="1"/>
          </p:nvPr>
        </p:nvSpPr>
        <p:spPr>
          <a:xfrm>
            <a:off x="685800" y="1628800"/>
            <a:ext cx="8206680" cy="5112568"/>
          </a:xfrm>
        </p:spPr>
        <p:txBody>
          <a:bodyPr/>
          <a:lstStyle/>
          <a:p>
            <a:r>
              <a:rPr lang="en-MY" sz="2000" dirty="0"/>
              <a:t>The purpose of a European Works Council (EWC) is to bring together employee representatives from the different European countries in which a multinational company has operations. </a:t>
            </a:r>
          </a:p>
          <a:p>
            <a:endParaRPr lang="en-MY" sz="2000" dirty="0"/>
          </a:p>
          <a:p>
            <a:r>
              <a:rPr lang="en-MY" sz="2000" dirty="0"/>
              <a:t>During EWC meetings, these representatives are informed and consulted by central management on transnational issues of concern to the company’s employees. </a:t>
            </a:r>
          </a:p>
          <a:p>
            <a:endParaRPr lang="en-MY" sz="2000" dirty="0"/>
          </a:p>
          <a:p>
            <a:r>
              <a:rPr lang="en-MY" sz="2000" dirty="0"/>
              <a:t>The EWC Directive applies to all companies with 1,000 or more workers, and at least 150 employees in each of two or more EU Member States.</a:t>
            </a:r>
          </a:p>
          <a:p>
            <a:endParaRPr lang="en-MY" sz="2000" dirty="0"/>
          </a:p>
          <a:p>
            <a:r>
              <a:rPr lang="en-MY" sz="2000" dirty="0"/>
              <a:t> About 10 million workers across the EU have the right to information and consultation on company decisions at European level through these EWCs.</a:t>
            </a:r>
          </a:p>
        </p:txBody>
      </p:sp>
    </p:spTree>
    <p:extLst>
      <p:ext uri="{BB962C8B-B14F-4D97-AF65-F5344CB8AC3E}">
        <p14:creationId xmlns:p14="http://schemas.microsoft.com/office/powerpoint/2010/main" val="201105795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D2C03-9C82-4304-8A17-F51384759AAA}"/>
              </a:ext>
            </a:extLst>
          </p:cNvPr>
          <p:cNvSpPr>
            <a:spLocks noGrp="1"/>
          </p:cNvSpPr>
          <p:nvPr>
            <p:ph type="title"/>
          </p:nvPr>
        </p:nvSpPr>
        <p:spPr/>
        <p:txBody>
          <a:bodyPr/>
          <a:lstStyle/>
          <a:p>
            <a:r>
              <a:rPr lang="en-MY" dirty="0"/>
              <a:t>European Works Councils (EWCs)</a:t>
            </a:r>
          </a:p>
        </p:txBody>
      </p:sp>
      <p:pic>
        <p:nvPicPr>
          <p:cNvPr id="5" name="Picture 4">
            <a:extLst>
              <a:ext uri="{FF2B5EF4-FFF2-40B4-BE49-F238E27FC236}">
                <a16:creationId xmlns:a16="http://schemas.microsoft.com/office/drawing/2014/main" id="{201BD3A8-1692-4C1C-A3E2-604ADAE1F9AE}"/>
              </a:ext>
            </a:extLst>
          </p:cNvPr>
          <p:cNvPicPr>
            <a:picLocks noChangeAspect="1"/>
          </p:cNvPicPr>
          <p:nvPr/>
        </p:nvPicPr>
        <p:blipFill>
          <a:blip r:embed="rId2"/>
          <a:stretch>
            <a:fillRect/>
          </a:stretch>
        </p:blipFill>
        <p:spPr>
          <a:xfrm>
            <a:off x="1438275" y="1628800"/>
            <a:ext cx="6267450" cy="4800600"/>
          </a:xfrm>
          <a:prstGeom prst="rect">
            <a:avLst/>
          </a:prstGeom>
        </p:spPr>
      </p:pic>
    </p:spTree>
    <p:extLst>
      <p:ext uri="{BB962C8B-B14F-4D97-AF65-F5344CB8AC3E}">
        <p14:creationId xmlns:p14="http://schemas.microsoft.com/office/powerpoint/2010/main" val="396799443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F3E1D-7350-416C-B5DA-245652F96837}"/>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11308523-7195-4C41-B4C7-8BCFDF87807A}"/>
              </a:ext>
            </a:extLst>
          </p:cNvPr>
          <p:cNvSpPr>
            <a:spLocks noGrp="1"/>
          </p:cNvSpPr>
          <p:nvPr>
            <p:ph idx="1"/>
          </p:nvPr>
        </p:nvSpPr>
        <p:spPr/>
        <p:txBody>
          <a:bodyPr/>
          <a:lstStyle/>
          <a:p>
            <a:pPr marL="0" indent="0">
              <a:buNone/>
            </a:pPr>
            <a:r>
              <a:rPr lang="en-MY" dirty="0"/>
              <a:t>Works councils are – </a:t>
            </a:r>
          </a:p>
          <a:p>
            <a:pPr marL="0" indent="0">
              <a:buNone/>
            </a:pPr>
            <a:r>
              <a:rPr lang="en-MY" dirty="0"/>
              <a:t>	</a:t>
            </a:r>
          </a:p>
          <a:p>
            <a:pPr marL="514350" indent="-514350">
              <a:buFont typeface="+mj-lt"/>
              <a:buAutoNum type="alphaUcPeriod"/>
            </a:pPr>
            <a:r>
              <a:rPr lang="en-MY" dirty="0"/>
              <a:t>Unique to Europe.	</a:t>
            </a:r>
          </a:p>
          <a:p>
            <a:pPr marL="514350" indent="-514350">
              <a:buFont typeface="+mj-lt"/>
              <a:buAutoNum type="alphaUcPeriod"/>
            </a:pPr>
            <a:r>
              <a:rPr lang="en-MY" dirty="0"/>
              <a:t>Encouraged by the International Labour Organization.	</a:t>
            </a:r>
          </a:p>
          <a:p>
            <a:pPr marL="514350" indent="-514350">
              <a:buFont typeface="+mj-lt"/>
              <a:buAutoNum type="alphaUcPeriod"/>
            </a:pPr>
            <a:r>
              <a:rPr lang="en-MY" dirty="0"/>
              <a:t>Plant-level groups of worker representatives.</a:t>
            </a:r>
          </a:p>
          <a:p>
            <a:pPr marL="514350" indent="-514350">
              <a:buFont typeface="+mj-lt"/>
              <a:buAutoNum type="alphaUcPeriod"/>
            </a:pPr>
            <a:r>
              <a:rPr lang="en-MY" dirty="0"/>
              <a:t>mandatory in all European countries.</a:t>
            </a:r>
          </a:p>
          <a:p>
            <a:pPr marL="0" indent="0">
              <a:buNone/>
            </a:pPr>
            <a:endParaRPr lang="en-MY" dirty="0"/>
          </a:p>
        </p:txBody>
      </p:sp>
    </p:spTree>
    <p:extLst>
      <p:ext uri="{BB962C8B-B14F-4D97-AF65-F5344CB8AC3E}">
        <p14:creationId xmlns:p14="http://schemas.microsoft.com/office/powerpoint/2010/main" val="348306931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0E40D-6F79-4F35-A42E-DDDB2D04B4ED}"/>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C222B349-4559-4773-8179-9E7DDF273768}"/>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27510072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97F62-78DA-4A90-AF35-ABDB37F0564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CD0F3434-77F6-4529-ACEE-C910B6A36C88}"/>
              </a:ext>
            </a:extLst>
          </p:cNvPr>
          <p:cNvSpPr>
            <a:spLocks noGrp="1"/>
          </p:cNvSpPr>
          <p:nvPr>
            <p:ph idx="1"/>
          </p:nvPr>
        </p:nvSpPr>
        <p:spPr/>
        <p:txBody>
          <a:bodyPr/>
          <a:lstStyle/>
          <a:p>
            <a:pPr marL="0" indent="0">
              <a:buNone/>
            </a:pPr>
            <a:r>
              <a:rPr lang="en-MY" sz="5400" dirty="0"/>
              <a:t>Questions</a:t>
            </a:r>
          </a:p>
        </p:txBody>
      </p:sp>
    </p:spTree>
    <p:extLst>
      <p:ext uri="{BB962C8B-B14F-4D97-AF65-F5344CB8AC3E}">
        <p14:creationId xmlns:p14="http://schemas.microsoft.com/office/powerpoint/2010/main" val="94226360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4217</TotalTime>
  <Words>3447</Words>
  <Application>Microsoft Office PowerPoint</Application>
  <PresentationFormat>On-screen Show (4:3)</PresentationFormat>
  <Paragraphs>267</Paragraphs>
  <Slides>68</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68</vt:i4>
      </vt:variant>
    </vt:vector>
  </HeadingPairs>
  <TitlesOfParts>
    <vt:vector size="72" baseType="lpstr">
      <vt:lpstr>Arial</vt:lpstr>
      <vt:lpstr>Times New Roman</vt:lpstr>
      <vt:lpstr>Wingdings</vt:lpstr>
      <vt:lpstr>Office Theme</vt:lpstr>
      <vt:lpstr>GLOBAL TALENT MANAGEMENT - III</vt:lpstr>
      <vt:lpstr>PowerPoint Presentation</vt:lpstr>
      <vt:lpstr>Employee Relations</vt:lpstr>
      <vt:lpstr>Industrial Relations</vt:lpstr>
      <vt:lpstr>Perspectives of Industrial Relations</vt:lpstr>
      <vt:lpstr>1. Worker's Perspective</vt:lpstr>
      <vt:lpstr>2. Employer's Perspective</vt:lpstr>
      <vt:lpstr>3. Society Perspective</vt:lpstr>
      <vt:lpstr>4. Government Perspective</vt:lpstr>
      <vt:lpstr>Global Employer-Employee Cooperation</vt:lpstr>
      <vt:lpstr>1.1 Co-determination</vt:lpstr>
      <vt:lpstr>Models of Codetermination</vt:lpstr>
      <vt:lpstr>Models of Corporate Governance</vt:lpstr>
      <vt:lpstr>1.2 Industrial democracy</vt:lpstr>
      <vt:lpstr>1.3 Global IL Management Approach</vt:lpstr>
      <vt:lpstr>1.3 Global IL Management Approach</vt:lpstr>
      <vt:lpstr>Question # 1</vt:lpstr>
      <vt:lpstr>Answer # 1</vt:lpstr>
      <vt:lpstr>PowerPoint Presentation</vt:lpstr>
      <vt:lpstr>Trade Union</vt:lpstr>
      <vt:lpstr>Trade Union Recognition</vt:lpstr>
      <vt:lpstr>Objectives of Trade Union</vt:lpstr>
      <vt:lpstr>Trade Union Recognition</vt:lpstr>
      <vt:lpstr>Collective bargaining</vt:lpstr>
      <vt:lpstr>Why join a union?</vt:lpstr>
      <vt:lpstr>Difference Trade Union and Works Council</vt:lpstr>
      <vt:lpstr>Question # 2</vt:lpstr>
      <vt:lpstr>Answer # 2</vt:lpstr>
      <vt:lpstr>PowerPoint Presentation</vt:lpstr>
      <vt:lpstr>Collective Bargaining</vt:lpstr>
      <vt:lpstr>Collective Bargaining Process</vt:lpstr>
      <vt:lpstr>1.1 Prepare</vt:lpstr>
      <vt:lpstr>1.2 Discuss</vt:lpstr>
      <vt:lpstr>1.3 Propose</vt:lpstr>
      <vt:lpstr>1.4 Bargain</vt:lpstr>
      <vt:lpstr>1.5 Settlement</vt:lpstr>
      <vt:lpstr>PowerPoint Presentation</vt:lpstr>
      <vt:lpstr>Employee Engagement</vt:lpstr>
      <vt:lpstr>Organizational citizenship Behavior (OCB)</vt:lpstr>
      <vt:lpstr>Relationship between Employee Engagement and OCB</vt:lpstr>
      <vt:lpstr>Three Dimensions</vt:lpstr>
      <vt:lpstr>Employee Engagement Model</vt:lpstr>
      <vt:lpstr>1. Brand</vt:lpstr>
      <vt:lpstr>2. Leadership</vt:lpstr>
      <vt:lpstr>3. Performance</vt:lpstr>
      <vt:lpstr>4. The Basics</vt:lpstr>
      <vt:lpstr>5. The Work</vt:lpstr>
      <vt:lpstr>6. Company Practices</vt:lpstr>
      <vt:lpstr>6. Company Practices </vt:lpstr>
      <vt:lpstr>6. Company Practices</vt:lpstr>
      <vt:lpstr>Question # 3</vt:lpstr>
      <vt:lpstr>Answer # 3</vt:lpstr>
      <vt:lpstr>PowerPoint Presentation</vt:lpstr>
      <vt:lpstr>Employee Survey</vt:lpstr>
      <vt:lpstr>Employee Survey</vt:lpstr>
      <vt:lpstr>1. Preparation</vt:lpstr>
      <vt:lpstr>Steps in Preparation</vt:lpstr>
      <vt:lpstr>2. Communication</vt:lpstr>
      <vt:lpstr>3. Implementation</vt:lpstr>
      <vt:lpstr>4. Analysis</vt:lpstr>
      <vt:lpstr>5. Action Planning</vt:lpstr>
      <vt:lpstr>PowerPoint Presentation</vt:lpstr>
      <vt:lpstr>European Works Councils (EWCs)</vt:lpstr>
      <vt:lpstr>Purpose of EWC</vt:lpstr>
      <vt:lpstr>European Works Councils (EWCs)</vt:lpstr>
      <vt:lpstr>Question # 4</vt:lpstr>
      <vt:lpstr>Answer # 4</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122</cp:revision>
  <cp:lastPrinted>1601-01-01T00:00:00Z</cp:lastPrinted>
  <dcterms:created xsi:type="dcterms:W3CDTF">2020-07-09T15:12:46Z</dcterms:created>
  <dcterms:modified xsi:type="dcterms:W3CDTF">2022-03-27T07:23:13Z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