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3" r:id="rId1"/>
  </p:sldMasterIdLst>
  <p:notesMasterIdLst>
    <p:notesMasterId r:id="rId17"/>
  </p:notesMasterIdLst>
  <p:sldIdLst>
    <p:sldId id="256" r:id="rId2"/>
    <p:sldId id="374" r:id="rId3"/>
    <p:sldId id="375" r:id="rId4"/>
    <p:sldId id="321" r:id="rId5"/>
    <p:sldId id="324" r:id="rId6"/>
    <p:sldId id="325" r:id="rId7"/>
    <p:sldId id="364" r:id="rId8"/>
    <p:sldId id="366" r:id="rId9"/>
    <p:sldId id="365" r:id="rId10"/>
    <p:sldId id="367" r:id="rId11"/>
    <p:sldId id="368" r:id="rId12"/>
    <p:sldId id="369" r:id="rId13"/>
    <p:sldId id="370" r:id="rId14"/>
    <p:sldId id="371" r:id="rId15"/>
    <p:sldId id="37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17" autoAdjust="0"/>
    <p:restoredTop sz="94660"/>
  </p:normalViewPr>
  <p:slideViewPr>
    <p:cSldViewPr snapToGrid="0">
      <p:cViewPr varScale="1">
        <p:scale>
          <a:sx n="60" d="100"/>
          <a:sy n="60" d="100"/>
        </p:scale>
        <p:origin x="95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29BD99-947A-46BC-88EC-CE938D9FD212}" type="datetimeFigureOut">
              <a:rPr lang="en-US" smtClean="0"/>
              <a:t>1/29/2022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0920C7-87F1-4457-9DFF-40D5B0D8E41E}" type="slidenum">
              <a:rPr lang="en-US" smtClean="0"/>
              <a:t>‹#›</a:t>
            </a:fld>
            <a:endParaRPr lang="en-US"/>
          </a:p>
        </p:txBody>
      </p:sp>
    </p:spTree>
    <p:extLst>
      <p:ext uri="{BB962C8B-B14F-4D97-AF65-F5344CB8AC3E}">
        <p14:creationId xmlns:p14="http://schemas.microsoft.com/office/powerpoint/2010/main" val="4072144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9B0C2-B6AD-4499-828C-B65F35B0AA33}" type="datetime1">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076479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30CC64-6763-429C-BEC1-3476534F5C95}" type="datetime1">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4253655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7B0E63-EF01-4D9D-A73D-89021AF681C3}" type="datetime1">
              <a:rPr lang="en-US" smtClean="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3BAE12-D270-459D-897B-6833652BB167}" type="slidenum">
              <a:rPr lang="en-US" smtClean="0"/>
              <a:t>‹#›</a:t>
            </a:fld>
            <a:endParaRPr lang="en-US" dirty="0"/>
          </a:p>
        </p:txBody>
      </p:sp>
    </p:spTree>
    <p:extLst>
      <p:ext uri="{BB962C8B-B14F-4D97-AF65-F5344CB8AC3E}">
        <p14:creationId xmlns:p14="http://schemas.microsoft.com/office/powerpoint/2010/main" val="185381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DC63C8-CEAE-40A3-8ECE-CD3CDF1B2283}" type="datetime1">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600398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F82264-45A4-481E-9A2A-DFF5F509F847}" type="datetime1">
              <a:rPr lang="en-US" smtClean="0"/>
              <a:t>1/29/2022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310689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F5834AE9-EFC0-4ACC-B352-6CA54BE5E48E}" type="datetime1">
              <a:rPr lang="en-US" smtClean="0"/>
              <a:t>1/29/2022</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256167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06EADD6-EEE6-4E69-9E75-395214E4A414}" type="datetime1">
              <a:rPr lang="en-US" smtClean="0"/>
              <a:t>1/29/2022</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962283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817D589-DDAF-4674-BE7C-9FCE2A865005}" type="datetime1">
              <a:rPr lang="en-US" smtClean="0"/>
              <a:t>1/29/2022</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1026260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F65E25-06A5-47F9-B51E-033AFF771F55}" type="datetime1">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6655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A805F8-EC99-42B3-BDBE-C9C0F3BD8BB8}" type="datetime1">
              <a:rPr lang="en-US" smtClean="0"/>
              <a:t>1/29/2022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438098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F9EA7E9-1DF7-4352-A533-02EFE94BD6C3}" type="datetime1">
              <a:rPr lang="en-US" smtClean="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1883569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DF91367-B92E-4CEF-8149-0ADBCE0BDBBB}" type="datetime1">
              <a:rPr lang="en-US" smtClean="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3BAE12-D270-459D-897B-6833652BB167}" type="slidenum">
              <a:rPr lang="en-US" smtClean="0"/>
              <a:pPr/>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57486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8CA401-66E7-42F0-9F55-DD4DFCB6E511}" type="datetime1">
              <a:rPr lang="en-US" smtClean="0"/>
              <a:t>1/29/2022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101368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B03C0C4-5139-411C-9506-AFCC2F318E7E}" type="datetime1">
              <a:rPr lang="en-US" smtClean="0"/>
              <a:t>1/29/2022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1097890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B4FA1D4-2B9D-4418-A8AD-EDADF11BD46D}" type="datetime1">
              <a:rPr lang="en-US" smtClean="0"/>
              <a:t>1/29/2022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3099060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3C4D9-B0F0-4378-8B5B-ABF063AEC4C0}" type="datetime1">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2615619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3046B4-6D06-490D-BCFF-7FA77D939800}" type="datetime1">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3BAE12-D270-459D-897B-6833652BB167}" type="slidenum">
              <a:rPr lang="en-US" smtClean="0"/>
              <a:t>‹#›</a:t>
            </a:fld>
            <a:endParaRPr lang="en-US"/>
          </a:p>
        </p:txBody>
      </p:sp>
    </p:spTree>
    <p:extLst>
      <p:ext uri="{BB962C8B-B14F-4D97-AF65-F5344CB8AC3E}">
        <p14:creationId xmlns:p14="http://schemas.microsoft.com/office/powerpoint/2010/main" val="37985439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609600" y="228601"/>
            <a:ext cx="109728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609600" y="5368160"/>
            <a:ext cx="109728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125293" y="6172200"/>
            <a:ext cx="1146047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8447617" y="113072"/>
            <a:ext cx="28447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8B5F7B6-6B0C-4E23-9140-1B65EFD66F21}" type="datetime1">
              <a:rPr lang="en-US" smtClean="0"/>
              <a:t>1/29/2022</a:t>
            </a:fld>
            <a:endParaRPr/>
          </a:p>
        </p:txBody>
      </p:sp>
      <p:sp>
        <p:nvSpPr>
          <p:cNvPr id="58" name="Shape 58"/>
          <p:cNvSpPr txBox="1">
            <a:spLocks noGrp="1"/>
          </p:cNvSpPr>
          <p:nvPr>
            <p:ph type="sldNum" idx="12"/>
          </p:nvPr>
        </p:nvSpPr>
        <p:spPr>
          <a:xfrm>
            <a:off x="11292415" y="113072"/>
            <a:ext cx="735711" cy="182879"/>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cap="none" smtClean="0">
                <a:solidFill>
                  <a:schemeClr val="dk1"/>
                </a:solidFill>
                <a:latin typeface="Arial"/>
                <a:ea typeface="Arial"/>
                <a:cs typeface="Arial"/>
                <a:sym typeface="Arial"/>
              </a:rPr>
              <a:pPr algn="r">
                <a:buSzPct val="25000"/>
              </a:pPr>
              <a:t>‹#›</a:t>
            </a:fld>
            <a:endParaRPr lang="en-US" sz="900"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548948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EAED393-9A61-4015-8308-039624802634}" type="datetime1">
              <a:rPr lang="en-US" smtClean="0"/>
              <a:t>1/29/2022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73BAE12-D270-459D-897B-6833652BB167}" type="slidenum">
              <a:rPr lang="en-US" smtClean="0"/>
              <a:pPr/>
              <a:t>‹#›</a:t>
            </a:fld>
            <a:endParaRPr lang="en-US" dirty="0"/>
          </a:p>
        </p:txBody>
      </p:sp>
    </p:spTree>
    <p:extLst>
      <p:ext uri="{BB962C8B-B14F-4D97-AF65-F5344CB8AC3E}">
        <p14:creationId xmlns:p14="http://schemas.microsoft.com/office/powerpoint/2010/main" val="3588713134"/>
      </p:ext>
    </p:extLst>
  </p:cSld>
  <p:clrMap bg1="dk1" tx1="lt1" bg2="dk2" tx2="lt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 id="2147483926" r:id="rId13"/>
    <p:sldLayoutId id="2147483927" r:id="rId14"/>
    <p:sldLayoutId id="2147483928" r:id="rId15"/>
    <p:sldLayoutId id="2147483929" r:id="rId16"/>
    <p:sldLayoutId id="2147483930" r:id="rId17"/>
    <p:sldLayoutId id="2147483931" r:id="rId18"/>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A6050-05A0-41F9-8BD7-2D9E844C68A8}"/>
              </a:ext>
            </a:extLst>
          </p:cNvPr>
          <p:cNvSpPr>
            <a:spLocks noGrp="1"/>
          </p:cNvSpPr>
          <p:nvPr>
            <p:ph type="ctrTitle"/>
          </p:nvPr>
        </p:nvSpPr>
        <p:spPr>
          <a:xfrm>
            <a:off x="5974080" y="2458720"/>
            <a:ext cx="6065519" cy="2318661"/>
          </a:xfrm>
        </p:spPr>
        <p:txBody>
          <a:bodyPr>
            <a:normAutofit fontScale="90000"/>
          </a:bodyPr>
          <a:lstStyle/>
          <a:p>
            <a:pPr>
              <a:lnSpc>
                <a:spcPct val="90000"/>
              </a:lnSpc>
            </a:pPr>
            <a:r>
              <a:rPr lang="en-US" sz="5100" b="1" dirty="0"/>
              <a:t>Global Supply Chain  Strategy- Drivers and Performance Metrics </a:t>
            </a:r>
          </a:p>
        </p:txBody>
      </p:sp>
      <p:sp>
        <p:nvSpPr>
          <p:cNvPr id="3" name="Subtitle 2">
            <a:extLst>
              <a:ext uri="{FF2B5EF4-FFF2-40B4-BE49-F238E27FC236}">
                <a16:creationId xmlns:a16="http://schemas.microsoft.com/office/drawing/2014/main" id="{C94B31A8-4AA1-4A1B-9E9E-6B40647E0859}"/>
              </a:ext>
            </a:extLst>
          </p:cNvPr>
          <p:cNvSpPr>
            <a:spLocks noGrp="1"/>
          </p:cNvSpPr>
          <p:nvPr>
            <p:ph type="subTitle" idx="1"/>
          </p:nvPr>
        </p:nvSpPr>
        <p:spPr>
          <a:xfrm>
            <a:off x="6185989" y="4777381"/>
            <a:ext cx="4397828" cy="861420"/>
          </a:xfrm>
        </p:spPr>
        <p:txBody>
          <a:bodyPr>
            <a:normAutofit/>
          </a:bodyPr>
          <a:lstStyle/>
          <a:p>
            <a:r>
              <a:rPr lang="en-US" dirty="0">
                <a:solidFill>
                  <a:schemeClr val="tx1"/>
                </a:solidFill>
              </a:rPr>
              <a:t>Sachin KAMBLE </a:t>
            </a:r>
          </a:p>
        </p:txBody>
      </p:sp>
      <p:pic>
        <p:nvPicPr>
          <p:cNvPr id="7" name="Graphic 6" descr="Earth Globe Americas">
            <a:extLst>
              <a:ext uri="{FF2B5EF4-FFF2-40B4-BE49-F238E27FC236}">
                <a16:creationId xmlns:a16="http://schemas.microsoft.com/office/drawing/2014/main" id="{B5B579CE-BAC7-4181-BA59-BFD70E103F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3854" y="703489"/>
            <a:ext cx="5450557" cy="5450557"/>
          </a:xfrm>
          <a:prstGeom prst="rect">
            <a:avLst/>
          </a:prstGeom>
          <a:effectLst/>
        </p:spPr>
      </p:pic>
      <p:sp>
        <p:nvSpPr>
          <p:cNvPr id="5" name="Slide Number Placeholder 4">
            <a:extLst>
              <a:ext uri="{FF2B5EF4-FFF2-40B4-BE49-F238E27FC236}">
                <a16:creationId xmlns:a16="http://schemas.microsoft.com/office/drawing/2014/main" id="{01C8C761-99C4-4367-B765-396B0675BF9C}"/>
              </a:ext>
            </a:extLst>
          </p:cNvPr>
          <p:cNvSpPr>
            <a:spLocks noGrp="1"/>
          </p:cNvSpPr>
          <p:nvPr>
            <p:ph type="sldNum" sz="quarter" idx="12"/>
          </p:nvPr>
        </p:nvSpPr>
        <p:spPr/>
        <p:txBody>
          <a:bodyPr/>
          <a:lstStyle/>
          <a:p>
            <a:fld id="{273BAE12-D270-459D-897B-6833652BB167}" type="slidenum">
              <a:rPr lang="en-US" smtClean="0"/>
              <a:t>1</a:t>
            </a:fld>
            <a:endParaRPr lang="en-US"/>
          </a:p>
        </p:txBody>
      </p:sp>
    </p:spTree>
    <p:extLst>
      <p:ext uri="{BB962C8B-B14F-4D97-AF65-F5344CB8AC3E}">
        <p14:creationId xmlns:p14="http://schemas.microsoft.com/office/powerpoint/2010/main" val="3015561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C2D91-3330-4E56-9373-627AC2B81B7C}"/>
              </a:ext>
            </a:extLst>
          </p:cNvPr>
          <p:cNvSpPr>
            <a:spLocks noGrp="1"/>
          </p:cNvSpPr>
          <p:nvPr>
            <p:ph type="title"/>
          </p:nvPr>
        </p:nvSpPr>
        <p:spPr>
          <a:xfrm>
            <a:off x="168591" y="160320"/>
            <a:ext cx="9404723" cy="898562"/>
          </a:xfrm>
        </p:spPr>
        <p:txBody>
          <a:bodyPr/>
          <a:lstStyle/>
          <a:p>
            <a:r>
              <a:rPr lang="en-US" b="1" dirty="0"/>
              <a:t>Financial Performance Measures </a:t>
            </a:r>
          </a:p>
        </p:txBody>
      </p:sp>
      <p:sp>
        <p:nvSpPr>
          <p:cNvPr id="3" name="Content Placeholder 2">
            <a:extLst>
              <a:ext uri="{FF2B5EF4-FFF2-40B4-BE49-F238E27FC236}">
                <a16:creationId xmlns:a16="http://schemas.microsoft.com/office/drawing/2014/main" id="{8C6CC75F-9544-497B-8DF3-470931B051E2}"/>
              </a:ext>
            </a:extLst>
          </p:cNvPr>
          <p:cNvSpPr>
            <a:spLocks noGrp="1"/>
          </p:cNvSpPr>
          <p:nvPr>
            <p:ph idx="1"/>
          </p:nvPr>
        </p:nvSpPr>
        <p:spPr>
          <a:xfrm>
            <a:off x="304800" y="1219200"/>
            <a:ext cx="11480800" cy="5029199"/>
          </a:xfrm>
        </p:spPr>
        <p:txBody>
          <a:bodyPr/>
          <a:lstStyle/>
          <a:p>
            <a:pPr>
              <a:lnSpc>
                <a:spcPct val="90000"/>
              </a:lnSpc>
            </a:pPr>
            <a:r>
              <a:rPr lang="en-US" sz="2200" dirty="0"/>
              <a:t>Increasing the surplus allows for a growth of supply chain profitability, which facilitates an improvement in the financial performance of each member of the supply chain. </a:t>
            </a:r>
          </a:p>
          <a:p>
            <a:pPr>
              <a:lnSpc>
                <a:spcPct val="90000"/>
              </a:lnSpc>
            </a:pPr>
            <a:r>
              <a:rPr lang="en-US" sz="2200" dirty="0"/>
              <a:t>Now, we define important financial measures that are reported by a firm and affected by supply chain performance. </a:t>
            </a:r>
          </a:p>
        </p:txBody>
      </p:sp>
      <p:sp>
        <p:nvSpPr>
          <p:cNvPr id="4" name="Slide Number Placeholder 3">
            <a:extLst>
              <a:ext uri="{FF2B5EF4-FFF2-40B4-BE49-F238E27FC236}">
                <a16:creationId xmlns:a16="http://schemas.microsoft.com/office/drawing/2014/main" id="{0617D911-72EE-420E-88A6-3EE4FC95225D}"/>
              </a:ext>
            </a:extLst>
          </p:cNvPr>
          <p:cNvSpPr>
            <a:spLocks noGrp="1"/>
          </p:cNvSpPr>
          <p:nvPr>
            <p:ph type="sldNum" sz="quarter" idx="12"/>
          </p:nvPr>
        </p:nvSpPr>
        <p:spPr/>
        <p:txBody>
          <a:bodyPr/>
          <a:lstStyle/>
          <a:p>
            <a:fld id="{273BAE12-D270-459D-897B-6833652BB167}" type="slidenum">
              <a:rPr lang="en-US" smtClean="0"/>
              <a:t>2</a:t>
            </a:fld>
            <a:endParaRPr lang="en-US"/>
          </a:p>
        </p:txBody>
      </p:sp>
    </p:spTree>
    <p:extLst>
      <p:ext uri="{BB962C8B-B14F-4D97-AF65-F5344CB8AC3E}">
        <p14:creationId xmlns:p14="http://schemas.microsoft.com/office/powerpoint/2010/main" val="205585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CAED-720B-4743-9872-F3B2B94F4C8F}"/>
              </a:ext>
            </a:extLst>
          </p:cNvPr>
          <p:cNvSpPr>
            <a:spLocks noGrp="1"/>
          </p:cNvSpPr>
          <p:nvPr>
            <p:ph type="title"/>
          </p:nvPr>
        </p:nvSpPr>
        <p:spPr>
          <a:xfrm>
            <a:off x="0" y="156217"/>
            <a:ext cx="9706429" cy="767687"/>
          </a:xfrm>
        </p:spPr>
        <p:txBody>
          <a:bodyPr/>
          <a:lstStyle/>
          <a:p>
            <a:r>
              <a:rPr lang="en-US" b="1" dirty="0"/>
              <a:t>Financial Performance Measures</a:t>
            </a:r>
          </a:p>
        </p:txBody>
      </p:sp>
      <p:sp>
        <p:nvSpPr>
          <p:cNvPr id="4" name="Slide Number Placeholder 3">
            <a:extLst>
              <a:ext uri="{FF2B5EF4-FFF2-40B4-BE49-F238E27FC236}">
                <a16:creationId xmlns:a16="http://schemas.microsoft.com/office/drawing/2014/main" id="{3F0B1D1A-0440-4A9D-A328-D52F430CBA93}"/>
              </a:ext>
            </a:extLst>
          </p:cNvPr>
          <p:cNvSpPr>
            <a:spLocks noGrp="1"/>
          </p:cNvSpPr>
          <p:nvPr>
            <p:ph type="sldNum" sz="quarter" idx="12"/>
          </p:nvPr>
        </p:nvSpPr>
        <p:spPr/>
        <p:txBody>
          <a:bodyPr/>
          <a:lstStyle/>
          <a:p>
            <a:fld id="{273BAE12-D270-459D-897B-6833652BB167}" type="slidenum">
              <a:rPr lang="en-US" smtClean="0"/>
              <a:t>3</a:t>
            </a:fld>
            <a:endParaRPr lang="en-US"/>
          </a:p>
        </p:txBody>
      </p:sp>
      <p:sp>
        <p:nvSpPr>
          <p:cNvPr id="6" name="TextBox 5">
            <a:extLst>
              <a:ext uri="{FF2B5EF4-FFF2-40B4-BE49-F238E27FC236}">
                <a16:creationId xmlns:a16="http://schemas.microsoft.com/office/drawing/2014/main" id="{F21BCA8D-63AD-4083-9910-4F793B5C904C}"/>
              </a:ext>
            </a:extLst>
          </p:cNvPr>
          <p:cNvSpPr txBox="1"/>
          <p:nvPr/>
        </p:nvSpPr>
        <p:spPr>
          <a:xfrm>
            <a:off x="-388872" y="1076940"/>
            <a:ext cx="8351520" cy="424732"/>
          </a:xfrm>
          <a:prstGeom prst="rect">
            <a:avLst/>
          </a:prstGeom>
          <a:noFill/>
        </p:spPr>
        <p:txBody>
          <a:bodyPr wrap="square" rtlCol="0">
            <a:spAutoFit/>
          </a:bodyPr>
          <a:lstStyle/>
          <a:p>
            <a:pPr lvl="1">
              <a:lnSpc>
                <a:spcPct val="90000"/>
              </a:lnSpc>
              <a:spcBef>
                <a:spcPts val="1000"/>
              </a:spcBef>
              <a:buClr>
                <a:schemeClr val="accent1"/>
              </a:buClr>
              <a:buSzPct val="80000"/>
            </a:pPr>
            <a:r>
              <a:rPr lang="en-US" sz="2400" b="1" dirty="0">
                <a:latin typeface="+mj-lt"/>
                <a:ea typeface="+mj-ea"/>
                <a:cs typeface="+mj-cs"/>
              </a:rPr>
              <a:t>Return on Assets (ROA) </a:t>
            </a:r>
            <a:r>
              <a:rPr lang="en-US" sz="2400" dirty="0">
                <a:latin typeface="+mj-lt"/>
                <a:ea typeface="+mj-ea"/>
                <a:cs typeface="+mj-cs"/>
              </a:rPr>
              <a:t>= Net Income/ Total Assets</a:t>
            </a:r>
          </a:p>
        </p:txBody>
      </p:sp>
      <p:sp>
        <p:nvSpPr>
          <p:cNvPr id="7" name="TextBox 6">
            <a:extLst>
              <a:ext uri="{FF2B5EF4-FFF2-40B4-BE49-F238E27FC236}">
                <a16:creationId xmlns:a16="http://schemas.microsoft.com/office/drawing/2014/main" id="{B9311C60-55CA-41CF-90EB-26D984E3F5A9}"/>
              </a:ext>
            </a:extLst>
          </p:cNvPr>
          <p:cNvSpPr txBox="1"/>
          <p:nvPr/>
        </p:nvSpPr>
        <p:spPr>
          <a:xfrm>
            <a:off x="-388872" y="1692334"/>
            <a:ext cx="9706429" cy="424732"/>
          </a:xfrm>
          <a:prstGeom prst="rect">
            <a:avLst/>
          </a:prstGeom>
          <a:noFill/>
        </p:spPr>
        <p:txBody>
          <a:bodyPr wrap="square" rtlCol="0">
            <a:spAutoFit/>
          </a:bodyPr>
          <a:lstStyle/>
          <a:p>
            <a:pPr lvl="1">
              <a:lnSpc>
                <a:spcPct val="90000"/>
              </a:lnSpc>
              <a:spcBef>
                <a:spcPts val="1000"/>
              </a:spcBef>
              <a:buClr>
                <a:schemeClr val="accent1"/>
              </a:buClr>
              <a:buSzPct val="80000"/>
            </a:pPr>
            <a:r>
              <a:rPr lang="en-US" sz="2400" b="1" dirty="0">
                <a:latin typeface="+mj-lt"/>
                <a:ea typeface="+mj-ea"/>
                <a:cs typeface="+mj-cs"/>
              </a:rPr>
              <a:t>Return on Equity (ROE) </a:t>
            </a:r>
            <a:r>
              <a:rPr lang="en-US" sz="2400" dirty="0">
                <a:latin typeface="+mj-lt"/>
                <a:ea typeface="+mj-ea"/>
                <a:cs typeface="+mj-cs"/>
              </a:rPr>
              <a:t>= Net Income/ Stockholder Equity</a:t>
            </a:r>
          </a:p>
        </p:txBody>
      </p:sp>
      <p:sp>
        <p:nvSpPr>
          <p:cNvPr id="8" name="TextBox 7">
            <a:extLst>
              <a:ext uri="{FF2B5EF4-FFF2-40B4-BE49-F238E27FC236}">
                <a16:creationId xmlns:a16="http://schemas.microsoft.com/office/drawing/2014/main" id="{D23B68D1-7E30-4E23-9A85-44275CB7257C}"/>
              </a:ext>
            </a:extLst>
          </p:cNvPr>
          <p:cNvSpPr txBox="1"/>
          <p:nvPr/>
        </p:nvSpPr>
        <p:spPr>
          <a:xfrm>
            <a:off x="-388872" y="2221005"/>
            <a:ext cx="8351520" cy="424732"/>
          </a:xfrm>
          <a:prstGeom prst="rect">
            <a:avLst/>
          </a:prstGeom>
          <a:noFill/>
        </p:spPr>
        <p:txBody>
          <a:bodyPr wrap="square" rtlCol="0">
            <a:spAutoFit/>
          </a:bodyPr>
          <a:lstStyle/>
          <a:p>
            <a:pPr lvl="1">
              <a:lnSpc>
                <a:spcPct val="90000"/>
              </a:lnSpc>
              <a:spcBef>
                <a:spcPts val="1000"/>
              </a:spcBef>
              <a:buClr>
                <a:schemeClr val="accent1"/>
              </a:buClr>
              <a:buSzPct val="80000"/>
            </a:pPr>
            <a:r>
              <a:rPr lang="en-US" sz="2400" b="1" dirty="0">
                <a:latin typeface="+mj-lt"/>
                <a:ea typeface="+mj-ea"/>
                <a:cs typeface="+mj-cs"/>
              </a:rPr>
              <a:t>ROFL</a:t>
            </a:r>
            <a:r>
              <a:rPr lang="en-US" sz="2400" dirty="0">
                <a:latin typeface="+mj-lt"/>
                <a:ea typeface="+mj-ea"/>
                <a:cs typeface="+mj-cs"/>
              </a:rPr>
              <a:t>  = ROE - ROA</a:t>
            </a:r>
          </a:p>
        </p:txBody>
      </p:sp>
      <p:sp>
        <p:nvSpPr>
          <p:cNvPr id="9" name="TextBox 8">
            <a:extLst>
              <a:ext uri="{FF2B5EF4-FFF2-40B4-BE49-F238E27FC236}">
                <a16:creationId xmlns:a16="http://schemas.microsoft.com/office/drawing/2014/main" id="{5F65F492-2F34-4597-BF52-43E0EAB4A7EE}"/>
              </a:ext>
            </a:extLst>
          </p:cNvPr>
          <p:cNvSpPr txBox="1"/>
          <p:nvPr/>
        </p:nvSpPr>
        <p:spPr>
          <a:xfrm>
            <a:off x="-388872" y="2852819"/>
            <a:ext cx="9389453" cy="424732"/>
          </a:xfrm>
          <a:prstGeom prst="rect">
            <a:avLst/>
          </a:prstGeom>
          <a:noFill/>
        </p:spPr>
        <p:txBody>
          <a:bodyPr wrap="square" rtlCol="0">
            <a:spAutoFit/>
          </a:bodyPr>
          <a:lstStyle/>
          <a:p>
            <a:pPr lvl="1">
              <a:lnSpc>
                <a:spcPct val="90000"/>
              </a:lnSpc>
              <a:spcBef>
                <a:spcPts val="1000"/>
              </a:spcBef>
              <a:buClr>
                <a:schemeClr val="accent1"/>
              </a:buClr>
              <a:buSzPct val="80000"/>
            </a:pPr>
            <a:r>
              <a:rPr lang="en-US" sz="2400" b="1" dirty="0">
                <a:latin typeface="+mj-lt"/>
                <a:ea typeface="+mj-ea"/>
                <a:cs typeface="+mj-cs"/>
              </a:rPr>
              <a:t>Net Profit Margin  </a:t>
            </a:r>
            <a:r>
              <a:rPr lang="en-US" sz="2400" dirty="0">
                <a:latin typeface="+mj-lt"/>
                <a:ea typeface="+mj-ea"/>
                <a:cs typeface="+mj-cs"/>
              </a:rPr>
              <a:t>= Net income/Net operating revenues</a:t>
            </a:r>
          </a:p>
        </p:txBody>
      </p:sp>
      <p:sp>
        <p:nvSpPr>
          <p:cNvPr id="10" name="TextBox 9">
            <a:extLst>
              <a:ext uri="{FF2B5EF4-FFF2-40B4-BE49-F238E27FC236}">
                <a16:creationId xmlns:a16="http://schemas.microsoft.com/office/drawing/2014/main" id="{1772C802-D72A-44F3-829E-3F3E223E2276}"/>
              </a:ext>
            </a:extLst>
          </p:cNvPr>
          <p:cNvSpPr txBox="1"/>
          <p:nvPr/>
        </p:nvSpPr>
        <p:spPr>
          <a:xfrm>
            <a:off x="-388873" y="3379767"/>
            <a:ext cx="9706429" cy="424732"/>
          </a:xfrm>
          <a:prstGeom prst="rect">
            <a:avLst/>
          </a:prstGeom>
          <a:noFill/>
        </p:spPr>
        <p:txBody>
          <a:bodyPr wrap="square" rtlCol="0">
            <a:spAutoFit/>
          </a:bodyPr>
          <a:lstStyle/>
          <a:p>
            <a:pPr lvl="1">
              <a:lnSpc>
                <a:spcPct val="90000"/>
              </a:lnSpc>
              <a:spcBef>
                <a:spcPts val="1000"/>
              </a:spcBef>
              <a:buClr>
                <a:schemeClr val="accent1"/>
              </a:buClr>
              <a:buSzPct val="80000"/>
            </a:pPr>
            <a:r>
              <a:rPr lang="en-US" sz="2400" b="1" dirty="0">
                <a:latin typeface="+mj-lt"/>
                <a:ea typeface="+mj-ea"/>
                <a:cs typeface="+mj-cs"/>
              </a:rPr>
              <a:t>Asset Turnover </a:t>
            </a:r>
            <a:r>
              <a:rPr lang="en-US" sz="2400" dirty="0">
                <a:latin typeface="+mj-lt"/>
                <a:ea typeface="+mj-ea"/>
                <a:cs typeface="+mj-cs"/>
              </a:rPr>
              <a:t>= Net operating revenues/ Total Assets</a:t>
            </a:r>
          </a:p>
        </p:txBody>
      </p:sp>
      <p:sp>
        <p:nvSpPr>
          <p:cNvPr id="11" name="TextBox 10">
            <a:extLst>
              <a:ext uri="{FF2B5EF4-FFF2-40B4-BE49-F238E27FC236}">
                <a16:creationId xmlns:a16="http://schemas.microsoft.com/office/drawing/2014/main" id="{135CC850-3C54-4EAA-A374-3C74BC9136AB}"/>
              </a:ext>
            </a:extLst>
          </p:cNvPr>
          <p:cNvSpPr txBox="1"/>
          <p:nvPr/>
        </p:nvSpPr>
        <p:spPr>
          <a:xfrm>
            <a:off x="-388872" y="3933430"/>
            <a:ext cx="12095982" cy="424732"/>
          </a:xfrm>
          <a:prstGeom prst="rect">
            <a:avLst/>
          </a:prstGeom>
          <a:noFill/>
        </p:spPr>
        <p:txBody>
          <a:bodyPr wrap="square" rtlCol="0">
            <a:spAutoFit/>
          </a:bodyPr>
          <a:lstStyle/>
          <a:p>
            <a:pPr lvl="1">
              <a:lnSpc>
                <a:spcPct val="90000"/>
              </a:lnSpc>
              <a:spcBef>
                <a:spcPts val="1000"/>
              </a:spcBef>
              <a:buClr>
                <a:schemeClr val="accent1"/>
              </a:buClr>
              <a:buSzPct val="80000"/>
            </a:pPr>
            <a:r>
              <a:rPr lang="en-US" sz="2400" b="1" dirty="0">
                <a:latin typeface="+mj-lt"/>
                <a:ea typeface="+mj-ea"/>
                <a:cs typeface="+mj-cs"/>
              </a:rPr>
              <a:t>Accounts Payable Turnover (APT)  </a:t>
            </a:r>
            <a:r>
              <a:rPr lang="en-US" sz="2400" dirty="0">
                <a:latin typeface="+mj-lt"/>
                <a:ea typeface="+mj-ea"/>
                <a:cs typeface="+mj-cs"/>
              </a:rPr>
              <a:t>= Cost of goods sold/ Accounts payable </a:t>
            </a:r>
          </a:p>
        </p:txBody>
      </p:sp>
      <p:sp>
        <p:nvSpPr>
          <p:cNvPr id="14" name="TextBox 13">
            <a:extLst>
              <a:ext uri="{FF2B5EF4-FFF2-40B4-BE49-F238E27FC236}">
                <a16:creationId xmlns:a16="http://schemas.microsoft.com/office/drawing/2014/main" id="{491D0ECF-351D-43E2-BEC6-0ED85032E444}"/>
              </a:ext>
            </a:extLst>
          </p:cNvPr>
          <p:cNvSpPr txBox="1"/>
          <p:nvPr/>
        </p:nvSpPr>
        <p:spPr>
          <a:xfrm>
            <a:off x="-388872" y="4487093"/>
            <a:ext cx="12712951" cy="424732"/>
          </a:xfrm>
          <a:prstGeom prst="rect">
            <a:avLst/>
          </a:prstGeom>
          <a:noFill/>
        </p:spPr>
        <p:txBody>
          <a:bodyPr wrap="square" rtlCol="0">
            <a:spAutoFit/>
          </a:bodyPr>
          <a:lstStyle/>
          <a:p>
            <a:pPr lvl="1">
              <a:lnSpc>
                <a:spcPct val="90000"/>
              </a:lnSpc>
              <a:spcBef>
                <a:spcPts val="1000"/>
              </a:spcBef>
              <a:buClr>
                <a:schemeClr val="accent1"/>
              </a:buClr>
              <a:buSzPct val="80000"/>
            </a:pPr>
            <a:r>
              <a:rPr lang="en-US" sz="2400" b="1" dirty="0">
                <a:latin typeface="+mj-lt"/>
                <a:ea typeface="+mj-ea"/>
                <a:cs typeface="+mj-cs"/>
              </a:rPr>
              <a:t>Accounts Receivable Turnover (ART)  </a:t>
            </a:r>
            <a:r>
              <a:rPr lang="en-US" sz="2400" dirty="0">
                <a:latin typeface="+mj-lt"/>
                <a:ea typeface="+mj-ea"/>
                <a:cs typeface="+mj-cs"/>
              </a:rPr>
              <a:t>= Net operating revenues/ Net receivables </a:t>
            </a:r>
          </a:p>
        </p:txBody>
      </p:sp>
      <p:sp>
        <p:nvSpPr>
          <p:cNvPr id="17" name="TextBox 16">
            <a:extLst>
              <a:ext uri="{FF2B5EF4-FFF2-40B4-BE49-F238E27FC236}">
                <a16:creationId xmlns:a16="http://schemas.microsoft.com/office/drawing/2014/main" id="{891ED807-1FD7-4585-AE08-96F87177205E}"/>
              </a:ext>
            </a:extLst>
          </p:cNvPr>
          <p:cNvSpPr txBox="1"/>
          <p:nvPr/>
        </p:nvSpPr>
        <p:spPr>
          <a:xfrm>
            <a:off x="-388872" y="5093915"/>
            <a:ext cx="9389453" cy="424732"/>
          </a:xfrm>
          <a:prstGeom prst="rect">
            <a:avLst/>
          </a:prstGeom>
          <a:noFill/>
        </p:spPr>
        <p:txBody>
          <a:bodyPr wrap="square" rtlCol="0">
            <a:spAutoFit/>
          </a:bodyPr>
          <a:lstStyle/>
          <a:p>
            <a:pPr lvl="1">
              <a:lnSpc>
                <a:spcPct val="90000"/>
              </a:lnSpc>
              <a:spcBef>
                <a:spcPts val="1000"/>
              </a:spcBef>
              <a:buClr>
                <a:schemeClr val="accent1"/>
              </a:buClr>
              <a:buSzPct val="80000"/>
            </a:pPr>
            <a:r>
              <a:rPr lang="en-US" sz="2400" b="1" dirty="0">
                <a:latin typeface="+mj-lt"/>
                <a:ea typeface="+mj-ea"/>
                <a:cs typeface="+mj-cs"/>
              </a:rPr>
              <a:t>Inventory turnover (INVT)= </a:t>
            </a:r>
            <a:r>
              <a:rPr lang="en-US" sz="2400" dirty="0">
                <a:latin typeface="+mj-lt"/>
                <a:ea typeface="+mj-ea"/>
                <a:cs typeface="+mj-cs"/>
              </a:rPr>
              <a:t>Cost of goods sold/ Inventories</a:t>
            </a:r>
          </a:p>
        </p:txBody>
      </p:sp>
      <p:sp>
        <p:nvSpPr>
          <p:cNvPr id="18" name="TextBox 17">
            <a:extLst>
              <a:ext uri="{FF2B5EF4-FFF2-40B4-BE49-F238E27FC236}">
                <a16:creationId xmlns:a16="http://schemas.microsoft.com/office/drawing/2014/main" id="{E22F3049-6BC8-4517-B847-F73B5A99EF79}"/>
              </a:ext>
            </a:extLst>
          </p:cNvPr>
          <p:cNvSpPr txBox="1"/>
          <p:nvPr/>
        </p:nvSpPr>
        <p:spPr>
          <a:xfrm>
            <a:off x="-388872" y="5614080"/>
            <a:ext cx="12386654" cy="424732"/>
          </a:xfrm>
          <a:prstGeom prst="rect">
            <a:avLst/>
          </a:prstGeom>
          <a:noFill/>
        </p:spPr>
        <p:txBody>
          <a:bodyPr wrap="square" rtlCol="0">
            <a:spAutoFit/>
          </a:bodyPr>
          <a:lstStyle/>
          <a:p>
            <a:pPr lvl="1">
              <a:lnSpc>
                <a:spcPct val="90000"/>
              </a:lnSpc>
              <a:spcBef>
                <a:spcPts val="1000"/>
              </a:spcBef>
              <a:buClr>
                <a:schemeClr val="accent1"/>
              </a:buClr>
              <a:buSzPct val="80000"/>
            </a:pPr>
            <a:r>
              <a:rPr lang="en-US" sz="2400" b="1" dirty="0">
                <a:latin typeface="+mj-lt"/>
                <a:ea typeface="+mj-ea"/>
                <a:cs typeface="+mj-cs"/>
              </a:rPr>
              <a:t>Plant Property and Equipment Turnover (PPET)= </a:t>
            </a:r>
            <a:r>
              <a:rPr lang="en-US" sz="2400" dirty="0">
                <a:latin typeface="+mj-lt"/>
                <a:ea typeface="+mj-ea"/>
                <a:cs typeface="+mj-cs"/>
              </a:rPr>
              <a:t>Net operating revenues/ PPE</a:t>
            </a:r>
          </a:p>
        </p:txBody>
      </p:sp>
      <p:sp>
        <p:nvSpPr>
          <p:cNvPr id="19" name="TextBox 18">
            <a:extLst>
              <a:ext uri="{FF2B5EF4-FFF2-40B4-BE49-F238E27FC236}">
                <a16:creationId xmlns:a16="http://schemas.microsoft.com/office/drawing/2014/main" id="{921AA9AF-B1AD-439E-8F33-E736131A2506}"/>
              </a:ext>
            </a:extLst>
          </p:cNvPr>
          <p:cNvSpPr txBox="1"/>
          <p:nvPr/>
        </p:nvSpPr>
        <p:spPr>
          <a:xfrm>
            <a:off x="-388872" y="6220902"/>
            <a:ext cx="9389453" cy="424732"/>
          </a:xfrm>
          <a:prstGeom prst="rect">
            <a:avLst/>
          </a:prstGeom>
          <a:noFill/>
        </p:spPr>
        <p:txBody>
          <a:bodyPr wrap="square" rtlCol="0">
            <a:spAutoFit/>
          </a:bodyPr>
          <a:lstStyle/>
          <a:p>
            <a:pPr lvl="1">
              <a:lnSpc>
                <a:spcPct val="90000"/>
              </a:lnSpc>
              <a:spcBef>
                <a:spcPts val="1000"/>
              </a:spcBef>
              <a:buClr>
                <a:schemeClr val="accent1"/>
              </a:buClr>
              <a:buSzPct val="80000"/>
            </a:pPr>
            <a:r>
              <a:rPr lang="en-US" sz="2400" b="1" dirty="0">
                <a:latin typeface="+mj-lt"/>
                <a:ea typeface="+mj-ea"/>
                <a:cs typeface="+mj-cs"/>
              </a:rPr>
              <a:t>Cycle to Cycle (C2C) </a:t>
            </a:r>
            <a:r>
              <a:rPr lang="en-US" sz="2400" dirty="0">
                <a:latin typeface="+mj-lt"/>
                <a:ea typeface="+mj-ea"/>
                <a:cs typeface="+mj-cs"/>
              </a:rPr>
              <a:t>= -52/APT+(52/ART)+52/INVT</a:t>
            </a:r>
          </a:p>
        </p:txBody>
      </p:sp>
    </p:spTree>
    <p:extLst>
      <p:ext uri="{BB962C8B-B14F-4D97-AF65-F5344CB8AC3E}">
        <p14:creationId xmlns:p14="http://schemas.microsoft.com/office/powerpoint/2010/main" val="3849615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516" y="129976"/>
            <a:ext cx="10200323" cy="766333"/>
          </a:xfrm>
        </p:spPr>
        <p:txBody>
          <a:bodyPr vert="horz" wrap="square" lIns="91425" tIns="91425" rIns="91425" bIns="91425" rtlCol="0" anchor="t" anchorCtr="0">
            <a:spAutoFit/>
          </a:bodyPr>
          <a:lstStyle/>
          <a:p>
            <a:pPr defTabSz="457200">
              <a:lnSpc>
                <a:spcPct val="90000"/>
              </a:lnSpc>
              <a:spcBef>
                <a:spcPct val="0"/>
              </a:spcBef>
              <a:buClrTx/>
            </a:pPr>
            <a:r>
              <a:rPr lang="en-US" sz="4200" dirty="0">
                <a:solidFill>
                  <a:schemeClr val="tx2"/>
                </a:solidFill>
                <a:latin typeface="+mj-lt"/>
                <a:ea typeface="+mj-ea"/>
                <a:cs typeface="+mj-cs"/>
              </a:rPr>
              <a:t>Framework for Supply Chain Decisions</a:t>
            </a:r>
          </a:p>
        </p:txBody>
      </p:sp>
      <p:sp>
        <p:nvSpPr>
          <p:cNvPr id="3" name="Text Placeholder 2"/>
          <p:cNvSpPr>
            <a:spLocks noGrp="1"/>
          </p:cNvSpPr>
          <p:nvPr>
            <p:ph type="body" idx="1"/>
          </p:nvPr>
        </p:nvSpPr>
        <p:spPr>
          <a:xfrm>
            <a:off x="1889760" y="6134493"/>
            <a:ext cx="8229600" cy="495611"/>
          </a:xfrm>
        </p:spPr>
        <p:txBody>
          <a:bodyPr>
            <a:normAutofit/>
          </a:bodyPr>
          <a:lstStyle/>
          <a:p>
            <a:r>
              <a:rPr lang="en-IN" sz="2000" b="1" dirty="0">
                <a:latin typeface="+mn-lt"/>
              </a:rPr>
              <a:t>     </a:t>
            </a:r>
            <a:r>
              <a:rPr lang="en-IN" sz="2000" b="1" dirty="0">
                <a:solidFill>
                  <a:schemeClr val="tx1"/>
                </a:solidFill>
                <a:latin typeface="+mn-lt"/>
              </a:rPr>
              <a:t>Figure 1</a:t>
            </a:r>
            <a:r>
              <a:rPr lang="en-IN" sz="2000" dirty="0">
                <a:solidFill>
                  <a:schemeClr val="tx1"/>
                </a:solidFill>
                <a:latin typeface="+mn-lt"/>
              </a:rPr>
              <a:t> Supply Chain Decision-Making Framework</a:t>
            </a:r>
          </a:p>
        </p:txBody>
      </p:sp>
      <p:pic>
        <p:nvPicPr>
          <p:cNvPr id="5" name="Picture 4" descr="The supply chain decision making frame work diagram is structured as follows. At the top is competitive strategy, then supply chain strategy. These lead to supply chain structure. The supply chain structure spectrum goes from efficiency on the left to responsiveness on the left. From the supply chain structure, the decision can go in 1 of 2 directions. On the left, the efficiency end, the line leads to logistical drivers. Logistical drivers are facilities, inventory, and transportation. On the right, the responsiveness end, are the cross functional drivers. Cross functional drivers are information, sourcing, and pricing."/>
          <p:cNvPicPr>
            <a:picLocks noChangeAspect="1"/>
          </p:cNvPicPr>
          <p:nvPr/>
        </p:nvPicPr>
        <p:blipFill>
          <a:blip r:embed="rId2"/>
          <a:stretch>
            <a:fillRect/>
          </a:stretch>
        </p:blipFill>
        <p:spPr>
          <a:xfrm>
            <a:off x="2315708" y="1188720"/>
            <a:ext cx="7560587" cy="4945773"/>
          </a:xfrm>
          <a:prstGeom prst="rect">
            <a:avLst/>
          </a:prstGeom>
          <a:solidFill>
            <a:schemeClr val="bg2">
              <a:lumMod val="20000"/>
              <a:lumOff val="80000"/>
            </a:schemeClr>
          </a:solidFill>
        </p:spPr>
      </p:pic>
      <p:sp>
        <p:nvSpPr>
          <p:cNvPr id="2676" name="Slide Number Placeholder 2675">
            <a:extLst>
              <a:ext uri="{FF2B5EF4-FFF2-40B4-BE49-F238E27FC236}">
                <a16:creationId xmlns:a16="http://schemas.microsoft.com/office/drawing/2014/main" id="{D93B1A08-F501-454D-BF90-F0E80B025BE7}"/>
              </a:ext>
            </a:extLst>
          </p:cNvPr>
          <p:cNvSpPr>
            <a:spLocks noGrp="1"/>
          </p:cNvSpPr>
          <p:nvPr>
            <p:ph type="sldNum" idx="12"/>
          </p:nvPr>
        </p:nvSpPr>
        <p:spPr/>
        <p:txBody>
          <a:bodyPr/>
          <a:lstStyle/>
          <a:p>
            <a:pPr algn="r">
              <a:buSzPct val="25000"/>
            </a:pPr>
            <a:fld id="{00000000-1234-1234-1234-123412341234}" type="slidenum">
              <a:rPr lang="en-US" sz="900" cap="none" smtClean="0">
                <a:solidFill>
                  <a:schemeClr val="dk1"/>
                </a:solidFill>
                <a:latin typeface="Arial"/>
                <a:ea typeface="Arial"/>
                <a:cs typeface="Arial"/>
                <a:sym typeface="Arial"/>
              </a:rPr>
              <a:pPr algn="r">
                <a:buSzPct val="25000"/>
              </a:pPr>
              <a:t>4</a:t>
            </a:fld>
            <a:endParaRPr lang="en-US" sz="900"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33227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180184"/>
            <a:ext cx="10815320" cy="664782"/>
          </a:xfrm>
        </p:spPr>
        <p:txBody>
          <a:bodyPr vert="horz" wrap="square" lIns="91440" tIns="91425" rIns="91440" bIns="45720" rtlCol="0" anchor="ctr">
            <a:spAutoFit/>
          </a:bodyPr>
          <a:lstStyle/>
          <a:p>
            <a:pPr defTabSz="457200">
              <a:lnSpc>
                <a:spcPct val="90000"/>
              </a:lnSpc>
            </a:pPr>
            <a:r>
              <a:rPr lang="en-US" sz="3800" b="1" dirty="0">
                <a:sym typeface="Times New Roman"/>
              </a:rPr>
              <a:t>Drivers of Supply Chain Performance</a:t>
            </a:r>
          </a:p>
        </p:txBody>
      </p:sp>
      <p:sp>
        <p:nvSpPr>
          <p:cNvPr id="3" name="Text Placeholder 2"/>
          <p:cNvSpPr>
            <a:spLocks noGrp="1"/>
          </p:cNvSpPr>
          <p:nvPr>
            <p:ph idx="1"/>
          </p:nvPr>
        </p:nvSpPr>
        <p:spPr>
          <a:xfrm>
            <a:off x="436880" y="1224281"/>
            <a:ext cx="10607040" cy="4572504"/>
          </a:xfrm>
        </p:spPr>
        <p:txBody>
          <a:bodyPr vert="horz" wrap="square" lIns="91425" tIns="91425" rIns="91425" bIns="91425" rtlCol="0">
            <a:spAutoFit/>
          </a:bodyPr>
          <a:lstStyle/>
          <a:p>
            <a:pPr marL="0" indent="0" algn="just">
              <a:lnSpc>
                <a:spcPct val="90000"/>
              </a:lnSpc>
              <a:spcAft>
                <a:spcPct val="0"/>
              </a:spcAft>
              <a:buSzPts val="2400"/>
              <a:buNone/>
            </a:pPr>
            <a:r>
              <a:rPr lang="en-US" sz="2800" dirty="0"/>
              <a:t>1. Facilities</a:t>
            </a:r>
          </a:p>
          <a:p>
            <a:pPr marL="685800" lvl="2" algn="just">
              <a:lnSpc>
                <a:spcPct val="90000"/>
              </a:lnSpc>
              <a:spcBef>
                <a:spcPts val="1000"/>
              </a:spcBef>
              <a:spcAft>
                <a:spcPct val="0"/>
              </a:spcAft>
            </a:pPr>
            <a:r>
              <a:rPr lang="en-US" sz="2400" dirty="0"/>
              <a:t>The physical locations in the supply chain network where product is stored, assembled, or fabricated</a:t>
            </a:r>
          </a:p>
          <a:p>
            <a:pPr marL="685800" lvl="2" algn="just">
              <a:lnSpc>
                <a:spcPct val="90000"/>
              </a:lnSpc>
              <a:spcBef>
                <a:spcPts val="1000"/>
              </a:spcBef>
              <a:spcAft>
                <a:spcPct val="0"/>
              </a:spcAft>
            </a:pPr>
            <a:endParaRPr lang="en-US" sz="2400" dirty="0"/>
          </a:p>
          <a:p>
            <a:pPr marL="0" indent="0" algn="just">
              <a:lnSpc>
                <a:spcPct val="90000"/>
              </a:lnSpc>
              <a:spcAft>
                <a:spcPct val="0"/>
              </a:spcAft>
              <a:buSzPts val="2400"/>
              <a:buNone/>
            </a:pPr>
            <a:r>
              <a:rPr lang="en-US" sz="2800" dirty="0"/>
              <a:t>2. Inventory</a:t>
            </a:r>
          </a:p>
          <a:p>
            <a:pPr marL="685800" lvl="2" algn="just">
              <a:lnSpc>
                <a:spcPct val="90000"/>
              </a:lnSpc>
              <a:spcBef>
                <a:spcPts val="1000"/>
              </a:spcBef>
              <a:spcAft>
                <a:spcPct val="0"/>
              </a:spcAft>
            </a:pPr>
            <a:r>
              <a:rPr lang="en-US" sz="2400" dirty="0"/>
              <a:t>All raw materials, work in process, and finished goods within a supply chain</a:t>
            </a:r>
          </a:p>
          <a:p>
            <a:pPr marL="0" indent="0" algn="just">
              <a:lnSpc>
                <a:spcPct val="90000"/>
              </a:lnSpc>
              <a:spcAft>
                <a:spcPct val="0"/>
              </a:spcAft>
              <a:buSzPts val="2400"/>
              <a:buNone/>
            </a:pPr>
            <a:endParaRPr lang="en-US" sz="2400" dirty="0"/>
          </a:p>
          <a:p>
            <a:pPr marL="0" indent="0" algn="just">
              <a:lnSpc>
                <a:spcPct val="90000"/>
              </a:lnSpc>
              <a:spcAft>
                <a:spcPct val="0"/>
              </a:spcAft>
              <a:buSzPts val="2400"/>
              <a:buNone/>
            </a:pPr>
            <a:r>
              <a:rPr lang="en-US" sz="2400" dirty="0"/>
              <a:t>3. </a:t>
            </a:r>
            <a:r>
              <a:rPr lang="en-US" sz="2800" dirty="0"/>
              <a:t>Transportation</a:t>
            </a:r>
          </a:p>
          <a:p>
            <a:pPr marL="685800" lvl="2" algn="just">
              <a:lnSpc>
                <a:spcPct val="90000"/>
              </a:lnSpc>
              <a:spcBef>
                <a:spcPts val="1000"/>
              </a:spcBef>
              <a:spcAft>
                <a:spcPct val="0"/>
              </a:spcAft>
            </a:pPr>
            <a:r>
              <a:rPr lang="en-US" sz="2400" dirty="0"/>
              <a:t>Moving inventory from point to point in the supply chain</a:t>
            </a:r>
          </a:p>
        </p:txBody>
      </p:sp>
      <p:sp>
        <p:nvSpPr>
          <p:cNvPr id="4" name="Slide Number Placeholder 3">
            <a:extLst>
              <a:ext uri="{FF2B5EF4-FFF2-40B4-BE49-F238E27FC236}">
                <a16:creationId xmlns:a16="http://schemas.microsoft.com/office/drawing/2014/main" id="{D2A2CDF8-E30C-4F27-BE47-3695C58A6CC6}"/>
              </a:ext>
            </a:extLst>
          </p:cNvPr>
          <p:cNvSpPr>
            <a:spLocks noGrp="1"/>
          </p:cNvSpPr>
          <p:nvPr>
            <p:ph type="sldNum" sz="quarter" idx="12"/>
          </p:nvPr>
        </p:nvSpPr>
        <p:spPr/>
        <p:txBody>
          <a:bodyPr/>
          <a:lstStyle/>
          <a:p>
            <a:fld id="{273BAE12-D270-459D-897B-6833652BB167}" type="slidenum">
              <a:rPr lang="en-US" smtClean="0"/>
              <a:t>5</a:t>
            </a:fld>
            <a:endParaRPr lang="en-US"/>
          </a:p>
        </p:txBody>
      </p:sp>
    </p:spTree>
    <p:extLst>
      <p:ext uri="{BB962C8B-B14F-4D97-AF65-F5344CB8AC3E}">
        <p14:creationId xmlns:p14="http://schemas.microsoft.com/office/powerpoint/2010/main" val="1627323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520" y="347109"/>
            <a:ext cx="9281160" cy="664782"/>
          </a:xfrm>
        </p:spPr>
        <p:txBody>
          <a:bodyPr vert="horz" wrap="square" lIns="91440" tIns="91425" rIns="91440" bIns="45720" rtlCol="0" anchor="ctr">
            <a:spAutoFit/>
          </a:bodyPr>
          <a:lstStyle/>
          <a:p>
            <a:pPr defTabSz="457200">
              <a:lnSpc>
                <a:spcPct val="90000"/>
              </a:lnSpc>
            </a:pPr>
            <a:r>
              <a:rPr lang="en-US" sz="3800" b="1" dirty="0"/>
              <a:t>Drivers of Supply Chain Performance</a:t>
            </a:r>
          </a:p>
        </p:txBody>
      </p:sp>
      <p:sp>
        <p:nvSpPr>
          <p:cNvPr id="3" name="Text Placeholder 2"/>
          <p:cNvSpPr>
            <a:spLocks noGrp="1"/>
          </p:cNvSpPr>
          <p:nvPr>
            <p:ph idx="1"/>
          </p:nvPr>
        </p:nvSpPr>
        <p:spPr>
          <a:xfrm>
            <a:off x="792480" y="1373425"/>
            <a:ext cx="10850880" cy="4960302"/>
          </a:xfrm>
        </p:spPr>
        <p:txBody>
          <a:bodyPr vert="horz" wrap="square" lIns="91425" tIns="91425" rIns="91425" bIns="91425" rtlCol="0">
            <a:spAutoFit/>
          </a:bodyPr>
          <a:lstStyle/>
          <a:p>
            <a:pPr marL="0" indent="0" defTabSz="457200">
              <a:spcAft>
                <a:spcPct val="0"/>
              </a:spcAft>
              <a:buSzPts val="2400"/>
              <a:buNone/>
            </a:pPr>
            <a:r>
              <a:rPr lang="en-US" sz="2800" dirty="0"/>
              <a:t>4. Information</a:t>
            </a:r>
          </a:p>
          <a:p>
            <a:pPr marL="741553" lvl="1" indent="-284353" defTabSz="457200">
              <a:spcAft>
                <a:spcPct val="0"/>
              </a:spcAft>
            </a:pPr>
            <a:r>
              <a:rPr lang="en-US" sz="2400" dirty="0"/>
              <a:t>Data and analysis concerning facilities, inventory, transportation, costs, prices, and customers throughout the supply chain</a:t>
            </a:r>
          </a:p>
          <a:p>
            <a:pPr marL="0" indent="0" defTabSz="457200">
              <a:spcAft>
                <a:spcPct val="0"/>
              </a:spcAft>
              <a:buSzPts val="2400"/>
              <a:buNone/>
            </a:pPr>
            <a:endParaRPr lang="en-US" sz="2400" dirty="0"/>
          </a:p>
          <a:p>
            <a:pPr marL="0" indent="0" defTabSz="457200">
              <a:spcAft>
                <a:spcPct val="0"/>
              </a:spcAft>
              <a:buSzPts val="2400"/>
              <a:buNone/>
            </a:pPr>
            <a:r>
              <a:rPr lang="en-US" sz="2400" dirty="0"/>
              <a:t>5. </a:t>
            </a:r>
            <a:r>
              <a:rPr lang="en-US" sz="2800" dirty="0"/>
              <a:t>Sourcing</a:t>
            </a:r>
          </a:p>
          <a:p>
            <a:pPr marL="741553" lvl="1" indent="-284353" defTabSz="457200">
              <a:spcAft>
                <a:spcPct val="0"/>
              </a:spcAft>
            </a:pPr>
            <a:r>
              <a:rPr lang="en-US" sz="2400" dirty="0"/>
              <a:t>Who will perform a particular supply chain activity</a:t>
            </a:r>
          </a:p>
          <a:p>
            <a:pPr marL="0" indent="0" defTabSz="457200">
              <a:spcAft>
                <a:spcPct val="0"/>
              </a:spcAft>
              <a:buSzPts val="2400"/>
              <a:buNone/>
            </a:pPr>
            <a:endParaRPr lang="en-US" sz="2400" dirty="0"/>
          </a:p>
          <a:p>
            <a:pPr marL="0" indent="0" defTabSz="457200">
              <a:spcAft>
                <a:spcPct val="0"/>
              </a:spcAft>
              <a:buSzPts val="2400"/>
              <a:buNone/>
            </a:pPr>
            <a:r>
              <a:rPr lang="en-US" sz="2400" dirty="0"/>
              <a:t>6. </a:t>
            </a:r>
            <a:r>
              <a:rPr lang="en-US" sz="2800" dirty="0"/>
              <a:t>Pricing</a:t>
            </a:r>
          </a:p>
          <a:p>
            <a:pPr marL="741553" lvl="1" indent="-284353" defTabSz="457200">
              <a:spcAft>
                <a:spcPct val="0"/>
              </a:spcAft>
            </a:pPr>
            <a:r>
              <a:rPr lang="en-US" sz="2400" dirty="0"/>
              <a:t>How much a firm will charge for the goods and services that it makes available in the supply chain</a:t>
            </a:r>
          </a:p>
        </p:txBody>
      </p:sp>
      <p:sp>
        <p:nvSpPr>
          <p:cNvPr id="4" name="Slide Number Placeholder 3">
            <a:extLst>
              <a:ext uri="{FF2B5EF4-FFF2-40B4-BE49-F238E27FC236}">
                <a16:creationId xmlns:a16="http://schemas.microsoft.com/office/drawing/2014/main" id="{174FB21F-1E66-4E18-B694-0EF5977D7D86}"/>
              </a:ext>
            </a:extLst>
          </p:cNvPr>
          <p:cNvSpPr>
            <a:spLocks noGrp="1"/>
          </p:cNvSpPr>
          <p:nvPr>
            <p:ph type="sldNum" sz="quarter" idx="12"/>
          </p:nvPr>
        </p:nvSpPr>
        <p:spPr/>
        <p:txBody>
          <a:bodyPr/>
          <a:lstStyle/>
          <a:p>
            <a:fld id="{273BAE12-D270-459D-897B-6833652BB167}" type="slidenum">
              <a:rPr lang="en-US" smtClean="0"/>
              <a:t>6</a:t>
            </a:fld>
            <a:endParaRPr lang="en-US"/>
          </a:p>
        </p:txBody>
      </p:sp>
    </p:spTree>
    <p:extLst>
      <p:ext uri="{BB962C8B-B14F-4D97-AF65-F5344CB8AC3E}">
        <p14:creationId xmlns:p14="http://schemas.microsoft.com/office/powerpoint/2010/main" val="3693611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22680-F519-4782-BE49-88C3C04F3DB5}"/>
              </a:ext>
            </a:extLst>
          </p:cNvPr>
          <p:cNvSpPr>
            <a:spLocks noGrp="1"/>
          </p:cNvSpPr>
          <p:nvPr>
            <p:ph type="title"/>
          </p:nvPr>
        </p:nvSpPr>
        <p:spPr>
          <a:xfrm>
            <a:off x="584200" y="272025"/>
            <a:ext cx="10515600" cy="725557"/>
          </a:xfrm>
        </p:spPr>
        <p:txBody>
          <a:bodyPr>
            <a:normAutofit/>
          </a:bodyPr>
          <a:lstStyle/>
          <a:p>
            <a:r>
              <a:rPr lang="en-US" sz="3800" b="1" dirty="0"/>
              <a:t>Facilities </a:t>
            </a:r>
          </a:p>
        </p:txBody>
      </p:sp>
      <p:sp>
        <p:nvSpPr>
          <p:cNvPr id="3" name="Content Placeholder 2">
            <a:extLst>
              <a:ext uri="{FF2B5EF4-FFF2-40B4-BE49-F238E27FC236}">
                <a16:creationId xmlns:a16="http://schemas.microsoft.com/office/drawing/2014/main" id="{8EFFF6AD-7B97-4EEE-ABC3-90CBAB068D29}"/>
              </a:ext>
            </a:extLst>
          </p:cNvPr>
          <p:cNvSpPr>
            <a:spLocks noGrp="1"/>
          </p:cNvSpPr>
          <p:nvPr>
            <p:ph idx="1"/>
          </p:nvPr>
        </p:nvSpPr>
        <p:spPr>
          <a:xfrm>
            <a:off x="756920" y="1087120"/>
            <a:ext cx="10515600" cy="5577840"/>
          </a:xfrm>
        </p:spPr>
        <p:txBody>
          <a:bodyPr>
            <a:normAutofit/>
          </a:bodyPr>
          <a:lstStyle/>
          <a:p>
            <a:r>
              <a:rPr lang="en-US" sz="2800" dirty="0"/>
              <a:t>Major facility related decisions </a:t>
            </a:r>
          </a:p>
          <a:p>
            <a:pPr lvl="1"/>
            <a:r>
              <a:rPr lang="en-US" sz="2600" dirty="0"/>
              <a:t>identifying the number of facilities, (Toyota and Honda)</a:t>
            </a:r>
          </a:p>
          <a:p>
            <a:pPr lvl="1"/>
            <a:r>
              <a:rPr lang="en-US" sz="2600" dirty="0"/>
              <a:t>the extent of flexibility (production systems/ cross-docking)</a:t>
            </a:r>
          </a:p>
          <a:p>
            <a:pPr lvl="1"/>
            <a:r>
              <a:rPr lang="en-US" sz="2600" dirty="0"/>
              <a:t>the level of capacity</a:t>
            </a:r>
          </a:p>
          <a:p>
            <a:pPr lvl="1"/>
            <a:r>
              <a:rPr lang="en-US" sz="2600" dirty="0"/>
              <a:t>location </a:t>
            </a:r>
          </a:p>
          <a:p>
            <a:pPr lvl="1"/>
            <a:r>
              <a:rPr lang="en-US" sz="2600" dirty="0"/>
              <a:t>the markets served by each facility</a:t>
            </a:r>
          </a:p>
          <a:p>
            <a:pPr marL="457200" lvl="1" indent="0">
              <a:buNone/>
            </a:pPr>
            <a:endParaRPr lang="en-US" sz="2600" dirty="0"/>
          </a:p>
          <a:p>
            <a:r>
              <a:rPr lang="en-US" sz="2800" dirty="0"/>
              <a:t>Tradeoffs</a:t>
            </a:r>
          </a:p>
          <a:p>
            <a:pPr lvl="1"/>
            <a:r>
              <a:rPr lang="en-US" sz="2600" dirty="0"/>
              <a:t>Increasing the number of facilities, their flexibility, or their excess capacity increases responsiveness but hurts efficiency. </a:t>
            </a:r>
          </a:p>
          <a:p>
            <a:endParaRPr lang="en-US" dirty="0"/>
          </a:p>
        </p:txBody>
      </p:sp>
      <p:sp>
        <p:nvSpPr>
          <p:cNvPr id="4" name="Slide Number Placeholder 3">
            <a:extLst>
              <a:ext uri="{FF2B5EF4-FFF2-40B4-BE49-F238E27FC236}">
                <a16:creationId xmlns:a16="http://schemas.microsoft.com/office/drawing/2014/main" id="{67744FD2-8C0A-4F4F-94F0-400B54617ADB}"/>
              </a:ext>
            </a:extLst>
          </p:cNvPr>
          <p:cNvSpPr>
            <a:spLocks noGrp="1"/>
          </p:cNvSpPr>
          <p:nvPr>
            <p:ph type="sldNum" sz="quarter" idx="12"/>
          </p:nvPr>
        </p:nvSpPr>
        <p:spPr/>
        <p:txBody>
          <a:bodyPr/>
          <a:lstStyle/>
          <a:p>
            <a:fld id="{273BAE12-D270-459D-897B-6833652BB167}" type="slidenum">
              <a:rPr lang="en-US" smtClean="0"/>
              <a:t>7</a:t>
            </a:fld>
            <a:endParaRPr lang="en-US"/>
          </a:p>
        </p:txBody>
      </p:sp>
    </p:spTree>
    <p:extLst>
      <p:ext uri="{BB962C8B-B14F-4D97-AF65-F5344CB8AC3E}">
        <p14:creationId xmlns:p14="http://schemas.microsoft.com/office/powerpoint/2010/main" val="2658770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DDCE1-DD5E-418C-AD06-F1177729F5B8}"/>
              </a:ext>
            </a:extLst>
          </p:cNvPr>
          <p:cNvSpPr>
            <a:spLocks noGrp="1"/>
          </p:cNvSpPr>
          <p:nvPr>
            <p:ph type="title"/>
          </p:nvPr>
        </p:nvSpPr>
        <p:spPr>
          <a:xfrm>
            <a:off x="645130" y="295728"/>
            <a:ext cx="9404723" cy="767687"/>
          </a:xfrm>
        </p:spPr>
        <p:txBody>
          <a:bodyPr/>
          <a:lstStyle/>
          <a:p>
            <a:r>
              <a:rPr lang="en-US" sz="4400" b="1" dirty="0"/>
              <a:t>Facilities</a:t>
            </a:r>
            <a:endParaRPr lang="en-US" dirty="0"/>
          </a:p>
        </p:txBody>
      </p:sp>
      <p:sp>
        <p:nvSpPr>
          <p:cNvPr id="3" name="Content Placeholder 2">
            <a:extLst>
              <a:ext uri="{FF2B5EF4-FFF2-40B4-BE49-F238E27FC236}">
                <a16:creationId xmlns:a16="http://schemas.microsoft.com/office/drawing/2014/main" id="{09E85788-F9E7-49AB-93FE-EAA27812E618}"/>
              </a:ext>
            </a:extLst>
          </p:cNvPr>
          <p:cNvSpPr>
            <a:spLocks noGrp="1"/>
          </p:cNvSpPr>
          <p:nvPr>
            <p:ph idx="1"/>
          </p:nvPr>
        </p:nvSpPr>
        <p:spPr>
          <a:xfrm>
            <a:off x="853440" y="1239520"/>
            <a:ext cx="9824720" cy="5322751"/>
          </a:xfrm>
        </p:spPr>
        <p:txBody>
          <a:bodyPr>
            <a:normAutofit fontScale="92500"/>
          </a:bodyPr>
          <a:lstStyle/>
          <a:p>
            <a:r>
              <a:rPr lang="en-US" sz="2800" dirty="0"/>
              <a:t>Key facility-related metrics </a:t>
            </a:r>
          </a:p>
          <a:p>
            <a:pPr lvl="1"/>
            <a:r>
              <a:rPr lang="en-US" sz="2600" dirty="0"/>
              <a:t>capacity, </a:t>
            </a:r>
          </a:p>
          <a:p>
            <a:pPr lvl="1"/>
            <a:r>
              <a:rPr lang="en-US" sz="2600" dirty="0"/>
              <a:t>utilization, </a:t>
            </a:r>
          </a:p>
          <a:p>
            <a:pPr lvl="1"/>
            <a:r>
              <a:rPr lang="en-US" sz="2800" dirty="0"/>
              <a:t>processing/setup/down/idle time, </a:t>
            </a:r>
          </a:p>
          <a:p>
            <a:pPr lvl="1"/>
            <a:r>
              <a:rPr lang="en-US" sz="2800" dirty="0"/>
              <a:t>quality, theoretical flow/cycle time of production, </a:t>
            </a:r>
          </a:p>
          <a:p>
            <a:pPr lvl="1"/>
            <a:r>
              <a:rPr lang="en-US" sz="2800" dirty="0"/>
              <a:t>actual flow/cycle time, </a:t>
            </a:r>
          </a:p>
          <a:p>
            <a:pPr lvl="1"/>
            <a:r>
              <a:rPr lang="en-US" sz="2800" dirty="0"/>
              <a:t>product variety, </a:t>
            </a:r>
          </a:p>
          <a:p>
            <a:pPr lvl="1"/>
            <a:r>
              <a:rPr lang="en-US" sz="2800" dirty="0"/>
              <a:t>volume contribution of top 20 percent SKUs/customers, </a:t>
            </a:r>
          </a:p>
          <a:p>
            <a:pPr lvl="1"/>
            <a:r>
              <a:rPr lang="en-US" sz="2800" dirty="0"/>
              <a:t>average production batch size, and </a:t>
            </a:r>
          </a:p>
          <a:p>
            <a:pPr lvl="1"/>
            <a:r>
              <a:rPr lang="en-US" sz="2800" dirty="0"/>
              <a:t>service level.</a:t>
            </a:r>
          </a:p>
          <a:p>
            <a:endParaRPr lang="en-US" b="1" dirty="0"/>
          </a:p>
        </p:txBody>
      </p:sp>
      <p:sp>
        <p:nvSpPr>
          <p:cNvPr id="4" name="Slide Number Placeholder 3">
            <a:extLst>
              <a:ext uri="{FF2B5EF4-FFF2-40B4-BE49-F238E27FC236}">
                <a16:creationId xmlns:a16="http://schemas.microsoft.com/office/drawing/2014/main" id="{E9EC82D6-688A-4F99-B256-9E9B31BDD4B5}"/>
              </a:ext>
            </a:extLst>
          </p:cNvPr>
          <p:cNvSpPr>
            <a:spLocks noGrp="1"/>
          </p:cNvSpPr>
          <p:nvPr>
            <p:ph type="sldNum" sz="quarter" idx="12"/>
          </p:nvPr>
        </p:nvSpPr>
        <p:spPr/>
        <p:txBody>
          <a:bodyPr/>
          <a:lstStyle/>
          <a:p>
            <a:fld id="{273BAE12-D270-459D-897B-6833652BB167}" type="slidenum">
              <a:rPr lang="en-US" smtClean="0"/>
              <a:t>8</a:t>
            </a:fld>
            <a:endParaRPr lang="en-US"/>
          </a:p>
        </p:txBody>
      </p:sp>
    </p:spTree>
    <p:extLst>
      <p:ext uri="{BB962C8B-B14F-4D97-AF65-F5344CB8AC3E}">
        <p14:creationId xmlns:p14="http://schemas.microsoft.com/office/powerpoint/2010/main" val="3591912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8541F-C3B6-4A0C-8E24-ABF5F956E437}"/>
              </a:ext>
            </a:extLst>
          </p:cNvPr>
          <p:cNvSpPr>
            <a:spLocks noGrp="1"/>
          </p:cNvSpPr>
          <p:nvPr>
            <p:ph type="title"/>
          </p:nvPr>
        </p:nvSpPr>
        <p:spPr>
          <a:xfrm>
            <a:off x="381000" y="203201"/>
            <a:ext cx="9808980" cy="552837"/>
          </a:xfrm>
        </p:spPr>
        <p:txBody>
          <a:bodyPr>
            <a:normAutofit fontScale="90000"/>
          </a:bodyPr>
          <a:lstStyle/>
          <a:p>
            <a:r>
              <a:rPr lang="en-US" b="1" dirty="0"/>
              <a:t>Inventory</a:t>
            </a:r>
            <a:r>
              <a:rPr lang="en-US" dirty="0"/>
              <a:t> </a:t>
            </a:r>
          </a:p>
        </p:txBody>
      </p:sp>
      <p:sp>
        <p:nvSpPr>
          <p:cNvPr id="3" name="Content Placeholder 2">
            <a:extLst>
              <a:ext uri="{FF2B5EF4-FFF2-40B4-BE49-F238E27FC236}">
                <a16:creationId xmlns:a16="http://schemas.microsoft.com/office/drawing/2014/main" id="{20FC16C7-E046-4328-89D4-538880EA63A7}"/>
              </a:ext>
            </a:extLst>
          </p:cNvPr>
          <p:cNvSpPr>
            <a:spLocks noGrp="1"/>
          </p:cNvSpPr>
          <p:nvPr>
            <p:ph idx="1"/>
          </p:nvPr>
        </p:nvSpPr>
        <p:spPr>
          <a:xfrm>
            <a:off x="690879" y="1063416"/>
            <a:ext cx="11125201" cy="5591383"/>
          </a:xfrm>
        </p:spPr>
        <p:txBody>
          <a:bodyPr>
            <a:normAutofit fontScale="92500" lnSpcReduction="10000"/>
          </a:bodyPr>
          <a:lstStyle/>
          <a:p>
            <a:pPr marL="0" indent="0">
              <a:buNone/>
            </a:pPr>
            <a:r>
              <a:rPr lang="en-US" sz="2600" dirty="0"/>
              <a:t>The major inventory related decisions include; </a:t>
            </a:r>
          </a:p>
          <a:p>
            <a:r>
              <a:rPr lang="en-US" sz="2600" dirty="0"/>
              <a:t>identifying the batch size, </a:t>
            </a:r>
          </a:p>
          <a:p>
            <a:r>
              <a:rPr lang="en-US" sz="2600" dirty="0"/>
              <a:t>the safety inventory, </a:t>
            </a:r>
          </a:p>
          <a:p>
            <a:r>
              <a:rPr lang="en-US" sz="2600" dirty="0"/>
              <a:t>the seasonal inventory, and </a:t>
            </a:r>
          </a:p>
          <a:p>
            <a:r>
              <a:rPr lang="en-US" sz="2600" dirty="0"/>
              <a:t>the level of product availability</a:t>
            </a:r>
          </a:p>
          <a:p>
            <a:endParaRPr lang="en-US" sz="2600" dirty="0"/>
          </a:p>
          <a:p>
            <a:pPr marL="0" indent="0">
              <a:buNone/>
            </a:pPr>
            <a:r>
              <a:rPr lang="en-US" sz="2600" dirty="0"/>
              <a:t>Tradeoffs </a:t>
            </a:r>
          </a:p>
          <a:p>
            <a:r>
              <a:rPr lang="en-US" sz="2600" dirty="0"/>
              <a:t>Increasing the safety inventory and level of product availability increases responsiveness but hurts efficiency</a:t>
            </a:r>
          </a:p>
          <a:p>
            <a:r>
              <a:rPr lang="en-US" sz="2600" dirty="0"/>
              <a:t>Increasing the batch size and seasonal inventory increases holding costs but may decrease production, transportation, and purchasing costs. </a:t>
            </a:r>
            <a:endParaRPr lang="en-US" sz="2600" b="1" dirty="0"/>
          </a:p>
          <a:p>
            <a:r>
              <a:rPr lang="en-US" sz="2600" dirty="0"/>
              <a:t>Balancing is very important (Amazon.com- books)</a:t>
            </a:r>
          </a:p>
        </p:txBody>
      </p:sp>
      <p:sp>
        <p:nvSpPr>
          <p:cNvPr id="4" name="Slide Number Placeholder 3">
            <a:extLst>
              <a:ext uri="{FF2B5EF4-FFF2-40B4-BE49-F238E27FC236}">
                <a16:creationId xmlns:a16="http://schemas.microsoft.com/office/drawing/2014/main" id="{F1E85DB1-6CE1-4490-9FEE-02ACEAA3413B}"/>
              </a:ext>
            </a:extLst>
          </p:cNvPr>
          <p:cNvSpPr>
            <a:spLocks noGrp="1"/>
          </p:cNvSpPr>
          <p:nvPr>
            <p:ph type="sldNum" sz="quarter" idx="12"/>
          </p:nvPr>
        </p:nvSpPr>
        <p:spPr/>
        <p:txBody>
          <a:bodyPr/>
          <a:lstStyle/>
          <a:p>
            <a:fld id="{273BAE12-D270-459D-897B-6833652BB167}" type="slidenum">
              <a:rPr lang="en-US" smtClean="0"/>
              <a:t>9</a:t>
            </a:fld>
            <a:endParaRPr lang="en-US"/>
          </a:p>
        </p:txBody>
      </p:sp>
    </p:spTree>
    <p:extLst>
      <p:ext uri="{BB962C8B-B14F-4D97-AF65-F5344CB8AC3E}">
        <p14:creationId xmlns:p14="http://schemas.microsoft.com/office/powerpoint/2010/main" val="1447358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07516-0BBA-4A2E-BC28-B7DCC9B05165}"/>
              </a:ext>
            </a:extLst>
          </p:cNvPr>
          <p:cNvSpPr>
            <a:spLocks noGrp="1"/>
          </p:cNvSpPr>
          <p:nvPr>
            <p:ph type="title"/>
          </p:nvPr>
        </p:nvSpPr>
        <p:spPr>
          <a:xfrm>
            <a:off x="412431" y="225757"/>
            <a:ext cx="9404723" cy="767687"/>
          </a:xfrm>
        </p:spPr>
        <p:txBody>
          <a:bodyPr/>
          <a:lstStyle/>
          <a:p>
            <a:r>
              <a:rPr lang="en-US" b="1" dirty="0"/>
              <a:t>Inventory</a:t>
            </a:r>
            <a:endParaRPr lang="en-US" dirty="0"/>
          </a:p>
        </p:txBody>
      </p:sp>
      <p:sp>
        <p:nvSpPr>
          <p:cNvPr id="3" name="Content Placeholder 2">
            <a:extLst>
              <a:ext uri="{FF2B5EF4-FFF2-40B4-BE49-F238E27FC236}">
                <a16:creationId xmlns:a16="http://schemas.microsoft.com/office/drawing/2014/main" id="{F34F80D7-0B57-475B-BB4D-6240DBB56CCB}"/>
              </a:ext>
            </a:extLst>
          </p:cNvPr>
          <p:cNvSpPr>
            <a:spLocks noGrp="1"/>
          </p:cNvSpPr>
          <p:nvPr>
            <p:ph idx="1"/>
          </p:nvPr>
        </p:nvSpPr>
        <p:spPr>
          <a:xfrm>
            <a:off x="645130" y="1188720"/>
            <a:ext cx="9707410" cy="5059679"/>
          </a:xfrm>
        </p:spPr>
        <p:txBody>
          <a:bodyPr>
            <a:normAutofit lnSpcReduction="10000"/>
          </a:bodyPr>
          <a:lstStyle/>
          <a:p>
            <a:pPr marL="0" indent="0">
              <a:buNone/>
            </a:pPr>
            <a:r>
              <a:rPr lang="en-US" sz="2800" dirty="0"/>
              <a:t>Key inventory-related metrics are </a:t>
            </a:r>
          </a:p>
          <a:p>
            <a:pPr lvl="1"/>
            <a:r>
              <a:rPr lang="en-US" sz="2600" dirty="0"/>
              <a:t>average inventory, </a:t>
            </a:r>
          </a:p>
          <a:p>
            <a:pPr lvl="1"/>
            <a:r>
              <a:rPr lang="en-US" sz="2600" dirty="0"/>
              <a:t>turns, </a:t>
            </a:r>
          </a:p>
          <a:p>
            <a:pPr lvl="1"/>
            <a:r>
              <a:rPr lang="en-US" sz="2600" dirty="0"/>
              <a:t>products with more than a specified number of days of inventory, </a:t>
            </a:r>
          </a:p>
          <a:p>
            <a:pPr lvl="1"/>
            <a:r>
              <a:rPr lang="en-US" sz="2600" dirty="0"/>
              <a:t>average replenishment batch size, </a:t>
            </a:r>
          </a:p>
          <a:p>
            <a:pPr lvl="1"/>
            <a:r>
              <a:rPr lang="en-US" sz="2600" dirty="0"/>
              <a:t>average safety inventory, </a:t>
            </a:r>
          </a:p>
          <a:p>
            <a:pPr lvl="1"/>
            <a:r>
              <a:rPr lang="en-US" sz="2600" dirty="0"/>
              <a:t>seasonal inventory, </a:t>
            </a:r>
          </a:p>
          <a:p>
            <a:pPr lvl="1"/>
            <a:r>
              <a:rPr lang="en-US" sz="2600" dirty="0"/>
              <a:t>fill rate, and </a:t>
            </a:r>
          </a:p>
          <a:p>
            <a:pPr lvl="1"/>
            <a:r>
              <a:rPr lang="en-US" sz="2600" dirty="0"/>
              <a:t>fraction of time out of stock.</a:t>
            </a:r>
          </a:p>
          <a:p>
            <a:endParaRPr lang="en-US" dirty="0"/>
          </a:p>
        </p:txBody>
      </p:sp>
      <p:sp>
        <p:nvSpPr>
          <p:cNvPr id="4" name="Slide Number Placeholder 3">
            <a:extLst>
              <a:ext uri="{FF2B5EF4-FFF2-40B4-BE49-F238E27FC236}">
                <a16:creationId xmlns:a16="http://schemas.microsoft.com/office/drawing/2014/main" id="{55618F69-8B1F-4711-900B-B73F3E2FC8F8}"/>
              </a:ext>
            </a:extLst>
          </p:cNvPr>
          <p:cNvSpPr>
            <a:spLocks noGrp="1"/>
          </p:cNvSpPr>
          <p:nvPr>
            <p:ph type="sldNum" sz="quarter" idx="12"/>
          </p:nvPr>
        </p:nvSpPr>
        <p:spPr/>
        <p:txBody>
          <a:bodyPr/>
          <a:lstStyle/>
          <a:p>
            <a:fld id="{273BAE12-D270-459D-897B-6833652BB167}" type="slidenum">
              <a:rPr lang="en-US" smtClean="0"/>
              <a:t>10</a:t>
            </a:fld>
            <a:endParaRPr lang="en-US"/>
          </a:p>
        </p:txBody>
      </p:sp>
    </p:spTree>
    <p:extLst>
      <p:ext uri="{BB962C8B-B14F-4D97-AF65-F5344CB8AC3E}">
        <p14:creationId xmlns:p14="http://schemas.microsoft.com/office/powerpoint/2010/main" val="213610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0DAA8-BA52-44AC-9F10-7EC067D3BAFF}"/>
              </a:ext>
            </a:extLst>
          </p:cNvPr>
          <p:cNvSpPr>
            <a:spLocks noGrp="1"/>
          </p:cNvSpPr>
          <p:nvPr>
            <p:ph type="title"/>
          </p:nvPr>
        </p:nvSpPr>
        <p:spPr>
          <a:xfrm>
            <a:off x="493711" y="295729"/>
            <a:ext cx="9404723" cy="880536"/>
          </a:xfrm>
        </p:spPr>
        <p:txBody>
          <a:bodyPr/>
          <a:lstStyle/>
          <a:p>
            <a:r>
              <a:rPr lang="en-US" sz="3800" b="1" dirty="0"/>
              <a:t>Transportation </a:t>
            </a:r>
          </a:p>
        </p:txBody>
      </p:sp>
      <p:sp>
        <p:nvSpPr>
          <p:cNvPr id="3" name="Content Placeholder 2">
            <a:extLst>
              <a:ext uri="{FF2B5EF4-FFF2-40B4-BE49-F238E27FC236}">
                <a16:creationId xmlns:a16="http://schemas.microsoft.com/office/drawing/2014/main" id="{C8B9D882-3A33-483C-8C60-B00BD52A88CC}"/>
              </a:ext>
            </a:extLst>
          </p:cNvPr>
          <p:cNvSpPr>
            <a:spLocks noGrp="1"/>
          </p:cNvSpPr>
          <p:nvPr>
            <p:ph idx="1"/>
          </p:nvPr>
        </p:nvSpPr>
        <p:spPr>
          <a:xfrm>
            <a:off x="645130" y="1176265"/>
            <a:ext cx="11079510" cy="5386005"/>
          </a:xfrm>
        </p:spPr>
        <p:txBody>
          <a:bodyPr>
            <a:normAutofit fontScale="92500" lnSpcReduction="10000"/>
          </a:bodyPr>
          <a:lstStyle/>
          <a:p>
            <a:pPr marL="0" indent="0">
              <a:buNone/>
            </a:pPr>
            <a:r>
              <a:rPr lang="en-US" sz="2600" dirty="0"/>
              <a:t>The major transportation related decisions include;</a:t>
            </a:r>
          </a:p>
          <a:p>
            <a:r>
              <a:rPr lang="en-US" sz="2600" dirty="0"/>
              <a:t>Designing the transportation network </a:t>
            </a:r>
          </a:p>
          <a:p>
            <a:r>
              <a:rPr lang="en-US" sz="2600" dirty="0"/>
              <a:t>Selecting the transportation mode</a:t>
            </a:r>
          </a:p>
          <a:p>
            <a:pPr lvl="1"/>
            <a:r>
              <a:rPr lang="en-US" sz="2400" dirty="0"/>
              <a:t>Pipeline </a:t>
            </a:r>
          </a:p>
          <a:p>
            <a:pPr lvl="1"/>
            <a:r>
              <a:rPr lang="en-US" sz="2400" dirty="0"/>
              <a:t>Sea</a:t>
            </a:r>
          </a:p>
          <a:p>
            <a:pPr lvl="1"/>
            <a:r>
              <a:rPr lang="en-US" sz="2400" dirty="0"/>
              <a:t>Road</a:t>
            </a:r>
          </a:p>
          <a:p>
            <a:pPr lvl="1"/>
            <a:r>
              <a:rPr lang="en-US" sz="2400" dirty="0"/>
              <a:t>Air</a:t>
            </a:r>
          </a:p>
          <a:p>
            <a:pPr marL="0" indent="0">
              <a:buNone/>
            </a:pPr>
            <a:endParaRPr lang="en-US" sz="2600" dirty="0"/>
          </a:p>
          <a:p>
            <a:pPr marL="0" indent="0">
              <a:buNone/>
            </a:pPr>
            <a:r>
              <a:rPr lang="en-US" sz="2600" dirty="0"/>
              <a:t>Tradeoffs</a:t>
            </a:r>
          </a:p>
          <a:p>
            <a:r>
              <a:rPr lang="en-US" sz="2600" dirty="0"/>
              <a:t>Faster modes of transport are more expensive but can improve responsiveness while helping decrease inventory and facility costs. (Blue Nile + </a:t>
            </a:r>
            <a:r>
              <a:rPr lang="en-US" sz="2600" dirty="0" err="1"/>
              <a:t>Fedex</a:t>
            </a:r>
            <a:r>
              <a:rPr lang="en-US" sz="2600" dirty="0"/>
              <a:t>)</a:t>
            </a:r>
          </a:p>
          <a:p>
            <a:endParaRPr lang="en-US" sz="2600" dirty="0"/>
          </a:p>
          <a:p>
            <a:pPr marL="0" indent="0">
              <a:buNone/>
            </a:pPr>
            <a:endParaRPr lang="en-US" dirty="0"/>
          </a:p>
        </p:txBody>
      </p:sp>
      <p:sp>
        <p:nvSpPr>
          <p:cNvPr id="4" name="Slide Number Placeholder 3">
            <a:extLst>
              <a:ext uri="{FF2B5EF4-FFF2-40B4-BE49-F238E27FC236}">
                <a16:creationId xmlns:a16="http://schemas.microsoft.com/office/drawing/2014/main" id="{96C9A75A-3506-434C-9EDF-A2906A0A1FC5}"/>
              </a:ext>
            </a:extLst>
          </p:cNvPr>
          <p:cNvSpPr>
            <a:spLocks noGrp="1"/>
          </p:cNvSpPr>
          <p:nvPr>
            <p:ph type="sldNum" sz="quarter" idx="12"/>
          </p:nvPr>
        </p:nvSpPr>
        <p:spPr/>
        <p:txBody>
          <a:bodyPr/>
          <a:lstStyle/>
          <a:p>
            <a:fld id="{273BAE12-D270-459D-897B-6833652BB167}" type="slidenum">
              <a:rPr lang="en-US" smtClean="0"/>
              <a:t>11</a:t>
            </a:fld>
            <a:endParaRPr lang="en-US"/>
          </a:p>
        </p:txBody>
      </p:sp>
    </p:spTree>
    <p:extLst>
      <p:ext uri="{BB962C8B-B14F-4D97-AF65-F5344CB8AC3E}">
        <p14:creationId xmlns:p14="http://schemas.microsoft.com/office/powerpoint/2010/main" val="4036909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D4BC-7A4C-459D-9858-B5C24A3B6B0B}"/>
              </a:ext>
            </a:extLst>
          </p:cNvPr>
          <p:cNvSpPr>
            <a:spLocks noGrp="1"/>
          </p:cNvSpPr>
          <p:nvPr>
            <p:ph type="title"/>
          </p:nvPr>
        </p:nvSpPr>
        <p:spPr>
          <a:xfrm>
            <a:off x="645130" y="295729"/>
            <a:ext cx="9404723" cy="1254162"/>
          </a:xfrm>
        </p:spPr>
        <p:txBody>
          <a:bodyPr/>
          <a:lstStyle/>
          <a:p>
            <a:r>
              <a:rPr lang="en-US" sz="4400" b="1" dirty="0"/>
              <a:t>Transportation </a:t>
            </a:r>
            <a:endParaRPr lang="en-US" dirty="0"/>
          </a:p>
        </p:txBody>
      </p:sp>
      <p:sp>
        <p:nvSpPr>
          <p:cNvPr id="3" name="Content Placeholder 2">
            <a:extLst>
              <a:ext uri="{FF2B5EF4-FFF2-40B4-BE49-F238E27FC236}">
                <a16:creationId xmlns:a16="http://schemas.microsoft.com/office/drawing/2014/main" id="{8103BF34-B976-4FC2-BB92-33DCECF6822E}"/>
              </a:ext>
            </a:extLst>
          </p:cNvPr>
          <p:cNvSpPr>
            <a:spLocks noGrp="1"/>
          </p:cNvSpPr>
          <p:nvPr>
            <p:ph idx="1"/>
          </p:nvPr>
        </p:nvSpPr>
        <p:spPr>
          <a:xfrm>
            <a:off x="645130" y="1209041"/>
            <a:ext cx="10901740" cy="4500880"/>
          </a:xfrm>
        </p:spPr>
        <p:txBody>
          <a:bodyPr/>
          <a:lstStyle/>
          <a:p>
            <a:pPr marL="0" indent="0">
              <a:buNone/>
            </a:pPr>
            <a:r>
              <a:rPr lang="en-US" sz="2600" dirty="0"/>
              <a:t>Key transportation-related metrics are;</a:t>
            </a:r>
          </a:p>
          <a:p>
            <a:r>
              <a:rPr lang="en-US" sz="2600" dirty="0"/>
              <a:t>average inbound transportation cost,</a:t>
            </a:r>
          </a:p>
          <a:p>
            <a:r>
              <a:rPr lang="en-US" sz="2600" dirty="0"/>
              <a:t>average incoming shipment size, </a:t>
            </a:r>
          </a:p>
          <a:p>
            <a:r>
              <a:rPr lang="en-US" sz="2600" dirty="0"/>
              <a:t>average inbound transportation cost per shipment, </a:t>
            </a:r>
          </a:p>
          <a:p>
            <a:r>
              <a:rPr lang="en-US" sz="2600" dirty="0"/>
              <a:t>average outbound transportation cost, </a:t>
            </a:r>
          </a:p>
          <a:p>
            <a:r>
              <a:rPr lang="en-US" sz="2600" dirty="0"/>
              <a:t>average outbound shipment size, </a:t>
            </a:r>
          </a:p>
          <a:p>
            <a:r>
              <a:rPr lang="en-US" sz="2600" dirty="0"/>
              <a:t>average outbound transportation cost per shipment, and </a:t>
            </a:r>
          </a:p>
          <a:p>
            <a:r>
              <a:rPr lang="en-US" sz="2600" dirty="0"/>
              <a:t>fraction transported by mode.</a:t>
            </a:r>
          </a:p>
          <a:p>
            <a:endParaRPr lang="en-US" dirty="0"/>
          </a:p>
        </p:txBody>
      </p:sp>
      <p:sp>
        <p:nvSpPr>
          <p:cNvPr id="4" name="Slide Number Placeholder 3">
            <a:extLst>
              <a:ext uri="{FF2B5EF4-FFF2-40B4-BE49-F238E27FC236}">
                <a16:creationId xmlns:a16="http://schemas.microsoft.com/office/drawing/2014/main" id="{9A0B9AF0-1807-43AA-88DF-1A4DAFD3D5BF}"/>
              </a:ext>
            </a:extLst>
          </p:cNvPr>
          <p:cNvSpPr>
            <a:spLocks noGrp="1"/>
          </p:cNvSpPr>
          <p:nvPr>
            <p:ph type="sldNum" sz="quarter" idx="12"/>
          </p:nvPr>
        </p:nvSpPr>
        <p:spPr/>
        <p:txBody>
          <a:bodyPr/>
          <a:lstStyle/>
          <a:p>
            <a:fld id="{273BAE12-D270-459D-897B-6833652BB167}" type="slidenum">
              <a:rPr lang="en-US" smtClean="0"/>
              <a:t>12</a:t>
            </a:fld>
            <a:endParaRPr lang="en-US"/>
          </a:p>
        </p:txBody>
      </p:sp>
    </p:spTree>
    <p:extLst>
      <p:ext uri="{BB962C8B-B14F-4D97-AF65-F5344CB8AC3E}">
        <p14:creationId xmlns:p14="http://schemas.microsoft.com/office/powerpoint/2010/main" val="1110026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D63B-D883-4C14-AA17-5E8B6B5456F3}"/>
              </a:ext>
            </a:extLst>
          </p:cNvPr>
          <p:cNvSpPr>
            <a:spLocks noGrp="1"/>
          </p:cNvSpPr>
          <p:nvPr>
            <p:ph type="title"/>
          </p:nvPr>
        </p:nvSpPr>
        <p:spPr>
          <a:xfrm>
            <a:off x="477521" y="225757"/>
            <a:ext cx="9695234" cy="767687"/>
          </a:xfrm>
        </p:spPr>
        <p:txBody>
          <a:bodyPr/>
          <a:lstStyle/>
          <a:p>
            <a:r>
              <a:rPr lang="en-US" b="1" dirty="0"/>
              <a:t>Information</a:t>
            </a:r>
            <a:r>
              <a:rPr lang="en-US" dirty="0"/>
              <a:t> </a:t>
            </a:r>
          </a:p>
        </p:txBody>
      </p:sp>
      <p:sp>
        <p:nvSpPr>
          <p:cNvPr id="3" name="Content Placeholder 2">
            <a:extLst>
              <a:ext uri="{FF2B5EF4-FFF2-40B4-BE49-F238E27FC236}">
                <a16:creationId xmlns:a16="http://schemas.microsoft.com/office/drawing/2014/main" id="{9A47DB8D-09B8-4578-97DC-4C275911D622}"/>
              </a:ext>
            </a:extLst>
          </p:cNvPr>
          <p:cNvSpPr>
            <a:spLocks noGrp="1"/>
          </p:cNvSpPr>
          <p:nvPr>
            <p:ph idx="1"/>
          </p:nvPr>
        </p:nvSpPr>
        <p:spPr>
          <a:xfrm>
            <a:off x="650241" y="1168400"/>
            <a:ext cx="11115040" cy="5393871"/>
          </a:xfrm>
        </p:spPr>
        <p:txBody>
          <a:bodyPr>
            <a:normAutofit lnSpcReduction="10000"/>
          </a:bodyPr>
          <a:lstStyle/>
          <a:p>
            <a:pPr marL="0" indent="0">
              <a:buNone/>
            </a:pPr>
            <a:r>
              <a:rPr lang="en-US" sz="2600" dirty="0"/>
              <a:t>The major information related decisions include </a:t>
            </a:r>
          </a:p>
          <a:p>
            <a:r>
              <a:rPr lang="en-US" sz="2600" dirty="0"/>
              <a:t>Developing a demand plan as well as a sales &amp; operations plan that optimally matches supply and demand. </a:t>
            </a:r>
          </a:p>
          <a:p>
            <a:r>
              <a:rPr lang="en-US" sz="2600" dirty="0"/>
              <a:t>It is important that information is shared across the supply chain to ensure that plans at different stages are coordinated. (APPLE </a:t>
            </a:r>
            <a:r>
              <a:rPr lang="en-US" sz="2600" dirty="0" err="1"/>
              <a:t>Iphone</a:t>
            </a:r>
            <a:r>
              <a:rPr lang="en-US" sz="2600" dirty="0"/>
              <a:t>)</a:t>
            </a:r>
          </a:p>
          <a:p>
            <a:pPr marL="0" indent="0">
              <a:buNone/>
            </a:pPr>
            <a:endParaRPr lang="en-US" sz="2600" dirty="0"/>
          </a:p>
          <a:p>
            <a:pPr marL="0" indent="0">
              <a:buNone/>
            </a:pPr>
            <a:r>
              <a:rPr lang="en-US" sz="2600" dirty="0"/>
              <a:t>Key information-related metrics are </a:t>
            </a:r>
          </a:p>
          <a:p>
            <a:r>
              <a:rPr lang="en-US" sz="2600" dirty="0"/>
              <a:t>forecast horizon, </a:t>
            </a:r>
          </a:p>
          <a:p>
            <a:r>
              <a:rPr lang="en-US" sz="2600" dirty="0"/>
              <a:t>forecast error, </a:t>
            </a:r>
          </a:p>
          <a:p>
            <a:r>
              <a:rPr lang="en-US" sz="2600" dirty="0"/>
              <a:t>variance from plan, and </a:t>
            </a:r>
          </a:p>
          <a:p>
            <a:r>
              <a:rPr lang="en-US" sz="2600" dirty="0"/>
              <a:t>ratio of demand variability to order variability</a:t>
            </a:r>
          </a:p>
        </p:txBody>
      </p:sp>
      <p:sp>
        <p:nvSpPr>
          <p:cNvPr id="4" name="Slide Number Placeholder 3">
            <a:extLst>
              <a:ext uri="{FF2B5EF4-FFF2-40B4-BE49-F238E27FC236}">
                <a16:creationId xmlns:a16="http://schemas.microsoft.com/office/drawing/2014/main" id="{5FD853A1-5233-471C-B0FA-2B63131E4656}"/>
              </a:ext>
            </a:extLst>
          </p:cNvPr>
          <p:cNvSpPr>
            <a:spLocks noGrp="1"/>
          </p:cNvSpPr>
          <p:nvPr>
            <p:ph type="sldNum" sz="quarter" idx="12"/>
          </p:nvPr>
        </p:nvSpPr>
        <p:spPr/>
        <p:txBody>
          <a:bodyPr/>
          <a:lstStyle/>
          <a:p>
            <a:fld id="{273BAE12-D270-459D-897B-6833652BB167}" type="slidenum">
              <a:rPr lang="en-US" smtClean="0"/>
              <a:t>13</a:t>
            </a:fld>
            <a:endParaRPr lang="en-US"/>
          </a:p>
        </p:txBody>
      </p:sp>
    </p:spTree>
    <p:extLst>
      <p:ext uri="{BB962C8B-B14F-4D97-AF65-F5344CB8AC3E}">
        <p14:creationId xmlns:p14="http://schemas.microsoft.com/office/powerpoint/2010/main" val="2115530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CFBF7-4CBD-49B7-94C1-79F2134410B2}"/>
              </a:ext>
            </a:extLst>
          </p:cNvPr>
          <p:cNvSpPr>
            <a:spLocks noGrp="1"/>
          </p:cNvSpPr>
          <p:nvPr>
            <p:ph type="title"/>
          </p:nvPr>
        </p:nvSpPr>
        <p:spPr>
          <a:xfrm>
            <a:off x="553690" y="142240"/>
            <a:ext cx="9404723" cy="767687"/>
          </a:xfrm>
        </p:spPr>
        <p:txBody>
          <a:bodyPr/>
          <a:lstStyle/>
          <a:p>
            <a:r>
              <a:rPr lang="en-US" sz="4400" b="1" dirty="0"/>
              <a:t>Sourcing</a:t>
            </a:r>
          </a:p>
        </p:txBody>
      </p:sp>
      <p:sp>
        <p:nvSpPr>
          <p:cNvPr id="3" name="Content Placeholder 2">
            <a:extLst>
              <a:ext uri="{FF2B5EF4-FFF2-40B4-BE49-F238E27FC236}">
                <a16:creationId xmlns:a16="http://schemas.microsoft.com/office/drawing/2014/main" id="{60A700CA-B691-42D7-B7A9-0F814A547703}"/>
              </a:ext>
            </a:extLst>
          </p:cNvPr>
          <p:cNvSpPr>
            <a:spLocks noGrp="1"/>
          </p:cNvSpPr>
          <p:nvPr>
            <p:ph idx="1"/>
          </p:nvPr>
        </p:nvSpPr>
        <p:spPr>
          <a:xfrm>
            <a:off x="645130" y="1270000"/>
            <a:ext cx="11018550" cy="5445760"/>
          </a:xfrm>
        </p:spPr>
        <p:txBody>
          <a:bodyPr>
            <a:normAutofit fontScale="92500" lnSpcReduction="20000"/>
          </a:bodyPr>
          <a:lstStyle/>
          <a:p>
            <a:pPr marL="0" indent="0">
              <a:buNone/>
            </a:pPr>
            <a:r>
              <a:rPr lang="en-US" sz="2600" dirty="0"/>
              <a:t>The major sourcing related decisions include </a:t>
            </a:r>
          </a:p>
          <a:p>
            <a:r>
              <a:rPr lang="en-US" sz="2600" dirty="0"/>
              <a:t>deciding whether an activity will be insourced or outsourced,</a:t>
            </a:r>
          </a:p>
          <a:p>
            <a:r>
              <a:rPr lang="en-US" sz="2600" dirty="0"/>
              <a:t>identifying key factors in supplier selection and selecting the supplier portfolio (ZARA, McDonalds).</a:t>
            </a:r>
          </a:p>
          <a:p>
            <a:endParaRPr lang="en-US" sz="2600" dirty="0"/>
          </a:p>
          <a:p>
            <a:pPr marL="0" indent="0">
              <a:buNone/>
            </a:pPr>
            <a:r>
              <a:rPr lang="en-US" sz="2600" dirty="0"/>
              <a:t>Key sourcing-related metrics are</a:t>
            </a:r>
          </a:p>
          <a:p>
            <a:r>
              <a:rPr lang="en-US" sz="2600" dirty="0"/>
              <a:t>days payable outstanding, </a:t>
            </a:r>
          </a:p>
          <a:p>
            <a:r>
              <a:rPr lang="en-US" sz="2600" dirty="0"/>
              <a:t>average purchase price, </a:t>
            </a:r>
          </a:p>
          <a:p>
            <a:r>
              <a:rPr lang="en-US" sz="2600" dirty="0"/>
              <a:t>range of purchase price, </a:t>
            </a:r>
          </a:p>
          <a:p>
            <a:r>
              <a:rPr lang="en-US" sz="2600" dirty="0"/>
              <a:t>average purchase quantity, </a:t>
            </a:r>
          </a:p>
          <a:p>
            <a:r>
              <a:rPr lang="en-US" sz="2600" dirty="0"/>
              <a:t>percentage on-time deliveries, </a:t>
            </a:r>
          </a:p>
          <a:p>
            <a:r>
              <a:rPr lang="en-US" sz="2600" dirty="0"/>
              <a:t>supply quality, and </a:t>
            </a:r>
          </a:p>
          <a:p>
            <a:r>
              <a:rPr lang="en-US" sz="2600" dirty="0"/>
              <a:t>supply lead time.</a:t>
            </a:r>
          </a:p>
          <a:p>
            <a:endParaRPr lang="en-US" dirty="0"/>
          </a:p>
        </p:txBody>
      </p:sp>
      <p:sp>
        <p:nvSpPr>
          <p:cNvPr id="4" name="Slide Number Placeholder 3">
            <a:extLst>
              <a:ext uri="{FF2B5EF4-FFF2-40B4-BE49-F238E27FC236}">
                <a16:creationId xmlns:a16="http://schemas.microsoft.com/office/drawing/2014/main" id="{14DCC75C-282F-419B-80F6-D647EAD1270C}"/>
              </a:ext>
            </a:extLst>
          </p:cNvPr>
          <p:cNvSpPr>
            <a:spLocks noGrp="1"/>
          </p:cNvSpPr>
          <p:nvPr>
            <p:ph type="sldNum" sz="quarter" idx="12"/>
          </p:nvPr>
        </p:nvSpPr>
        <p:spPr/>
        <p:txBody>
          <a:bodyPr/>
          <a:lstStyle/>
          <a:p>
            <a:fld id="{273BAE12-D270-459D-897B-6833652BB167}" type="slidenum">
              <a:rPr lang="en-US" smtClean="0"/>
              <a:t>14</a:t>
            </a:fld>
            <a:endParaRPr lang="en-US"/>
          </a:p>
        </p:txBody>
      </p:sp>
    </p:spTree>
    <p:extLst>
      <p:ext uri="{BB962C8B-B14F-4D97-AF65-F5344CB8AC3E}">
        <p14:creationId xmlns:p14="http://schemas.microsoft.com/office/powerpoint/2010/main" val="4061068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C08E-0B13-4DF8-ACC4-17BF6E19A749}"/>
              </a:ext>
            </a:extLst>
          </p:cNvPr>
          <p:cNvSpPr>
            <a:spLocks noGrp="1"/>
          </p:cNvSpPr>
          <p:nvPr>
            <p:ph type="title"/>
          </p:nvPr>
        </p:nvSpPr>
        <p:spPr>
          <a:xfrm>
            <a:off x="294640" y="2298"/>
            <a:ext cx="9440253" cy="767687"/>
          </a:xfrm>
        </p:spPr>
        <p:txBody>
          <a:bodyPr/>
          <a:lstStyle/>
          <a:p>
            <a:r>
              <a:rPr lang="en-US" b="1" dirty="0"/>
              <a:t>Pricing </a:t>
            </a:r>
          </a:p>
        </p:txBody>
      </p:sp>
      <p:sp>
        <p:nvSpPr>
          <p:cNvPr id="3" name="Content Placeholder 2">
            <a:extLst>
              <a:ext uri="{FF2B5EF4-FFF2-40B4-BE49-F238E27FC236}">
                <a16:creationId xmlns:a16="http://schemas.microsoft.com/office/drawing/2014/main" id="{44CF40D8-548D-44EE-BD41-044424AEF22A}"/>
              </a:ext>
            </a:extLst>
          </p:cNvPr>
          <p:cNvSpPr>
            <a:spLocks noGrp="1"/>
          </p:cNvSpPr>
          <p:nvPr>
            <p:ph idx="1"/>
          </p:nvPr>
        </p:nvSpPr>
        <p:spPr>
          <a:xfrm>
            <a:off x="538480" y="977659"/>
            <a:ext cx="11003280" cy="5670370"/>
          </a:xfrm>
        </p:spPr>
        <p:txBody>
          <a:bodyPr>
            <a:normAutofit fontScale="47500" lnSpcReduction="20000"/>
          </a:bodyPr>
          <a:lstStyle/>
          <a:p>
            <a:pPr marL="0" indent="0">
              <a:buNone/>
            </a:pPr>
            <a:r>
              <a:rPr lang="en-US" sz="4200" dirty="0"/>
              <a:t>The major pricing related decisions include </a:t>
            </a:r>
          </a:p>
          <a:p>
            <a:r>
              <a:rPr lang="en-US" sz="4200" dirty="0"/>
              <a:t>deciding whether the firm will offer quantity discounts,</a:t>
            </a:r>
          </a:p>
          <a:p>
            <a:r>
              <a:rPr lang="en-US" sz="4200" dirty="0"/>
              <a:t>whether it will offer everyday low pricing or prices that vary over time, and (Walmart/Carrefour)</a:t>
            </a:r>
          </a:p>
          <a:p>
            <a:r>
              <a:rPr lang="en-US" sz="4200" dirty="0"/>
              <a:t>whether it will offer a fixed price or a menu of prices that vary along some dimension such as response time. (</a:t>
            </a:r>
            <a:r>
              <a:rPr lang="en-US" sz="4200" dirty="0" err="1"/>
              <a:t>Fedex</a:t>
            </a:r>
            <a:r>
              <a:rPr lang="en-US" sz="4200" dirty="0"/>
              <a:t>/UPS/Amazon).</a:t>
            </a:r>
          </a:p>
          <a:p>
            <a:endParaRPr lang="en-US" sz="4200" dirty="0"/>
          </a:p>
          <a:p>
            <a:pPr marL="0" indent="0">
              <a:buNone/>
            </a:pPr>
            <a:r>
              <a:rPr lang="en-US" sz="4200" dirty="0"/>
              <a:t>Pricing-related metrics are </a:t>
            </a:r>
          </a:p>
          <a:p>
            <a:r>
              <a:rPr lang="en-US" sz="4200" dirty="0"/>
              <a:t>profit margin, </a:t>
            </a:r>
          </a:p>
          <a:p>
            <a:r>
              <a:rPr lang="en-US" sz="4200" dirty="0"/>
              <a:t>days sales outstanding, </a:t>
            </a:r>
          </a:p>
          <a:p>
            <a:r>
              <a:rPr lang="en-US" sz="4200" dirty="0"/>
              <a:t>incremental fixed cost per order, </a:t>
            </a:r>
          </a:p>
          <a:p>
            <a:r>
              <a:rPr lang="en-US" sz="4200" dirty="0"/>
              <a:t>incremental variable cost per unit, </a:t>
            </a:r>
          </a:p>
          <a:p>
            <a:r>
              <a:rPr lang="en-US" sz="4200" dirty="0"/>
              <a:t>average sale price, </a:t>
            </a:r>
          </a:p>
          <a:p>
            <a:r>
              <a:rPr lang="en-US" sz="4200" dirty="0"/>
              <a:t>average order size, </a:t>
            </a:r>
          </a:p>
          <a:p>
            <a:r>
              <a:rPr lang="en-US" sz="4200" dirty="0"/>
              <a:t>range of sale price, and </a:t>
            </a:r>
          </a:p>
          <a:p>
            <a:r>
              <a:rPr lang="en-US" sz="4200" dirty="0"/>
              <a:t>range of periodic sales.</a:t>
            </a:r>
          </a:p>
          <a:p>
            <a:endParaRPr lang="en-US" dirty="0"/>
          </a:p>
        </p:txBody>
      </p:sp>
      <p:sp>
        <p:nvSpPr>
          <p:cNvPr id="4" name="Slide Number Placeholder 3">
            <a:extLst>
              <a:ext uri="{FF2B5EF4-FFF2-40B4-BE49-F238E27FC236}">
                <a16:creationId xmlns:a16="http://schemas.microsoft.com/office/drawing/2014/main" id="{2306FFFA-D10F-4733-A456-AA7C97C57F4E}"/>
              </a:ext>
            </a:extLst>
          </p:cNvPr>
          <p:cNvSpPr>
            <a:spLocks noGrp="1"/>
          </p:cNvSpPr>
          <p:nvPr>
            <p:ph type="sldNum" sz="quarter" idx="12"/>
          </p:nvPr>
        </p:nvSpPr>
        <p:spPr/>
        <p:txBody>
          <a:bodyPr/>
          <a:lstStyle/>
          <a:p>
            <a:fld id="{273BAE12-D270-459D-897B-6833652BB167}" type="slidenum">
              <a:rPr lang="en-US" smtClean="0"/>
              <a:t>15</a:t>
            </a:fld>
            <a:endParaRPr lang="en-US"/>
          </a:p>
        </p:txBody>
      </p:sp>
    </p:spTree>
    <p:extLst>
      <p:ext uri="{BB962C8B-B14F-4D97-AF65-F5344CB8AC3E}">
        <p14:creationId xmlns:p14="http://schemas.microsoft.com/office/powerpoint/2010/main" val="1274975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560</TotalTime>
  <Words>893</Words>
  <Application>Microsoft Office PowerPoint</Application>
  <PresentationFormat>Widescreen</PresentationFormat>
  <Paragraphs>151</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Century Gothic</vt:lpstr>
      <vt:lpstr>Noto Sans Symbols</vt:lpstr>
      <vt:lpstr>Times New Roman</vt:lpstr>
      <vt:lpstr>Wingdings 3</vt:lpstr>
      <vt:lpstr>Ion</vt:lpstr>
      <vt:lpstr>Global Supply Chain  Strategy- Drivers and Performance Metrics </vt:lpstr>
      <vt:lpstr>Financial Performance Measures </vt:lpstr>
      <vt:lpstr>Financial Performance Measures</vt:lpstr>
      <vt:lpstr>Framework for Supply Chain Decisions</vt:lpstr>
      <vt:lpstr>Drivers of Supply Chain Performance</vt:lpstr>
      <vt:lpstr>Drivers of Supply Chain Performance</vt:lpstr>
      <vt:lpstr>Facilities </vt:lpstr>
      <vt:lpstr>Facilities</vt:lpstr>
      <vt:lpstr>Inventory </vt:lpstr>
      <vt:lpstr>Inventory</vt:lpstr>
      <vt:lpstr>Transportation </vt:lpstr>
      <vt:lpstr>Transportation </vt:lpstr>
      <vt:lpstr>Information </vt:lpstr>
      <vt:lpstr>Sourcing</vt:lpstr>
      <vt:lpstr>Pricing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Value Chains- Drivers and Metrics </dc:title>
  <dc:creator>KAMBLE Sachin</dc:creator>
  <cp:lastModifiedBy>KAMBLE Sachin</cp:lastModifiedBy>
  <cp:revision>10</cp:revision>
  <dcterms:created xsi:type="dcterms:W3CDTF">2021-11-14T12:06:29Z</dcterms:created>
  <dcterms:modified xsi:type="dcterms:W3CDTF">2022-01-29T07:49:40Z</dcterms:modified>
</cp:coreProperties>
</file>