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2"/>
  </p:notesMasterIdLst>
  <p:handoutMasterIdLst>
    <p:handoutMasterId r:id="rId83"/>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506" r:id="rId18"/>
    <p:sldId id="507" r:id="rId19"/>
    <p:sldId id="498"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508" r:id="rId34"/>
    <p:sldId id="509" r:id="rId35"/>
    <p:sldId id="396" r:id="rId36"/>
    <p:sldId id="397" r:id="rId37"/>
    <p:sldId id="398" r:id="rId38"/>
    <p:sldId id="399" r:id="rId39"/>
    <p:sldId id="400" r:id="rId40"/>
    <p:sldId id="401" r:id="rId41"/>
    <p:sldId id="499"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510" r:id="rId63"/>
    <p:sldId id="511" r:id="rId64"/>
    <p:sldId id="500" r:id="rId65"/>
    <p:sldId id="422" r:id="rId66"/>
    <p:sldId id="502" r:id="rId67"/>
    <p:sldId id="501" r:id="rId68"/>
    <p:sldId id="423" r:id="rId69"/>
    <p:sldId id="424" r:id="rId70"/>
    <p:sldId id="425" r:id="rId71"/>
    <p:sldId id="504" r:id="rId72"/>
    <p:sldId id="263" r:id="rId73"/>
    <p:sldId id="264" r:id="rId74"/>
    <p:sldId id="265" r:id="rId75"/>
    <p:sldId id="266" r:id="rId76"/>
    <p:sldId id="267" r:id="rId77"/>
    <p:sldId id="426" r:id="rId78"/>
    <p:sldId id="503" r:id="rId79"/>
    <p:sldId id="427" r:id="rId80"/>
    <p:sldId id="329" r:id="rId8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 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BEC6-3730-4068-B9D7-0091BA0304B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45B4CD33-0348-4745-9F47-4ECEA1B70E9D}"/>
              </a:ext>
            </a:extLst>
          </p:cNvPr>
          <p:cNvSpPr>
            <a:spLocks noGrp="1"/>
          </p:cNvSpPr>
          <p:nvPr>
            <p:ph idx="1"/>
          </p:nvPr>
        </p:nvSpPr>
        <p:spPr/>
        <p:txBody>
          <a:bodyPr/>
          <a:lstStyle/>
          <a:p>
            <a:pPr marL="0" indent="0">
              <a:buNone/>
            </a:pPr>
            <a:r>
              <a:rPr lang="en-MY" dirty="0"/>
              <a:t>Which of the following is LEAST likely to contribute to the difficulty in finding global talent?	</a:t>
            </a:r>
          </a:p>
          <a:p>
            <a:pPr marL="514350" indent="-514350">
              <a:buFont typeface="+mj-lt"/>
              <a:buAutoNum type="alphaUcPeriod"/>
            </a:pPr>
            <a:r>
              <a:rPr lang="en-MY" dirty="0"/>
              <a:t>Exit of skilled workers for better paying jobs in other countries	</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0" indent="0">
              <a:buNone/>
            </a:pPr>
            <a:endParaRPr lang="en-MY" dirty="0"/>
          </a:p>
        </p:txBody>
      </p:sp>
    </p:spTree>
    <p:extLst>
      <p:ext uri="{BB962C8B-B14F-4D97-AF65-F5344CB8AC3E}">
        <p14:creationId xmlns:p14="http://schemas.microsoft.com/office/powerpoint/2010/main" val="159973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62E9-BB28-443C-9DD2-72A5BFD7995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BE4047-4693-4419-B2A3-0894E34A053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87863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23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val="4912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val="381542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val="20390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val="11176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val="339602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val="1400195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val="227544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val="202414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val="2442572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val="323890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val="36529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val="1302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val="26985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D896280-DE02-4B67-B1FE-08C546071A56}"/>
              </a:ext>
            </a:extLst>
          </p:cNvPr>
          <p:cNvSpPr>
            <a:spLocks noGrp="1"/>
          </p:cNvSpPr>
          <p:nvPr>
            <p:ph idx="1"/>
          </p:nvPr>
        </p:nvSpPr>
        <p:spPr/>
        <p:txBody>
          <a:bodyPr/>
          <a:lstStyle/>
          <a:p>
            <a:pPr marL="0" indent="0">
              <a:buNone/>
            </a:pPr>
            <a:r>
              <a:rPr lang="en-MY" dirty="0"/>
              <a:t>Which of the following would be a good option for a company who wants to leave their options open with multiple search firms?	</a:t>
            </a:r>
          </a:p>
          <a:p>
            <a:pPr marL="514350" indent="-514350">
              <a:buFont typeface="+mj-lt"/>
              <a:buAutoNum type="alphaUcPeriod"/>
            </a:pPr>
            <a:r>
              <a:rPr lang="en-MY" dirty="0"/>
              <a:t>Contingent searches	</a:t>
            </a:r>
          </a:p>
          <a:p>
            <a:pPr marL="514350" indent="-514350">
              <a:buFont typeface="+mj-lt"/>
              <a:buAutoNum type="alphaUcPeriod"/>
            </a:pPr>
            <a:r>
              <a:rPr lang="en-MY" dirty="0"/>
              <a:t>Retained researches	</a:t>
            </a:r>
          </a:p>
          <a:p>
            <a:pPr marL="514350" indent="-514350">
              <a:buFont typeface="+mj-lt"/>
              <a:buAutoNum type="alphaUcPeriod"/>
            </a:pPr>
            <a:r>
              <a:rPr lang="en-MY" dirty="0"/>
              <a:t>Recruitment Process Outsourcing (RPO)	</a:t>
            </a:r>
          </a:p>
          <a:p>
            <a:pPr marL="514350" indent="-514350">
              <a:buFont typeface="+mj-lt"/>
              <a:buAutoNum type="alphaUcPeriod"/>
            </a:pPr>
            <a:r>
              <a:rPr lang="en-MY" dirty="0"/>
              <a:t>In-house staffing</a:t>
            </a:r>
          </a:p>
          <a:p>
            <a:pPr marL="0" indent="0">
              <a:buNone/>
            </a:pPr>
            <a:endParaRPr lang="en-MY" dirty="0"/>
          </a:p>
        </p:txBody>
      </p:sp>
    </p:spTree>
    <p:extLst>
      <p:ext uri="{BB962C8B-B14F-4D97-AF65-F5344CB8AC3E}">
        <p14:creationId xmlns:p14="http://schemas.microsoft.com/office/powerpoint/2010/main" val="40241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35648CE-4BF3-4C45-8E2C-C9570DAFA12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10256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val="49714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val="2656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val="1726722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val="3804589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val="144898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val="29091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853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id="{7DE521D4-6048-4E30-BD7E-D97E3A397657}"/>
              </a:ext>
            </a:extLst>
          </p:cNvPr>
          <p:cNvPicPr>
            <a:picLocks noChangeAspect="1"/>
          </p:cNvPicPr>
          <p:nvPr/>
        </p:nvPicPr>
        <p:blipFill>
          <a:blip r:embed="rId2"/>
          <a:stretch>
            <a:fillRect/>
          </a:stretch>
        </p:blipFill>
        <p:spPr>
          <a:xfrm>
            <a:off x="1475656" y="1622765"/>
            <a:ext cx="4991100" cy="4991100"/>
          </a:xfrm>
          <a:prstGeom prst="rect">
            <a:avLst/>
          </a:prstGeom>
        </p:spPr>
      </p:pic>
    </p:spTree>
    <p:extLst>
      <p:ext uri="{BB962C8B-B14F-4D97-AF65-F5344CB8AC3E}">
        <p14:creationId xmlns:p14="http://schemas.microsoft.com/office/powerpoint/2010/main" val="1653265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val="8580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val="1569498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t>
            </a:r>
            <a:r>
              <a:rPr lang="en-MY"/>
              <a:t>and selling </a:t>
            </a:r>
            <a:r>
              <a:rPr lang="en-MY" dirty="0"/>
              <a:t>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val="3765580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val="10287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val="2439519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val="809277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val="358703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val="24756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val="1268247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val="41084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val="374303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val="1405973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val="2918607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val="4162158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a:t>
            </a:r>
            <a:r>
              <a:rPr lang="en-MY"/>
              <a:t>. </a:t>
            </a:r>
            <a:endParaRPr lang="en-MY" dirty="0"/>
          </a:p>
        </p:txBody>
      </p:sp>
    </p:spTree>
    <p:extLst>
      <p:ext uri="{BB962C8B-B14F-4D97-AF65-F5344CB8AC3E}">
        <p14:creationId xmlns:p14="http://schemas.microsoft.com/office/powerpoint/2010/main" val="84200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val="280931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val="262218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val="105591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val="2130764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0A1D-E7ED-4E3D-8FB3-6A8B62ED286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0CF6655-C8EC-47D4-9F51-9612049233B1}"/>
              </a:ext>
            </a:extLst>
          </p:cNvPr>
          <p:cNvSpPr>
            <a:spLocks noGrp="1"/>
          </p:cNvSpPr>
          <p:nvPr>
            <p:ph idx="1"/>
          </p:nvPr>
        </p:nvSpPr>
        <p:spPr/>
        <p:txBody>
          <a:bodyPr/>
          <a:lstStyle/>
          <a:p>
            <a:pPr marL="0" indent="0">
              <a:buNone/>
            </a:pPr>
            <a:r>
              <a:rPr lang="en-MY" dirty="0"/>
              <a:t>The advantage of internal recruiting is that –</a:t>
            </a:r>
          </a:p>
          <a:p>
            <a:pPr marL="0" indent="0">
              <a:buNone/>
            </a:pPr>
            <a:r>
              <a:rPr lang="en-MY" dirty="0"/>
              <a:t>	</a:t>
            </a:r>
          </a:p>
          <a:p>
            <a:pPr marL="514350" indent="-514350">
              <a:buFont typeface="+mj-lt"/>
              <a:buAutoNum type="alphaUcPeriod"/>
            </a:pPr>
            <a:r>
              <a:rPr lang="en-MY" dirty="0"/>
              <a:t>candidates will bring fresh ideas into the organization.	</a:t>
            </a:r>
          </a:p>
          <a:p>
            <a:pPr marL="514350" indent="-514350">
              <a:buFont typeface="+mj-lt"/>
              <a:buAutoNum type="alphaUcPeriod"/>
            </a:pPr>
            <a:r>
              <a:rPr lang="en-MY" dirty="0"/>
              <a:t>recruiting costs will be high, but retention will improve.	</a:t>
            </a:r>
          </a:p>
          <a:p>
            <a:pPr marL="514350" indent="-514350">
              <a:buFont typeface="+mj-lt"/>
              <a:buAutoNum type="alphaUcPeriod"/>
            </a:pPr>
            <a:r>
              <a:rPr lang="en-MY" dirty="0"/>
              <a:t>internal applicants are more willing to relocate than external applicants.	</a:t>
            </a:r>
          </a:p>
          <a:p>
            <a:pPr marL="514350" indent="-514350">
              <a:buFont typeface="+mj-lt"/>
              <a:buAutoNum type="alphaUcPeriod"/>
            </a:pPr>
            <a:r>
              <a:rPr lang="en-MY" dirty="0"/>
              <a:t>candidates are familiar with the organization's goals and culture.</a:t>
            </a:r>
          </a:p>
          <a:p>
            <a:pPr marL="0" indent="0">
              <a:buNone/>
            </a:pPr>
            <a:endParaRPr lang="en-MY" dirty="0"/>
          </a:p>
        </p:txBody>
      </p:sp>
    </p:spTree>
    <p:extLst>
      <p:ext uri="{BB962C8B-B14F-4D97-AF65-F5344CB8AC3E}">
        <p14:creationId xmlns:p14="http://schemas.microsoft.com/office/powerpoint/2010/main" val="1797011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9050-F282-4FF8-AE63-271196B7E1E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5BDD821-8E48-4AE8-ACED-AE6EDD718177}"/>
              </a:ext>
            </a:extLst>
          </p:cNvPr>
          <p:cNvSpPr>
            <a:spLocks noGrp="1"/>
          </p:cNvSpPr>
          <p:nvPr>
            <p:ph idx="1"/>
          </p:nvPr>
        </p:nvSpPr>
        <p:spPr>
          <a:xfrm>
            <a:off x="914400" y="1600201"/>
            <a:ext cx="4089648" cy="1252736"/>
          </a:xfrm>
        </p:spPr>
        <p:txBody>
          <a:bodyPr/>
          <a:lstStyle/>
          <a:p>
            <a:r>
              <a:rPr lang="en-MY" dirty="0"/>
              <a:t>Option D</a:t>
            </a:r>
          </a:p>
        </p:txBody>
      </p:sp>
    </p:spTree>
    <p:extLst>
      <p:ext uri="{BB962C8B-B14F-4D97-AF65-F5344CB8AC3E}">
        <p14:creationId xmlns:p14="http://schemas.microsoft.com/office/powerpoint/2010/main" val="235259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678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p14="http://schemas.microsoft.com/office/powerpoint/2010/main" val="3507734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val="28598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34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val="3070716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val="207976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val="106119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val="4115263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20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id="{30F3B80D-DE69-4089-A0FC-08CB5A4AE7A9}"/>
              </a:ext>
            </a:extLst>
          </p:cNvPr>
          <p:cNvPicPr>
            <a:picLocks noChangeAspect="1"/>
          </p:cNvPicPr>
          <p:nvPr/>
        </p:nvPicPr>
        <p:blipFill>
          <a:blip r:embed="rId2"/>
          <a:stretch>
            <a:fillRect/>
          </a:stretch>
        </p:blipFill>
        <p:spPr>
          <a:xfrm>
            <a:off x="1763688" y="1988840"/>
            <a:ext cx="5154315" cy="4116036"/>
          </a:xfrm>
          <a:prstGeom prst="rect">
            <a:avLst/>
          </a:prstGeom>
        </p:spPr>
      </p:pic>
    </p:spTree>
    <p:extLst>
      <p:ext uri="{BB962C8B-B14F-4D97-AF65-F5344CB8AC3E}">
        <p14:creationId xmlns:p14="http://schemas.microsoft.com/office/powerpoint/2010/main" val="3800509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3693</TotalTime>
  <Words>3662</Words>
  <Application>Microsoft Office PowerPoint</Application>
  <PresentationFormat>On-screen Show (4:3)</PresentationFormat>
  <Paragraphs>310</Paragraphs>
  <Slides>80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Times New Roman</vt:lpstr>
      <vt:lpstr>Wingdings</vt:lpstr>
      <vt:lpstr>Office Theme</vt:lpstr>
      <vt:lpstr>GLOBAL TALENT MANAGEMENT - I</vt:lpstr>
      <vt:lpstr>GPHR Exam Content Outline</vt:lpstr>
      <vt:lpstr>PowerPoint Presentation</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PowerPoint Presentation</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PowerPoint Presentation</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PowerPoint Presentation</vt:lpstr>
      <vt:lpstr>Global Talent Sourcing</vt:lpstr>
      <vt:lpstr>Global Talent Sourcing</vt:lpstr>
      <vt:lpstr>PowerPoint Presentation</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PowerPoint Presentation</vt:lpstr>
      <vt:lpstr>Global Talent Relationship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113</cp:revision>
  <cp:lastPrinted>1601-01-01T00:00:00Z</cp:lastPrinted>
  <dcterms:created xsi:type="dcterms:W3CDTF">2020-07-09T15:12:46Z</dcterms:created>
  <dcterms:modified xsi:type="dcterms:W3CDTF">2022-01-30T14:29:52Z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