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2"/>
  </p:notesMasterIdLst>
  <p:handoutMasterIdLst>
    <p:handoutMasterId r:id="rId83"/>
  </p:handoutMasterIdLst>
  <p:sldIdLst>
    <p:sldId id="256" r:id="rId2"/>
    <p:sldId id="310" r:id="rId3"/>
    <p:sldId id="497" r:id="rId4"/>
    <p:sldId id="330" r:id="rId5"/>
    <p:sldId id="258" r:id="rId6"/>
    <p:sldId id="334" r:id="rId7"/>
    <p:sldId id="335" r:id="rId8"/>
    <p:sldId id="371" r:id="rId9"/>
    <p:sldId id="372" r:id="rId10"/>
    <p:sldId id="376" r:id="rId11"/>
    <p:sldId id="377" r:id="rId12"/>
    <p:sldId id="378" r:id="rId13"/>
    <p:sldId id="379" r:id="rId14"/>
    <p:sldId id="380" r:id="rId15"/>
    <p:sldId id="381" r:id="rId16"/>
    <p:sldId id="382" r:id="rId17"/>
    <p:sldId id="506" r:id="rId18"/>
    <p:sldId id="507" r:id="rId19"/>
    <p:sldId id="498"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508" r:id="rId34"/>
    <p:sldId id="509" r:id="rId35"/>
    <p:sldId id="396" r:id="rId36"/>
    <p:sldId id="397" r:id="rId37"/>
    <p:sldId id="398" r:id="rId38"/>
    <p:sldId id="399" r:id="rId39"/>
    <p:sldId id="400" r:id="rId40"/>
    <p:sldId id="401" r:id="rId41"/>
    <p:sldId id="499"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510" r:id="rId63"/>
    <p:sldId id="511" r:id="rId64"/>
    <p:sldId id="500" r:id="rId65"/>
    <p:sldId id="422" r:id="rId66"/>
    <p:sldId id="502" r:id="rId67"/>
    <p:sldId id="501" r:id="rId68"/>
    <p:sldId id="423" r:id="rId69"/>
    <p:sldId id="424" r:id="rId70"/>
    <p:sldId id="425" r:id="rId71"/>
    <p:sldId id="504" r:id="rId72"/>
    <p:sldId id="263" r:id="rId73"/>
    <p:sldId id="264" r:id="rId74"/>
    <p:sldId id="265" r:id="rId75"/>
    <p:sldId id="266" r:id="rId76"/>
    <p:sldId id="267" r:id="rId77"/>
    <p:sldId id="426" r:id="rId78"/>
    <p:sldId id="503" r:id="rId79"/>
    <p:sldId id="427" r:id="rId80"/>
    <p:sldId id="329" r:id="rId8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47" d="100"/>
          <a:sy n="47" d="100"/>
        </p:scale>
        <p:origin x="-204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FECF6FA-DBCE-4DBF-BF5C-BD58EE15CB3F}" type="presOf" srcId="{8E0BA667-0D26-4F06-8AF8-A7814DB23F2A}" destId="{DF6E53E3-49EE-4A12-AB42-3D288F151DF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18BCFC9E-0008-44C5-A575-83C265B89C89}" type="presOf" srcId="{73E07FEE-37AB-4CE6-81DD-5668FF28C59C}" destId="{D1D18D0C-62A5-4174-B79D-B5B2D4EBF0F4}"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09D4FEA2-03B7-42FC-84AD-C0EDDC623E77}" type="presOf" srcId="{ED0E2601-93DA-4A71-9D74-41AE1CB13748}" destId="{1AE110E0-C552-4188-BDB7-3F1CE96358D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4277EF8-4B78-4CCB-97A2-CE21D4A926B8}" type="presOf" srcId="{EA63CCDB-C2E7-4EC3-A4F3-B06CAE9AF0F8}" destId="{3777936F-15DD-4869-86D3-CAB2CBE920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20CC97A-D657-4DA9-AE71-7ED5420B1601}" type="presOf" srcId="{B1E745AF-A52A-48A0-A403-46A0FFD05C14}" destId="{A48E1F71-FC9D-41EA-B073-94A65906B2EA}"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FECF6FA-DBCE-4DBF-BF5C-BD58EE15CB3F}" type="presOf" srcId="{8E0BA667-0D26-4F06-8AF8-A7814DB23F2A}" destId="{DF6E53E3-49EE-4A12-AB42-3D288F151DF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18BCFC9E-0008-44C5-A575-83C265B89C89}" type="presOf" srcId="{73E07FEE-37AB-4CE6-81DD-5668FF28C59C}" destId="{D1D18D0C-62A5-4174-B79D-B5B2D4EBF0F4}"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09D4FEA2-03B7-42FC-84AD-C0EDDC623E77}" type="presOf" srcId="{ED0E2601-93DA-4A71-9D74-41AE1CB13748}" destId="{1AE110E0-C552-4188-BDB7-3F1CE96358D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4277EF8-4B78-4CCB-97A2-CE21D4A926B8}" type="presOf" srcId="{EA63CCDB-C2E7-4EC3-A4F3-B06CAE9AF0F8}" destId="{3777936F-15DD-4869-86D3-CAB2CBE920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20CC97A-D657-4DA9-AE71-7ED5420B1601}" type="presOf" srcId="{B1E745AF-A52A-48A0-A403-46A0FFD05C14}" destId="{A48E1F71-FC9D-41EA-B073-94A65906B2EA}"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FECF6FA-DBCE-4DBF-BF5C-BD58EE15CB3F}" type="presOf" srcId="{8E0BA667-0D26-4F06-8AF8-A7814DB23F2A}" destId="{DF6E53E3-49EE-4A12-AB42-3D288F151DF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18BCFC9E-0008-44C5-A575-83C265B89C89}" type="presOf" srcId="{73E07FEE-37AB-4CE6-81DD-5668FF28C59C}" destId="{D1D18D0C-62A5-4174-B79D-B5B2D4EBF0F4}"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09D4FEA2-03B7-42FC-84AD-C0EDDC623E77}" type="presOf" srcId="{ED0E2601-93DA-4A71-9D74-41AE1CB13748}" destId="{1AE110E0-C552-4188-BDB7-3F1CE96358D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4277EF8-4B78-4CCB-97A2-CE21D4A926B8}" type="presOf" srcId="{EA63CCDB-C2E7-4EC3-A4F3-B06CAE9AF0F8}" destId="{3777936F-15DD-4869-86D3-CAB2CBE920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20CC97A-D657-4DA9-AE71-7ED5420B1601}" type="presOf" srcId="{B1E745AF-A52A-48A0-A403-46A0FFD05C14}" destId="{A48E1F71-FC9D-41EA-B073-94A65906B2EA}"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FECF6FA-DBCE-4DBF-BF5C-BD58EE15CB3F}" type="presOf" srcId="{8E0BA667-0D26-4F06-8AF8-A7814DB23F2A}" destId="{DF6E53E3-49EE-4A12-AB42-3D288F151DF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18BCFC9E-0008-44C5-A575-83C265B89C89}" type="presOf" srcId="{73E07FEE-37AB-4CE6-81DD-5668FF28C59C}" destId="{D1D18D0C-62A5-4174-B79D-B5B2D4EBF0F4}"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09D4FEA2-03B7-42FC-84AD-C0EDDC623E77}" type="presOf" srcId="{ED0E2601-93DA-4A71-9D74-41AE1CB13748}" destId="{1AE110E0-C552-4188-BDB7-3F1CE96358D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4277EF8-4B78-4CCB-97A2-CE21D4A926B8}" type="presOf" srcId="{EA63CCDB-C2E7-4EC3-A4F3-B06CAE9AF0F8}" destId="{3777936F-15DD-4869-86D3-CAB2CBE920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20CC97A-D657-4DA9-AE71-7ED5420B1601}" type="presOf" srcId="{B1E745AF-A52A-48A0-A403-46A0FFD05C14}" destId="{A48E1F71-FC9D-41EA-B073-94A65906B2EA}"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FECF6FA-DBCE-4DBF-BF5C-BD58EE15CB3F}" type="presOf" srcId="{8E0BA667-0D26-4F06-8AF8-A7814DB23F2A}" destId="{DF6E53E3-49EE-4A12-AB42-3D288F151DF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18BCFC9E-0008-44C5-A575-83C265B89C89}" type="presOf" srcId="{73E07FEE-37AB-4CE6-81DD-5668FF28C59C}" destId="{D1D18D0C-62A5-4174-B79D-B5B2D4EBF0F4}"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09D4FEA2-03B7-42FC-84AD-C0EDDC623E77}" type="presOf" srcId="{ED0E2601-93DA-4A71-9D74-41AE1CB13748}" destId="{1AE110E0-C552-4188-BDB7-3F1CE96358D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4277EF8-4B78-4CCB-97A2-CE21D4A926B8}" type="presOf" srcId="{EA63CCDB-C2E7-4EC3-A4F3-B06CAE9AF0F8}" destId="{3777936F-15DD-4869-86D3-CAB2CBE920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20CC97A-D657-4DA9-AE71-7ED5420B1601}" type="presOf" srcId="{B1E745AF-A52A-48A0-A403-46A0FFD05C14}" destId="{A48E1F71-FC9D-41EA-B073-94A65906B2EA}"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DFECF6FA-DBCE-4DBF-BF5C-BD58EE15CB3F}" type="presOf" srcId="{8E0BA667-0D26-4F06-8AF8-A7814DB23F2A}" destId="{DF6E53E3-49EE-4A12-AB42-3D288F151DF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18BCFC9E-0008-44C5-A575-83C265B89C89}" type="presOf" srcId="{73E07FEE-37AB-4CE6-81DD-5668FF28C59C}" destId="{D1D18D0C-62A5-4174-B79D-B5B2D4EBF0F4}"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09D4FEA2-03B7-42FC-84AD-C0EDDC623E77}" type="presOf" srcId="{ED0E2601-93DA-4A71-9D74-41AE1CB13748}" destId="{1AE110E0-C552-4188-BDB7-3F1CE96358D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4277EF8-4B78-4CCB-97A2-CE21D4A926B8}" type="presOf" srcId="{EA63CCDB-C2E7-4EC3-A4F3-B06CAE9AF0F8}" destId="{3777936F-15DD-4869-86D3-CAB2CBE920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20CC97A-D657-4DA9-AE71-7ED5420B1601}" type="presOf" srcId="{B1E745AF-A52A-48A0-A403-46A0FFD05C14}" destId="{A48E1F71-FC9D-41EA-B073-94A65906B2EA}"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sp:txBody>
      <dsp:txXfrm>
        <a:off x="0" y="179"/>
        <a:ext cx="7906072" cy="748800"/>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0" y="864179"/>
        <a:ext cx="7906072" cy="748800"/>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0" y="1728180"/>
        <a:ext cx="7906072" cy="748800"/>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0" y="2592180"/>
        <a:ext cx="7906072" cy="748800"/>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0" y="3456180"/>
        <a:ext cx="7906072" cy="748800"/>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0" y="4320180"/>
        <a:ext cx="7906072" cy="7488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xmlns=""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xmlns=""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xmlns=""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xmlns=""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xmlns=""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xmlns=""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xmlns=""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xmlns=""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xmlns=""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xmlns=""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xmlns=""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xmlns=""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xmlns=""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xmlns=""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xmlns=""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xmlns=""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xmlns=""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xmlns=""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xmlns=""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xmlns=""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xmlns=""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xmlns=""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xmlns=""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xmlns=""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xmlns=""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xmlns=""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xmlns=""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xmlns=""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xmlns=""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xmlns=""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xmlns=""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xmlns=""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xmlns=""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xmlns=""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xmlns=""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xmlns=""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xmlns=""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xmlns=""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xmlns=""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xmlns=""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xmlns=""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xmlns=""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xmlns=""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xmlns=""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xmlns=""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xmlns=""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xmlns=""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xmlns=""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xmlns=""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xmlns=""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xmlns=""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xmlns=""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xmlns=""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xmlns=""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xmlns=""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xmlns=""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xmlns=""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xmlns=""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xmlns=""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xmlns=""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xmlns=""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xmlns=""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xmlns=""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xmlns=""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xmlns=""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xmlns=""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xmlns=""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p:txBody>
          <a:bodyPr/>
          <a:lstStyle/>
          <a:p>
            <a:r>
              <a:rPr lang="en-MY" dirty="0"/>
              <a:t>GLOBAL TALENT MANAGEMENT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xmlns="" id="{B979CDE0-37A0-4745-BE91-3788279B8D78}"/>
              </a:ext>
            </a:extLst>
          </p:cNvPr>
          <p:cNvPicPr>
            <a:picLocks noChangeAspect="1"/>
          </p:cNvPicPr>
          <p:nvPr/>
        </p:nvPicPr>
        <p:blipFill>
          <a:blip r:embed="rId2" cstate="print"/>
          <a:stretch>
            <a:fillRect/>
          </a:stretch>
        </p:blipFill>
        <p:spPr>
          <a:xfrm>
            <a:off x="1183155" y="1709737"/>
            <a:ext cx="7244963" cy="4870450"/>
          </a:xfrm>
          <a:prstGeom prst="rect">
            <a:avLst/>
          </a:prstGeom>
        </p:spPr>
      </p:pic>
    </p:spTree>
    <p:extLst>
      <p:ext uri="{BB962C8B-B14F-4D97-AF65-F5344CB8AC3E}">
        <p14:creationId xmlns:p14="http://schemas.microsoft.com/office/powerpoint/2010/main" xmlns=""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349236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8649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xmlns=""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xmlns=""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xmlns=""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xmlns=""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xmlns=""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xmlns=""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xmlns=""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xmlns=""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xmlns=""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xmlns=""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xmlns=""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xmlns=""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xmlns=""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xmlns=""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xmlns=""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xmlns=""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3B459-877C-4BB2-8178-C839DD56FD43}"/>
              </a:ext>
            </a:extLst>
          </p:cNvPr>
          <p:cNvSpPr>
            <a:spLocks noGrp="1"/>
          </p:cNvSpPr>
          <p:nvPr>
            <p:ph type="title"/>
          </p:nvPr>
        </p:nvSpPr>
        <p:spPr/>
        <p:txBody>
          <a:bodyPr/>
          <a:lstStyle/>
          <a:p>
            <a:r>
              <a:rPr lang="en-MY" dirty="0"/>
              <a:t>Global Talent Management - I</a:t>
            </a:r>
          </a:p>
        </p:txBody>
      </p:sp>
      <p:sp>
        <p:nvSpPr>
          <p:cNvPr id="3" name="Content Placeholder 2">
            <a:extLst>
              <a:ext uri="{FF2B5EF4-FFF2-40B4-BE49-F238E27FC236}">
                <a16:creationId xmlns:a16="http://schemas.microsoft.com/office/drawing/2014/main" xmlns="" id="{F1AF59B4-EE42-4707-96E9-4C0D5719679F}"/>
              </a:ext>
            </a:extLst>
          </p:cNvPr>
          <p:cNvSpPr>
            <a:spLocks noGrp="1"/>
          </p:cNvSpPr>
          <p:nvPr>
            <p:ph idx="1"/>
          </p:nvPr>
        </p:nvSpPr>
        <p:spPr>
          <a:xfrm>
            <a:off x="685800" y="1556792"/>
            <a:ext cx="8278688" cy="4530725"/>
          </a:xfrm>
        </p:spPr>
        <p:txBody>
          <a:bodyPr/>
          <a:lstStyle/>
          <a:p>
            <a:r>
              <a:rPr lang="en-MY" dirty="0"/>
              <a:t>In the international context the term global talent management is used interchangeably with international human resource management</a:t>
            </a:r>
          </a:p>
          <a:p>
            <a:endParaRPr lang="en-MY" dirty="0"/>
          </a:p>
          <a:p>
            <a:r>
              <a:rPr lang="en-MY"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xmlns="" val="319892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3B459-877C-4BB2-8178-C839DD56FD43}"/>
              </a:ext>
            </a:extLst>
          </p:cNvPr>
          <p:cNvSpPr>
            <a:spLocks noGrp="1"/>
          </p:cNvSpPr>
          <p:nvPr>
            <p:ph type="title"/>
          </p:nvPr>
        </p:nvSpPr>
        <p:spPr/>
        <p:txBody>
          <a:bodyPr/>
          <a:lstStyle/>
          <a:p>
            <a:r>
              <a:rPr lang="en-MY" dirty="0"/>
              <a:t>Global Talent Management - II</a:t>
            </a:r>
          </a:p>
        </p:txBody>
      </p:sp>
      <p:sp>
        <p:nvSpPr>
          <p:cNvPr id="3" name="Content Placeholder 2">
            <a:extLst>
              <a:ext uri="{FF2B5EF4-FFF2-40B4-BE49-F238E27FC236}">
                <a16:creationId xmlns:a16="http://schemas.microsoft.com/office/drawing/2014/main" xmlns="" id="{F1AF59B4-EE42-4707-96E9-4C0D5719679F}"/>
              </a:ext>
            </a:extLst>
          </p:cNvPr>
          <p:cNvSpPr>
            <a:spLocks noGrp="1"/>
          </p:cNvSpPr>
          <p:nvPr>
            <p:ph idx="1"/>
          </p:nvPr>
        </p:nvSpPr>
        <p:spPr>
          <a:xfrm>
            <a:off x="624136" y="1556792"/>
            <a:ext cx="8352928" cy="4530725"/>
          </a:xfrm>
        </p:spPr>
        <p:txBody>
          <a:bodyPr/>
          <a:lstStyle/>
          <a:p>
            <a:r>
              <a:rPr lang="en-MY" dirty="0"/>
              <a:t>Global talent management focuses on strategic jobs. These jobs also refer to core jobs and are critical to the organization in terms of creating competitive advantage.</a:t>
            </a:r>
          </a:p>
          <a:p>
            <a:endParaRPr lang="en-MY" dirty="0"/>
          </a:p>
          <a:p>
            <a:r>
              <a:rPr lang="en-MY"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248240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3F498-D373-4674-B675-4FE413C640E6}"/>
              </a:ext>
            </a:extLst>
          </p:cNvPr>
          <p:cNvSpPr>
            <a:spLocks noGrp="1"/>
          </p:cNvSpPr>
          <p:nvPr>
            <p:ph type="title"/>
          </p:nvPr>
        </p:nvSpPr>
        <p:spPr/>
        <p:txBody>
          <a:bodyPr/>
          <a:lstStyle/>
          <a:p>
            <a:r>
              <a:rPr lang="en-MY" dirty="0"/>
              <a:t>Dimensions of Global Talent Management</a:t>
            </a:r>
          </a:p>
        </p:txBody>
      </p:sp>
      <p:sp>
        <p:nvSpPr>
          <p:cNvPr id="3" name="Content Placeholder 2">
            <a:extLst>
              <a:ext uri="{FF2B5EF4-FFF2-40B4-BE49-F238E27FC236}">
                <a16:creationId xmlns:a16="http://schemas.microsoft.com/office/drawing/2014/main" xmlns="" id="{0C5A5271-E12B-429F-A6B0-D8620F0E5C21}"/>
              </a:ext>
            </a:extLst>
          </p:cNvPr>
          <p:cNvSpPr>
            <a:spLocks noGrp="1"/>
          </p:cNvSpPr>
          <p:nvPr>
            <p:ph idx="1"/>
          </p:nvPr>
        </p:nvSpPr>
        <p:spPr/>
        <p:txBody>
          <a:bodyPr/>
          <a:lstStyle/>
          <a:p>
            <a:r>
              <a:rPr lang="en-MY" dirty="0"/>
              <a:t>Individuals with high and/or critical levels of talent (e.g., knowledge, skills, and abilities) that add value to the organization;</a:t>
            </a:r>
          </a:p>
          <a:p>
            <a:r>
              <a:rPr lang="en-MY"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xmlns="" val="205590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710C1-EC41-44AB-8B1D-55AAE27B71C9}"/>
              </a:ext>
            </a:extLst>
          </p:cNvPr>
          <p:cNvSpPr>
            <a:spLocks noGrp="1"/>
          </p:cNvSpPr>
          <p:nvPr>
            <p:ph type="title"/>
          </p:nvPr>
        </p:nvSpPr>
        <p:spPr/>
        <p:txBody>
          <a:bodyPr/>
          <a:lstStyle/>
          <a:p>
            <a:r>
              <a:rPr lang="en-MY" dirty="0"/>
              <a:t>Drivers of Global Talent Management</a:t>
            </a:r>
          </a:p>
        </p:txBody>
      </p:sp>
      <p:sp>
        <p:nvSpPr>
          <p:cNvPr id="3" name="Content Placeholder 2">
            <a:extLst>
              <a:ext uri="{FF2B5EF4-FFF2-40B4-BE49-F238E27FC236}">
                <a16:creationId xmlns:a16="http://schemas.microsoft.com/office/drawing/2014/main" xmlns="" id="{0B2AFE73-F512-460F-BB50-6E5C6D782455}"/>
              </a:ext>
            </a:extLst>
          </p:cNvPr>
          <p:cNvSpPr>
            <a:spLocks noGrp="1"/>
          </p:cNvSpPr>
          <p:nvPr>
            <p:ph idx="1"/>
          </p:nvPr>
        </p:nvSpPr>
        <p:spPr/>
        <p:txBody>
          <a:bodyPr/>
          <a:lstStyle/>
          <a:p>
            <a:pPr marL="0" indent="0">
              <a:buNone/>
            </a:pPr>
            <a:r>
              <a:rPr lang="en-MY" dirty="0"/>
              <a:t>Four drivers that have shaped and are shaping the field of global talent management. More specifically, these are the drivers that impact how organizations attract, develop, retain, and mobilize talent. Major drivers include:</a:t>
            </a:r>
          </a:p>
          <a:p>
            <a:r>
              <a:rPr lang="en-MY" dirty="0"/>
              <a:t>Shortage of talented workers;</a:t>
            </a:r>
          </a:p>
          <a:p>
            <a:r>
              <a:rPr lang="en-MY" dirty="0"/>
              <a:t>Changing demographics;</a:t>
            </a:r>
          </a:p>
          <a:p>
            <a:r>
              <a:rPr lang="en-MY" dirty="0"/>
              <a:t>Changing attitude towards work and structure of work; and,</a:t>
            </a:r>
          </a:p>
          <a:p>
            <a:r>
              <a:rPr lang="en-MY" dirty="0"/>
              <a:t>Country culture differences.</a:t>
            </a:r>
          </a:p>
        </p:txBody>
      </p:sp>
    </p:spTree>
    <p:extLst>
      <p:ext uri="{BB962C8B-B14F-4D97-AF65-F5344CB8AC3E}">
        <p14:creationId xmlns:p14="http://schemas.microsoft.com/office/powerpoint/2010/main" xmlns="" val="26105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8E564-55A1-4898-A2D5-27B3E3525638}"/>
              </a:ext>
            </a:extLst>
          </p:cNvPr>
          <p:cNvSpPr>
            <a:spLocks noGrp="1"/>
          </p:cNvSpPr>
          <p:nvPr>
            <p:ph type="title"/>
          </p:nvPr>
        </p:nvSpPr>
        <p:spPr/>
        <p:txBody>
          <a:bodyPr/>
          <a:lstStyle/>
          <a:p>
            <a:r>
              <a:rPr lang="en-MY" dirty="0"/>
              <a:t>1. Shortage of talented workers</a:t>
            </a:r>
          </a:p>
        </p:txBody>
      </p:sp>
      <p:sp>
        <p:nvSpPr>
          <p:cNvPr id="3" name="Content Placeholder 2">
            <a:extLst>
              <a:ext uri="{FF2B5EF4-FFF2-40B4-BE49-F238E27FC236}">
                <a16:creationId xmlns:a16="http://schemas.microsoft.com/office/drawing/2014/main" xmlns="" id="{EF84D379-1F59-484D-974C-BB7AEC4F83E9}"/>
              </a:ext>
            </a:extLst>
          </p:cNvPr>
          <p:cNvSpPr>
            <a:spLocks noGrp="1"/>
          </p:cNvSpPr>
          <p:nvPr>
            <p:ph idx="1"/>
          </p:nvPr>
        </p:nvSpPr>
        <p:spPr>
          <a:xfrm>
            <a:off x="914400" y="1600200"/>
            <a:ext cx="7772400" cy="4979987"/>
          </a:xfrm>
        </p:spPr>
        <p:txBody>
          <a:bodyPr/>
          <a:lstStyle/>
          <a:p>
            <a:r>
              <a:rPr lang="en-MY" sz="2000" dirty="0"/>
              <a:t>Introduce strategic workforce planning (e.g., determine future talent gaps);</a:t>
            </a:r>
          </a:p>
          <a:p>
            <a:r>
              <a:rPr lang="en-MY" sz="2000" dirty="0"/>
              <a:t>Ease migration (e.g., attract talent from a global </a:t>
            </a:r>
            <a:r>
              <a:rPr lang="en-MY" sz="2000" dirty="0" err="1"/>
              <a:t>labor</a:t>
            </a:r>
            <a:r>
              <a:rPr lang="en-MY" sz="2000" dirty="0"/>
              <a:t> pool);</a:t>
            </a:r>
          </a:p>
          <a:p>
            <a:r>
              <a:rPr lang="en-MY" sz="2000" dirty="0"/>
              <a:t>Foster brain circulation (e.g., reduce brain drain by encouraging students and professionals to return home);</a:t>
            </a:r>
          </a:p>
          <a:p>
            <a:r>
              <a:rPr lang="en-MY" sz="2000" dirty="0"/>
              <a:t>Increase employability (e.g., increase the skills levels of both the current</a:t>
            </a:r>
          </a:p>
          <a:p>
            <a:r>
              <a:rPr lang="en-MY" sz="2000" dirty="0"/>
              <a:t>and future workforce);</a:t>
            </a:r>
          </a:p>
          <a:p>
            <a:r>
              <a:rPr lang="en-MY" sz="2000" dirty="0"/>
              <a:t>Develop a talent “trellis” (e.g., offer multiple developmental and career pathways);</a:t>
            </a:r>
          </a:p>
          <a:p>
            <a:r>
              <a:rPr lang="en-MY" sz="2000" dirty="0"/>
              <a:t>Encourage temporary and virtual mobility (e.g., access required skills from any location; and,</a:t>
            </a:r>
          </a:p>
          <a:p>
            <a:r>
              <a:rPr lang="en-MY" sz="2000" dirty="0"/>
              <a:t>Extend the pool (e.g., attract skill sets of women, older professionals etc.).</a:t>
            </a:r>
          </a:p>
        </p:txBody>
      </p:sp>
    </p:spTree>
    <p:extLst>
      <p:ext uri="{BB962C8B-B14F-4D97-AF65-F5344CB8AC3E}">
        <p14:creationId xmlns:p14="http://schemas.microsoft.com/office/powerpoint/2010/main" xmlns="" val="264140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F3BF7E-D570-4919-93AA-B538524E2866}"/>
              </a:ext>
            </a:extLst>
          </p:cNvPr>
          <p:cNvSpPr>
            <a:spLocks noGrp="1"/>
          </p:cNvSpPr>
          <p:nvPr>
            <p:ph type="title"/>
          </p:nvPr>
        </p:nvSpPr>
        <p:spPr/>
        <p:txBody>
          <a:bodyPr/>
          <a:lstStyle/>
          <a:p>
            <a:r>
              <a:rPr lang="en-MY" dirty="0"/>
              <a:t> 2. Changing demographics</a:t>
            </a:r>
          </a:p>
        </p:txBody>
      </p:sp>
      <p:sp>
        <p:nvSpPr>
          <p:cNvPr id="3" name="Content Placeholder 2">
            <a:extLst>
              <a:ext uri="{FF2B5EF4-FFF2-40B4-BE49-F238E27FC236}">
                <a16:creationId xmlns:a16="http://schemas.microsoft.com/office/drawing/2014/main" xmlns="" id="{A7EF31D1-FF58-4DB2-B7BF-9372D2579A86}"/>
              </a:ext>
            </a:extLst>
          </p:cNvPr>
          <p:cNvSpPr>
            <a:spLocks noGrp="1"/>
          </p:cNvSpPr>
          <p:nvPr>
            <p:ph idx="1"/>
          </p:nvPr>
        </p:nvSpPr>
        <p:spPr>
          <a:xfrm>
            <a:off x="914400" y="1600200"/>
            <a:ext cx="7906072" cy="4781128"/>
          </a:xfrm>
        </p:spPr>
        <p:txBody>
          <a:bodyPr/>
          <a:lstStyle/>
          <a:p>
            <a:pPr marL="0" indent="0">
              <a:buNone/>
            </a:pPr>
            <a:r>
              <a:rPr lang="en-MY" sz="2000" dirty="0"/>
              <a:t>Work related characteristics of Younger generations :</a:t>
            </a:r>
          </a:p>
          <a:p>
            <a:r>
              <a:rPr lang="en-MY" sz="2000" dirty="0"/>
              <a:t>Low loyalty (and engagement levels) towards employers.</a:t>
            </a:r>
          </a:p>
          <a:p>
            <a:r>
              <a:rPr lang="en-MY" sz="2000" dirty="0"/>
              <a:t> Most likely to voluntary leave when economic conditions improve.</a:t>
            </a:r>
          </a:p>
          <a:p>
            <a:r>
              <a:rPr lang="en-MY" sz="2000" dirty="0"/>
              <a:t>Consider learning and development as the most essential benefit from employers.</a:t>
            </a:r>
          </a:p>
          <a:p>
            <a:r>
              <a:rPr lang="en-MY" sz="2000" dirty="0"/>
              <a:t>Look for a good work/life balance.</a:t>
            </a:r>
          </a:p>
          <a:p>
            <a:r>
              <a:rPr lang="en-MY" sz="2000" dirty="0"/>
              <a:t>Prefer to communicate electronically at work than face -to-face.</a:t>
            </a:r>
          </a:p>
          <a:p>
            <a:r>
              <a:rPr lang="en-MY" sz="2000" dirty="0"/>
              <a:t>Career progression is important.</a:t>
            </a:r>
          </a:p>
          <a:p>
            <a:r>
              <a:rPr lang="en-MY" sz="2000" dirty="0"/>
              <a:t>Attracted to organizations that focus on corporate social responsibility.</a:t>
            </a:r>
          </a:p>
          <a:p>
            <a:r>
              <a:rPr lang="en-MY" sz="2000" dirty="0"/>
              <a:t>Strong interest in working overseas.</a:t>
            </a:r>
          </a:p>
          <a:p>
            <a:r>
              <a:rPr lang="en-MY" sz="2000" dirty="0"/>
              <a:t>Comfortable working with older generations.</a:t>
            </a:r>
          </a:p>
        </p:txBody>
      </p:sp>
    </p:spTree>
    <p:extLst>
      <p:ext uri="{BB962C8B-B14F-4D97-AF65-F5344CB8AC3E}">
        <p14:creationId xmlns:p14="http://schemas.microsoft.com/office/powerpoint/2010/main" xmlns="" val="130506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xmlns="" val="74038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sz="2000" dirty="0"/>
              <a:t>Some of the trends include :</a:t>
            </a:r>
          </a:p>
          <a:p>
            <a:r>
              <a:rPr lang="en-MY" sz="2000" dirty="0"/>
              <a:t>Virtual teams (e.g., employees will interact with each other using technology)</a:t>
            </a:r>
          </a:p>
          <a:p>
            <a:r>
              <a:rPr lang="en-MY" sz="2000" dirty="0"/>
              <a:t>Social networks (e.g., employees will have access to several potential employers)</a:t>
            </a:r>
          </a:p>
          <a:p>
            <a:r>
              <a:rPr lang="en-MY" sz="2000" dirty="0"/>
              <a:t>Flexible work hours (e.g., employees will have more control over their work schedules)</a:t>
            </a:r>
          </a:p>
          <a:p>
            <a:r>
              <a:rPr lang="en-MY" sz="2000" dirty="0"/>
              <a:t>Remote workstations (e.g., employees will work for companies that are geographically distant)</a:t>
            </a:r>
          </a:p>
          <a:p>
            <a:r>
              <a:rPr lang="en-MY" sz="2000" dirty="0"/>
              <a:t>Contingent workers (e.g., employees will work for multiple organizations)</a:t>
            </a:r>
          </a:p>
          <a:p>
            <a:r>
              <a:rPr lang="en-MY" sz="20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xmlns="" val="21182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4. Country Culture Differences</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p>
        </p:txBody>
      </p:sp>
    </p:spTree>
    <p:extLst>
      <p:ext uri="{BB962C8B-B14F-4D97-AF65-F5344CB8AC3E}">
        <p14:creationId xmlns:p14="http://schemas.microsoft.com/office/powerpoint/2010/main" xmlns="" val="301652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4CBEC6-3730-4068-B9D7-0091BA0304B8}"/>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xmlns="" id="{45B4CD33-0348-4745-9F47-4ECEA1B70E9D}"/>
              </a:ext>
            </a:extLst>
          </p:cNvPr>
          <p:cNvSpPr>
            <a:spLocks noGrp="1"/>
          </p:cNvSpPr>
          <p:nvPr>
            <p:ph idx="1"/>
          </p:nvPr>
        </p:nvSpPr>
        <p:spPr/>
        <p:txBody>
          <a:bodyPr/>
          <a:lstStyle/>
          <a:p>
            <a:pPr marL="0" indent="0">
              <a:buNone/>
            </a:pPr>
            <a:r>
              <a:rPr lang="en-MY" dirty="0"/>
              <a:t>Which of the following is LEAST likely to contribute to the difficulty in finding global talent?	</a:t>
            </a:r>
          </a:p>
          <a:p>
            <a:pPr marL="514350" indent="-514350">
              <a:buFont typeface="+mj-lt"/>
              <a:buAutoNum type="alphaUcPeriod"/>
            </a:pPr>
            <a:r>
              <a:rPr lang="en-MY" dirty="0"/>
              <a:t>Exit of skilled workers for better paying jobs in other countries	</a:t>
            </a:r>
          </a:p>
          <a:p>
            <a:pPr marL="514350" indent="-514350">
              <a:buFont typeface="+mj-lt"/>
              <a:buAutoNum type="alphaUcPeriod"/>
            </a:pPr>
            <a:r>
              <a:rPr lang="en-MY" dirty="0"/>
              <a:t>Lack of reliable data on the workforce	</a:t>
            </a:r>
          </a:p>
          <a:p>
            <a:pPr marL="514350" indent="-514350">
              <a:buFont typeface="+mj-lt"/>
              <a:buAutoNum type="alphaUcPeriod"/>
            </a:pPr>
            <a:r>
              <a:rPr lang="en-MY" dirty="0"/>
              <a:t>Aging employees working longer into their careers	</a:t>
            </a:r>
          </a:p>
          <a:p>
            <a:pPr marL="514350" indent="-514350">
              <a:buFont typeface="+mj-lt"/>
              <a:buAutoNum type="alphaUcPeriod"/>
            </a:pPr>
            <a:r>
              <a:rPr lang="en-MY" dirty="0"/>
              <a:t>Government barriers to hiring</a:t>
            </a:r>
          </a:p>
          <a:p>
            <a:pPr marL="0" indent="0">
              <a:buNone/>
            </a:pPr>
            <a:endParaRPr lang="en-MY" dirty="0"/>
          </a:p>
        </p:txBody>
      </p:sp>
    </p:spTree>
    <p:extLst>
      <p:ext uri="{BB962C8B-B14F-4D97-AF65-F5344CB8AC3E}">
        <p14:creationId xmlns:p14="http://schemas.microsoft.com/office/powerpoint/2010/main" xmlns="" val="159973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5262E9-BB28-443C-9DD2-72A5BFD7995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4BBE4047-4693-4419-B2A3-0894E34A053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1878633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2054791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6523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Global Talent Acquisition</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xmlns="" val="49120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Global Talent Acquisition Framework</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xmlns="" val="381542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xmlns="" id="{34660DF3-5C99-43CA-BC32-3FA74470E195}"/>
              </a:ext>
            </a:extLst>
          </p:cNvPr>
          <p:cNvPicPr>
            <a:picLocks noChangeAspect="1"/>
          </p:cNvPicPr>
          <p:nvPr/>
        </p:nvPicPr>
        <p:blipFill>
          <a:blip r:embed="rId2" cstate="print"/>
          <a:stretch>
            <a:fillRect/>
          </a:stretch>
        </p:blipFill>
        <p:spPr>
          <a:xfrm>
            <a:off x="1023937" y="1838324"/>
            <a:ext cx="7724095" cy="3462883"/>
          </a:xfrm>
          <a:prstGeom prst="rect">
            <a:avLst/>
          </a:prstGeom>
        </p:spPr>
      </p:pic>
    </p:spTree>
    <p:extLst>
      <p:ext uri="{BB962C8B-B14F-4D97-AF65-F5344CB8AC3E}">
        <p14:creationId xmlns:p14="http://schemas.microsoft.com/office/powerpoint/2010/main" xmlns="" val="203900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Talent Acquisition Planning &amp; Strategy</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It ensures business alignment, examines workforce plans, requires an understanding of the </a:t>
            </a:r>
            <a:r>
              <a:rPr lang="en-MY" dirty="0" err="1"/>
              <a:t>labor</a:t>
            </a:r>
            <a:r>
              <a:rPr lang="en-MY" dirty="0"/>
              <a:t> markets, and looks at global considerations.</a:t>
            </a:r>
          </a:p>
        </p:txBody>
      </p:sp>
    </p:spTree>
    <p:extLst>
      <p:ext uri="{BB962C8B-B14F-4D97-AF65-F5344CB8AC3E}">
        <p14:creationId xmlns:p14="http://schemas.microsoft.com/office/powerpoint/2010/main" xmlns="" val="11176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Workforce Segmentation</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xmlns="" val="339602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Employment Branding</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xmlns="" val="1400195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Candidate Audiences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xmlns="" val="2275447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Candidate Relationship Management</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xmlns="" val="2024148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xmlns="" val="2442572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xmlns="" val="323890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xmlns="" val="365292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xmlns="" val="130296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xmlns="" val="269859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2D896280-DE02-4B67-B1FE-08C546071A56}"/>
              </a:ext>
            </a:extLst>
          </p:cNvPr>
          <p:cNvSpPr>
            <a:spLocks noGrp="1"/>
          </p:cNvSpPr>
          <p:nvPr>
            <p:ph idx="1"/>
          </p:nvPr>
        </p:nvSpPr>
        <p:spPr/>
        <p:txBody>
          <a:bodyPr/>
          <a:lstStyle/>
          <a:p>
            <a:pPr marL="0" indent="0">
              <a:buNone/>
            </a:pPr>
            <a:r>
              <a:rPr lang="en-MY" dirty="0"/>
              <a:t>Which of the following would be a good option for a company who wants to leave their options open with multiple search firms?	</a:t>
            </a:r>
          </a:p>
          <a:p>
            <a:pPr marL="514350" indent="-514350">
              <a:buFont typeface="+mj-lt"/>
              <a:buAutoNum type="alphaUcPeriod"/>
            </a:pPr>
            <a:r>
              <a:rPr lang="en-MY" dirty="0"/>
              <a:t>Contingent searches	</a:t>
            </a:r>
          </a:p>
          <a:p>
            <a:pPr marL="514350" indent="-514350">
              <a:buFont typeface="+mj-lt"/>
              <a:buAutoNum type="alphaUcPeriod"/>
            </a:pPr>
            <a:r>
              <a:rPr lang="en-MY" dirty="0"/>
              <a:t>Retained researches	</a:t>
            </a:r>
          </a:p>
          <a:p>
            <a:pPr marL="514350" indent="-514350">
              <a:buFont typeface="+mj-lt"/>
              <a:buAutoNum type="alphaUcPeriod"/>
            </a:pPr>
            <a:r>
              <a:rPr lang="en-MY" dirty="0"/>
              <a:t>Recruitment Process Outsourcing (RPO)	</a:t>
            </a:r>
          </a:p>
          <a:p>
            <a:pPr marL="514350" indent="-514350">
              <a:buFont typeface="+mj-lt"/>
              <a:buAutoNum type="alphaUcPeriod"/>
            </a:pPr>
            <a:r>
              <a:rPr lang="en-MY" dirty="0"/>
              <a:t>In-house staffing</a:t>
            </a:r>
          </a:p>
          <a:p>
            <a:pPr marL="0" indent="0">
              <a:buNone/>
            </a:pPr>
            <a:endParaRPr lang="en-MY" dirty="0"/>
          </a:p>
        </p:txBody>
      </p:sp>
    </p:spTree>
    <p:extLst>
      <p:ext uri="{BB962C8B-B14F-4D97-AF65-F5344CB8AC3E}">
        <p14:creationId xmlns:p14="http://schemas.microsoft.com/office/powerpoint/2010/main" xmlns="" val="40241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035648CE-4BF3-4C45-8E2C-C9570DAFA12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2102563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xmlns="" val="497143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xmlns="" val="26561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xmlns="" val="1726722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xmlns="" val="3804589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xmlns="" val="1448985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xmlns="" val="2909103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3260491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91853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Global Recruiting Process</a:t>
            </a:r>
          </a:p>
        </p:txBody>
      </p:sp>
      <p:pic>
        <p:nvPicPr>
          <p:cNvPr id="5" name="Picture 4">
            <a:extLst>
              <a:ext uri="{FF2B5EF4-FFF2-40B4-BE49-F238E27FC236}">
                <a16:creationId xmlns:a16="http://schemas.microsoft.com/office/drawing/2014/main" xmlns="" id="{7DE521D4-6048-4E30-BD7E-D97E3A397657}"/>
              </a:ext>
            </a:extLst>
          </p:cNvPr>
          <p:cNvPicPr>
            <a:picLocks noChangeAspect="1"/>
          </p:cNvPicPr>
          <p:nvPr/>
        </p:nvPicPr>
        <p:blipFill>
          <a:blip r:embed="rId2" cstate="print"/>
          <a:stretch>
            <a:fillRect/>
          </a:stretch>
        </p:blipFill>
        <p:spPr>
          <a:xfrm>
            <a:off x="1475656" y="1622765"/>
            <a:ext cx="4991100" cy="4991100"/>
          </a:xfrm>
          <a:prstGeom prst="rect">
            <a:avLst/>
          </a:prstGeom>
        </p:spPr>
      </p:pic>
    </p:spTree>
    <p:extLst>
      <p:ext uri="{BB962C8B-B14F-4D97-AF65-F5344CB8AC3E}">
        <p14:creationId xmlns:p14="http://schemas.microsoft.com/office/powerpoint/2010/main" xmlns="" val="1653265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1. Sourcing </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xmlns="" val="85807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2. Operations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Global HR should ensure the hiring process is smooth and efficient and takes over the talent management process, focusing on:</a:t>
            </a:r>
          </a:p>
          <a:p>
            <a:r>
              <a:rPr lang="en-MY" dirty="0"/>
              <a:t>Digital/online assessment support</a:t>
            </a:r>
          </a:p>
          <a:p>
            <a:r>
              <a:rPr lang="en-MY" dirty="0"/>
              <a:t>Interview scheduling and coordination</a:t>
            </a:r>
          </a:p>
          <a:p>
            <a:r>
              <a:rPr lang="en-MY" dirty="0"/>
              <a:t>Offer process and onboarding</a:t>
            </a:r>
          </a:p>
          <a:p>
            <a:r>
              <a:rPr lang="en-MY" dirty="0"/>
              <a:t>Background/medical processing</a:t>
            </a:r>
          </a:p>
          <a:p>
            <a:r>
              <a:rPr lang="en-MY" dirty="0"/>
              <a:t>Application/requisition disposition</a:t>
            </a:r>
          </a:p>
          <a:p>
            <a:r>
              <a:rPr lang="en-MY" dirty="0"/>
              <a:t>Data entry and reporting</a:t>
            </a:r>
          </a:p>
        </p:txBody>
      </p:sp>
    </p:spTree>
    <p:extLst>
      <p:ext uri="{BB962C8B-B14F-4D97-AF65-F5344CB8AC3E}">
        <p14:creationId xmlns:p14="http://schemas.microsoft.com/office/powerpoint/2010/main" xmlns="" val="1569498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Global HR should ensure powerful matches and positive experiences and specialize in connecting line managers with the right candidates and </a:t>
            </a:r>
            <a:r>
              <a:rPr lang="en-MY" dirty="0" err="1"/>
              <a:t>sel</a:t>
            </a:r>
            <a:r>
              <a:rPr lang="en-MY" dirty="0"/>
              <a:t> ling our company as a premier employment destination. The expertise will be:</a:t>
            </a:r>
          </a:p>
          <a:p>
            <a:pPr marL="0" indent="0">
              <a:buNone/>
            </a:pPr>
            <a:r>
              <a:rPr lang="en-MY" dirty="0"/>
              <a:t>• Pipeline management</a:t>
            </a:r>
          </a:p>
          <a:p>
            <a:pPr marL="0" indent="0">
              <a:buNone/>
            </a:pPr>
            <a:r>
              <a:rPr lang="en-MY" dirty="0"/>
              <a:t>• Requisition management</a:t>
            </a:r>
          </a:p>
          <a:p>
            <a:pPr marL="0" indent="0">
              <a:buNone/>
            </a:pPr>
            <a:r>
              <a:rPr lang="en-MY" dirty="0"/>
              <a:t>• Candidate submissions and feedback</a:t>
            </a:r>
          </a:p>
        </p:txBody>
      </p:sp>
    </p:spTree>
    <p:extLst>
      <p:ext uri="{BB962C8B-B14F-4D97-AF65-F5344CB8AC3E}">
        <p14:creationId xmlns:p14="http://schemas.microsoft.com/office/powerpoint/2010/main" xmlns="" val="3765580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r>
              <a:rPr lang="en-MY" dirty="0"/>
              <a:t>Strengthens a global brand</a:t>
            </a:r>
          </a:p>
          <a:p>
            <a:r>
              <a:rPr lang="en-MY" dirty="0"/>
              <a:t>Expands the talent pool</a:t>
            </a:r>
          </a:p>
          <a:p>
            <a:r>
              <a:rPr lang="en-MY" dirty="0"/>
              <a:t>Supports standardized, cost-efficient processes </a:t>
            </a:r>
          </a:p>
          <a:p>
            <a:r>
              <a:rPr lang="en-MY" dirty="0"/>
              <a:t>Provides better candidate experiences.</a:t>
            </a:r>
          </a:p>
        </p:txBody>
      </p:sp>
    </p:spTree>
    <p:extLst>
      <p:ext uri="{BB962C8B-B14F-4D97-AF65-F5344CB8AC3E}">
        <p14:creationId xmlns:p14="http://schemas.microsoft.com/office/powerpoint/2010/main" xmlns="" val="10287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xmlns="" val="24395199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r>
              <a:rPr lang="en-MY" dirty="0"/>
              <a:t>Achieving a fixed and flexible model that meets local requirements and supports a global strategy</a:t>
            </a:r>
          </a:p>
          <a:p>
            <a:endParaRPr lang="en-MY" dirty="0"/>
          </a:p>
          <a:p>
            <a:r>
              <a:rPr lang="en-MY"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xmlns="" val="809277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xmlns="" val="3587032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dirty="0"/>
              <a:t>Successful deployment of a global recruitment strategy requires careful attention and execution. Deployment is best done in measured phases. A </a:t>
            </a:r>
            <a:r>
              <a:rPr lang="en-MY" dirty="0" err="1"/>
              <a:t>kickoff</a:t>
            </a:r>
            <a:r>
              <a:rPr lang="en-MY"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xmlns="" val="2475641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xmlns="" val="1268247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r>
              <a:rPr lang="en-MY" dirty="0"/>
              <a:t>Job sharing</a:t>
            </a:r>
          </a:p>
          <a:p>
            <a:r>
              <a:rPr lang="en-MY" dirty="0"/>
              <a:t>Flexible Work Schedule</a:t>
            </a:r>
          </a:p>
          <a:p>
            <a:r>
              <a:rPr lang="en-MY" dirty="0"/>
              <a:t>Telecommuting</a:t>
            </a:r>
          </a:p>
          <a:p>
            <a:r>
              <a:rPr lang="en-MY" dirty="0"/>
              <a:t>Remote Work</a:t>
            </a:r>
          </a:p>
          <a:p>
            <a:r>
              <a:rPr lang="en-MY" dirty="0"/>
              <a:t>Virtual Teams</a:t>
            </a:r>
          </a:p>
          <a:p>
            <a:r>
              <a:rPr lang="en-MY" dirty="0"/>
              <a:t>Cross Border Commuting</a:t>
            </a:r>
          </a:p>
        </p:txBody>
      </p:sp>
    </p:spTree>
    <p:extLst>
      <p:ext uri="{BB962C8B-B14F-4D97-AF65-F5344CB8AC3E}">
        <p14:creationId xmlns:p14="http://schemas.microsoft.com/office/powerpoint/2010/main" xmlns="" val="4108480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xmlns="" val="3743030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lstStyle/>
          <a:p>
            <a:pPr marL="0" indent="0">
              <a:buNone/>
            </a:pPr>
            <a:r>
              <a:rPr lang="en-MY"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xmlns="" val="1405973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xmlns="" val="2918607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xmlns="" id="{4A09B7DF-3760-47FB-9AD5-87C61D2E94D2}"/>
              </a:ext>
            </a:extLst>
          </p:cNvPr>
          <p:cNvSpPr>
            <a:spLocks noGrp="1"/>
          </p:cNvSpPr>
          <p:nvPr>
            <p:ph idx="1"/>
          </p:nvPr>
        </p:nvSpPr>
        <p:spPr/>
        <p:txBody>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xmlns="" val="4162158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xmlns="" id="{9CFE4E2F-2EA0-4F8F-9A04-E7DFD0BF0E17}"/>
              </a:ext>
            </a:extLst>
          </p:cNvPr>
          <p:cNvSpPr>
            <a:spLocks noGrp="1"/>
          </p:cNvSpPr>
          <p:nvPr>
            <p:ph idx="1"/>
          </p:nvPr>
        </p:nvSpPr>
        <p:spPr/>
        <p:txBody>
          <a:bodyPr/>
          <a:lstStyle/>
          <a:p>
            <a:pPr marL="0" indent="0">
              <a:buNone/>
            </a:pPr>
            <a:r>
              <a:rPr lang="en-MY" dirty="0"/>
              <a:t>A virtual team is a dispersed team which can be scattered across a range of geographical locations, which results in them communicating largely over virtual platforms— video conferencing, Work OS platforms, chat messengers, and more. Depending on the objective, lifecycle and team members, the type of virtual team that is relevant for you and your goals can vary. You can find the 5 most common types of virtual teams below.</a:t>
            </a:r>
          </a:p>
        </p:txBody>
      </p:sp>
    </p:spTree>
    <p:extLst>
      <p:ext uri="{BB962C8B-B14F-4D97-AF65-F5344CB8AC3E}">
        <p14:creationId xmlns:p14="http://schemas.microsoft.com/office/powerpoint/2010/main" xmlns="" val="84200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xmlns="" id="{04F6DFA2-4AB9-41F3-93BA-4A273E9AF7A0}"/>
              </a:ext>
            </a:extLst>
          </p:cNvPr>
          <p:cNvSpPr>
            <a:spLocks noGrp="1"/>
          </p:cNvSpPr>
          <p:nvPr>
            <p:ph idx="1"/>
          </p:nvPr>
        </p:nvSpPr>
        <p:spPr/>
        <p:txBody>
          <a:bodyPr/>
          <a:lstStyle/>
          <a:p>
            <a:pPr marL="0" indent="0">
              <a:buNone/>
            </a:pPr>
            <a:r>
              <a:rPr lang="en-MY"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xmlns="" val="2809319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xmlns="" id="{081DDE48-EA81-4D7E-983C-14F7AE432252}"/>
              </a:ext>
            </a:extLst>
          </p:cNvPr>
          <p:cNvSpPr>
            <a:spLocks noGrp="1"/>
          </p:cNvSpPr>
          <p:nvPr>
            <p:ph idx="1"/>
          </p:nvPr>
        </p:nvSpPr>
        <p:spPr/>
        <p:txBody>
          <a:bodyPr/>
          <a:lstStyle/>
          <a:p>
            <a:pPr marL="0" indent="0">
              <a:buNone/>
            </a:pPr>
            <a:r>
              <a:rPr lang="en-MY" dirty="0"/>
              <a:t>1. Independent contractors</a:t>
            </a:r>
          </a:p>
          <a:p>
            <a:pPr marL="0" indent="0">
              <a:buNone/>
            </a:pPr>
            <a:r>
              <a:rPr lang="en-MY" dirty="0"/>
              <a:t>2. Third party contractors</a:t>
            </a:r>
          </a:p>
          <a:p>
            <a:pPr marL="0" indent="0">
              <a:buNone/>
            </a:pPr>
            <a:r>
              <a:rPr lang="en-MY" dirty="0"/>
              <a:t>3. Employed Consultants</a:t>
            </a:r>
          </a:p>
          <a:p>
            <a:pPr marL="0" indent="0">
              <a:buNone/>
            </a:pPr>
            <a:r>
              <a:rPr lang="en-MY" dirty="0"/>
              <a:t>4. Co-employment</a:t>
            </a:r>
          </a:p>
          <a:p>
            <a:pPr marL="0" indent="0">
              <a:buNone/>
            </a:pPr>
            <a:r>
              <a:rPr lang="en-MY" dirty="0"/>
              <a:t>5. Joint employment</a:t>
            </a:r>
          </a:p>
        </p:txBody>
      </p:sp>
    </p:spTree>
    <p:extLst>
      <p:ext uri="{BB962C8B-B14F-4D97-AF65-F5344CB8AC3E}">
        <p14:creationId xmlns:p14="http://schemas.microsoft.com/office/powerpoint/2010/main" xmlns="" val="2622189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xmlns="" id="{770B393B-09F2-4C2E-A9B7-980140769CB4}"/>
              </a:ext>
            </a:extLst>
          </p:cNvPr>
          <p:cNvSpPr>
            <a:spLocks noGrp="1"/>
          </p:cNvSpPr>
          <p:nvPr>
            <p:ph idx="1"/>
          </p:nvPr>
        </p:nvSpPr>
        <p:spPr/>
        <p:txBody>
          <a:bodyPr/>
          <a:lstStyle/>
          <a:p>
            <a:r>
              <a:rPr lang="en-MY" dirty="0"/>
              <a:t>Cost Savings</a:t>
            </a:r>
          </a:p>
          <a:p>
            <a:r>
              <a:rPr lang="en-MY" dirty="0"/>
              <a:t>Eased Administrative Burden</a:t>
            </a:r>
          </a:p>
          <a:p>
            <a:r>
              <a:rPr lang="en-MY" dirty="0"/>
              <a:t>Improved Recruiting Capabilities</a:t>
            </a:r>
          </a:p>
        </p:txBody>
      </p:sp>
    </p:spTree>
    <p:extLst>
      <p:ext uri="{BB962C8B-B14F-4D97-AF65-F5344CB8AC3E}">
        <p14:creationId xmlns:p14="http://schemas.microsoft.com/office/powerpoint/2010/main" xmlns="" val="1055919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xmlns="" id="{B413C4C3-B692-4BEC-B730-93B58AE9EAF1}"/>
              </a:ext>
            </a:extLst>
          </p:cNvPr>
          <p:cNvSpPr>
            <a:spLocks noGrp="1"/>
          </p:cNvSpPr>
          <p:nvPr>
            <p:ph idx="1"/>
          </p:nvPr>
        </p:nvSpPr>
        <p:spPr/>
        <p:txBody>
          <a:bodyPr/>
          <a:lstStyle/>
          <a:p>
            <a:r>
              <a:rPr lang="en-MY" dirty="0"/>
              <a:t>Training Difficulties </a:t>
            </a:r>
          </a:p>
          <a:p>
            <a:r>
              <a:rPr lang="en-MY" dirty="0"/>
              <a:t>Transiency and Dependability Issues</a:t>
            </a:r>
          </a:p>
          <a:p>
            <a:r>
              <a:rPr lang="en-MY" dirty="0"/>
              <a:t>Legal and Compliance Issues</a:t>
            </a:r>
          </a:p>
        </p:txBody>
      </p:sp>
    </p:spTree>
    <p:extLst>
      <p:ext uri="{BB962C8B-B14F-4D97-AF65-F5344CB8AC3E}">
        <p14:creationId xmlns:p14="http://schemas.microsoft.com/office/powerpoint/2010/main" xmlns="" val="2130764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5A0A1D-E7ED-4E3D-8FB3-6A8B62ED286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D0CF6655-C8EC-47D4-9F51-9612049233B1}"/>
              </a:ext>
            </a:extLst>
          </p:cNvPr>
          <p:cNvSpPr>
            <a:spLocks noGrp="1"/>
          </p:cNvSpPr>
          <p:nvPr>
            <p:ph idx="1"/>
          </p:nvPr>
        </p:nvSpPr>
        <p:spPr/>
        <p:txBody>
          <a:bodyPr/>
          <a:lstStyle/>
          <a:p>
            <a:pPr marL="0" indent="0">
              <a:buNone/>
            </a:pPr>
            <a:r>
              <a:rPr lang="en-MY" dirty="0"/>
              <a:t>The advantage of internal recruiting is that –</a:t>
            </a:r>
          </a:p>
          <a:p>
            <a:pPr marL="0" indent="0">
              <a:buNone/>
            </a:pPr>
            <a:r>
              <a:rPr lang="en-MY" dirty="0"/>
              <a:t>	</a:t>
            </a:r>
          </a:p>
          <a:p>
            <a:pPr marL="514350" indent="-514350">
              <a:buFont typeface="+mj-lt"/>
              <a:buAutoNum type="alphaUcPeriod"/>
            </a:pPr>
            <a:r>
              <a:rPr lang="en-MY" dirty="0"/>
              <a:t>candidates will bring fresh ideas into the organization.	</a:t>
            </a:r>
          </a:p>
          <a:p>
            <a:pPr marL="514350" indent="-514350">
              <a:buFont typeface="+mj-lt"/>
              <a:buAutoNum type="alphaUcPeriod"/>
            </a:pPr>
            <a:r>
              <a:rPr lang="en-MY" dirty="0"/>
              <a:t>recruiting costs will be high, but retention will improve.	</a:t>
            </a:r>
          </a:p>
          <a:p>
            <a:pPr marL="514350" indent="-514350">
              <a:buFont typeface="+mj-lt"/>
              <a:buAutoNum type="alphaUcPeriod"/>
            </a:pPr>
            <a:r>
              <a:rPr lang="en-MY" dirty="0"/>
              <a:t>internal applicants are more willing to relocate than external applicants.	</a:t>
            </a:r>
          </a:p>
          <a:p>
            <a:pPr marL="514350" indent="-514350">
              <a:buFont typeface="+mj-lt"/>
              <a:buAutoNum type="alphaUcPeriod"/>
            </a:pPr>
            <a:r>
              <a:rPr lang="en-MY" dirty="0"/>
              <a:t>candidates are familiar with the organization's goals and culture.</a:t>
            </a:r>
          </a:p>
          <a:p>
            <a:pPr marL="0" indent="0">
              <a:buNone/>
            </a:pPr>
            <a:endParaRPr lang="en-MY" dirty="0"/>
          </a:p>
        </p:txBody>
      </p:sp>
    </p:spTree>
    <p:extLst>
      <p:ext uri="{BB962C8B-B14F-4D97-AF65-F5344CB8AC3E}">
        <p14:creationId xmlns:p14="http://schemas.microsoft.com/office/powerpoint/2010/main" xmlns="" val="1797011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619050-F282-4FF8-AE63-271196B7E1E2}"/>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25BDD821-8E48-4AE8-ACED-AE6EDD718177}"/>
              </a:ext>
            </a:extLst>
          </p:cNvPr>
          <p:cNvSpPr>
            <a:spLocks noGrp="1"/>
          </p:cNvSpPr>
          <p:nvPr>
            <p:ph idx="1"/>
          </p:nvPr>
        </p:nvSpPr>
        <p:spPr>
          <a:xfrm>
            <a:off x="914400" y="1600201"/>
            <a:ext cx="4089648" cy="1252736"/>
          </a:xfrm>
        </p:spPr>
        <p:txBody>
          <a:bodyPr/>
          <a:lstStyle/>
          <a:p>
            <a:r>
              <a:rPr lang="en-MY" dirty="0"/>
              <a:t>Option D</a:t>
            </a:r>
          </a:p>
        </p:txBody>
      </p:sp>
    </p:spTree>
    <p:extLst>
      <p:ext uri="{BB962C8B-B14F-4D97-AF65-F5344CB8AC3E}">
        <p14:creationId xmlns:p14="http://schemas.microsoft.com/office/powerpoint/2010/main" xmlns="" val="2352593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4592129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592678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a16="http://schemas.microsoft.com/office/drawing/2014/main" xmlns="" id="{F434E9B4-B880-4B0F-81B3-7097AB245087}"/>
              </a:ext>
            </a:extLst>
          </p:cNvPr>
          <p:cNvPicPr>
            <a:picLocks noChangeAspect="1"/>
          </p:cNvPicPr>
          <p:nvPr/>
        </p:nvPicPr>
        <p:blipFill>
          <a:blip r:embed="rId2" cstate="print"/>
          <a:stretch>
            <a:fillRect/>
          </a:stretch>
        </p:blipFill>
        <p:spPr>
          <a:xfrm>
            <a:off x="1623074" y="1772816"/>
            <a:ext cx="5897851" cy="3953793"/>
          </a:xfrm>
          <a:prstGeom prst="rect">
            <a:avLst/>
          </a:prstGeom>
        </p:spPr>
      </p:pic>
    </p:spTree>
    <p:extLst>
      <p:ext uri="{BB962C8B-B14F-4D97-AF65-F5344CB8AC3E}">
        <p14:creationId xmlns:p14="http://schemas.microsoft.com/office/powerpoint/2010/main" xmlns="" val="3507734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a16="http://schemas.microsoft.com/office/drawing/2014/main" xmlns="" id="{68E60CCA-A486-439E-89BE-8CA135D4DC49}"/>
              </a:ext>
            </a:extLst>
          </p:cNvPr>
          <p:cNvSpPr>
            <a:spLocks noGrp="1"/>
          </p:cNvSpPr>
          <p:nvPr>
            <p:ph idx="1"/>
          </p:nvPr>
        </p:nvSpPr>
        <p:spPr/>
        <p:txBody>
          <a:bodyPr/>
          <a:lstStyle/>
          <a:p>
            <a:r>
              <a:rPr lang="en-MY" dirty="0"/>
              <a:t>A strategic approach to hiring talent globally starts with answering a few key questions that will create a candidate profile, narrow the search, and get the process underway quickly and efficiently. </a:t>
            </a:r>
          </a:p>
          <a:p>
            <a:r>
              <a:rPr lang="en-MY"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p14="http://schemas.microsoft.com/office/powerpoint/2010/main" xmlns="" val="28598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59620014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0634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xmlns="" id="{7B30B230-DAB9-44A0-8138-3770C57C220F}"/>
              </a:ext>
            </a:extLst>
          </p:cNvPr>
          <p:cNvSpPr>
            <a:spLocks noGrp="1"/>
          </p:cNvSpPr>
          <p:nvPr>
            <p:ph idx="1"/>
          </p:nvPr>
        </p:nvSpPr>
        <p:spPr/>
        <p:txBody>
          <a:bodyPr/>
          <a:lstStyle/>
          <a:p>
            <a:pPr marL="0" indent="0">
              <a:buNone/>
            </a:pPr>
            <a:r>
              <a:rPr lang="en-MY"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xmlns="" val="3070716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7C9884-EBA0-403E-841C-8B07252C05A5}"/>
              </a:ext>
            </a:extLst>
          </p:cNvPr>
          <p:cNvSpPr>
            <a:spLocks noGrp="1"/>
          </p:cNvSpPr>
          <p:nvPr>
            <p:ph type="title"/>
          </p:nvPr>
        </p:nvSpPr>
        <p:spPr/>
        <p:txBody>
          <a:bodyPr/>
          <a:lstStyle/>
          <a:p>
            <a:r>
              <a:rPr lang="en-MY" dirty="0"/>
              <a:t>Branding Techniques</a:t>
            </a:r>
          </a:p>
        </p:txBody>
      </p:sp>
      <p:sp>
        <p:nvSpPr>
          <p:cNvPr id="3" name="Content Placeholder 2">
            <a:extLst>
              <a:ext uri="{FF2B5EF4-FFF2-40B4-BE49-F238E27FC236}">
                <a16:creationId xmlns:a16="http://schemas.microsoft.com/office/drawing/2014/main" xmlns="" id="{5347C090-42EA-4C4C-A47E-8116E056AAF8}"/>
              </a:ext>
            </a:extLst>
          </p:cNvPr>
          <p:cNvSpPr>
            <a:spLocks noGrp="1"/>
          </p:cNvSpPr>
          <p:nvPr>
            <p:ph idx="1"/>
          </p:nvPr>
        </p:nvSpPr>
        <p:spPr/>
        <p:txBody>
          <a:bodyPr/>
          <a:lstStyle/>
          <a:p>
            <a:pPr marL="0" indent="0">
              <a:buNone/>
            </a:pPr>
            <a:r>
              <a:rPr lang="en-MY" dirty="0"/>
              <a:t>1. The corporate Web site</a:t>
            </a:r>
          </a:p>
          <a:p>
            <a:pPr marL="0" indent="0">
              <a:buNone/>
            </a:pPr>
            <a:r>
              <a:rPr lang="en-MY" dirty="0"/>
              <a:t>2. Media ads (e.g., print, television, radio)</a:t>
            </a:r>
          </a:p>
          <a:p>
            <a:pPr marL="0" indent="0">
              <a:buNone/>
            </a:pPr>
            <a:r>
              <a:rPr lang="en-MY" dirty="0"/>
              <a:t>3. Collateral materials (e.g., brochures)</a:t>
            </a:r>
          </a:p>
          <a:p>
            <a:pPr marL="0" indent="0">
              <a:buNone/>
            </a:pPr>
            <a:r>
              <a:rPr lang="en-MY" dirty="0"/>
              <a:t>4. Marketing campaigns</a:t>
            </a:r>
          </a:p>
          <a:p>
            <a:pPr marL="0" indent="0">
              <a:buNone/>
            </a:pPr>
            <a:r>
              <a:rPr lang="en-MY" dirty="0"/>
              <a:t>5. Representation of the company at job fairs, campuses, etc.</a:t>
            </a:r>
          </a:p>
          <a:p>
            <a:pPr marL="0" indent="0">
              <a:buNone/>
            </a:pPr>
            <a:r>
              <a:rPr lang="en-MY" dirty="0"/>
              <a:t>6. Community events, sponsorships, and CSR, etc.</a:t>
            </a:r>
          </a:p>
          <a:p>
            <a:pPr marL="0" indent="0">
              <a:buNone/>
            </a:pPr>
            <a:r>
              <a:rPr lang="en-MY" dirty="0"/>
              <a:t>7. Continuous recruiting to keep visible in the </a:t>
            </a:r>
            <a:r>
              <a:rPr lang="en-MY" dirty="0" err="1"/>
              <a:t>labor</a:t>
            </a:r>
            <a:r>
              <a:rPr lang="en-MY" dirty="0"/>
              <a:t> market.</a:t>
            </a:r>
          </a:p>
        </p:txBody>
      </p:sp>
    </p:spTree>
    <p:extLst>
      <p:ext uri="{BB962C8B-B14F-4D97-AF65-F5344CB8AC3E}">
        <p14:creationId xmlns:p14="http://schemas.microsoft.com/office/powerpoint/2010/main" xmlns="" val="207976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43114A-C195-402B-A216-4EE47706C0C9}"/>
              </a:ext>
            </a:extLst>
          </p:cNvPr>
          <p:cNvSpPr>
            <a:spLocks noGrp="1"/>
          </p:cNvSpPr>
          <p:nvPr>
            <p:ph type="title"/>
          </p:nvPr>
        </p:nvSpPr>
        <p:spPr/>
        <p:txBody>
          <a:bodyPr/>
          <a:lstStyle/>
          <a:p>
            <a:r>
              <a:rPr lang="en-MY" dirty="0"/>
              <a:t>Employee Value Proposition (EVP)</a:t>
            </a:r>
          </a:p>
        </p:txBody>
      </p:sp>
      <p:sp>
        <p:nvSpPr>
          <p:cNvPr id="3" name="Content Placeholder 2">
            <a:extLst>
              <a:ext uri="{FF2B5EF4-FFF2-40B4-BE49-F238E27FC236}">
                <a16:creationId xmlns:a16="http://schemas.microsoft.com/office/drawing/2014/main" xmlns="" id="{A7DA5842-1333-441D-8108-25A27DFA31C8}"/>
              </a:ext>
            </a:extLst>
          </p:cNvPr>
          <p:cNvSpPr>
            <a:spLocks noGrp="1"/>
          </p:cNvSpPr>
          <p:nvPr>
            <p:ph idx="1"/>
          </p:nvPr>
        </p:nvSpPr>
        <p:spPr/>
        <p:txBody>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xmlns="" val="1061192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xmlns="" id="{B707AB76-E32A-4E62-9EFB-B07FFD83A653}"/>
              </a:ext>
            </a:extLst>
          </p:cNvPr>
          <p:cNvPicPr>
            <a:picLocks noChangeAspect="1"/>
          </p:cNvPicPr>
          <p:nvPr/>
        </p:nvPicPr>
        <p:blipFill>
          <a:blip r:embed="rId2" cstate="print"/>
          <a:stretch>
            <a:fillRect/>
          </a:stretch>
        </p:blipFill>
        <p:spPr>
          <a:xfrm>
            <a:off x="1892948" y="2348880"/>
            <a:ext cx="6322653" cy="3240360"/>
          </a:xfrm>
          <a:prstGeom prst="rect">
            <a:avLst/>
          </a:prstGeom>
        </p:spPr>
      </p:pic>
    </p:spTree>
    <p:extLst>
      <p:ext uri="{BB962C8B-B14F-4D97-AF65-F5344CB8AC3E}">
        <p14:creationId xmlns:p14="http://schemas.microsoft.com/office/powerpoint/2010/main" xmlns="" val="25389822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xmlns=""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xmlns="" val="2581627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xmlns=""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xmlns="" val="30508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xmlns=""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xmlns="" val="133659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xmlns="" id="{27399D16-925D-42A8-BD84-00E35BFE3F68}"/>
              </a:ext>
            </a:extLst>
          </p:cNvPr>
          <p:cNvPicPr>
            <a:picLocks noChangeAspect="1"/>
          </p:cNvPicPr>
          <p:nvPr/>
        </p:nvPicPr>
        <p:blipFill>
          <a:blip r:embed="rId2" cstate="print"/>
          <a:stretch>
            <a:fillRect/>
          </a:stretch>
        </p:blipFill>
        <p:spPr>
          <a:xfrm>
            <a:off x="1119187" y="1628800"/>
            <a:ext cx="7841926" cy="4951387"/>
          </a:xfrm>
          <a:prstGeom prst="rect">
            <a:avLst/>
          </a:prstGeom>
        </p:spPr>
      </p:pic>
    </p:spTree>
    <p:extLst>
      <p:ext uri="{BB962C8B-B14F-4D97-AF65-F5344CB8AC3E}">
        <p14:creationId xmlns:p14="http://schemas.microsoft.com/office/powerpoint/2010/main" xmlns="" val="18914167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xmlns="" id="{3A071520-7B98-4DBD-84FD-FB23CBC2F032}"/>
              </a:ext>
            </a:extLst>
          </p:cNvPr>
          <p:cNvPicPr>
            <a:picLocks noChangeAspect="1"/>
          </p:cNvPicPr>
          <p:nvPr/>
        </p:nvPicPr>
        <p:blipFill>
          <a:blip r:embed="rId2" cstate="print"/>
          <a:stretch>
            <a:fillRect/>
          </a:stretch>
        </p:blipFill>
        <p:spPr>
          <a:xfrm>
            <a:off x="779971" y="1648506"/>
            <a:ext cx="7906829" cy="3437161"/>
          </a:xfrm>
          <a:prstGeom prst="rect">
            <a:avLst/>
          </a:prstGeom>
        </p:spPr>
      </p:pic>
    </p:spTree>
    <p:extLst>
      <p:ext uri="{BB962C8B-B14F-4D97-AF65-F5344CB8AC3E}">
        <p14:creationId xmlns:p14="http://schemas.microsoft.com/office/powerpoint/2010/main" xmlns="" val="2420625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xmlns="" id="{418825ED-8A39-4861-9724-95B77F9771F6}"/>
              </a:ext>
            </a:extLst>
          </p:cNvPr>
          <p:cNvPicPr>
            <a:picLocks noChangeAspect="1"/>
          </p:cNvPicPr>
          <p:nvPr/>
        </p:nvPicPr>
        <p:blipFill>
          <a:blip r:embed="rId2" cstate="print"/>
          <a:stretch>
            <a:fillRect/>
          </a:stretch>
        </p:blipFill>
        <p:spPr>
          <a:xfrm>
            <a:off x="1187624" y="1772816"/>
            <a:ext cx="7134138" cy="4339555"/>
          </a:xfrm>
          <a:prstGeom prst="rect">
            <a:avLst/>
          </a:prstGeom>
        </p:spPr>
      </p:pic>
    </p:spTree>
    <p:extLst>
      <p:ext uri="{BB962C8B-B14F-4D97-AF65-F5344CB8AC3E}">
        <p14:creationId xmlns:p14="http://schemas.microsoft.com/office/powerpoint/2010/main" xmlns="" val="4115263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0391433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00203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35EA55-3571-499C-BE93-9EAD6F94516C}"/>
              </a:ext>
            </a:extLst>
          </p:cNvPr>
          <p:cNvSpPr>
            <a:spLocks noGrp="1"/>
          </p:cNvSpPr>
          <p:nvPr>
            <p:ph type="title"/>
          </p:nvPr>
        </p:nvSpPr>
        <p:spPr/>
        <p:txBody>
          <a:bodyPr/>
          <a:lstStyle/>
          <a:p>
            <a:r>
              <a:rPr lang="en-MY" dirty="0"/>
              <a:t>Global Talent Relationship Management</a:t>
            </a:r>
          </a:p>
        </p:txBody>
      </p:sp>
      <p:pic>
        <p:nvPicPr>
          <p:cNvPr id="5" name="Picture 4">
            <a:extLst>
              <a:ext uri="{FF2B5EF4-FFF2-40B4-BE49-F238E27FC236}">
                <a16:creationId xmlns:a16="http://schemas.microsoft.com/office/drawing/2014/main" xmlns="" id="{30F3B80D-DE69-4089-A0FC-08CB5A4AE7A9}"/>
              </a:ext>
            </a:extLst>
          </p:cNvPr>
          <p:cNvPicPr>
            <a:picLocks noChangeAspect="1"/>
          </p:cNvPicPr>
          <p:nvPr/>
        </p:nvPicPr>
        <p:blipFill>
          <a:blip r:embed="rId2" cstate="print"/>
          <a:stretch>
            <a:fillRect/>
          </a:stretch>
        </p:blipFill>
        <p:spPr>
          <a:xfrm>
            <a:off x="1763688" y="1988840"/>
            <a:ext cx="5154315" cy="4116036"/>
          </a:xfrm>
          <a:prstGeom prst="rect">
            <a:avLst/>
          </a:prstGeom>
        </p:spPr>
      </p:pic>
    </p:spTree>
    <p:extLst>
      <p:ext uri="{BB962C8B-B14F-4D97-AF65-F5344CB8AC3E}">
        <p14:creationId xmlns:p14="http://schemas.microsoft.com/office/powerpoint/2010/main" xmlns="" val="38005099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xmlns=""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2944</TotalTime>
  <Words>3548</Words>
  <Application>Microsoft Office PowerPoint</Application>
  <PresentationFormat>On-screen Show (4:3)</PresentationFormat>
  <Paragraphs>311</Paragraphs>
  <Slides>80</Slides>
  <Notes>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GLOBAL TALENT MANAGEMENT - I</vt:lpstr>
      <vt:lpstr>GPHR Exam Content Outline</vt:lpstr>
      <vt:lpstr>Slide 3</vt:lpstr>
      <vt:lpstr>Workforce Planning</vt:lpstr>
      <vt:lpstr>Workforce Planning</vt:lpstr>
      <vt:lpstr>Workforce Planning</vt:lpstr>
      <vt:lpstr>Workforce Planning</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Slide 19</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Slide 41</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Slide 64</vt:lpstr>
      <vt:lpstr>Global Talent Sourcing</vt:lpstr>
      <vt:lpstr>Global Talent Sourcing</vt:lpstr>
      <vt:lpstr>Slide 67</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Slide 78</vt:lpstr>
      <vt:lpstr>Global Talent Relationship Management</vt:lpstr>
      <vt:lpstr>Slide 80</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Srianjaneya</cp:lastModifiedBy>
  <cp:revision>110</cp:revision>
  <cp:lastPrinted>1601-01-01T00:00:00Z</cp:lastPrinted>
  <dcterms:created xsi:type="dcterms:W3CDTF">2020-07-09T15:12:46Z</dcterms:created>
  <dcterms:modified xsi:type="dcterms:W3CDTF">2022-06-05T12:34:37Z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