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1"/>
  </p:notesMasterIdLst>
  <p:handoutMasterIdLst>
    <p:handoutMasterId r:id="rId62"/>
  </p:handoutMasterIdLst>
  <p:sldIdLst>
    <p:sldId id="256" r:id="rId2"/>
    <p:sldId id="445" r:id="rId3"/>
    <p:sldId id="373" r:id="rId4"/>
    <p:sldId id="450" r:id="rId5"/>
    <p:sldId id="451" r:id="rId6"/>
    <p:sldId id="548" r:id="rId7"/>
    <p:sldId id="547" r:id="rId8"/>
    <p:sldId id="374" r:id="rId9"/>
    <p:sldId id="375" r:id="rId10"/>
    <p:sldId id="376" r:id="rId11"/>
    <p:sldId id="273" r:id="rId12"/>
    <p:sldId id="274" r:id="rId13"/>
    <p:sldId id="446" r:id="rId14"/>
    <p:sldId id="397" r:id="rId15"/>
    <p:sldId id="379" r:id="rId16"/>
    <p:sldId id="447" r:id="rId17"/>
    <p:sldId id="380" r:id="rId18"/>
    <p:sldId id="381" r:id="rId19"/>
    <p:sldId id="382" r:id="rId20"/>
    <p:sldId id="383" r:id="rId21"/>
    <p:sldId id="448" r:id="rId22"/>
    <p:sldId id="449" r:id="rId23"/>
    <p:sldId id="549" r:id="rId24"/>
    <p:sldId id="550" r:id="rId25"/>
    <p:sldId id="555" r:id="rId26"/>
    <p:sldId id="400" r:id="rId27"/>
    <p:sldId id="395" r:id="rId28"/>
    <p:sldId id="401" r:id="rId29"/>
    <p:sldId id="402" r:id="rId30"/>
    <p:sldId id="546" r:id="rId31"/>
    <p:sldId id="403" r:id="rId32"/>
    <p:sldId id="404"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554" r:id="rId49"/>
    <p:sldId id="420" r:id="rId50"/>
    <p:sldId id="421" r:id="rId51"/>
    <p:sldId id="422" r:id="rId52"/>
    <p:sldId id="423" r:id="rId53"/>
    <p:sldId id="424" r:id="rId54"/>
    <p:sldId id="425" r:id="rId55"/>
    <p:sldId id="426" r:id="rId56"/>
    <p:sldId id="427" r:id="rId57"/>
    <p:sldId id="551" r:id="rId58"/>
    <p:sldId id="552" r:id="rId59"/>
    <p:sldId id="340"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t>
        <a:bodyPr/>
        <a:lstStyle/>
        <a:p>
          <a:endParaRPr lang="en-US"/>
        </a:p>
      </dgm:t>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t>
        <a:bodyPr/>
        <a:lstStyle/>
        <a:p>
          <a:endParaRPr lang="en-US"/>
        </a:p>
      </dgm:t>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t>
        <a:bodyPr/>
        <a:lstStyle/>
        <a:p>
          <a:endParaRPr lang="en-US"/>
        </a:p>
      </dgm:t>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t>
        <a:bodyPr/>
        <a:lstStyle/>
        <a:p>
          <a:endParaRPr lang="en-US"/>
        </a:p>
      </dgm:t>
    </dgm:pt>
  </dgm:ptLst>
  <dgm:cxnLst>
    <dgm:cxn modelId="{F45C53D3-9086-4317-A2B9-E09E13FA7B43}" type="presOf" srcId="{1F470640-5DAD-42E3-867E-55593AAB83FB}" destId="{AF4CAE25-36DD-4480-841D-96F63131B5E8}"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A58DD296-B00C-47E5-A916-21219EC6ECA5}" srcId="{703D4D02-5513-427D-B6E9-B2E187EE0C3A}" destId="{0E8A125C-57D8-4962-B2BC-515A47D78819}" srcOrd="1" destOrd="0" parTransId="{F1D17582-3ABC-4E04-8B80-C32273D4E574}" sibTransId="{1132010B-811F-4CE9-9D90-3244B52437CB}"/>
    <dgm:cxn modelId="{0BD67EAC-2B56-4FEB-B270-978D9FCDD07E}" srcId="{703D4D02-5513-427D-B6E9-B2E187EE0C3A}" destId="{86EE1343-CA04-44FA-A535-D9463A5F075B}" srcOrd="2" destOrd="0" parTransId="{4462A191-DD1C-427F-A2AB-ECCA895E2978}" sibTransId="{986357B2-7A47-40CD-864A-8B362D60BF95}"/>
    <dgm:cxn modelId="{4A27FA32-231D-4CDB-A1D9-8EB84A034C09}" srcId="{703D4D02-5513-427D-B6E9-B2E187EE0C3A}" destId="{D1AE84C2-A515-4BA8-83C0-0E78A9E15C38}" srcOrd="7" destOrd="0" parTransId="{A2F30712-966A-4765-969A-8297AD587B48}" sibTransId="{B7B5699B-4B26-4D78-B330-7E3037D5D2ED}"/>
    <dgm:cxn modelId="{D828F8A2-C78E-4422-BCDC-945498A12C2E}" type="presOf" srcId="{86EE1343-CA04-44FA-A535-D9463A5F075B}" destId="{239A56AA-8CA4-45D2-AAA7-F32B26D151DB}"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105BA129-216A-4166-A833-26CE3596EE70}" type="presOf" srcId="{D1AE84C2-A515-4BA8-83C0-0E78A9E15C38}" destId="{3BDA4817-0992-461D-A983-C5EF4CA28CFA}" srcOrd="0" destOrd="0" presId="urn:microsoft.com/office/officeart/2005/8/layout/vList2"/>
    <dgm:cxn modelId="{E4A9DAD2-3975-4631-A834-75EFA0A716AE}" type="presOf" srcId="{41CC5F16-2333-4236-AB61-14AE2075A860}" destId="{F68156AC-9E71-47F1-9CCF-D71776A70B8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6F5A1D94-8F63-4019-A92D-C6E84BBA8895}" type="presOf" srcId="{965082A5-4F2C-44B5-84B8-E4A5DBA687F8}" destId="{A25F5F28-D5FB-49AF-B664-F0A191DA01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C7A70C48-D1B8-40BB-9BA5-FD9B78AC2E6C}" srcId="{703D4D02-5513-427D-B6E9-B2E187EE0C3A}" destId="{9FF9C588-5AC7-4213-AC10-D7BF2859CFD7}" srcOrd="0" destOrd="0" parTransId="{AEC3E7C9-70D8-4F0A-835B-202C5BFB7DBD}" sibTransId="{3EEB248A-4EBB-4A62-9632-F990F5DC9389}"/>
    <dgm:cxn modelId="{D6E4AC2F-CF97-4181-9CF3-7C7ED0A9F62A}" srcId="{703D4D02-5513-427D-B6E9-B2E187EE0C3A}" destId="{1F470640-5DAD-42E3-867E-55593AAB83FB}" srcOrd="6" destOrd="0" parTransId="{94832B4B-C534-4DA2-A84D-2CDA2A5FD710}" sibTransId="{C0A1404D-7EE1-4FAC-9AA5-953F6037D87C}"/>
    <dgm:cxn modelId="{28A5230A-393D-459C-92A2-F04001382E9B}" type="presOf" srcId="{68A4D739-C711-457E-A669-3B7ECD74AC4A}" destId="{FF67F93F-A407-49A2-B141-7B65BB8E53A9}"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ILO Standards</a:t>
          </a: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UN Global Compact’s </a:t>
          </a:r>
          <a:r>
            <a:rPr lang="en-MY" sz="3500" kern="1200" dirty="0" err="1">
              <a:solidFill>
                <a:schemeClr val="tx1"/>
              </a:solidFill>
              <a:latin typeface="Arial"/>
              <a:ea typeface="+mn-ea"/>
              <a:cs typeface="+mn-cs"/>
            </a:rPr>
            <a:t>Labor</a:t>
          </a:r>
          <a:r>
            <a:rPr lang="en-MY" sz="3500" kern="1200" dirty="0">
              <a:solidFill>
                <a:schemeClr val="tx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1FB665E5-4F1B-481F-84FD-EF7BD407A7D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smtClean="0">
              <a:solidFill>
                <a:schemeClr val="bg1"/>
              </a:solidFill>
              <a:latin typeface="Arial"/>
              <a:ea typeface="+mn-ea"/>
              <a:cs typeface="+mn-cs"/>
            </a:rPr>
            <a:t>HR Technology</a:t>
          </a:r>
          <a:endParaRPr lang="en-MY" sz="3500" kern="1200" dirty="0">
            <a:solidFill>
              <a:schemeClr val="bg1"/>
            </a:solidFill>
            <a:latin typeface="Arial"/>
            <a:ea typeface="+mn-ea"/>
            <a:cs typeface="+mn-cs"/>
          </a:endParaRPr>
        </a:p>
      </dgm:t>
    </dgm:pt>
    <dgm:pt modelId="{59C4825A-71B4-4FB5-93C4-1891D28A6BA3}" type="parTrans" cxnId="{F4FF6F4A-B556-46AC-BEAC-69F5500F5835}">
      <dgm:prSet/>
      <dgm:spPr/>
      <dgm:t>
        <a:bodyPr/>
        <a:lstStyle/>
        <a:p>
          <a:endParaRPr lang="en-US"/>
        </a:p>
      </dgm:t>
    </dgm:pt>
    <dgm:pt modelId="{623CD51F-E7D6-4893-935A-0D283B7738F6}" type="sibTrans" cxnId="{F4FF6F4A-B556-46AC-BEAC-69F5500F5835}">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F4CAE25-36DD-4480-841D-96F63131B5E8}" type="pres">
      <dgm:prSet presAssocID="{1F470640-5DAD-42E3-867E-55593AAB83FB}" presName="parentText" presStyleLbl="node1" presStyleIdx="0" presStyleCnt="4" custLinFactNeighborX="-881" custLinFactNeighborY="-23606">
        <dgm:presLayoutVars>
          <dgm:chMax val="0"/>
          <dgm:bulletEnabled val="1"/>
        </dgm:presLayoutVars>
      </dgm:prSet>
      <dgm:spPr>
        <a:xfrm>
          <a:off x="0" y="4033812"/>
          <a:ext cx="7916416" cy="660407"/>
        </a:xfrm>
        <a:prstGeom prst="roundRect">
          <a:avLst/>
        </a:prstGeom>
      </dgm:spPr>
      <dgm:t>
        <a:bodyPr/>
        <a:lstStyle/>
        <a:p>
          <a:endParaRPr lang="en-US"/>
        </a:p>
      </dgm:t>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1" presStyleCnt="4" custLinFactY="-2277" custLinFactNeighborX="-881" custLinFactNeighborY="-100000">
        <dgm:presLayoutVars>
          <dgm:chMax val="0"/>
          <dgm:bulletEnabled val="1"/>
        </dgm:presLayoutVars>
      </dgm:prSet>
      <dgm:spPr>
        <a:xfrm>
          <a:off x="0" y="4682093"/>
          <a:ext cx="7916416" cy="660407"/>
        </a:xfrm>
        <a:prstGeom prst="roundRect">
          <a:avLst/>
        </a:prstGeom>
      </dgm:spPr>
      <dgm:t>
        <a:bodyPr/>
        <a:lstStyle/>
        <a:p>
          <a:endParaRPr lang="en-US"/>
        </a:p>
      </dgm:t>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2" presStyleCnt="4">
        <dgm:presLayoutVars>
          <dgm:chMax val="0"/>
          <dgm:bulletEnabled val="1"/>
        </dgm:presLayoutVars>
      </dgm:prSet>
      <dgm:spPr>
        <a:xfrm>
          <a:off x="0" y="5377473"/>
          <a:ext cx="7916416" cy="664946"/>
        </a:xfrm>
        <a:prstGeom prst="roundRect">
          <a:avLst/>
        </a:prstGeom>
      </dgm:spPr>
      <dgm:t>
        <a:bodyPr/>
        <a:lstStyle/>
        <a:p>
          <a:endParaRPr lang="en-US"/>
        </a:p>
      </dgm:t>
    </dgm:pt>
    <dgm:pt modelId="{49D23FB5-3B60-44DD-88C3-33EFEBCD634E}" type="pres">
      <dgm:prSet presAssocID="{8E86167E-99B2-498F-9EF7-732BE2F1B3CD}" presName="spacer" presStyleCnt="0"/>
      <dgm:spPr/>
    </dgm:pt>
    <dgm:pt modelId="{E0350491-23FD-4DA3-B893-5D848A611863}" type="pres">
      <dgm:prSet presAssocID="{1FB665E5-4F1B-481F-84FD-EF7BD407A7D8}" presName="parentText" presStyleLbl="node1" presStyleIdx="3" presStyleCnt="4">
        <dgm:presLayoutVars>
          <dgm:chMax val="0"/>
          <dgm:bulletEnabled val="1"/>
        </dgm:presLayoutVars>
      </dgm:prSet>
      <dgm:spPr/>
      <dgm:t>
        <a:bodyPr/>
        <a:lstStyle/>
        <a:p>
          <a:endParaRPr lang="en-US"/>
        </a:p>
      </dgm:t>
    </dgm:pt>
  </dgm:ptLst>
  <dgm:cxnLst>
    <dgm:cxn modelId="{D6E4AC2F-CF97-4181-9CF3-7C7ED0A9F62A}" srcId="{703D4D02-5513-427D-B6E9-B2E187EE0C3A}" destId="{1F470640-5DAD-42E3-867E-55593AAB83FB}" srcOrd="0" destOrd="0" parTransId="{94832B4B-C534-4DA2-A84D-2CDA2A5FD710}" sibTransId="{C0A1404D-7EE1-4FAC-9AA5-953F6037D87C}"/>
    <dgm:cxn modelId="{4A27FA32-231D-4CDB-A1D9-8EB84A034C09}" srcId="{703D4D02-5513-427D-B6E9-B2E187EE0C3A}" destId="{D1AE84C2-A515-4BA8-83C0-0E78A9E15C38}" srcOrd="1" destOrd="0" parTransId="{A2F30712-966A-4765-969A-8297AD587B48}" sibTransId="{B7B5699B-4B26-4D78-B330-7E3037D5D2ED}"/>
    <dgm:cxn modelId="{F3765EED-B5AE-4B55-A498-1009EFE01831}" type="presOf" srcId="{1F470640-5DAD-42E3-867E-55593AAB83FB}" destId="{AF4CAE25-36DD-4480-841D-96F63131B5E8}" srcOrd="0" destOrd="0" presId="urn:microsoft.com/office/officeart/2005/8/layout/vList2"/>
    <dgm:cxn modelId="{0E499342-C4E6-4F8B-85FF-9D80052900EF}" type="presOf" srcId="{41CC5F16-2333-4236-AB61-14AE2075A860}" destId="{F68156AC-9E71-47F1-9CCF-D71776A70B88}" srcOrd="0" destOrd="0" presId="urn:microsoft.com/office/officeart/2005/8/layout/vList2"/>
    <dgm:cxn modelId="{F4FF6F4A-B556-46AC-BEAC-69F5500F5835}" srcId="{703D4D02-5513-427D-B6E9-B2E187EE0C3A}" destId="{1FB665E5-4F1B-481F-84FD-EF7BD407A7D8}" srcOrd="3" destOrd="0" parTransId="{59C4825A-71B4-4FB5-93C4-1891D28A6BA3}" sibTransId="{623CD51F-E7D6-4893-935A-0D283B7738F6}"/>
    <dgm:cxn modelId="{0986A851-B65F-4C3D-82C5-F26F496BD306}" type="presOf" srcId="{1FB665E5-4F1B-481F-84FD-EF7BD407A7D8}" destId="{E0350491-23FD-4DA3-B893-5D848A611863}" srcOrd="0" destOrd="0" presId="urn:microsoft.com/office/officeart/2005/8/layout/vList2"/>
    <dgm:cxn modelId="{E05A0716-674F-4AA7-BDAE-59D46E24EDF8}" srcId="{703D4D02-5513-427D-B6E9-B2E187EE0C3A}" destId="{41CC5F16-2333-4236-AB61-14AE2075A860}" srcOrd="2" destOrd="0" parTransId="{FF04FE5D-99B1-4F64-846E-F9C9AFEF3313}" sibTransId="{8E86167E-99B2-498F-9EF7-732BE2F1B3CD}"/>
    <dgm:cxn modelId="{D4EE67CE-7272-4BE3-B4D3-54BD7BD74692}" type="presOf" srcId="{703D4D02-5513-427D-B6E9-B2E187EE0C3A}" destId="{CC8763B3-4621-4666-B669-3C5BA2A30DBE}" srcOrd="0" destOrd="0" presId="urn:microsoft.com/office/officeart/2005/8/layout/vList2"/>
    <dgm:cxn modelId="{50922D68-AC21-4C87-8E37-9C89F42253EB}" type="presOf" srcId="{D1AE84C2-A515-4BA8-83C0-0E78A9E15C38}" destId="{3BDA4817-0992-461D-A983-C5EF4CA28CFA}" srcOrd="0" destOrd="0" presId="urn:microsoft.com/office/officeart/2005/8/layout/vList2"/>
    <dgm:cxn modelId="{FF005272-F242-4720-9EB3-A873EA73C25C}" type="presParOf" srcId="{CC8763B3-4621-4666-B669-3C5BA2A30DBE}" destId="{AF4CAE25-36DD-4480-841D-96F63131B5E8}" srcOrd="0" destOrd="0" presId="urn:microsoft.com/office/officeart/2005/8/layout/vList2"/>
    <dgm:cxn modelId="{ECA26B08-6E2D-4EA5-B0D2-9CDE888E3CC9}" type="presParOf" srcId="{CC8763B3-4621-4666-B669-3C5BA2A30DBE}" destId="{8FDB93D7-0CA2-4641-856A-C026EAE9DBC2}" srcOrd="1" destOrd="0" presId="urn:microsoft.com/office/officeart/2005/8/layout/vList2"/>
    <dgm:cxn modelId="{19AC289D-F68B-4517-9CFB-459E739AD9DA}" type="presParOf" srcId="{CC8763B3-4621-4666-B669-3C5BA2A30DBE}" destId="{3BDA4817-0992-461D-A983-C5EF4CA28CFA}" srcOrd="2" destOrd="0" presId="urn:microsoft.com/office/officeart/2005/8/layout/vList2"/>
    <dgm:cxn modelId="{53D88D4A-9DE6-411B-B5D5-E596C0D600E4}" type="presParOf" srcId="{CC8763B3-4621-4666-B669-3C5BA2A30DBE}" destId="{8A2D7C5C-1C32-4E90-90AA-DD1CED8B7685}" srcOrd="3" destOrd="0" presId="urn:microsoft.com/office/officeart/2005/8/layout/vList2"/>
    <dgm:cxn modelId="{9D81B6A4-C36D-446B-A917-B2614E079010}" type="presParOf" srcId="{CC8763B3-4621-4666-B669-3C5BA2A30DBE}" destId="{F68156AC-9E71-47F1-9CCF-D71776A70B88}" srcOrd="4" destOrd="0" presId="urn:microsoft.com/office/officeart/2005/8/layout/vList2"/>
    <dgm:cxn modelId="{AC1E609C-47BA-4509-B8A5-0C0884D6FD76}" type="presParOf" srcId="{CC8763B3-4621-4666-B669-3C5BA2A30DBE}" destId="{49D23FB5-3B60-44DD-88C3-33EFEBCD634E}" srcOrd="5" destOrd="0" presId="urn:microsoft.com/office/officeart/2005/8/layout/vList2"/>
    <dgm:cxn modelId="{F035D142-0B97-4096-8EF6-93A5F0AD2EC6}" type="presParOf" srcId="{CC8763B3-4621-4666-B669-3C5BA2A30DBE}" destId="{E0350491-23FD-4DA3-B893-5D848A611863}" srcOrd="6"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 xmlns:p14="http://schemas.microsoft.com/office/powerpoint/2010/main"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762000" y="1981200"/>
            <a:ext cx="7564017" cy="1863626"/>
          </a:xfrm>
        </p:spPr>
        <p:txBody>
          <a:bodyPr>
            <a:normAutofit/>
          </a:bodyPr>
          <a:lstStyle/>
          <a:p>
            <a:r>
              <a:rPr lang="en-MY" sz="6000" dirty="0"/>
              <a:t>GLOBAL TALENT MANAGEMENT - IV</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1053802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63217A-C986-43C6-A4CD-B88607F51FCC}"/>
              </a:ext>
            </a:extLst>
          </p:cNvPr>
          <p:cNvSpPr>
            <a:spLocks noGrp="1"/>
          </p:cNvSpPr>
          <p:nvPr>
            <p:ph type="title"/>
          </p:nvPr>
        </p:nvSpPr>
        <p:spPr>
          <a:xfrm>
            <a:off x="838200" y="304800"/>
            <a:ext cx="7200900" cy="503239"/>
          </a:xfrm>
        </p:spPr>
        <p:txBody>
          <a:bodyPr>
            <a:normAutofit/>
          </a:bodyPr>
          <a:lstStyle/>
          <a:p>
            <a:r>
              <a:rPr lang="en-MY" sz="2800" dirty="0"/>
              <a:t>International Labour Organization (ILO)</a:t>
            </a:r>
          </a:p>
        </p:txBody>
      </p:sp>
      <p:sp>
        <p:nvSpPr>
          <p:cNvPr id="3" name="Content Placeholder 2">
            <a:extLst>
              <a:ext uri="{FF2B5EF4-FFF2-40B4-BE49-F238E27FC236}">
                <a16:creationId xmlns="" xmlns:a16="http://schemas.microsoft.com/office/drawing/2014/main" id="{CBC09328-C1F6-4B5F-B971-E53FF2005685}"/>
              </a:ext>
            </a:extLst>
          </p:cNvPr>
          <p:cNvSpPr>
            <a:spLocks noGrp="1"/>
          </p:cNvSpPr>
          <p:nvPr>
            <p:ph idx="1"/>
          </p:nvPr>
        </p:nvSpPr>
        <p:spPr>
          <a:xfrm>
            <a:off x="914400" y="990601"/>
            <a:ext cx="7258050" cy="4800600"/>
          </a:xfrm>
        </p:spPr>
        <p:txBody>
          <a:bodyPr>
            <a:normAutofit lnSpcReduction="10000"/>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 xmlns:p14="http://schemas.microsoft.com/office/powerpoint/2010/main" val="321899136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190B28-D173-441E-8037-B0CF6EFCE551}"/>
              </a:ext>
            </a:extLst>
          </p:cNvPr>
          <p:cNvSpPr>
            <a:spLocks noGrp="1"/>
          </p:cNvSpPr>
          <p:nvPr>
            <p:ph type="title"/>
          </p:nvPr>
        </p:nvSpPr>
        <p:spPr>
          <a:xfrm>
            <a:off x="990600" y="381000"/>
            <a:ext cx="7200900" cy="731839"/>
          </a:xfrm>
        </p:spPr>
        <p:txBody>
          <a:bodyPr/>
          <a:lstStyle/>
          <a:p>
            <a:r>
              <a:rPr lang="en-MY" dirty="0"/>
              <a:t>International labour standards</a:t>
            </a:r>
          </a:p>
        </p:txBody>
      </p:sp>
      <p:sp>
        <p:nvSpPr>
          <p:cNvPr id="3" name="Content Placeholder 2">
            <a:extLst>
              <a:ext uri="{FF2B5EF4-FFF2-40B4-BE49-F238E27FC236}">
                <a16:creationId xmlns="" xmlns:a16="http://schemas.microsoft.com/office/drawing/2014/main" id="{5B92B99A-DA29-4ACF-B2AE-550BCC89C511}"/>
              </a:ext>
            </a:extLst>
          </p:cNvPr>
          <p:cNvSpPr>
            <a:spLocks noGrp="1"/>
          </p:cNvSpPr>
          <p:nvPr>
            <p:ph idx="1"/>
          </p:nvPr>
        </p:nvSpPr>
        <p:spPr/>
        <p:txBody>
          <a:bodyPr>
            <a:normAutofit/>
          </a:bodyPr>
          <a:lstStyle/>
          <a:p>
            <a:r>
              <a:rPr lang="en-MY" sz="2400" dirty="0"/>
              <a:t>International labour standards are legal instruments drawn up by the ILO's constituents (governments, employers and workers) and setting out basic principles and rights at work. </a:t>
            </a:r>
          </a:p>
          <a:p>
            <a:r>
              <a:rPr lang="en-MY" sz="2400"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 xmlns:p14="http://schemas.microsoft.com/office/powerpoint/2010/main" val="420847139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E80981-E7BC-49AD-893D-A645FB12BC07}"/>
              </a:ext>
            </a:extLst>
          </p:cNvPr>
          <p:cNvSpPr>
            <a:spLocks noGrp="1"/>
          </p:cNvSpPr>
          <p:nvPr>
            <p:ph type="title"/>
          </p:nvPr>
        </p:nvSpPr>
        <p:spPr>
          <a:xfrm>
            <a:off x="990600" y="457200"/>
            <a:ext cx="7200900" cy="503239"/>
          </a:xfrm>
        </p:spPr>
        <p:txBody>
          <a:bodyPr>
            <a:normAutofit/>
          </a:bodyPr>
          <a:lstStyle/>
          <a:p>
            <a:r>
              <a:rPr lang="en-MY" sz="2800" dirty="0"/>
              <a:t>Conventions and Recommendations</a:t>
            </a:r>
          </a:p>
        </p:txBody>
      </p:sp>
      <p:sp>
        <p:nvSpPr>
          <p:cNvPr id="3" name="Content Placeholder 2">
            <a:extLst>
              <a:ext uri="{FF2B5EF4-FFF2-40B4-BE49-F238E27FC236}">
                <a16:creationId xmlns="" xmlns:a16="http://schemas.microsoft.com/office/drawing/2014/main" id="{BEDEC941-93FA-49A6-ACA3-54A960B1C0B8}"/>
              </a:ext>
            </a:extLst>
          </p:cNvPr>
          <p:cNvSpPr>
            <a:spLocks noGrp="1"/>
          </p:cNvSpPr>
          <p:nvPr>
            <p:ph idx="1"/>
          </p:nvPr>
        </p:nvSpPr>
        <p:spPr>
          <a:xfrm>
            <a:off x="838200" y="1447800"/>
            <a:ext cx="7200900" cy="3809999"/>
          </a:xfrm>
        </p:spPr>
        <p:txBody>
          <a:bodyPr>
            <a:normAutofit/>
          </a:bodyPr>
          <a:lstStyle/>
          <a:p>
            <a:r>
              <a:rPr lang="en-MY" sz="2400" dirty="0"/>
              <a:t>In many cases, a Convention lays down the basic principles to be implemented by ratifying countries</a:t>
            </a:r>
          </a:p>
          <a:p>
            <a:r>
              <a:rPr lang="en-MY" sz="2400"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 xmlns:p14="http://schemas.microsoft.com/office/powerpoint/2010/main" val="401582587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FB2957-06F2-4B45-9147-CD4444EB74FE}"/>
              </a:ext>
            </a:extLst>
          </p:cNvPr>
          <p:cNvSpPr>
            <a:spLocks noGrp="1"/>
          </p:cNvSpPr>
          <p:nvPr>
            <p:ph type="title"/>
          </p:nvPr>
        </p:nvSpPr>
        <p:spPr/>
        <p:txBody>
          <a:bodyPr/>
          <a:lstStyle/>
          <a:p>
            <a:r>
              <a:rPr lang="en-MY" dirty="0"/>
              <a:t>Question</a:t>
            </a:r>
          </a:p>
        </p:txBody>
      </p:sp>
      <p:sp>
        <p:nvSpPr>
          <p:cNvPr id="3" name="Content Placeholder 2">
            <a:extLst>
              <a:ext uri="{FF2B5EF4-FFF2-40B4-BE49-F238E27FC236}">
                <a16:creationId xmlns="" xmlns:a16="http://schemas.microsoft.com/office/drawing/2014/main" id="{811A5E1F-8F3F-442A-874C-370FDB2AEB4B}"/>
              </a:ext>
            </a:extLst>
          </p:cNvPr>
          <p:cNvSpPr>
            <a:spLocks noGrp="1"/>
          </p:cNvSpPr>
          <p:nvPr>
            <p:ph idx="1"/>
          </p:nvPr>
        </p:nvSpPr>
        <p:spPr/>
        <p:txBody>
          <a:bodyPr/>
          <a:lstStyle/>
          <a:p>
            <a:pPr marL="0" indent="0">
              <a:buNone/>
            </a:pPr>
            <a:r>
              <a:rPr lang="en-MY" dirty="0"/>
              <a:t>According to the European Union and the International </a:t>
            </a:r>
            <a:r>
              <a:rPr lang="en-MY" dirty="0" err="1"/>
              <a:t>Labor</a:t>
            </a:r>
            <a:r>
              <a:rPr lang="en-MY" dirty="0"/>
              <a:t> Organization (ILO), which of the following legal instruments is non-binding?</a:t>
            </a:r>
          </a:p>
          <a:p>
            <a:pPr marL="0" indent="0">
              <a:buNone/>
            </a:pPr>
            <a:r>
              <a:rPr lang="en-MY" dirty="0"/>
              <a:t>A. Conventions</a:t>
            </a:r>
          </a:p>
          <a:p>
            <a:pPr marL="0" indent="0">
              <a:buNone/>
            </a:pPr>
            <a:r>
              <a:rPr lang="en-MY" dirty="0"/>
              <a:t>B. Regulations</a:t>
            </a:r>
          </a:p>
          <a:p>
            <a:pPr marL="0" indent="0">
              <a:buNone/>
            </a:pPr>
            <a:r>
              <a:rPr lang="en-MY" dirty="0"/>
              <a:t>C. Directives</a:t>
            </a:r>
          </a:p>
          <a:p>
            <a:pPr marL="0" indent="0">
              <a:buNone/>
            </a:pPr>
            <a:r>
              <a:rPr lang="en-MY" dirty="0"/>
              <a:t>D. Opinions</a:t>
            </a:r>
          </a:p>
        </p:txBody>
      </p:sp>
    </p:spTree>
    <p:extLst>
      <p:ext uri="{BB962C8B-B14F-4D97-AF65-F5344CB8AC3E}">
        <p14:creationId xmlns="" xmlns:p14="http://schemas.microsoft.com/office/powerpoint/2010/main" val="428086848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2EC34-E143-4332-8DBE-8B61B30735B9}"/>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 xmlns:a16="http://schemas.microsoft.com/office/drawing/2014/main" id="{19B30F31-FB88-4B75-813A-81C98B83215D}"/>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267586122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C49387-1FDD-4203-A1D2-CB907C6B1B08}"/>
              </a:ext>
            </a:extLst>
          </p:cNvPr>
          <p:cNvSpPr>
            <a:spLocks noGrp="1"/>
          </p:cNvSpPr>
          <p:nvPr>
            <p:ph type="title"/>
          </p:nvPr>
        </p:nvSpPr>
        <p:spPr>
          <a:xfrm>
            <a:off x="914400" y="304800"/>
            <a:ext cx="7200900" cy="655639"/>
          </a:xfrm>
        </p:spPr>
        <p:txBody>
          <a:bodyPr/>
          <a:lstStyle/>
          <a:p>
            <a:r>
              <a:rPr lang="en-MY" dirty="0"/>
              <a:t>Strategic Objectives of ILO</a:t>
            </a:r>
          </a:p>
        </p:txBody>
      </p:sp>
      <p:sp>
        <p:nvSpPr>
          <p:cNvPr id="3" name="Content Placeholder 2">
            <a:extLst>
              <a:ext uri="{FF2B5EF4-FFF2-40B4-BE49-F238E27FC236}">
                <a16:creationId xmlns="" xmlns:a16="http://schemas.microsoft.com/office/drawing/2014/main" id="{D118BBA1-4DC7-429F-93A7-EA403E0B60D2}"/>
              </a:ext>
            </a:extLst>
          </p:cNvPr>
          <p:cNvSpPr>
            <a:spLocks noGrp="1"/>
          </p:cNvSpPr>
          <p:nvPr>
            <p:ph idx="1"/>
          </p:nvPr>
        </p:nvSpPr>
        <p:spPr>
          <a:xfrm>
            <a:off x="838200" y="1295401"/>
            <a:ext cx="7334250" cy="4495800"/>
          </a:xfrm>
        </p:spPr>
        <p:txBody>
          <a:bodyPr>
            <a:normAutofit/>
          </a:bodyPr>
          <a:lstStyle/>
          <a:p>
            <a:r>
              <a:rPr lang="en-MY" sz="2400" dirty="0"/>
              <a:t>Promote and realize standards and fundamental principles and rights at work.</a:t>
            </a:r>
          </a:p>
          <a:p>
            <a:r>
              <a:rPr lang="en-MY" sz="2400" dirty="0"/>
              <a:t>Create greater opportunities for women and men to decent employment and income.</a:t>
            </a:r>
          </a:p>
          <a:p>
            <a:r>
              <a:rPr lang="en-MY" sz="2400" dirty="0"/>
              <a:t>Enhance the coverage and effectiveness of social protection for all.</a:t>
            </a:r>
          </a:p>
          <a:p>
            <a:r>
              <a:rPr lang="en-MY" sz="2400" dirty="0"/>
              <a:t>Strengthen tripartism and social dialogue.</a:t>
            </a:r>
          </a:p>
        </p:txBody>
      </p:sp>
    </p:spTree>
    <p:extLst>
      <p:ext uri="{BB962C8B-B14F-4D97-AF65-F5344CB8AC3E}">
        <p14:creationId xmlns="" xmlns:p14="http://schemas.microsoft.com/office/powerpoint/2010/main" val="277060723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 xmlns:a16="http://schemas.microsoft.com/office/drawing/2014/main" id="{E8554966-DDA9-4878-8F84-62DA233C888B}"/>
              </a:ext>
            </a:extLst>
          </p:cNvPr>
          <p:cNvSpPr>
            <a:spLocks noGrp="1"/>
          </p:cNvSpPr>
          <p:nvPr>
            <p:ph idx="1"/>
          </p:nvPr>
        </p:nvSpPr>
        <p:spPr/>
        <p:txBody>
          <a:bodyPr>
            <a:normAutofit fontScale="92500" lnSpcReduction="20000"/>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 xmlns:p14="http://schemas.microsoft.com/office/powerpoint/2010/main" val="50691137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 xmlns:p14="http://schemas.microsoft.com/office/powerpoint/2010/main" val="6760583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857908" y="1700808"/>
            <a:ext cx="7962564" cy="4530725"/>
          </a:xfrm>
        </p:spPr>
        <p:txBody>
          <a:bodyPr>
            <a:normAutofit lnSpcReduction="10000"/>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 xmlns:p14="http://schemas.microsoft.com/office/powerpoint/2010/main" val="108095313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 xmlns:p14="http://schemas.microsoft.com/office/powerpoint/2010/main" val="124969453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0025294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 xmlns:a16="http://schemas.microsoft.com/office/drawing/2014/main" id="{6DBDE555-F6C0-4182-B418-D67B7BD7AE62}"/>
              </a:ext>
            </a:extLst>
          </p:cNvPr>
          <p:cNvSpPr>
            <a:spLocks noGrp="1"/>
          </p:cNvSpPr>
          <p:nvPr>
            <p:ph idx="1"/>
          </p:nvPr>
        </p:nvSpPr>
        <p:spPr/>
        <p:txBody>
          <a:bodyPr/>
          <a:lstStyle/>
          <a:p>
            <a:pPr marL="0" indent="0">
              <a:buNone/>
            </a:pPr>
            <a:r>
              <a:rPr lang="en-MY" sz="2400"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r>
              <a:rPr lang="en-MY" dirty="0"/>
              <a:t>.</a:t>
            </a:r>
          </a:p>
        </p:txBody>
      </p:sp>
    </p:spTree>
    <p:extLst>
      <p:ext uri="{BB962C8B-B14F-4D97-AF65-F5344CB8AC3E}">
        <p14:creationId xmlns="" xmlns:p14="http://schemas.microsoft.com/office/powerpoint/2010/main" val="364909122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 xmlns:p14="http://schemas.microsoft.com/office/powerpoint/2010/main" val="348732028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1143000" y="304800"/>
            <a:ext cx="7200900" cy="579439"/>
          </a:xfrm>
        </p:spPr>
        <p:txBody>
          <a:bodyPr/>
          <a:lstStyle/>
          <a:p>
            <a:r>
              <a:rPr lang="en-MY" dirty="0"/>
              <a:t>United Nations</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838200" y="1143001"/>
            <a:ext cx="7334250" cy="4648200"/>
          </a:xfrm>
        </p:spPr>
        <p:txBody>
          <a:bodyPr>
            <a:normAutofit/>
          </a:bodyPr>
          <a:lstStyle/>
          <a:p>
            <a:pPr marL="0" indent="0">
              <a:buNone/>
            </a:pPr>
            <a:r>
              <a:rPr lang="en-MY" sz="2400" dirty="0"/>
              <a:t>The United Nations (UN) Global Compact is a strategic policy initiative for businesses that are committed to aligning their operations and strategies with ten universally accepted principles in the areas of human rights, </a:t>
            </a:r>
            <a:r>
              <a:rPr lang="en-MY" sz="2400" dirty="0" err="1"/>
              <a:t>labor</a:t>
            </a:r>
            <a:r>
              <a:rPr lang="en-MY" sz="2400"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 xmlns:p14="http://schemas.microsoft.com/office/powerpoint/2010/main" val="416779558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D62338-069E-4871-97EC-A7EA1E1877AB}"/>
              </a:ext>
            </a:extLst>
          </p:cNvPr>
          <p:cNvSpPr>
            <a:spLocks noGrp="1"/>
          </p:cNvSpPr>
          <p:nvPr>
            <p:ph type="title"/>
          </p:nvPr>
        </p:nvSpPr>
        <p:spPr>
          <a:xfrm>
            <a:off x="914400" y="304800"/>
            <a:ext cx="7200900" cy="1036639"/>
          </a:xfrm>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6DBDE555-F6C0-4182-B418-D67B7BD7AE62}"/>
              </a:ext>
            </a:extLst>
          </p:cNvPr>
          <p:cNvSpPr>
            <a:spLocks noGrp="1"/>
          </p:cNvSpPr>
          <p:nvPr>
            <p:ph idx="1"/>
          </p:nvPr>
        </p:nvSpPr>
        <p:spPr/>
        <p:txBody>
          <a:bodyPr>
            <a:normAutofit/>
          </a:bodyPr>
          <a:lstStyle/>
          <a:p>
            <a:r>
              <a:rPr lang="en-MY" sz="2400" dirty="0"/>
              <a:t>1. Human Rights</a:t>
            </a:r>
          </a:p>
          <a:p>
            <a:endParaRPr lang="en-MY" sz="2400" dirty="0"/>
          </a:p>
          <a:p>
            <a:pPr lvl="1"/>
            <a:r>
              <a:rPr lang="en-MY" sz="2400" dirty="0"/>
              <a:t>Principle 1: Businesses should support and respect the protection of internationally proclaimed human rights; </a:t>
            </a:r>
          </a:p>
          <a:p>
            <a:pPr marL="457200" lvl="1" indent="0">
              <a:buNone/>
            </a:pPr>
            <a:endParaRPr lang="en-MY" sz="2400" dirty="0"/>
          </a:p>
          <a:p>
            <a:pPr lvl="1"/>
            <a:r>
              <a:rPr lang="en-MY" sz="2400" dirty="0"/>
              <a:t>Principle 2: make sure that they are not complicit in human rights abuses.</a:t>
            </a:r>
          </a:p>
        </p:txBody>
      </p:sp>
    </p:spTree>
    <p:extLst>
      <p:ext uri="{BB962C8B-B14F-4D97-AF65-F5344CB8AC3E}">
        <p14:creationId xmlns="" xmlns:p14="http://schemas.microsoft.com/office/powerpoint/2010/main" val="13793081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 xmlns:a16="http://schemas.microsoft.com/office/drawing/2014/main" id="{73EB1287-EA7C-4F48-BFB6-BCEF558FD392}"/>
              </a:ext>
            </a:extLst>
          </p:cNvPr>
          <p:cNvSpPr>
            <a:spLocks noGrp="1"/>
          </p:cNvSpPr>
          <p:nvPr>
            <p:ph idx="1"/>
          </p:nvPr>
        </p:nvSpPr>
        <p:spPr>
          <a:xfrm>
            <a:off x="762000" y="1828801"/>
            <a:ext cx="7410450" cy="3962400"/>
          </a:xfrm>
        </p:spPr>
        <p:txBody>
          <a:bodyPr>
            <a:normAutofit/>
          </a:bodyPr>
          <a:lstStyle/>
          <a:p>
            <a:r>
              <a:rPr lang="en-MY" sz="2400" dirty="0"/>
              <a:t>2. Labour</a:t>
            </a:r>
          </a:p>
          <a:p>
            <a:pPr lvl="1"/>
            <a:r>
              <a:rPr lang="en-MY" sz="2400" dirty="0"/>
              <a:t>Principle 3: Businesses should uphold the freedom of association and the effective recognition of the right to collective bargaining;</a:t>
            </a:r>
          </a:p>
          <a:p>
            <a:pPr lvl="1"/>
            <a:r>
              <a:rPr lang="en-MY" sz="2400" dirty="0"/>
              <a:t>Principle 4: the elimination of all forms of forced and compulsory labour;</a:t>
            </a:r>
          </a:p>
          <a:p>
            <a:pPr lvl="1"/>
            <a:r>
              <a:rPr lang="en-MY" sz="2400" dirty="0"/>
              <a:t>Principle 5: the effective abolition of child labour;</a:t>
            </a:r>
          </a:p>
          <a:p>
            <a:pPr lvl="1"/>
            <a:r>
              <a:rPr lang="en-MY" sz="2400" dirty="0"/>
              <a:t>Principle 6: the elimination of discrimination in respect of employment and occupation.</a:t>
            </a:r>
          </a:p>
        </p:txBody>
      </p:sp>
    </p:spTree>
    <p:extLst>
      <p:ext uri="{BB962C8B-B14F-4D97-AF65-F5344CB8AC3E}">
        <p14:creationId xmlns="" xmlns:p14="http://schemas.microsoft.com/office/powerpoint/2010/main" val="228268725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92189A-563F-42D9-ADEE-84D9EC18798B}"/>
              </a:ext>
            </a:extLst>
          </p:cNvPr>
          <p:cNvSpPr>
            <a:spLocks noGrp="1"/>
          </p:cNvSpPr>
          <p:nvPr>
            <p:ph type="title"/>
          </p:nvPr>
        </p:nvSpPr>
        <p:spPr>
          <a:xfrm>
            <a:off x="914400" y="228600"/>
            <a:ext cx="7200900" cy="1142385"/>
          </a:xfrm>
        </p:spPr>
        <p:txBody>
          <a:bodyPr>
            <a:normAutofit/>
          </a:bodyPr>
          <a:lstStyle/>
          <a:p>
            <a:r>
              <a:rPr lang="en-MY" sz="2800" dirty="0"/>
              <a:t>Ten Principles of the United Nations Global Compact</a:t>
            </a:r>
          </a:p>
        </p:txBody>
      </p:sp>
      <p:sp>
        <p:nvSpPr>
          <p:cNvPr id="3" name="Content Placeholder 2">
            <a:extLst>
              <a:ext uri="{FF2B5EF4-FFF2-40B4-BE49-F238E27FC236}">
                <a16:creationId xmlns="" xmlns:a16="http://schemas.microsoft.com/office/drawing/2014/main" id="{67B3CDB8-79D3-4EF3-BCB5-7FF2092E6D6E}"/>
              </a:ext>
            </a:extLst>
          </p:cNvPr>
          <p:cNvSpPr>
            <a:spLocks noGrp="1"/>
          </p:cNvSpPr>
          <p:nvPr>
            <p:ph idx="1"/>
          </p:nvPr>
        </p:nvSpPr>
        <p:spPr>
          <a:xfrm>
            <a:off x="685800" y="1447800"/>
            <a:ext cx="7924800" cy="4648200"/>
          </a:xfrm>
        </p:spPr>
        <p:txBody>
          <a:bodyPr>
            <a:normAutofit fontScale="92500" lnSpcReduction="20000"/>
          </a:bodyPr>
          <a:lstStyle/>
          <a:p>
            <a:r>
              <a:rPr lang="en-MY" sz="2600" dirty="0"/>
              <a:t>3. Environment</a:t>
            </a:r>
          </a:p>
          <a:p>
            <a:pPr lvl="1"/>
            <a:r>
              <a:rPr lang="en-MY" sz="2600" dirty="0"/>
              <a:t>Principle 7: Businesses should support a precautionary approach to environmental challenges;</a:t>
            </a:r>
          </a:p>
          <a:p>
            <a:pPr lvl="1"/>
            <a:r>
              <a:rPr lang="en-MY" sz="2600" dirty="0"/>
              <a:t>Principle 8: undertake initiatives to promote greater environmental responsibility; and</a:t>
            </a:r>
          </a:p>
          <a:p>
            <a:pPr lvl="1"/>
            <a:r>
              <a:rPr lang="en-MY" sz="2600" dirty="0"/>
              <a:t>Principle 9: encourage the development and diffusion of environmentally friendly technologies.</a:t>
            </a:r>
          </a:p>
          <a:p>
            <a:endParaRPr lang="en-MY" sz="2600" dirty="0"/>
          </a:p>
          <a:p>
            <a:r>
              <a:rPr lang="en-MY" sz="2600" dirty="0"/>
              <a:t>4. Anti-Corruption</a:t>
            </a:r>
          </a:p>
          <a:p>
            <a:pPr lvl="1"/>
            <a:r>
              <a:rPr lang="en-MY" sz="2600" dirty="0"/>
              <a:t>Principle 10: Businesses should work against corruption in all its forms, including extortion and bribery.</a:t>
            </a:r>
          </a:p>
        </p:txBody>
      </p:sp>
    </p:spTree>
    <p:extLst>
      <p:ext uri="{BB962C8B-B14F-4D97-AF65-F5344CB8AC3E}">
        <p14:creationId xmlns="" xmlns:p14="http://schemas.microsoft.com/office/powerpoint/2010/main" val="265653321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F7613-5A2A-43C8-A820-0E4238783585}"/>
              </a:ext>
            </a:extLst>
          </p:cNvPr>
          <p:cNvSpPr>
            <a:spLocks noGrp="1"/>
          </p:cNvSpPr>
          <p:nvPr>
            <p:ph type="title"/>
          </p:nvPr>
        </p:nvSpPr>
        <p:spPr>
          <a:xfrm>
            <a:off x="990600" y="304800"/>
            <a:ext cx="7200900" cy="655639"/>
          </a:xfrm>
        </p:spPr>
        <p:txBody>
          <a:bodyPr/>
          <a:lstStyle/>
          <a:p>
            <a:r>
              <a:rPr lang="en-MY" dirty="0"/>
              <a:t>Question # 6 </a:t>
            </a:r>
          </a:p>
        </p:txBody>
      </p:sp>
      <p:sp>
        <p:nvSpPr>
          <p:cNvPr id="3" name="Content Placeholder 2">
            <a:extLst>
              <a:ext uri="{FF2B5EF4-FFF2-40B4-BE49-F238E27FC236}">
                <a16:creationId xmlns=""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sz="2400" dirty="0"/>
              <a:t>What is not the principle of the UN Global Compact?	</a:t>
            </a:r>
          </a:p>
          <a:p>
            <a:pPr marL="0" indent="0">
              <a:buNone/>
            </a:pPr>
            <a:endParaRPr lang="en-MY" sz="2400" dirty="0"/>
          </a:p>
          <a:p>
            <a:pPr marL="457200" indent="-457200">
              <a:buFont typeface="+mj-lt"/>
              <a:buAutoNum type="alphaUcPeriod"/>
            </a:pPr>
            <a:r>
              <a:rPr lang="en-MY" sz="2400" dirty="0"/>
              <a:t>Human rights	</a:t>
            </a:r>
          </a:p>
          <a:p>
            <a:pPr marL="457200" indent="-457200">
              <a:buFont typeface="+mj-lt"/>
              <a:buAutoNum type="alphaUcPeriod"/>
            </a:pPr>
            <a:r>
              <a:rPr lang="en-MY" sz="2400" dirty="0"/>
              <a:t>Labour	</a:t>
            </a:r>
          </a:p>
          <a:p>
            <a:pPr marL="457200" indent="-457200">
              <a:buFont typeface="+mj-lt"/>
              <a:buAutoNum type="alphaUcPeriod"/>
            </a:pPr>
            <a:r>
              <a:rPr lang="en-MY" sz="2400" dirty="0"/>
              <a:t>Democracy	</a:t>
            </a:r>
          </a:p>
          <a:p>
            <a:pPr marL="457200" indent="-457200">
              <a:buFont typeface="+mj-lt"/>
              <a:buAutoNum type="alphaUcPeriod"/>
            </a:pPr>
            <a:r>
              <a:rPr lang="en-MY" sz="2400" dirty="0"/>
              <a:t>Anti-Corruption</a:t>
            </a:r>
          </a:p>
          <a:p>
            <a:pPr marL="0" indent="0">
              <a:buNone/>
            </a:pPr>
            <a:endParaRPr lang="en-MY" dirty="0"/>
          </a:p>
        </p:txBody>
      </p:sp>
    </p:spTree>
    <p:extLst>
      <p:ext uri="{BB962C8B-B14F-4D97-AF65-F5344CB8AC3E}">
        <p14:creationId xmlns="" xmlns:p14="http://schemas.microsoft.com/office/powerpoint/2010/main" val="421435778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C96E48-7C34-431D-875C-2774009A3E15}"/>
              </a:ext>
            </a:extLst>
          </p:cNvPr>
          <p:cNvSpPr>
            <a:spLocks noGrp="1"/>
          </p:cNvSpPr>
          <p:nvPr>
            <p:ph type="title"/>
          </p:nvPr>
        </p:nvSpPr>
        <p:spPr>
          <a:xfrm>
            <a:off x="990600" y="304800"/>
            <a:ext cx="7200900" cy="579439"/>
          </a:xfrm>
        </p:spPr>
        <p:txBody>
          <a:bodyPr/>
          <a:lstStyle/>
          <a:p>
            <a:r>
              <a:rPr lang="en-MY" dirty="0"/>
              <a:t>Answer # 6 </a:t>
            </a:r>
          </a:p>
        </p:txBody>
      </p:sp>
      <p:sp>
        <p:nvSpPr>
          <p:cNvPr id="3" name="Content Placeholder 2">
            <a:extLst>
              <a:ext uri="{FF2B5EF4-FFF2-40B4-BE49-F238E27FC236}">
                <a16:creationId xmlns="" xmlns:a16="http://schemas.microsoft.com/office/drawing/2014/main" id="{CF7071A5-80DA-498B-9451-3BB4E25885C6}"/>
              </a:ext>
            </a:extLst>
          </p:cNvPr>
          <p:cNvSpPr>
            <a:spLocks noGrp="1"/>
          </p:cNvSpPr>
          <p:nvPr>
            <p:ph idx="1"/>
          </p:nvPr>
        </p:nvSpPr>
        <p:spPr/>
        <p:txBody>
          <a:bodyPr>
            <a:normAutofit/>
          </a:bodyPr>
          <a:lstStyle/>
          <a:p>
            <a:r>
              <a:rPr lang="en-MY" sz="2400" dirty="0"/>
              <a:t>Option C </a:t>
            </a:r>
          </a:p>
        </p:txBody>
      </p:sp>
    </p:spTree>
    <p:extLst>
      <p:ext uri="{BB962C8B-B14F-4D97-AF65-F5344CB8AC3E}">
        <p14:creationId xmlns="" xmlns:p14="http://schemas.microsoft.com/office/powerpoint/2010/main" val="351362415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60DC0F-3D6B-4F43-92AF-00877E7A5167}"/>
              </a:ext>
            </a:extLst>
          </p:cNvPr>
          <p:cNvSpPr>
            <a:spLocks noGrp="1"/>
          </p:cNvSpPr>
          <p:nvPr>
            <p:ph type="title"/>
          </p:nvPr>
        </p:nvSpPr>
        <p:spPr>
          <a:xfrm>
            <a:off x="914400" y="381000"/>
            <a:ext cx="7200900" cy="655639"/>
          </a:xfrm>
        </p:spPr>
        <p:txBody>
          <a:bodyPr/>
          <a:lstStyle/>
          <a:p>
            <a:r>
              <a:rPr lang="en-MY" dirty="0"/>
              <a:t>Question</a:t>
            </a:r>
          </a:p>
        </p:txBody>
      </p:sp>
      <p:sp>
        <p:nvSpPr>
          <p:cNvPr id="3" name="Content Placeholder 2">
            <a:extLst>
              <a:ext uri="{FF2B5EF4-FFF2-40B4-BE49-F238E27FC236}">
                <a16:creationId xmlns="" xmlns:a16="http://schemas.microsoft.com/office/drawing/2014/main" id="{1F944C43-BE34-4901-B9A8-2887C3D1C98D}"/>
              </a:ext>
            </a:extLst>
          </p:cNvPr>
          <p:cNvSpPr>
            <a:spLocks noGrp="1"/>
          </p:cNvSpPr>
          <p:nvPr>
            <p:ph idx="1"/>
          </p:nvPr>
        </p:nvSpPr>
        <p:spPr>
          <a:xfrm>
            <a:off x="838200" y="1371601"/>
            <a:ext cx="7334250" cy="4419600"/>
          </a:xfrm>
        </p:spPr>
        <p:txBody>
          <a:bodyPr>
            <a:normAutofit/>
          </a:bodyPr>
          <a:lstStyle/>
          <a:p>
            <a:pPr marL="0" indent="0">
              <a:buNone/>
            </a:pPr>
            <a:r>
              <a:rPr lang="en-MY" sz="2400" dirty="0"/>
              <a:t>Which of the following issues does the International </a:t>
            </a:r>
            <a:r>
              <a:rPr lang="en-MY" sz="2400" dirty="0" err="1"/>
              <a:t>Labor</a:t>
            </a:r>
            <a:r>
              <a:rPr lang="en-MY" sz="2400" dirty="0"/>
              <a:t> Organization (ILO), European Union (EU), and the Organization Economic Cooperation and Development (OECD) all address?</a:t>
            </a:r>
          </a:p>
          <a:p>
            <a:pPr marL="0" indent="0">
              <a:buNone/>
            </a:pPr>
            <a:r>
              <a:rPr lang="en-MY" sz="2400" dirty="0"/>
              <a:t>A. Industrial relations</a:t>
            </a:r>
          </a:p>
          <a:p>
            <a:pPr marL="0" indent="0">
              <a:buNone/>
            </a:pPr>
            <a:r>
              <a:rPr lang="en-MY" sz="2400" dirty="0"/>
              <a:t>B. Combating bribery</a:t>
            </a:r>
          </a:p>
          <a:p>
            <a:pPr marL="0" indent="0">
              <a:buNone/>
            </a:pPr>
            <a:r>
              <a:rPr lang="en-MY" sz="2400" dirty="0"/>
              <a:t>C. Taxation</a:t>
            </a:r>
          </a:p>
          <a:p>
            <a:pPr marL="0" indent="0">
              <a:buNone/>
            </a:pPr>
            <a:r>
              <a:rPr lang="en-MY" sz="2400" dirty="0"/>
              <a:t>D. Education and culture</a:t>
            </a:r>
          </a:p>
        </p:txBody>
      </p:sp>
    </p:spTree>
    <p:extLst>
      <p:ext uri="{BB962C8B-B14F-4D97-AF65-F5344CB8AC3E}">
        <p14:creationId xmlns="" xmlns:p14="http://schemas.microsoft.com/office/powerpoint/2010/main" val="106904125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 xmlns:a16="http://schemas.microsoft.com/office/drawing/2014/main" id="{CD7B6FF2-4C00-4A2B-BE26-31B0D72D1C06}"/>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52527870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381000" y="228600"/>
          <a:ext cx="82296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0471848"/>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01CBE-9BC3-4950-B7C9-93A86EEB6902}"/>
              </a:ext>
            </a:extLst>
          </p:cNvPr>
          <p:cNvSpPr>
            <a:spLocks noGrp="1"/>
          </p:cNvSpPr>
          <p:nvPr>
            <p:ph type="title"/>
          </p:nvPr>
        </p:nvSpPr>
        <p:spPr>
          <a:xfrm>
            <a:off x="990600" y="228600"/>
            <a:ext cx="7200900" cy="1142385"/>
          </a:xfrm>
        </p:spPr>
        <p:txBody>
          <a:bodyPr>
            <a:normAutofit/>
          </a:bodyPr>
          <a:lstStyle/>
          <a:p>
            <a:r>
              <a:rPr lang="en-MY" sz="2800" dirty="0"/>
              <a:t>Human Resource Information System (HRIS)</a:t>
            </a:r>
          </a:p>
        </p:txBody>
      </p:sp>
      <p:sp>
        <p:nvSpPr>
          <p:cNvPr id="3" name="Content Placeholder 2">
            <a:extLst>
              <a:ext uri="{FF2B5EF4-FFF2-40B4-BE49-F238E27FC236}">
                <a16:creationId xmlns=""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r>
              <a:rPr lang="en-MY" dirty="0"/>
              <a:t>.</a:t>
            </a:r>
          </a:p>
        </p:txBody>
      </p:sp>
    </p:spTree>
    <p:extLst>
      <p:ext uri="{BB962C8B-B14F-4D97-AF65-F5344CB8AC3E}">
        <p14:creationId xmlns="" xmlns:p14="http://schemas.microsoft.com/office/powerpoint/2010/main" val="125654808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 xmlns:p14="http://schemas.microsoft.com/office/powerpoint/2010/main" val="357793587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04800"/>
            <a:ext cx="7200900" cy="655639"/>
          </a:xfrm>
        </p:spPr>
        <p:txBody>
          <a:bodyPr/>
          <a:lstStyle/>
          <a:p>
            <a:r>
              <a:rPr lang="en-MY" dirty="0"/>
              <a:t>Benefits of HRIS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85800" y="1066801"/>
            <a:ext cx="7486650" cy="4724400"/>
          </a:xfrm>
        </p:spPr>
        <p:txBody>
          <a:bodyPr>
            <a:normAutofit/>
          </a:bodyPr>
          <a:lstStyle/>
          <a:p>
            <a:r>
              <a:rPr lang="en-MY" sz="2400" dirty="0"/>
              <a:t>Producing a greater number and variety of accurate and real-time HR-related reports</a:t>
            </a:r>
          </a:p>
          <a:p>
            <a:r>
              <a:rPr lang="en-MY" sz="2400" dirty="0"/>
              <a:t>Streamlining and enhancing the efficiency and effectiveness of HR administrative functions</a:t>
            </a:r>
          </a:p>
          <a:p>
            <a:r>
              <a:rPr lang="en-MY" sz="2400" dirty="0"/>
              <a:t>Shifting the focus of HR from the processing of transactions to strategic HRM</a:t>
            </a:r>
          </a:p>
          <a:p>
            <a:r>
              <a:rPr lang="en-MY" sz="2400" dirty="0"/>
              <a:t>Reengineering HR processes and functions</a:t>
            </a:r>
          </a:p>
          <a:p>
            <a:r>
              <a:rPr lang="en-MY" sz="2400" dirty="0"/>
              <a:t>Improving employee satisfaction by delivering HR services more quickly and accurately to them</a:t>
            </a:r>
          </a:p>
        </p:txBody>
      </p:sp>
    </p:spTree>
    <p:extLst>
      <p:ext uri="{BB962C8B-B14F-4D97-AF65-F5344CB8AC3E}">
        <p14:creationId xmlns="" xmlns:p14="http://schemas.microsoft.com/office/powerpoint/2010/main" val="85204858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1066800" y="228600"/>
            <a:ext cx="7200900" cy="731839"/>
          </a:xfrm>
        </p:spPr>
        <p:txBody>
          <a:bodyPr/>
          <a:lstStyle/>
          <a:p>
            <a:r>
              <a:rPr lang="en-MY" dirty="0"/>
              <a:t>Factors affecting HRIS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609600" y="1371600"/>
            <a:ext cx="7696200" cy="4648200"/>
          </a:xfrm>
        </p:spPr>
        <p:txBody>
          <a:bodyPr>
            <a:noAutofit/>
          </a:bodyPr>
          <a:lstStyle/>
          <a:p>
            <a:r>
              <a:rPr lang="en-MY" sz="2200" dirty="0"/>
              <a:t>The size of the organization, with large firms generally reaping greater benefits;</a:t>
            </a:r>
          </a:p>
          <a:p>
            <a:r>
              <a:rPr lang="en-MY" sz="2200" dirty="0"/>
              <a:t>The amount of top management support and commitment;</a:t>
            </a:r>
          </a:p>
          <a:p>
            <a:r>
              <a:rPr lang="en-MY" sz="2200" dirty="0"/>
              <a:t>The availability of resources (time, money, and personnel);</a:t>
            </a:r>
          </a:p>
          <a:p>
            <a:r>
              <a:rPr lang="en-MY" sz="2200" dirty="0"/>
              <a:t>The HR philosophy of the company as well as its vision, organizational culture, structure, and systems; managerial competence in cross-functional decision making, employee involvement, and coaching; and</a:t>
            </a:r>
          </a:p>
          <a:p>
            <a:r>
              <a:rPr lang="en-MY" sz="2200" dirty="0"/>
              <a:t>The ability and motivation of employees in adopting change, such as increased automation across and between functions</a:t>
            </a:r>
          </a:p>
        </p:txBody>
      </p:sp>
    </p:spTree>
    <p:extLst>
      <p:ext uri="{BB962C8B-B14F-4D97-AF65-F5344CB8AC3E}">
        <p14:creationId xmlns="" xmlns:p14="http://schemas.microsoft.com/office/powerpoint/2010/main" val="3301754923"/>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4554AC-12D7-471B-ADCF-9FCCE2CC4476}"/>
              </a:ext>
            </a:extLst>
          </p:cNvPr>
          <p:cNvSpPr>
            <a:spLocks noGrp="1"/>
          </p:cNvSpPr>
          <p:nvPr>
            <p:ph type="title"/>
          </p:nvPr>
        </p:nvSpPr>
        <p:spPr>
          <a:xfrm>
            <a:off x="990600" y="228600"/>
            <a:ext cx="7200900" cy="655639"/>
          </a:xfrm>
        </p:spPr>
        <p:txBody>
          <a:bodyPr/>
          <a:lstStyle/>
          <a:p>
            <a:r>
              <a:rPr lang="en-MY" dirty="0"/>
              <a:t>HR Systems</a:t>
            </a:r>
          </a:p>
        </p:txBody>
      </p:sp>
      <p:pic>
        <p:nvPicPr>
          <p:cNvPr id="5" name="Picture 4">
            <a:extLst>
              <a:ext uri="{FF2B5EF4-FFF2-40B4-BE49-F238E27FC236}">
                <a16:creationId xmlns="" xmlns:a16="http://schemas.microsoft.com/office/drawing/2014/main" id="{4C42FFA1-3513-4F01-B93C-0A67974BDAFE}"/>
              </a:ext>
            </a:extLst>
          </p:cNvPr>
          <p:cNvPicPr>
            <a:picLocks noChangeAspect="1"/>
          </p:cNvPicPr>
          <p:nvPr/>
        </p:nvPicPr>
        <p:blipFill>
          <a:blip r:embed="rId2"/>
          <a:stretch>
            <a:fillRect/>
          </a:stretch>
        </p:blipFill>
        <p:spPr>
          <a:xfrm>
            <a:off x="990600" y="990600"/>
            <a:ext cx="6813117" cy="4464496"/>
          </a:xfrm>
          <a:prstGeom prst="rect">
            <a:avLst/>
          </a:prstGeom>
        </p:spPr>
      </p:pic>
    </p:spTree>
    <p:extLst>
      <p:ext uri="{BB962C8B-B14F-4D97-AF65-F5344CB8AC3E}">
        <p14:creationId xmlns="" xmlns:p14="http://schemas.microsoft.com/office/powerpoint/2010/main" val="382542251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731839"/>
          </a:xfrm>
        </p:spPr>
        <p:txBody>
          <a:bodyPr/>
          <a:lstStyle/>
          <a:p>
            <a:r>
              <a:rPr lang="en-MY" dirty="0"/>
              <a:t>HRIS Modules</a:t>
            </a:r>
          </a:p>
        </p:txBody>
      </p:sp>
      <p:pic>
        <p:nvPicPr>
          <p:cNvPr id="5" name="Picture 4">
            <a:extLst>
              <a:ext uri="{FF2B5EF4-FFF2-40B4-BE49-F238E27FC236}">
                <a16:creationId xmlns="" xmlns:a16="http://schemas.microsoft.com/office/drawing/2014/main" id="{02A36068-3606-4B91-994E-0F73713B7C10}"/>
              </a:ext>
            </a:extLst>
          </p:cNvPr>
          <p:cNvPicPr>
            <a:picLocks noChangeAspect="1"/>
          </p:cNvPicPr>
          <p:nvPr/>
        </p:nvPicPr>
        <p:blipFill>
          <a:blip r:embed="rId2"/>
          <a:stretch>
            <a:fillRect/>
          </a:stretch>
        </p:blipFill>
        <p:spPr>
          <a:xfrm>
            <a:off x="914400" y="990600"/>
            <a:ext cx="7075875" cy="4911689"/>
          </a:xfrm>
          <a:prstGeom prst="rect">
            <a:avLst/>
          </a:prstGeom>
        </p:spPr>
      </p:pic>
    </p:spTree>
    <p:extLst>
      <p:ext uri="{BB962C8B-B14F-4D97-AF65-F5344CB8AC3E}">
        <p14:creationId xmlns="" xmlns:p14="http://schemas.microsoft.com/office/powerpoint/2010/main" val="29735052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r>
              <a:rPr lang="en-MY" sz="2400" dirty="0"/>
              <a:t>Electronic Data Processing (EDP)</a:t>
            </a:r>
          </a:p>
          <a:p>
            <a:r>
              <a:rPr lang="en-MY" sz="2400" dirty="0"/>
              <a:t>Management Information Systems (MIS)</a:t>
            </a:r>
          </a:p>
          <a:p>
            <a:r>
              <a:rPr lang="en-MY" sz="2400" dirty="0"/>
              <a:t>Decision Support Systems (DSS).</a:t>
            </a:r>
          </a:p>
        </p:txBody>
      </p:sp>
    </p:spTree>
    <p:extLst>
      <p:ext uri="{BB962C8B-B14F-4D97-AF65-F5344CB8AC3E}">
        <p14:creationId xmlns="" xmlns:p14="http://schemas.microsoft.com/office/powerpoint/2010/main" val="11985047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a:xfrm>
            <a:off x="762000" y="1107232"/>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 xmlns:p14="http://schemas.microsoft.com/office/powerpoint/2010/main" val="232994744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762000" y="381000"/>
            <a:ext cx="7410450" cy="731839"/>
          </a:xfrm>
        </p:spPr>
        <p:txBody>
          <a:bodyPr>
            <a:normAutofit/>
          </a:bodyPr>
          <a:lstStyle/>
          <a:p>
            <a:r>
              <a:rPr lang="en-MY" sz="2800" dirty="0"/>
              <a:t>Management Information Systems (MIS)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 xmlns:p14="http://schemas.microsoft.com/office/powerpoint/2010/main" val="363802815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04800"/>
            <a:ext cx="7200900" cy="655639"/>
          </a:xfrm>
        </p:spPr>
        <p:txBody>
          <a:bodyPr/>
          <a:lstStyle/>
          <a:p>
            <a:r>
              <a:rPr lang="en-MY" dirty="0"/>
              <a:t>Decision Support Systems (DSS)</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762000" y="1143000"/>
            <a:ext cx="7696200" cy="4876800"/>
          </a:xfrm>
        </p:spPr>
        <p:txBody>
          <a:bodyPr>
            <a:normAutofit lnSpcReduction="1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 xmlns:p14="http://schemas.microsoft.com/office/powerpoint/2010/main" val="327324222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14400" y="228600"/>
            <a:ext cx="7200900" cy="579439"/>
          </a:xfrm>
        </p:spPr>
        <p:txBody>
          <a:bodyPr/>
          <a:lstStyle/>
          <a:p>
            <a:r>
              <a:rPr lang="en-MY" dirty="0"/>
              <a:t>Core HR</a:t>
            </a:r>
          </a:p>
        </p:txBody>
      </p:sp>
      <p:sp>
        <p:nvSpPr>
          <p:cNvPr id="4" name="Content Placeholder 3"/>
          <p:cNvSpPr>
            <a:spLocks noGrp="1"/>
          </p:cNvSpPr>
          <p:nvPr>
            <p:ph idx="1"/>
          </p:nvPr>
        </p:nvSpPr>
        <p:spPr>
          <a:xfrm>
            <a:off x="609600" y="990600"/>
            <a:ext cx="5257800" cy="5181600"/>
          </a:xfrm>
        </p:spPr>
        <p:txBody>
          <a:bodyPr>
            <a:normAutofit fontScale="77500" lnSpcReduction="20000"/>
          </a:bodyPr>
          <a:lstStyle/>
          <a:p>
            <a:r>
              <a:rPr lang="en-US" dirty="0" smtClean="0"/>
              <a:t>Recruitment and Selection</a:t>
            </a:r>
          </a:p>
          <a:p>
            <a:r>
              <a:rPr lang="en-US" dirty="0" smtClean="0"/>
              <a:t>Personnel Administration</a:t>
            </a:r>
          </a:p>
          <a:p>
            <a:r>
              <a:rPr lang="en-US" dirty="0" smtClean="0"/>
              <a:t>Time, Labor, and Knowledge Management</a:t>
            </a:r>
          </a:p>
          <a:p>
            <a:r>
              <a:rPr lang="en-US" dirty="0" smtClean="0"/>
              <a:t>Training and Development</a:t>
            </a:r>
          </a:p>
          <a:p>
            <a:r>
              <a:rPr lang="en-US" dirty="0" smtClean="0"/>
              <a:t>Pension Administration</a:t>
            </a:r>
          </a:p>
          <a:p>
            <a:r>
              <a:rPr lang="en-US" dirty="0" smtClean="0"/>
              <a:t>Compensation and Benefits Administration</a:t>
            </a:r>
          </a:p>
          <a:p>
            <a:r>
              <a:rPr lang="en-US" dirty="0" smtClean="0"/>
              <a:t>Payroll Interface</a:t>
            </a:r>
          </a:p>
          <a:p>
            <a:r>
              <a:rPr lang="en-US" dirty="0" smtClean="0"/>
              <a:t>Performance Evaluation</a:t>
            </a:r>
          </a:p>
          <a:p>
            <a:r>
              <a:rPr lang="en-US" dirty="0" smtClean="0"/>
              <a:t>Outplacement</a:t>
            </a:r>
          </a:p>
          <a:p>
            <a:r>
              <a:rPr lang="en-US" dirty="0" smtClean="0"/>
              <a:t>Labor Relations</a:t>
            </a:r>
          </a:p>
          <a:p>
            <a:r>
              <a:rPr lang="en-US" dirty="0" smtClean="0"/>
              <a:t>Expense and Travel Administration</a:t>
            </a:r>
          </a:p>
          <a:p>
            <a:r>
              <a:rPr lang="en-US" dirty="0" smtClean="0"/>
              <a:t>Organizational Management</a:t>
            </a:r>
          </a:p>
          <a:p>
            <a:r>
              <a:rPr lang="en-US" dirty="0" smtClean="0"/>
              <a:t>Health and Safety</a:t>
            </a:r>
            <a:endParaRPr lang="en-US" dirty="0"/>
          </a:p>
        </p:txBody>
      </p:sp>
    </p:spTree>
    <p:extLst>
      <p:ext uri="{BB962C8B-B14F-4D97-AF65-F5344CB8AC3E}">
        <p14:creationId xmlns="" xmlns:p14="http://schemas.microsoft.com/office/powerpoint/2010/main" val="298691977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 xmlns:p14="http://schemas.microsoft.com/office/powerpoint/2010/main" val="34943506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centralized or decentralized service delivery models and are almost always found when HR services are outsourced.</a:t>
            </a:r>
          </a:p>
        </p:txBody>
      </p:sp>
    </p:spTree>
    <p:extLst>
      <p:ext uri="{BB962C8B-B14F-4D97-AF65-F5344CB8AC3E}">
        <p14:creationId xmlns="" xmlns:p14="http://schemas.microsoft.com/office/powerpoint/2010/main" val="711589853"/>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 xmlns:p14="http://schemas.microsoft.com/office/powerpoint/2010/main" val="64300646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90600" y="228600"/>
            <a:ext cx="7200900" cy="579439"/>
          </a:xfrm>
        </p:spPr>
        <p:txBody>
          <a:bodyPr/>
          <a:lstStyle/>
          <a:p>
            <a:r>
              <a:rPr lang="en-MY" dirty="0"/>
              <a:t>HR Portals in Self-Service</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533400" y="1031875"/>
            <a:ext cx="8153400" cy="5216525"/>
          </a:xfrm>
        </p:spPr>
        <p:txBody>
          <a:bodyPr>
            <a:normAutofit/>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 xmlns:p14="http://schemas.microsoft.com/office/powerpoint/2010/main" val="4122392705"/>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914400" y="381000"/>
            <a:ext cx="7200900" cy="579439"/>
          </a:xfrm>
        </p:spPr>
        <p:txBody>
          <a:bodyPr/>
          <a:lstStyle/>
          <a:p>
            <a:r>
              <a:rPr lang="en-MY" dirty="0"/>
              <a:t>Knowledge Management (KM)</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 xmlns:p14="http://schemas.microsoft.com/office/powerpoint/2010/main" val="254479533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1066800" y="228600"/>
            <a:ext cx="7200900" cy="655639"/>
          </a:xfrm>
        </p:spPr>
        <p:txBody>
          <a:bodyPr/>
          <a:lstStyle/>
          <a:p>
            <a:r>
              <a:rPr lang="en-MY" dirty="0"/>
              <a:t>Talent Management Systems</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90600" y="1066801"/>
            <a:ext cx="7181850" cy="4724400"/>
          </a:xfrm>
        </p:spPr>
        <p:txBody>
          <a:bodyPr>
            <a:normAutofit fontScale="92500" lnSpcReduction="20000"/>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 xmlns:p14="http://schemas.microsoft.com/office/powerpoint/2010/main" val="166372729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a:xfrm>
            <a:off x="838200" y="1143000"/>
            <a:ext cx="7467600" cy="5029199"/>
          </a:xfrm>
        </p:spPr>
        <p:txBody>
          <a:bodyPr>
            <a:normAutofit fontScale="85000" lnSpcReduction="20000"/>
          </a:bodyPr>
          <a:lstStyle/>
          <a:p>
            <a:pPr marL="0" indent="0">
              <a:buNone/>
            </a:pPr>
            <a:r>
              <a:rPr lang="en-MY" sz="26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600" dirty="0"/>
          </a:p>
          <a:p>
            <a:pPr marL="0" indent="0">
              <a:buNone/>
            </a:pPr>
            <a:r>
              <a:rPr lang="en-MY" sz="26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 xmlns:p14="http://schemas.microsoft.com/office/powerpoint/2010/main" val="159433841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sz="2400" dirty="0" err="1"/>
              <a:t>ly</a:t>
            </a:r>
            <a:r>
              <a:rPr lang="en-MY" sz="2400" dirty="0"/>
              <a:t> large datasets.</a:t>
            </a:r>
          </a:p>
        </p:txBody>
      </p:sp>
    </p:spTree>
    <p:extLst>
      <p:ext uri="{BB962C8B-B14F-4D97-AF65-F5344CB8AC3E}">
        <p14:creationId xmlns="" xmlns:p14="http://schemas.microsoft.com/office/powerpoint/2010/main" val="265739746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 xmlns:p14="http://schemas.microsoft.com/office/powerpoint/2010/main" val="27998837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p:txBody>
          <a:bodyPr>
            <a:normAutofit/>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 xmlns:p14="http://schemas.microsoft.com/office/powerpoint/2010/main" val="136609243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08985"/>
          </a:xfrm>
        </p:spPr>
        <p:txBody>
          <a:bodyPr>
            <a:normAutofit/>
          </a:bodyPr>
          <a:lstStyle/>
          <a:p>
            <a:r>
              <a:rPr lang="en-MY" sz="2800" dirty="0"/>
              <a:t>Employee Data Privacy and Protection</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14400" y="1143000"/>
            <a:ext cx="7543800" cy="4952999"/>
          </a:xfrm>
        </p:spPr>
        <p:txBody>
          <a:bodyPr>
            <a:normAutofit fontScale="92500" lnSpcReduction="20000"/>
          </a:bodyPr>
          <a:lstStyle/>
          <a:p>
            <a:pPr marL="0" indent="0">
              <a:buNone/>
            </a:pPr>
            <a:r>
              <a:rPr lang="en-MY" sz="26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600" dirty="0"/>
          </a:p>
          <a:p>
            <a:pPr marL="0" indent="0">
              <a:buNone/>
            </a:pPr>
            <a:r>
              <a:rPr lang="en-MY" sz="26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r>
              <a:rPr lang="en-MY" sz="2000" dirty="0"/>
              <a:t>.</a:t>
            </a:r>
          </a:p>
        </p:txBody>
      </p:sp>
    </p:spTree>
    <p:extLst>
      <p:ext uri="{BB962C8B-B14F-4D97-AF65-F5344CB8AC3E}">
        <p14:creationId xmlns="" xmlns:p14="http://schemas.microsoft.com/office/powerpoint/2010/main" val="34522318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655639"/>
          </a:xfrm>
        </p:spPr>
        <p:txBody>
          <a:bodyPr/>
          <a:lstStyle/>
          <a:p>
            <a:r>
              <a:rPr lang="en-US" dirty="0" smtClean="0"/>
              <a:t>Data Security</a:t>
            </a:r>
            <a:endParaRPr lang="en-US" dirty="0"/>
          </a:p>
        </p:txBody>
      </p:sp>
      <p:sp>
        <p:nvSpPr>
          <p:cNvPr id="3" name="Content Placeholder 2"/>
          <p:cNvSpPr>
            <a:spLocks noGrp="1"/>
          </p:cNvSpPr>
          <p:nvPr>
            <p:ph idx="1"/>
          </p:nvPr>
        </p:nvSpPr>
        <p:spPr>
          <a:xfrm>
            <a:off x="685800" y="1143000"/>
            <a:ext cx="7772400" cy="4952999"/>
          </a:xfrm>
        </p:spPr>
        <p:txBody>
          <a:bodyPr>
            <a:normAutofit lnSpcReduction="10000"/>
          </a:bodyPr>
          <a:lstStyle/>
          <a:p>
            <a:pPr>
              <a:buNone/>
            </a:pPr>
            <a:r>
              <a:rPr lang="en-MY" dirty="0" smtClean="0"/>
              <a:t>The organization’s security measures must address:</a:t>
            </a:r>
            <a:endParaRPr lang="en-US" dirty="0" smtClean="0"/>
          </a:p>
          <a:p>
            <a:pPr lvl="0"/>
            <a:r>
              <a:rPr lang="en-MY" dirty="0" smtClean="0"/>
              <a:t>Exposure of electronically stored sensitive data (e.g., personal or benefits information).</a:t>
            </a:r>
            <a:endParaRPr lang="en-US" dirty="0" smtClean="0"/>
          </a:p>
          <a:p>
            <a:pPr lvl="0"/>
            <a:r>
              <a:rPr lang="en-MY" dirty="0" smtClean="0"/>
              <a:t>Loss of sensitive personnel data.</a:t>
            </a:r>
            <a:endParaRPr lang="en-US" dirty="0" smtClean="0"/>
          </a:p>
          <a:p>
            <a:pPr lvl="0"/>
            <a:r>
              <a:rPr lang="en-MY" dirty="0" smtClean="0"/>
              <a:t>Unauthorized updates of key data</a:t>
            </a:r>
            <a:r>
              <a:rPr lang="en-MY" dirty="0" smtClean="0"/>
              <a:t>.</a:t>
            </a:r>
          </a:p>
          <a:p>
            <a:pPr lvl="0"/>
            <a:endParaRPr lang="en-US" dirty="0" smtClean="0"/>
          </a:p>
          <a:p>
            <a:pPr>
              <a:buNone/>
            </a:pPr>
            <a:r>
              <a:rPr lang="en-MY" dirty="0" smtClean="0"/>
              <a:t>While data security is a complex task that is perpetual and unending, general security protections involve:</a:t>
            </a:r>
            <a:endParaRPr lang="en-US" dirty="0" smtClean="0"/>
          </a:p>
          <a:p>
            <a:pPr lvl="0"/>
            <a:r>
              <a:rPr lang="en-MY" dirty="0" smtClean="0"/>
              <a:t>Limiting logical and physical access to databases and systems.</a:t>
            </a:r>
            <a:endParaRPr lang="en-US" dirty="0" smtClean="0"/>
          </a:p>
          <a:p>
            <a:pPr lvl="0"/>
            <a:r>
              <a:rPr lang="en-MY" dirty="0" smtClean="0"/>
              <a:t>Encrypting data that is being transmitted over the Internet or is stored on system servers.</a:t>
            </a:r>
            <a:endParaRPr lang="en-US" dirty="0" smtClean="0"/>
          </a:p>
          <a:p>
            <a:pPr lvl="0"/>
            <a:r>
              <a:rPr lang="en-MY" dirty="0" smtClean="0"/>
              <a:t>Protecting against hacking and social engineering.</a:t>
            </a:r>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 xmlns:p14="http://schemas.microsoft.com/office/powerpoint/2010/main" val="73406667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p:txBody>
          <a:bodyPr>
            <a:normAutofit lnSpcReduction="10000"/>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 xmlns:p14="http://schemas.microsoft.com/office/powerpoint/2010/main" val="1741130850"/>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 xmlns:a16="http://schemas.microsoft.com/office/drawing/2014/main" id="{B22EDED3-085C-4EB9-B5A3-6199FB40CDB5}"/>
              </a:ext>
            </a:extLst>
          </p:cNvPr>
          <p:cNvSpPr>
            <a:spLocks noGrp="1"/>
          </p:cNvSpPr>
          <p:nvPr>
            <p:ph idx="1"/>
          </p:nvPr>
        </p:nvSpPr>
        <p:spPr/>
        <p:txBody>
          <a:bodyPr>
            <a:normAutofit/>
          </a:bodyPr>
          <a:lstStyle/>
          <a:p>
            <a:pPr marL="0" indent="0">
              <a:buNone/>
            </a:pPr>
            <a:r>
              <a:rPr lang="en-MY" sz="2400"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 xmlns:p14="http://schemas.microsoft.com/office/powerpoint/2010/main" val="193213027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279FF9-4F2B-4348-96A6-F9DE943054F8}"/>
              </a:ext>
            </a:extLst>
          </p:cNvPr>
          <p:cNvSpPr>
            <a:spLocks noGrp="1"/>
          </p:cNvSpPr>
          <p:nvPr>
            <p:ph type="title"/>
          </p:nvPr>
        </p:nvSpPr>
        <p:spPr>
          <a:xfrm>
            <a:off x="990600" y="457200"/>
            <a:ext cx="7200900" cy="579439"/>
          </a:xfrm>
        </p:spPr>
        <p:txBody>
          <a:bodyPr/>
          <a:lstStyle/>
          <a:p>
            <a:r>
              <a:rPr lang="en-MY" dirty="0"/>
              <a:t>3. Manage data subject requests</a:t>
            </a:r>
          </a:p>
        </p:txBody>
      </p:sp>
      <p:sp>
        <p:nvSpPr>
          <p:cNvPr id="3" name="Content Placeholder 2">
            <a:extLst>
              <a:ext uri="{FF2B5EF4-FFF2-40B4-BE49-F238E27FC236}">
                <a16:creationId xmlns="" xmlns:a16="http://schemas.microsoft.com/office/drawing/2014/main"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 xmlns:p14="http://schemas.microsoft.com/office/powerpoint/2010/main" val="312888508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422819-11F2-4925-BFF1-2B4E4CEE606C}"/>
              </a:ext>
            </a:extLst>
          </p:cNvPr>
          <p:cNvSpPr>
            <a:spLocks noGrp="1"/>
          </p:cNvSpPr>
          <p:nvPr>
            <p:ph type="title"/>
          </p:nvPr>
        </p:nvSpPr>
        <p:spPr>
          <a:xfrm>
            <a:off x="838200" y="304800"/>
            <a:ext cx="7200900" cy="579439"/>
          </a:xfrm>
        </p:spPr>
        <p:txBody>
          <a:bodyPr/>
          <a:lstStyle/>
          <a:p>
            <a:r>
              <a:rPr lang="en-MY" dirty="0"/>
              <a:t>4. Track employee consent</a:t>
            </a:r>
          </a:p>
        </p:txBody>
      </p:sp>
      <p:sp>
        <p:nvSpPr>
          <p:cNvPr id="3" name="Content Placeholder 2">
            <a:extLst>
              <a:ext uri="{FF2B5EF4-FFF2-40B4-BE49-F238E27FC236}">
                <a16:creationId xmlns="" xmlns:a16="http://schemas.microsoft.com/office/drawing/2014/main" id="{04526F09-0CC3-4D82-A5C6-E646A326CEF2}"/>
              </a:ext>
            </a:extLst>
          </p:cNvPr>
          <p:cNvSpPr>
            <a:spLocks noGrp="1"/>
          </p:cNvSpPr>
          <p:nvPr>
            <p:ph idx="1"/>
          </p:nvPr>
        </p:nvSpPr>
        <p:spPr/>
        <p:txBody>
          <a:bodyPr>
            <a:normAutofit/>
          </a:bodyPr>
          <a:lstStyle/>
          <a:p>
            <a:pPr marL="0" indent="0">
              <a:buNone/>
            </a:pPr>
            <a:r>
              <a:rPr lang="en-MY" sz="2400"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 xmlns:p14="http://schemas.microsoft.com/office/powerpoint/2010/main" val="104881703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784E2-62E4-4B4B-8132-3FE37B84CC18}"/>
              </a:ext>
            </a:extLst>
          </p:cNvPr>
          <p:cNvSpPr>
            <a:spLocks noGrp="1"/>
          </p:cNvSpPr>
          <p:nvPr>
            <p:ph type="title"/>
          </p:nvPr>
        </p:nvSpPr>
        <p:spPr>
          <a:xfrm>
            <a:off x="990600" y="304800"/>
            <a:ext cx="7200900" cy="655639"/>
          </a:xfrm>
        </p:spPr>
        <p:txBody>
          <a:bodyPr/>
          <a:lstStyle/>
          <a:p>
            <a:r>
              <a:rPr lang="en-MY" dirty="0"/>
              <a:t>5. Simplify data deletion</a:t>
            </a:r>
          </a:p>
        </p:txBody>
      </p:sp>
      <p:sp>
        <p:nvSpPr>
          <p:cNvPr id="3" name="Content Placeholder 2">
            <a:extLst>
              <a:ext uri="{FF2B5EF4-FFF2-40B4-BE49-F238E27FC236}">
                <a16:creationId xmlns="" xmlns:a16="http://schemas.microsoft.com/office/drawing/2014/main" id="{5E84D958-EF5C-474D-802D-52BECA0CF4A2}"/>
              </a:ext>
            </a:extLst>
          </p:cNvPr>
          <p:cNvSpPr>
            <a:spLocks noGrp="1"/>
          </p:cNvSpPr>
          <p:nvPr>
            <p:ph idx="1"/>
          </p:nvPr>
        </p:nvSpPr>
        <p:spPr>
          <a:xfrm>
            <a:off x="914400" y="1219201"/>
            <a:ext cx="7258050" cy="4572000"/>
          </a:xfrm>
        </p:spPr>
        <p:txBody>
          <a:bodyPr>
            <a:normAutofit/>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 xmlns:p14="http://schemas.microsoft.com/office/powerpoint/2010/main" val="20170168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 xmlns:a16="http://schemas.microsoft.com/office/drawing/2014/main" id="{983B946B-79A9-4A1B-8C86-1B00D820917E}"/>
              </a:ext>
            </a:extLst>
          </p:cNvPr>
          <p:cNvSpPr>
            <a:spLocks noGrp="1"/>
          </p:cNvSpPr>
          <p:nvPr>
            <p:ph idx="1"/>
          </p:nvPr>
        </p:nvSpPr>
        <p:spPr/>
        <p:txBody>
          <a:bodyPr>
            <a:normAutofit/>
          </a:bodyPr>
          <a:lstStyle/>
          <a:p>
            <a:pPr marL="0" indent="0">
              <a:buNone/>
            </a:pPr>
            <a:r>
              <a:rPr lang="en-MY" sz="2400"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 xmlns:p14="http://schemas.microsoft.com/office/powerpoint/2010/main" val="419240859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EDABB-111C-45AA-B964-9603117228F7}"/>
              </a:ext>
            </a:extLst>
          </p:cNvPr>
          <p:cNvSpPr>
            <a:spLocks noGrp="1"/>
          </p:cNvSpPr>
          <p:nvPr>
            <p:ph type="title"/>
          </p:nvPr>
        </p:nvSpPr>
        <p:spPr>
          <a:xfrm>
            <a:off x="990600" y="381000"/>
            <a:ext cx="7200900" cy="655639"/>
          </a:xfrm>
        </p:spPr>
        <p:txBody>
          <a:bodyPr/>
          <a:lstStyle/>
          <a:p>
            <a:r>
              <a:rPr lang="en-MY" dirty="0"/>
              <a:t>7. Keep employees informed</a:t>
            </a:r>
          </a:p>
        </p:txBody>
      </p:sp>
      <p:sp>
        <p:nvSpPr>
          <p:cNvPr id="3" name="Content Placeholder 2">
            <a:extLst>
              <a:ext uri="{FF2B5EF4-FFF2-40B4-BE49-F238E27FC236}">
                <a16:creationId xmlns="" xmlns:a16="http://schemas.microsoft.com/office/drawing/2014/main" id="{69D9026B-388B-46AA-94B4-6ED164DC677D}"/>
              </a:ext>
            </a:extLst>
          </p:cNvPr>
          <p:cNvSpPr>
            <a:spLocks noGrp="1"/>
          </p:cNvSpPr>
          <p:nvPr>
            <p:ph idx="1"/>
          </p:nvPr>
        </p:nvSpPr>
        <p:spPr>
          <a:xfrm>
            <a:off x="914400" y="1600200"/>
            <a:ext cx="7696200" cy="3810000"/>
          </a:xfrm>
        </p:spPr>
        <p:txBody>
          <a:bodyPr>
            <a:normAutofit/>
          </a:bodyPr>
          <a:lstStyle/>
          <a:p>
            <a:pPr marL="0" indent="0">
              <a:buNone/>
            </a:pPr>
            <a:r>
              <a:rPr lang="en-MY" sz="2400"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 xmlns:p14="http://schemas.microsoft.com/office/powerpoint/2010/main" val="3618069896"/>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304801"/>
          <a:ext cx="8001000" cy="5867399"/>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r h="877144">
                <a:tc>
                  <a:txBody>
                    <a:bodyPr/>
                    <a:lstStyle/>
                    <a:p>
                      <a:pPr marL="0" marR="0">
                        <a:lnSpc>
                          <a:spcPct val="107000"/>
                        </a:lnSpc>
                        <a:spcBef>
                          <a:spcPts val="0"/>
                        </a:spcBef>
                        <a:spcAft>
                          <a:spcPts val="0"/>
                        </a:spcAft>
                      </a:pPr>
                      <a:r>
                        <a:rPr lang="en-MY" sz="1600" b="0">
                          <a:latin typeface="Calibri"/>
                          <a:ea typeface="Times New Roman"/>
                          <a:cs typeface="Times New Roman"/>
                        </a:rPr>
                        <a:t>Transparency (how data will be used)</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a:latin typeface="Calibri"/>
                          <a:ea typeface="Times New Roman"/>
                          <a:cs typeface="Times New Roman"/>
                        </a:rPr>
                        <a:t>Update privacy notices to employees and applicants that seek explicit permission to use data.</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36156">
                <a:tc>
                  <a:txBody>
                    <a:bodyPr/>
                    <a:lstStyle/>
                    <a:p>
                      <a:pPr marL="0" marR="0">
                        <a:lnSpc>
                          <a:spcPct val="107000"/>
                        </a:lnSpc>
                        <a:spcBef>
                          <a:spcPts val="0"/>
                        </a:spcBef>
                        <a:spcAft>
                          <a:spcPts val="0"/>
                        </a:spcAft>
                      </a:pPr>
                      <a:r>
                        <a:rPr lang="en-MY" sz="1600" b="0" dirty="0">
                          <a:latin typeface="Calibri"/>
                          <a:ea typeface="Times New Roman"/>
                          <a:cs typeface="Times New Roman"/>
                        </a:rPr>
                        <a:t>Individual rights of access to and control over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Define who owns data (the employee/applicant, the organization, the vendor) and who has a business right to use it.</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Ensure that HR can reply promptly to employee requests to access or correct data.</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830450">
                <a:tc>
                  <a:txBody>
                    <a:bodyPr/>
                    <a:lstStyle/>
                    <a:p>
                      <a:pPr marL="0" marR="0">
                        <a:lnSpc>
                          <a:spcPct val="107000"/>
                        </a:lnSpc>
                        <a:spcBef>
                          <a:spcPts val="0"/>
                        </a:spcBef>
                        <a:spcAft>
                          <a:spcPts val="0"/>
                        </a:spcAft>
                      </a:pPr>
                      <a:r>
                        <a:rPr lang="en-MY" sz="1600" b="0">
                          <a:latin typeface="Calibri"/>
                          <a:ea typeface="Times New Roman"/>
                          <a:cs typeface="Times New Roman"/>
                        </a:rPr>
                        <a:t>Legality of processing</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Remove use of and references to “employee consent to data use” in handbook and agreements. (These agreements are not sufficient. Data use must be based in the law.)</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Document valid legal grounds for all data processing activities.</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058739">
                <a:tc>
                  <a:txBody>
                    <a:bodyPr/>
                    <a:lstStyle/>
                    <a:p>
                      <a:pPr marL="0" marR="0">
                        <a:lnSpc>
                          <a:spcPct val="107000"/>
                        </a:lnSpc>
                        <a:spcBef>
                          <a:spcPts val="0"/>
                        </a:spcBef>
                        <a:spcAft>
                          <a:spcPts val="0"/>
                        </a:spcAft>
                      </a:pPr>
                      <a:r>
                        <a:rPr lang="en-MY" sz="1600" b="0">
                          <a:latin typeface="Calibri"/>
                          <a:ea typeface="Times New Roman"/>
                          <a:cs typeface="Times New Roman"/>
                        </a:rPr>
                        <a:t>Data quality and minimization</a:t>
                      </a:r>
                      <a:endParaRPr lang="en-US" sz="1600" b="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Formalize internal and vendor data retention limits.</a:t>
                      </a:r>
                      <a:endParaRPr lang="en-US" sz="1600" b="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b="0" dirty="0">
                          <a:latin typeface="Calibri"/>
                          <a:ea typeface="Times New Roman"/>
                          <a:cs typeface="Times New Roman"/>
                        </a:rPr>
                        <a:t>Develop and implement policies on data collection and retention.</a:t>
                      </a:r>
                      <a:endParaRPr lang="en-US" sz="1600" b="0"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990600"/>
          <a:ext cx="7924800" cy="5265653"/>
        </p:xfrm>
        <a:graphic>
          <a:graphicData uri="http://schemas.openxmlformats.org/drawingml/2006/table">
            <a:tbl>
              <a:tblPr/>
              <a:tblGrid>
                <a:gridCol w="2819400"/>
                <a:gridCol w="5105400"/>
              </a:tblGrid>
              <a:tr h="900306">
                <a:tc>
                  <a:txBody>
                    <a:bodyPr/>
                    <a:lstStyle/>
                    <a:p>
                      <a:pPr marL="0" marR="0">
                        <a:lnSpc>
                          <a:spcPct val="107000"/>
                        </a:lnSpc>
                        <a:spcBef>
                          <a:spcPts val="0"/>
                        </a:spcBef>
                        <a:spcAft>
                          <a:spcPts val="0"/>
                        </a:spcAft>
                      </a:pPr>
                      <a:r>
                        <a:rPr lang="en-MY" sz="1600" dirty="0">
                          <a:latin typeface="Calibri"/>
                          <a:ea typeface="Times New Roman"/>
                          <a:cs typeface="Times New Roman"/>
                        </a:rPr>
                        <a:t>Data quality and minimization</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Formalize internal and vendor data retention limits.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policies on data collection and retention.</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dirty="0">
                          <a:latin typeface="Calibri"/>
                          <a:ea typeface="Times New Roman"/>
                          <a:cs typeface="Times New Roman"/>
                        </a:rPr>
                        <a:t>Data sharing</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sharing agreements with internal functions and outside vendors.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451976">
                <a:tc>
                  <a:txBody>
                    <a:bodyPr/>
                    <a:lstStyle/>
                    <a:p>
                      <a:pPr marL="0" marR="0">
                        <a:lnSpc>
                          <a:spcPct val="107000"/>
                        </a:lnSpc>
                        <a:spcBef>
                          <a:spcPts val="0"/>
                        </a:spcBef>
                        <a:spcAft>
                          <a:spcPts val="0"/>
                        </a:spcAft>
                      </a:pPr>
                      <a:r>
                        <a:rPr lang="en-MY" sz="1600">
                          <a:latin typeface="Calibri"/>
                          <a:ea typeface="Times New Roman"/>
                          <a:cs typeface="Times New Roman"/>
                        </a:rPr>
                        <a:t>Data transfers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Map internal flow of data to identify data that falls within GDPR rules.</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348638">
                <a:tc>
                  <a:txBody>
                    <a:bodyPr/>
                    <a:lstStyle/>
                    <a:p>
                      <a:pPr marL="0" marR="0">
                        <a:lnSpc>
                          <a:spcPct val="107000"/>
                        </a:lnSpc>
                        <a:spcBef>
                          <a:spcPts val="0"/>
                        </a:spcBef>
                        <a:spcAft>
                          <a:spcPts val="0"/>
                        </a:spcAft>
                      </a:pPr>
                      <a:r>
                        <a:rPr lang="en-MY" sz="1600">
                          <a:latin typeface="Calibri"/>
                          <a:ea typeface="Times New Roman"/>
                          <a:cs typeface="Times New Roman"/>
                        </a:rPr>
                        <a:t>Data breaches (intentional or accidental, through external hacking or internal actions, such as accidental e-mailing of employee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Implement data security measures.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Develop and implement data breach policies to ensure reporting of breaches within 72 hours.</a:t>
                      </a:r>
                      <a:endParaRPr lang="en-US" sz="160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a:latin typeface="Calibri"/>
                          <a:ea typeface="Times New Roman"/>
                          <a:cs typeface="Times New Roman"/>
                        </a:rPr>
                        <a:t>Review post-employment agreements regarding use of organizational data.</a:t>
                      </a:r>
                      <a:endParaRPr lang="en-US" sz="160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r h="1723904">
                <a:tc>
                  <a:txBody>
                    <a:bodyPr/>
                    <a:lstStyle/>
                    <a:p>
                      <a:pPr marL="0" marR="0">
                        <a:lnSpc>
                          <a:spcPct val="107000"/>
                        </a:lnSpc>
                        <a:spcBef>
                          <a:spcPts val="0"/>
                        </a:spcBef>
                        <a:spcAft>
                          <a:spcPts val="0"/>
                        </a:spcAft>
                      </a:pPr>
                      <a:r>
                        <a:rPr lang="en-MY" sz="1600" dirty="0">
                          <a:latin typeface="Calibri"/>
                          <a:ea typeface="Times New Roman"/>
                          <a:cs typeface="Times New Roman"/>
                        </a:rPr>
                        <a:t>Accountability</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c>
                  <a:txBody>
                    <a:bodyPr/>
                    <a:lstStyle/>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Maintain comprehensive records for authorities.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Conduct an assessment of current practices (e.g., employee monitoring and background checks).</a:t>
                      </a:r>
                      <a:endParaRPr lang="en-US" sz="1600" dirty="0">
                        <a:latin typeface="Calibri"/>
                        <a:ea typeface="Times New Roman"/>
                        <a:cs typeface="Times New Roman"/>
                      </a:endParaRPr>
                    </a:p>
                    <a:p>
                      <a:pPr marL="342900" marR="0" lvl="0" indent="-342900">
                        <a:lnSpc>
                          <a:spcPct val="107000"/>
                        </a:lnSpc>
                        <a:spcBef>
                          <a:spcPts val="0"/>
                        </a:spcBef>
                        <a:spcAft>
                          <a:spcPts val="500"/>
                        </a:spcAft>
                        <a:buSzPts val="1000"/>
                        <a:buFont typeface="Symbol"/>
                        <a:buChar char=""/>
                        <a:tabLst>
                          <a:tab pos="457200" algn="l"/>
                        </a:tabLst>
                      </a:pPr>
                      <a:r>
                        <a:rPr lang="en-MY" sz="1600" dirty="0">
                          <a:latin typeface="Calibri"/>
                          <a:ea typeface="Times New Roman"/>
                          <a:cs typeface="Times New Roman"/>
                        </a:rPr>
                        <a:t>Implement training and governance systems (internal data protection officer, audits, disciplinary guidelines).</a:t>
                      </a:r>
                      <a:endParaRPr lang="en-US" sz="1600" dirty="0">
                        <a:latin typeface="Calibri"/>
                        <a:ea typeface="Times New Roman"/>
                        <a:cs typeface="Times New Roman"/>
                      </a:endParaRPr>
                    </a:p>
                  </a:txBody>
                  <a:tcPr marL="66668" marR="66668" marT="33334" marB="33334">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62000" y="533400"/>
          <a:ext cx="8001000" cy="364910"/>
        </p:xfrm>
        <a:graphic>
          <a:graphicData uri="http://schemas.openxmlformats.org/drawingml/2006/table">
            <a:tbl>
              <a:tblPr/>
              <a:tblGrid>
                <a:gridCol w="2851842"/>
                <a:gridCol w="5149158"/>
              </a:tblGrid>
              <a:tr h="364910">
                <a:tc>
                  <a:txBody>
                    <a:bodyPr/>
                    <a:lstStyle/>
                    <a:p>
                      <a:pPr marL="0" marR="0" algn="ctr">
                        <a:lnSpc>
                          <a:spcPct val="107000"/>
                        </a:lnSpc>
                        <a:spcBef>
                          <a:spcPts val="0"/>
                        </a:spcBef>
                        <a:spcAft>
                          <a:spcPts val="0"/>
                        </a:spcAft>
                      </a:pPr>
                      <a:r>
                        <a:rPr lang="en-MY" sz="1600" b="1" dirty="0">
                          <a:latin typeface="Calibri"/>
                          <a:ea typeface="Times New Roman"/>
                          <a:cs typeface="Times New Roman"/>
                        </a:rPr>
                        <a:t>GDPR Theme</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c>
                  <a:txBody>
                    <a:bodyPr/>
                    <a:lstStyle/>
                    <a:p>
                      <a:pPr marL="0" marR="0" algn="ctr">
                        <a:lnSpc>
                          <a:spcPct val="107000"/>
                        </a:lnSpc>
                        <a:spcBef>
                          <a:spcPts val="0"/>
                        </a:spcBef>
                        <a:spcAft>
                          <a:spcPts val="0"/>
                        </a:spcAft>
                      </a:pPr>
                      <a:r>
                        <a:rPr lang="en-MY" sz="1600" b="1" dirty="0">
                          <a:latin typeface="Calibri"/>
                          <a:ea typeface="Times New Roman"/>
                          <a:cs typeface="Times New Roman"/>
                        </a:rPr>
                        <a:t>HR Responses</a:t>
                      </a:r>
                      <a:endParaRPr lang="en-US" sz="1600" b="1" dirty="0">
                        <a:latin typeface="Calibri"/>
                        <a:ea typeface="Times New Roman"/>
                        <a:cs typeface="Times New Roman"/>
                      </a:endParaRPr>
                    </a:p>
                  </a:txBody>
                  <a:tcPr marL="71376" marR="71376" marT="35688" marB="35688">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CEE3F4"/>
                    </a:solid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 xmlns:p14="http://schemas.microsoft.com/office/powerpoint/2010/main" val="94226360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4513</TotalTime>
  <Words>3602</Words>
  <Application>Microsoft Office PowerPoint</Application>
  <PresentationFormat>On-screen Show (4:3)</PresentationFormat>
  <Paragraphs>278</Paragraphs>
  <Slides>59</Slides>
  <Notes>4</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Diamond Grid 16x9</vt:lpstr>
      <vt:lpstr>GLOBAL TALENT MANAGEMENT - IV</vt:lpstr>
      <vt:lpstr>Slide 2</vt:lpstr>
      <vt:lpstr>International Labour Organization (ILO)</vt:lpstr>
      <vt:lpstr>International labour standards</vt:lpstr>
      <vt:lpstr>Conventions and Recommendations</vt:lpstr>
      <vt:lpstr>Question</vt:lpstr>
      <vt:lpstr>Answer</vt:lpstr>
      <vt:lpstr>Strategic Objectives of ILO</vt:lpstr>
      <vt:lpstr>Functions of ILO</vt:lpstr>
      <vt:lpstr>Four Fundamental Principles and Rights at Work of ILO</vt:lpstr>
      <vt:lpstr>Question # 5 </vt:lpstr>
      <vt:lpstr>Answer # 5</vt:lpstr>
      <vt:lpstr>Slide 13</vt:lpstr>
      <vt:lpstr>OECD</vt:lpstr>
      <vt:lpstr>OECD Guidelines: Employment and Industrial Relations</vt:lpstr>
      <vt:lpstr>Slide 16</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Slide 25</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Data Security</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137</cp:revision>
  <cp:lastPrinted>1601-01-01T00:00:00Z</cp:lastPrinted>
  <dcterms:created xsi:type="dcterms:W3CDTF">2020-07-09T15:12:46Z</dcterms:created>
  <dcterms:modified xsi:type="dcterms:W3CDTF">2022-06-19T11:26:38Z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