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8"/>
  </p:notesMasterIdLst>
  <p:handoutMasterIdLst>
    <p:handoutMasterId r:id="rId59"/>
  </p:handoutMasterIdLst>
  <p:sldIdLst>
    <p:sldId id="256" r:id="rId2"/>
    <p:sldId id="442" r:id="rId3"/>
    <p:sldId id="369" r:id="rId4"/>
    <p:sldId id="370" r:id="rId5"/>
    <p:sldId id="371" r:id="rId6"/>
    <p:sldId id="443" r:id="rId7"/>
    <p:sldId id="444" r:id="rId8"/>
    <p:sldId id="445" r:id="rId9"/>
    <p:sldId id="373" r:id="rId10"/>
    <p:sldId id="450" r:id="rId11"/>
    <p:sldId id="451" r:id="rId12"/>
    <p:sldId id="374" r:id="rId13"/>
    <p:sldId id="375" r:id="rId14"/>
    <p:sldId id="376" r:id="rId15"/>
    <p:sldId id="273" r:id="rId16"/>
    <p:sldId id="274" r:id="rId17"/>
    <p:sldId id="446" r:id="rId18"/>
    <p:sldId id="397" r:id="rId19"/>
    <p:sldId id="379" r:id="rId20"/>
    <p:sldId id="447" r:id="rId21"/>
    <p:sldId id="380" r:id="rId22"/>
    <p:sldId id="381" r:id="rId23"/>
    <p:sldId id="382" r:id="rId24"/>
    <p:sldId id="383" r:id="rId25"/>
    <p:sldId id="448" r:id="rId26"/>
    <p:sldId id="449" r:id="rId27"/>
    <p:sldId id="400" r:id="rId28"/>
    <p:sldId id="395" r:id="rId29"/>
    <p:sldId id="401"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22" r:id="rId51"/>
    <p:sldId id="423" r:id="rId52"/>
    <p:sldId id="424" r:id="rId53"/>
    <p:sldId id="425" r:id="rId54"/>
    <p:sldId id="426" r:id="rId55"/>
    <p:sldId id="427" r:id="rId56"/>
    <p:sldId id="340" r:id="rId57"/>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4880"/>
          <a:ext cx="7916416" cy="658433"/>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5184"/>
          <a:ext cx="7916416" cy="660371"/>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4175"/>
          <a:ext cx="7916416" cy="658433"/>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707146"/>
          <a:ext cx="7916416" cy="660371"/>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0972"/>
          <a:ext cx="7916416" cy="658433"/>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9108"/>
          <a:ext cx="7916416" cy="660371"/>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68A4D739-C711-457E-A669-3B7ECD74AC4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gm:t>
    </dgm:pt>
    <dgm:pt modelId="{8115F43A-50F0-4503-A228-5369F5E31BC2}" type="parTrans" cxnId="{BCCB59D9-7988-464B-8478-D331F69CEEB6}">
      <dgm:prSet/>
      <dgm:spPr/>
      <dgm:t>
        <a:bodyPr/>
        <a:lstStyle/>
        <a:p>
          <a:endParaRPr lang="en-MY"/>
        </a:p>
      </dgm:t>
    </dgm:pt>
    <dgm:pt modelId="{76D50E5C-E23D-4156-9BCD-F22649CA4F00}" type="sibTrans" cxnId="{BCCB59D9-7988-464B-8478-D331F69CEEB6}">
      <dgm:prSet/>
      <dgm:spPr/>
      <dgm:t>
        <a:bodyPr/>
        <a:lstStyle/>
        <a:p>
          <a:endParaRPr lang="en-MY"/>
        </a:p>
      </dgm:t>
    </dgm:pt>
    <dgm:pt modelId="{1F470640-5DAD-42E3-867E-55593AAB83F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gm:t>
    </dgm:pt>
    <dgm:pt modelId="{94832B4B-C534-4DA2-A84D-2CDA2A5FD710}" type="parTrans" cxnId="{D6E4AC2F-CF97-4181-9CF3-7C7ED0A9F62A}">
      <dgm:prSet/>
      <dgm:spPr/>
      <dgm:t>
        <a:bodyPr/>
        <a:lstStyle/>
        <a:p>
          <a:endParaRPr lang="en-MY"/>
        </a:p>
      </dgm:t>
    </dgm:pt>
    <dgm:pt modelId="{C0A1404D-7EE1-4FAC-9AA5-953F6037D87C}" type="sibTrans" cxnId="{D6E4AC2F-CF97-4181-9CF3-7C7ED0A9F62A}">
      <dgm:prSet/>
      <dgm:spPr/>
      <dgm:t>
        <a:bodyPr/>
        <a:lstStyle/>
        <a:p>
          <a:endParaRPr lang="en-MY"/>
        </a:p>
      </dgm:t>
    </dgm:pt>
    <dgm:pt modelId="{D1AE84C2-A515-4BA8-83C0-0E78A9E15C3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gm:t>
    </dgm:pt>
    <dgm:pt modelId="{A2F30712-966A-4765-969A-8297AD587B48}" type="parTrans" cxnId="{4A27FA32-231D-4CDB-A1D9-8EB84A034C09}">
      <dgm:prSet/>
      <dgm:spPr/>
      <dgm:t>
        <a:bodyPr/>
        <a:lstStyle/>
        <a:p>
          <a:endParaRPr lang="en-MY"/>
        </a:p>
      </dgm:t>
    </dgm:pt>
    <dgm:pt modelId="{B7B5699B-4B26-4D78-B330-7E3037D5D2ED}" type="sibTrans" cxnId="{4A27FA32-231D-4CDB-A1D9-8EB84A034C09}">
      <dgm:prSet/>
      <dgm:spPr/>
      <dgm:t>
        <a:bodyPr/>
        <a:lstStyle/>
        <a:p>
          <a:endParaRPr lang="en-MY"/>
        </a:p>
      </dgm:t>
    </dgm:pt>
    <dgm:pt modelId="{41CC5F16-2333-4236-AB61-14AE2075A860}">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gm:t>
    </dgm:pt>
    <dgm:pt modelId="{FF04FE5D-99B1-4F64-846E-F9C9AFEF3313}" type="parTrans" cxnId="{E05A0716-674F-4AA7-BDAE-59D46E24EDF8}">
      <dgm:prSet/>
      <dgm:spPr/>
      <dgm:t>
        <a:bodyPr/>
        <a:lstStyle/>
        <a:p>
          <a:endParaRPr lang="en-MY"/>
        </a:p>
      </dgm:t>
    </dgm:pt>
    <dgm:pt modelId="{8E86167E-99B2-498F-9EF7-732BE2F1B3CD}" type="sibTrans" cxnId="{E05A0716-674F-4AA7-BDAE-59D46E24ED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9" custLinFactNeighborY="10348">
        <dgm:presLayoutVars>
          <dgm:chMax val="0"/>
          <dgm:bulletEnabled val="1"/>
        </dgm:presLayoutVars>
      </dgm:prSet>
      <dgm:spPr>
        <a:xfrm>
          <a:off x="0" y="1556"/>
          <a:ext cx="7916416" cy="660407"/>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9" custLinFactNeighborY="42">
        <dgm:presLayoutVars>
          <dgm:chMax val="0"/>
          <dgm:bulletEnabled val="1"/>
        </dgm:presLayoutVars>
      </dgm:prSet>
      <dgm:spPr>
        <a:xfrm>
          <a:off x="0" y="673026"/>
          <a:ext cx="7916416" cy="660407"/>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9" custLinFactNeighborY="82090">
        <dgm:presLayoutVars>
          <dgm:chMax val="0"/>
          <dgm:bulletEnabled val="1"/>
        </dgm:presLayoutVars>
      </dgm:prSet>
      <dgm:spPr>
        <a:xfrm>
          <a:off x="0" y="1355885"/>
          <a:ext cx="7916416" cy="660407"/>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9" custLinFactNeighborX="-881" custLinFactNeighborY="-26522">
        <dgm:presLayoutVars>
          <dgm:chMax val="0"/>
          <dgm:bulletEnabled val="1"/>
        </dgm:presLayoutVars>
      </dgm:prSet>
      <dgm:spPr>
        <a:xfrm>
          <a:off x="0" y="2015231"/>
          <a:ext cx="7916416" cy="660407"/>
        </a:xfrm>
        <a:prstGeom prst="roundRect">
          <a:avLst/>
        </a:prstGeom>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9" custLinFactY="-2083" custLinFactNeighborX="-881" custLinFactNeighborY="-100000">
        <dgm:presLayoutVars>
          <dgm:chMax val="0"/>
          <dgm:bulletEnabled val="1"/>
        </dgm:presLayoutVars>
      </dgm:prSet>
      <dgm:spPr>
        <a:xfrm>
          <a:off x="0" y="2665153"/>
          <a:ext cx="7916416" cy="660407"/>
        </a:xfrm>
        <a:prstGeom prst="roundRect">
          <a:avLst/>
        </a:prstGeom>
      </dgm:spPr>
    </dgm:pt>
    <dgm:pt modelId="{6180019E-0F66-4E4E-A254-BF736ACB5699}" type="pres">
      <dgm:prSet presAssocID="{5CBBB8CB-BA6E-4A6D-92A1-4A074684D6BC}" presName="spacer" presStyleCnt="0"/>
      <dgm:spPr/>
    </dgm:pt>
    <dgm:pt modelId="{FF67F93F-A407-49A2-B141-7B65BB8E53A9}" type="pres">
      <dgm:prSet presAssocID="{68A4D739-C711-457E-A669-3B7ECD74AC4A}" presName="parentText" presStyleLbl="node1" presStyleIdx="5" presStyleCnt="9">
        <dgm:presLayoutVars>
          <dgm:chMax val="0"/>
          <dgm:bulletEnabled val="1"/>
        </dgm:presLayoutVars>
      </dgm:prSet>
      <dgm:spPr>
        <a:xfrm>
          <a:off x="0" y="3363983"/>
          <a:ext cx="7916416" cy="660407"/>
        </a:xfrm>
        <a:prstGeom prst="roundRect">
          <a:avLst/>
        </a:prstGeom>
      </dgm:spPr>
    </dgm:pt>
    <dgm:pt modelId="{99D1B538-3559-4B20-B080-E694B29EF328}" type="pres">
      <dgm:prSet presAssocID="{76D50E5C-E23D-4156-9BCD-F22649CA4F00}" presName="spacer" presStyleCnt="0"/>
      <dgm:spPr/>
    </dgm:pt>
    <dgm:pt modelId="{AF4CAE25-36DD-4480-841D-96F63131B5E8}" type="pres">
      <dgm:prSet presAssocID="{1F470640-5DAD-42E3-867E-55593AAB83FB}" presName="parentText" presStyleLbl="node1" presStyleIdx="6" presStyleCnt="9" custLinFactNeighborX="-881" custLinFactNeighborY="-23606">
        <dgm:presLayoutVars>
          <dgm:chMax val="0"/>
          <dgm:bulletEnabled val="1"/>
        </dgm:presLayoutVars>
      </dgm:prSet>
      <dgm:spPr>
        <a:xfrm>
          <a:off x="0" y="4033812"/>
          <a:ext cx="7916416" cy="660407"/>
        </a:xfrm>
        <a:prstGeom prst="roundRect">
          <a:avLst/>
        </a:prstGeom>
      </dgm:spPr>
    </dgm:pt>
    <dgm:pt modelId="{8FDB93D7-0CA2-4641-856A-C026EAE9DBC2}" type="pres">
      <dgm:prSet presAssocID="{C0A1404D-7EE1-4FAC-9AA5-953F6037D87C}" presName="spacer" presStyleCnt="0"/>
      <dgm:spPr/>
    </dgm:pt>
    <dgm:pt modelId="{3BDA4817-0992-461D-A983-C5EF4CA28CFA}" type="pres">
      <dgm:prSet presAssocID="{D1AE84C2-A515-4BA8-83C0-0E78A9E15C38}" presName="parentText" presStyleLbl="node1" presStyleIdx="7" presStyleCnt="9" custLinFactY="-2277" custLinFactNeighborX="-881" custLinFactNeighborY="-100000">
        <dgm:presLayoutVars>
          <dgm:chMax val="0"/>
          <dgm:bulletEnabled val="1"/>
        </dgm:presLayoutVars>
      </dgm:prSet>
      <dgm:spPr>
        <a:xfrm>
          <a:off x="0" y="4682093"/>
          <a:ext cx="7916416" cy="660407"/>
        </a:xfrm>
        <a:prstGeom prst="roundRect">
          <a:avLst/>
        </a:prstGeom>
      </dgm:spPr>
    </dgm:pt>
    <dgm:pt modelId="{8A2D7C5C-1C32-4E90-90AA-DD1CED8B7685}" type="pres">
      <dgm:prSet presAssocID="{B7B5699B-4B26-4D78-B330-7E3037D5D2ED}" presName="spacer" presStyleCnt="0"/>
      <dgm:spPr/>
    </dgm:pt>
    <dgm:pt modelId="{F68156AC-9E71-47F1-9CCF-D71776A70B88}" type="pres">
      <dgm:prSet presAssocID="{41CC5F16-2333-4236-AB61-14AE2075A860}" presName="parentText" presStyleLbl="node1" presStyleIdx="8" presStyleCnt="9">
        <dgm:presLayoutVars>
          <dgm:chMax val="0"/>
          <dgm:bulletEnabled val="1"/>
        </dgm:presLayoutVars>
      </dgm:prSet>
      <dgm:spPr>
        <a:xfrm>
          <a:off x="0" y="5377473"/>
          <a:ext cx="7916416" cy="664946"/>
        </a:xfrm>
        <a:prstGeom prst="roundRect">
          <a:avLst/>
        </a:prstGeom>
      </dgm:spPr>
    </dgm:pt>
  </dgm:ptLst>
  <dgm:cxnLst>
    <dgm:cxn modelId="{28A5230A-393D-459C-92A2-F04001382E9B}" type="presOf" srcId="{68A4D739-C711-457E-A669-3B7ECD74AC4A}" destId="{FF67F93F-A407-49A2-B141-7B65BB8E53A9}" srcOrd="0" destOrd="0" presId="urn:microsoft.com/office/officeart/2005/8/layout/vList2"/>
    <dgm:cxn modelId="{E05A0716-674F-4AA7-BDAE-59D46E24EDF8}" srcId="{703D4D02-5513-427D-B6E9-B2E187EE0C3A}" destId="{41CC5F16-2333-4236-AB61-14AE2075A860}" srcOrd="8" destOrd="0" parTransId="{FF04FE5D-99B1-4F64-846E-F9C9AFEF3313}" sibTransId="{8E86167E-99B2-498F-9EF7-732BE2F1B3CD}"/>
    <dgm:cxn modelId="{105BA129-216A-4166-A833-26CE3596EE70}" type="presOf" srcId="{D1AE84C2-A515-4BA8-83C0-0E78A9E15C38}" destId="{3BDA4817-0992-461D-A983-C5EF4CA28CFA}" srcOrd="0" destOrd="0" presId="urn:microsoft.com/office/officeart/2005/8/layout/vList2"/>
    <dgm:cxn modelId="{D6E4AC2F-CF97-4181-9CF3-7C7ED0A9F62A}" srcId="{703D4D02-5513-427D-B6E9-B2E187EE0C3A}" destId="{1F470640-5DAD-42E3-867E-55593AAB83FB}" srcOrd="6" destOrd="0" parTransId="{94832B4B-C534-4DA2-A84D-2CDA2A5FD710}" sibTransId="{C0A1404D-7EE1-4FAC-9AA5-953F6037D87C}"/>
    <dgm:cxn modelId="{4A27FA32-231D-4CDB-A1D9-8EB84A034C09}" srcId="{703D4D02-5513-427D-B6E9-B2E187EE0C3A}" destId="{D1AE84C2-A515-4BA8-83C0-0E78A9E15C38}" srcOrd="7" destOrd="0" parTransId="{A2F30712-966A-4765-969A-8297AD587B48}" sibTransId="{B7B5699B-4B26-4D78-B330-7E3037D5D2ED}"/>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E4A9DAD2-3975-4631-A834-75EFA0A716AE}" type="presOf" srcId="{41CC5F16-2333-4236-AB61-14AE2075A860}" destId="{F68156AC-9E71-47F1-9CCF-D71776A70B88}" srcOrd="0" destOrd="0" presId="urn:microsoft.com/office/officeart/2005/8/layout/vList2"/>
    <dgm:cxn modelId="{F45C53D3-9086-4317-A2B9-E09E13FA7B43}" type="presOf" srcId="{1F470640-5DAD-42E3-867E-55593AAB83FB}" destId="{AF4CAE25-36DD-4480-841D-96F63131B5E8}" srcOrd="0" destOrd="0" presId="urn:microsoft.com/office/officeart/2005/8/layout/vList2"/>
    <dgm:cxn modelId="{BCCB59D9-7988-464B-8478-D331F69CEEB6}" srcId="{703D4D02-5513-427D-B6E9-B2E187EE0C3A}" destId="{68A4D739-C711-457E-A669-3B7ECD74AC4A}" srcOrd="5" destOrd="0" parTransId="{8115F43A-50F0-4503-A228-5369F5E31BC2}" sibTransId="{76D50E5C-E23D-4156-9BCD-F22649CA4F0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 modelId="{4E2CD411-3D6C-4D02-B68D-A3CFCA57331D}" type="presParOf" srcId="{CC8763B3-4621-4666-B669-3C5BA2A30DBE}" destId="{6180019E-0F66-4E4E-A254-BF736ACB5699}" srcOrd="9" destOrd="0" presId="urn:microsoft.com/office/officeart/2005/8/layout/vList2"/>
    <dgm:cxn modelId="{9C824969-F5A7-4BB7-A4BD-C3615B7FE720}" type="presParOf" srcId="{CC8763B3-4621-4666-B669-3C5BA2A30DBE}" destId="{FF67F93F-A407-49A2-B141-7B65BB8E53A9}" srcOrd="10" destOrd="0" presId="urn:microsoft.com/office/officeart/2005/8/layout/vList2"/>
    <dgm:cxn modelId="{51C7909F-054E-4469-BCD0-9D64C5D9521F}" type="presParOf" srcId="{CC8763B3-4621-4666-B669-3C5BA2A30DBE}" destId="{99D1B538-3559-4B20-B080-E694B29EF328}" srcOrd="11" destOrd="0" presId="urn:microsoft.com/office/officeart/2005/8/layout/vList2"/>
    <dgm:cxn modelId="{C7EAE468-0186-47BA-BCEC-065A482DC9E9}" type="presParOf" srcId="{CC8763B3-4621-4666-B669-3C5BA2A30DBE}" destId="{AF4CAE25-36DD-4480-841D-96F63131B5E8}" srcOrd="12" destOrd="0" presId="urn:microsoft.com/office/officeart/2005/8/layout/vList2"/>
    <dgm:cxn modelId="{8C0D34EA-8DF7-4F21-9CFF-0A0B0561B96F}" type="presParOf" srcId="{CC8763B3-4621-4666-B669-3C5BA2A30DBE}" destId="{8FDB93D7-0CA2-4641-856A-C026EAE9DBC2}" srcOrd="13" destOrd="0" presId="urn:microsoft.com/office/officeart/2005/8/layout/vList2"/>
    <dgm:cxn modelId="{EAA4317E-0275-4625-A9D3-36CC56746689}" type="presParOf" srcId="{CC8763B3-4621-4666-B669-3C5BA2A30DBE}" destId="{3BDA4817-0992-461D-A983-C5EF4CA28CFA}" srcOrd="14" destOrd="0" presId="urn:microsoft.com/office/officeart/2005/8/layout/vList2"/>
    <dgm:cxn modelId="{CFE812FE-D3D4-4236-8C15-94EF88AB353E}" type="presParOf" srcId="{CC8763B3-4621-4666-B669-3C5BA2A30DBE}" destId="{8A2D7C5C-1C32-4E90-90AA-DD1CED8B7685}" srcOrd="15" destOrd="0" presId="urn:microsoft.com/office/officeart/2005/8/layout/vList2"/>
    <dgm:cxn modelId="{9025AD76-6750-4014-9838-CDAA67EAA2DB}" type="presParOf" srcId="{CC8763B3-4621-4666-B669-3C5BA2A30DBE}" destId="{F68156AC-9E71-47F1-9CCF-D71776A70B8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87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452" y="34326"/>
        <a:ext cx="7851512" cy="599883"/>
      </dsp:txXfrm>
    </dsp:sp>
    <dsp:sp modelId="{F674B1EB-7C16-427C-9D7D-944E5157F0F6}">
      <dsp:nvSpPr>
        <dsp:cNvPr id="0" name=""/>
        <dsp:cNvSpPr/>
      </dsp:nvSpPr>
      <dsp:spPr>
        <a:xfrm>
          <a:off x="0" y="673113"/>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452" y="705565"/>
        <a:ext cx="7851512" cy="599883"/>
      </dsp:txXfrm>
    </dsp:sp>
    <dsp:sp modelId="{239A56AA-8CA4-45D2-AAA7-F32B26D151DB}">
      <dsp:nvSpPr>
        <dsp:cNvPr id="0" name=""/>
        <dsp:cNvSpPr/>
      </dsp:nvSpPr>
      <dsp:spPr>
        <a:xfrm>
          <a:off x="0" y="1350996"/>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452" y="1383448"/>
        <a:ext cx="7851512" cy="599883"/>
      </dsp:txXfrm>
    </dsp:sp>
    <dsp:sp modelId="{EED25BC6-B2B6-4C56-9E5E-709FDEAF14BC}">
      <dsp:nvSpPr>
        <dsp:cNvPr id="0" name=""/>
        <dsp:cNvSpPr/>
      </dsp:nvSpPr>
      <dsp:spPr>
        <a:xfrm>
          <a:off x="0" y="20151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452" y="2047616"/>
        <a:ext cx="7851512" cy="599883"/>
      </dsp:txXfrm>
    </dsp:sp>
    <dsp:sp modelId="{A25F5F28-D5FB-49AF-B664-F0A191DA0189}">
      <dsp:nvSpPr>
        <dsp:cNvPr id="0" name=""/>
        <dsp:cNvSpPr/>
      </dsp:nvSpPr>
      <dsp:spPr>
        <a:xfrm>
          <a:off x="0" y="2668012"/>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452" y="2700464"/>
        <a:ext cx="7851512" cy="599883"/>
      </dsp:txXfrm>
    </dsp:sp>
    <dsp:sp modelId="{FF67F93F-A407-49A2-B141-7B65BB8E53A9}">
      <dsp:nvSpPr>
        <dsp:cNvPr id="0" name=""/>
        <dsp:cNvSpPr/>
      </dsp:nvSpPr>
      <dsp:spPr>
        <a:xfrm>
          <a:off x="0" y="3361033"/>
          <a:ext cx="7916416" cy="6647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European Works Council</a:t>
          </a:r>
          <a:endParaRPr lang="en-MY" sz="3500" kern="1200" dirty="0">
            <a:solidFill>
              <a:srgbClr val="FFFFE1"/>
            </a:solidFill>
            <a:latin typeface="Arial"/>
            <a:ea typeface="+mn-ea"/>
            <a:cs typeface="+mn-cs"/>
          </a:endParaRPr>
        </a:p>
      </dsp:txBody>
      <dsp:txXfrm>
        <a:off x="32452" y="3393485"/>
        <a:ext cx="7851512" cy="599883"/>
      </dsp:txXfrm>
    </dsp:sp>
    <dsp:sp modelId="{AF4CAE25-36DD-4480-841D-96F63131B5E8}">
      <dsp:nvSpPr>
        <dsp:cNvPr id="0" name=""/>
        <dsp:cNvSpPr/>
      </dsp:nvSpPr>
      <dsp:spPr>
        <a:xfrm>
          <a:off x="0" y="403131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452" y="4063767"/>
        <a:ext cx="7851512" cy="599883"/>
      </dsp:txXfrm>
    </dsp:sp>
    <dsp:sp modelId="{3BDA4817-0992-461D-A983-C5EF4CA28CFA}">
      <dsp:nvSpPr>
        <dsp:cNvPr id="0" name=""/>
        <dsp:cNvSpPr/>
      </dsp:nvSpPr>
      <dsp:spPr>
        <a:xfrm>
          <a:off x="0" y="4682664"/>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452" y="4715116"/>
        <a:ext cx="7851512" cy="599883"/>
      </dsp:txXfrm>
    </dsp:sp>
    <dsp:sp modelId="{F68156AC-9E71-47F1-9CCF-D71776A70B88}">
      <dsp:nvSpPr>
        <dsp:cNvPr id="0" name=""/>
        <dsp:cNvSpPr/>
      </dsp:nvSpPr>
      <dsp:spPr>
        <a:xfrm>
          <a:off x="0" y="5376975"/>
          <a:ext cx="7916416" cy="6647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452" y="5409427"/>
        <a:ext cx="7851512" cy="599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FFFFE1"/>
              </a:solidFill>
              <a:latin typeface="Arial"/>
              <a:ea typeface="+mn-ea"/>
              <a:cs typeface="+mn-cs"/>
            </a:rPr>
            <a:t>ILO Standards</a:t>
          </a:r>
          <a:endParaRPr lang="en-MY" sz="3500" kern="1200" dirty="0">
            <a:solidFill>
              <a:srgbClr val="FFFFE1"/>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UN Global Compact’s </a:t>
          </a:r>
          <a:r>
            <a:rPr lang="en-MY" sz="3500" kern="1200" dirty="0" err="1">
              <a:solidFill>
                <a:srgbClr val="000000"/>
              </a:solidFill>
              <a:latin typeface="Arial"/>
              <a:ea typeface="+mn-ea"/>
              <a:cs typeface="+mn-cs"/>
            </a:rPr>
            <a:t>Labor</a:t>
          </a:r>
          <a:r>
            <a:rPr lang="en-MY" sz="3500" kern="1200" dirty="0">
              <a:solidFill>
                <a:srgbClr val="000000"/>
              </a:solidFill>
              <a:latin typeface="Arial"/>
              <a:ea typeface="+mn-ea"/>
              <a:cs typeface="+mn-cs"/>
            </a:rPr>
            <a:t> Principles</a:t>
          </a:r>
        </a:p>
      </dsp:txBody>
      <dsp:txXfrm>
        <a:off x="32237" y="5411839"/>
        <a:ext cx="7851942" cy="5959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114"/>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Industrial Relations</a:t>
          </a:r>
        </a:p>
      </dsp:txBody>
      <dsp:txXfrm>
        <a:off x="32237" y="36351"/>
        <a:ext cx="7851942" cy="595913"/>
      </dsp:txXfrm>
    </dsp:sp>
    <dsp:sp modelId="{F674B1EB-7C16-427C-9D7D-944E5157F0F6}">
      <dsp:nvSpPr>
        <dsp:cNvPr id="0" name=""/>
        <dsp:cNvSpPr/>
      </dsp:nvSpPr>
      <dsp:spPr>
        <a:xfrm>
          <a:off x="0" y="67499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32237" y="707232"/>
        <a:ext cx="7851942" cy="595913"/>
      </dsp:txXfrm>
    </dsp:sp>
    <dsp:sp modelId="{239A56AA-8CA4-45D2-AAA7-F32B26D151DB}">
      <dsp:nvSpPr>
        <dsp:cNvPr id="0" name=""/>
        <dsp:cNvSpPr/>
      </dsp:nvSpPr>
      <dsp:spPr>
        <a:xfrm>
          <a:off x="0" y="135668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Collective Bargaining</a:t>
          </a:r>
        </a:p>
      </dsp:txBody>
      <dsp:txXfrm>
        <a:off x="32237" y="1388919"/>
        <a:ext cx="7851942" cy="595913"/>
      </dsp:txXfrm>
    </dsp:sp>
    <dsp:sp modelId="{EED25BC6-B2B6-4C56-9E5E-709FDEAF14BC}">
      <dsp:nvSpPr>
        <dsp:cNvPr id="0" name=""/>
        <dsp:cNvSpPr/>
      </dsp:nvSpPr>
      <dsp:spPr>
        <a:xfrm>
          <a:off x="0" y="2016062"/>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Engagement</a:t>
          </a:r>
        </a:p>
      </dsp:txBody>
      <dsp:txXfrm>
        <a:off x="32237" y="2048299"/>
        <a:ext cx="7851942" cy="595913"/>
      </dsp:txXfrm>
    </dsp:sp>
    <dsp:sp modelId="{A25F5F28-D5FB-49AF-B664-F0A191DA0189}">
      <dsp:nvSpPr>
        <dsp:cNvPr id="0" name=""/>
        <dsp:cNvSpPr/>
      </dsp:nvSpPr>
      <dsp:spPr>
        <a:xfrm>
          <a:off x="0" y="2665796"/>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Employee Survey</a:t>
          </a:r>
        </a:p>
      </dsp:txBody>
      <dsp:txXfrm>
        <a:off x="32237" y="2698033"/>
        <a:ext cx="7851942" cy="595913"/>
      </dsp:txXfrm>
    </dsp:sp>
    <dsp:sp modelId="{FF67F93F-A407-49A2-B141-7B65BB8E53A9}">
      <dsp:nvSpPr>
        <dsp:cNvPr id="0" name=""/>
        <dsp:cNvSpPr/>
      </dsp:nvSpPr>
      <dsp:spPr>
        <a:xfrm>
          <a:off x="0" y="3363340"/>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European Works Council</a:t>
          </a:r>
          <a:endParaRPr lang="en-MY" sz="3500" kern="1200" dirty="0">
            <a:solidFill>
              <a:srgbClr val="000000"/>
            </a:solidFill>
            <a:latin typeface="Arial"/>
            <a:ea typeface="+mn-ea"/>
            <a:cs typeface="+mn-cs"/>
          </a:endParaRPr>
        </a:p>
      </dsp:txBody>
      <dsp:txXfrm>
        <a:off x="32237" y="3395577"/>
        <a:ext cx="7851942" cy="595913"/>
      </dsp:txXfrm>
    </dsp:sp>
    <dsp:sp modelId="{AF4CAE25-36DD-4480-841D-96F63131B5E8}">
      <dsp:nvSpPr>
        <dsp:cNvPr id="0" name=""/>
        <dsp:cNvSpPr/>
      </dsp:nvSpPr>
      <dsp:spPr>
        <a:xfrm>
          <a:off x="0" y="4032665"/>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a:solidFill>
                <a:srgbClr val="000000"/>
              </a:solidFill>
              <a:latin typeface="Arial"/>
              <a:ea typeface="+mn-ea"/>
              <a:cs typeface="+mn-cs"/>
            </a:rPr>
            <a:t>ILO Standards</a:t>
          </a:r>
          <a:endParaRPr lang="en-MY" sz="3500" kern="1200" dirty="0">
            <a:solidFill>
              <a:srgbClr val="000000"/>
            </a:solidFill>
            <a:latin typeface="Arial"/>
            <a:ea typeface="+mn-ea"/>
            <a:cs typeface="+mn-cs"/>
          </a:endParaRPr>
        </a:p>
      </dsp:txBody>
      <dsp:txXfrm>
        <a:off x="32237" y="4064902"/>
        <a:ext cx="7851942" cy="595913"/>
      </dsp:txXfrm>
    </dsp:sp>
    <dsp:sp modelId="{3BDA4817-0992-461D-A983-C5EF4CA28CFA}">
      <dsp:nvSpPr>
        <dsp:cNvPr id="0" name=""/>
        <dsp:cNvSpPr/>
      </dsp:nvSpPr>
      <dsp:spPr>
        <a:xfrm>
          <a:off x="0" y="4680777"/>
          <a:ext cx="7916416" cy="660387"/>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OECD</a:t>
          </a:r>
        </a:p>
      </dsp:txBody>
      <dsp:txXfrm>
        <a:off x="32237" y="4713014"/>
        <a:ext cx="7851942" cy="595913"/>
      </dsp:txXfrm>
    </dsp:sp>
    <dsp:sp modelId="{F68156AC-9E71-47F1-9CCF-D71776A70B88}">
      <dsp:nvSpPr>
        <dsp:cNvPr id="0" name=""/>
        <dsp:cNvSpPr/>
      </dsp:nvSpPr>
      <dsp:spPr>
        <a:xfrm>
          <a:off x="0" y="5379602"/>
          <a:ext cx="7916416" cy="660387"/>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bg1"/>
              </a:solidFill>
              <a:latin typeface="Arial"/>
              <a:ea typeface="+mn-ea"/>
              <a:cs typeface="+mn-cs"/>
            </a:rPr>
            <a:t>UN Global Compact’s </a:t>
          </a:r>
          <a:r>
            <a:rPr lang="en-MY" sz="3500" kern="1200" dirty="0" err="1">
              <a:solidFill>
                <a:schemeClr val="bg1"/>
              </a:solidFill>
              <a:latin typeface="Arial"/>
              <a:ea typeface="+mn-ea"/>
              <a:cs typeface="+mn-cs"/>
            </a:rPr>
            <a:t>Labor</a:t>
          </a:r>
          <a:r>
            <a:rPr lang="en-MY" sz="3500" kern="1200" dirty="0">
              <a:solidFill>
                <a:schemeClr val="bg1"/>
              </a:solidFill>
              <a:latin typeface="Arial"/>
              <a:ea typeface="+mn-ea"/>
              <a:cs typeface="+mn-cs"/>
            </a:rPr>
            <a:t> Principles</a:t>
          </a:r>
        </a:p>
      </dsp:txBody>
      <dsp:txXfrm>
        <a:off x="32237" y="5411839"/>
        <a:ext cx="7851942" cy="5959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424444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8</a:t>
            </a:fld>
            <a:endParaRPr lang="en-MY" altLang="en-US"/>
          </a:p>
        </p:txBody>
      </p:sp>
    </p:spTree>
    <p:extLst>
      <p:ext uri="{BB962C8B-B14F-4D97-AF65-F5344CB8AC3E}">
        <p14:creationId xmlns:p14="http://schemas.microsoft.com/office/powerpoint/2010/main" val="955943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17</a:t>
            </a:fld>
            <a:endParaRPr lang="en-MY" altLang="en-US"/>
          </a:p>
        </p:txBody>
      </p:sp>
    </p:spTree>
    <p:extLst>
      <p:ext uri="{BB962C8B-B14F-4D97-AF65-F5344CB8AC3E}">
        <p14:creationId xmlns:p14="http://schemas.microsoft.com/office/powerpoint/2010/main" val="2782583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20</a:t>
            </a:fld>
            <a:endParaRPr lang="en-MY" altLang="en-US"/>
          </a:p>
        </p:txBody>
      </p:sp>
    </p:spTree>
    <p:extLst>
      <p:ext uri="{BB962C8B-B14F-4D97-AF65-F5344CB8AC3E}">
        <p14:creationId xmlns:p14="http://schemas.microsoft.com/office/powerpoint/2010/main" val="140744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a:t>
            </a:r>
            <a:r>
              <a:rPr lang="en-MY"/>
              <a:t>- IV</a:t>
            </a:r>
            <a:endParaRPr lang="en-MY" dirty="0"/>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669871334"/>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73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482E-BE3B-49D5-AFF2-113865F162C4}"/>
              </a:ext>
            </a:extLst>
          </p:cNvPr>
          <p:cNvSpPr>
            <a:spLocks noGrp="1"/>
          </p:cNvSpPr>
          <p:nvPr>
            <p:ph type="title"/>
          </p:nvPr>
        </p:nvSpPr>
        <p:spPr/>
        <p:txBody>
          <a:bodyPr/>
          <a:lstStyle/>
          <a:p>
            <a:r>
              <a:rPr lang="en-MY" dirty="0"/>
              <a:t>European Works Councils (EWCs)</a:t>
            </a:r>
          </a:p>
        </p:txBody>
      </p:sp>
      <p:sp>
        <p:nvSpPr>
          <p:cNvPr id="3" name="Content Placeholder 2">
            <a:extLst>
              <a:ext uri="{FF2B5EF4-FFF2-40B4-BE49-F238E27FC236}">
                <a16:creationId xmlns:a16="http://schemas.microsoft.com/office/drawing/2014/main" id="{0599D2C2-4766-41D5-94C2-DDF9389E8CF2}"/>
              </a:ext>
            </a:extLst>
          </p:cNvPr>
          <p:cNvSpPr>
            <a:spLocks noGrp="1"/>
          </p:cNvSpPr>
          <p:nvPr>
            <p:ph idx="1"/>
          </p:nvPr>
        </p:nvSpPr>
        <p:spPr/>
        <p:txBody>
          <a:bodyPr/>
          <a:lstStyle/>
          <a:p>
            <a:pPr marL="0" indent="0">
              <a:buNone/>
            </a:pPr>
            <a:r>
              <a:rPr lang="en-MY" dirty="0"/>
              <a:t>An EWC is a body that represents employees of the multinational in the European Economic Area in discussions with management on transnational issues</a:t>
            </a:r>
          </a:p>
        </p:txBody>
      </p:sp>
    </p:spTree>
    <p:extLst>
      <p:ext uri="{BB962C8B-B14F-4D97-AF65-F5344CB8AC3E}">
        <p14:creationId xmlns:p14="http://schemas.microsoft.com/office/powerpoint/2010/main" val="275970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B36E-7CBE-4A18-8619-066F8052243F}"/>
              </a:ext>
            </a:extLst>
          </p:cNvPr>
          <p:cNvSpPr>
            <a:spLocks noGrp="1"/>
          </p:cNvSpPr>
          <p:nvPr>
            <p:ph type="title"/>
          </p:nvPr>
        </p:nvSpPr>
        <p:spPr/>
        <p:txBody>
          <a:bodyPr/>
          <a:lstStyle/>
          <a:p>
            <a:r>
              <a:rPr lang="en-MY" dirty="0"/>
              <a:t>Purpose of EWC</a:t>
            </a:r>
          </a:p>
        </p:txBody>
      </p:sp>
      <p:sp>
        <p:nvSpPr>
          <p:cNvPr id="3" name="Content Placeholder 2">
            <a:extLst>
              <a:ext uri="{FF2B5EF4-FFF2-40B4-BE49-F238E27FC236}">
                <a16:creationId xmlns:a16="http://schemas.microsoft.com/office/drawing/2014/main" id="{79147499-2649-4A1D-ADD4-0316FF1B2FB7}"/>
              </a:ext>
            </a:extLst>
          </p:cNvPr>
          <p:cNvSpPr>
            <a:spLocks noGrp="1"/>
          </p:cNvSpPr>
          <p:nvPr>
            <p:ph idx="1"/>
          </p:nvPr>
        </p:nvSpPr>
        <p:spPr>
          <a:xfrm>
            <a:off x="685800" y="1628800"/>
            <a:ext cx="8206680" cy="5112568"/>
          </a:xfrm>
        </p:spPr>
        <p:txBody>
          <a:bodyPr/>
          <a:lstStyle/>
          <a:p>
            <a:r>
              <a:rPr lang="en-MY" sz="2000" dirty="0"/>
              <a:t>The purpose of a European Works Council (EWC) is to bring together employee representatives from the different European countries in which a multinational company has operations. </a:t>
            </a:r>
          </a:p>
          <a:p>
            <a:endParaRPr lang="en-MY" sz="2000" dirty="0"/>
          </a:p>
          <a:p>
            <a:r>
              <a:rPr lang="en-MY" sz="2000" dirty="0"/>
              <a:t>During EWC meetings, these representatives are informed and consulted by central management on transnational issues of concern to the company’s employees. </a:t>
            </a:r>
          </a:p>
          <a:p>
            <a:endParaRPr lang="en-MY" sz="2000" dirty="0"/>
          </a:p>
          <a:p>
            <a:r>
              <a:rPr lang="en-MY" sz="2000" dirty="0"/>
              <a:t>The EWC Directive applies to all companies with 1,000 or more workers, and at least 150 employees in each of two or more EU Member States.</a:t>
            </a:r>
          </a:p>
          <a:p>
            <a:endParaRPr lang="en-MY" sz="2000" dirty="0"/>
          </a:p>
          <a:p>
            <a:r>
              <a:rPr lang="en-MY" sz="2000" dirty="0"/>
              <a:t> About 10 million workers across the EU have the right to information and consultation on company decisions at European level through these EWCs.</a:t>
            </a:r>
          </a:p>
        </p:txBody>
      </p:sp>
    </p:spTree>
    <p:extLst>
      <p:ext uri="{BB962C8B-B14F-4D97-AF65-F5344CB8AC3E}">
        <p14:creationId xmlns:p14="http://schemas.microsoft.com/office/powerpoint/2010/main" val="2011057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2C03-9C82-4304-8A17-F51384759AAA}"/>
              </a:ext>
            </a:extLst>
          </p:cNvPr>
          <p:cNvSpPr>
            <a:spLocks noGrp="1"/>
          </p:cNvSpPr>
          <p:nvPr>
            <p:ph type="title"/>
          </p:nvPr>
        </p:nvSpPr>
        <p:spPr/>
        <p:txBody>
          <a:bodyPr/>
          <a:lstStyle/>
          <a:p>
            <a:r>
              <a:rPr lang="en-MY" dirty="0"/>
              <a:t>European Works Councils (EWCs)</a:t>
            </a:r>
          </a:p>
        </p:txBody>
      </p:sp>
      <p:pic>
        <p:nvPicPr>
          <p:cNvPr id="5" name="Picture 4">
            <a:extLst>
              <a:ext uri="{FF2B5EF4-FFF2-40B4-BE49-F238E27FC236}">
                <a16:creationId xmlns:a16="http://schemas.microsoft.com/office/drawing/2014/main" id="{201BD3A8-1692-4C1C-A3E2-604ADAE1F9AE}"/>
              </a:ext>
            </a:extLst>
          </p:cNvPr>
          <p:cNvPicPr>
            <a:picLocks noChangeAspect="1"/>
          </p:cNvPicPr>
          <p:nvPr/>
        </p:nvPicPr>
        <p:blipFill>
          <a:blip r:embed="rId2"/>
          <a:stretch>
            <a:fillRect/>
          </a:stretch>
        </p:blipFill>
        <p:spPr>
          <a:xfrm>
            <a:off x="1438275" y="1628800"/>
            <a:ext cx="6267450" cy="4800600"/>
          </a:xfrm>
          <a:prstGeom prst="rect">
            <a:avLst/>
          </a:prstGeom>
        </p:spPr>
      </p:pic>
    </p:spTree>
    <p:extLst>
      <p:ext uri="{BB962C8B-B14F-4D97-AF65-F5344CB8AC3E}">
        <p14:creationId xmlns:p14="http://schemas.microsoft.com/office/powerpoint/2010/main" val="3967994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3E1D-7350-416C-B5DA-245652F96837}"/>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11308523-7195-4C41-B4C7-8BCFDF87807A}"/>
              </a:ext>
            </a:extLst>
          </p:cNvPr>
          <p:cNvSpPr>
            <a:spLocks noGrp="1"/>
          </p:cNvSpPr>
          <p:nvPr>
            <p:ph idx="1"/>
          </p:nvPr>
        </p:nvSpPr>
        <p:spPr/>
        <p:txBody>
          <a:bodyPr/>
          <a:lstStyle/>
          <a:p>
            <a:pPr marL="0" indent="0">
              <a:buNone/>
            </a:pPr>
            <a:r>
              <a:rPr lang="en-MY" dirty="0"/>
              <a:t>Works councils are – </a:t>
            </a:r>
          </a:p>
          <a:p>
            <a:pPr marL="0" indent="0">
              <a:buNone/>
            </a:pPr>
            <a:r>
              <a:rPr lang="en-MY" dirty="0"/>
              <a:t>	</a:t>
            </a:r>
          </a:p>
          <a:p>
            <a:pPr marL="514350" indent="-514350">
              <a:buFont typeface="+mj-lt"/>
              <a:buAutoNum type="alphaUcPeriod"/>
            </a:pPr>
            <a:r>
              <a:rPr lang="en-MY" dirty="0"/>
              <a:t>Unique to Europe.	</a:t>
            </a:r>
          </a:p>
          <a:p>
            <a:pPr marL="514350" indent="-514350">
              <a:buFont typeface="+mj-lt"/>
              <a:buAutoNum type="alphaUcPeriod"/>
            </a:pPr>
            <a:r>
              <a:rPr lang="en-MY" dirty="0"/>
              <a:t>Encouraged by the International Labour Organization.	</a:t>
            </a:r>
          </a:p>
          <a:p>
            <a:pPr marL="514350" indent="-514350">
              <a:buFont typeface="+mj-lt"/>
              <a:buAutoNum type="alphaUcPeriod"/>
            </a:pPr>
            <a:r>
              <a:rPr lang="en-MY" dirty="0"/>
              <a:t>Plant-level groups of worker representatives.</a:t>
            </a:r>
          </a:p>
          <a:p>
            <a:pPr marL="514350" indent="-514350">
              <a:buFont typeface="+mj-lt"/>
              <a:buAutoNum type="alphaUcPeriod"/>
            </a:pPr>
            <a:r>
              <a:rPr lang="en-MY" dirty="0"/>
              <a:t>mandatory in all European countries.</a:t>
            </a:r>
          </a:p>
          <a:p>
            <a:pPr marL="0" indent="0">
              <a:buNone/>
            </a:pPr>
            <a:endParaRPr lang="en-MY" dirty="0"/>
          </a:p>
        </p:txBody>
      </p:sp>
    </p:spTree>
    <p:extLst>
      <p:ext uri="{BB962C8B-B14F-4D97-AF65-F5344CB8AC3E}">
        <p14:creationId xmlns:p14="http://schemas.microsoft.com/office/powerpoint/2010/main" val="348306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40D-6F79-4F35-A42E-DDDB2D04B4ED}"/>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C222B349-4559-4773-8179-9E7DDF273768}"/>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2751007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755414629"/>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0538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17A-C986-43C6-A4CD-B88607F51FCC}"/>
              </a:ext>
            </a:extLst>
          </p:cNvPr>
          <p:cNvSpPr>
            <a:spLocks noGrp="1"/>
          </p:cNvSpPr>
          <p:nvPr>
            <p:ph type="title"/>
          </p:nvPr>
        </p:nvSpPr>
        <p:spPr/>
        <p:txBody>
          <a:bodyPr/>
          <a:lstStyle/>
          <a:p>
            <a:r>
              <a:rPr lang="en-MY" sz="3600" dirty="0"/>
              <a:t>International Labour Organization (ILO)</a:t>
            </a:r>
          </a:p>
        </p:txBody>
      </p:sp>
      <p:sp>
        <p:nvSpPr>
          <p:cNvPr id="3" name="Content Placeholder 2">
            <a:extLst>
              <a:ext uri="{FF2B5EF4-FFF2-40B4-BE49-F238E27FC236}">
                <a16:creationId xmlns:a16="http://schemas.microsoft.com/office/drawing/2014/main" id="{CBC09328-C1F6-4B5F-B971-E53FF2005685}"/>
              </a:ext>
            </a:extLst>
          </p:cNvPr>
          <p:cNvSpPr>
            <a:spLocks noGrp="1"/>
          </p:cNvSpPr>
          <p:nvPr>
            <p:ph idx="1"/>
          </p:nvPr>
        </p:nvSpPr>
        <p:spPr/>
        <p:txBody>
          <a:bodyPr/>
          <a:lstStyle/>
          <a:p>
            <a:r>
              <a:rPr lang="en-MY" sz="2400" dirty="0"/>
              <a:t>The International Labour Organization (ILO) is devoted to promoting social justice and internationally recognized human and </a:t>
            </a:r>
            <a:r>
              <a:rPr lang="en-MY" sz="2400" dirty="0" err="1"/>
              <a:t>labor</a:t>
            </a:r>
            <a:r>
              <a:rPr lang="en-MY" sz="2400" dirty="0"/>
              <a:t> right.</a:t>
            </a:r>
          </a:p>
          <a:p>
            <a:r>
              <a:rPr lang="en-MY" sz="2400" dirty="0"/>
              <a:t> The ILO helps advance the creation of decent work and the economic and working conditions that give working people and business people a stake in lasting peace, prosperity and progress.</a:t>
            </a:r>
          </a:p>
          <a:p>
            <a:r>
              <a:rPr lang="en-MY" sz="2400" dirty="0"/>
              <a:t> Its tripartite structure provides a unique platform for promoting decent work for all women and men.</a:t>
            </a:r>
          </a:p>
          <a:p>
            <a:r>
              <a:rPr lang="en-MY" sz="2400" dirty="0"/>
              <a:t> Its main aims are to promote rights at work, encourage decent employment opportunities, enhance social protection and strengthen dialogue on work-related issues.</a:t>
            </a:r>
          </a:p>
        </p:txBody>
      </p:sp>
    </p:spTree>
    <p:extLst>
      <p:ext uri="{BB962C8B-B14F-4D97-AF65-F5344CB8AC3E}">
        <p14:creationId xmlns:p14="http://schemas.microsoft.com/office/powerpoint/2010/main" val="3218991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0B28-D173-441E-8037-B0CF6EFCE551}"/>
              </a:ext>
            </a:extLst>
          </p:cNvPr>
          <p:cNvSpPr>
            <a:spLocks noGrp="1"/>
          </p:cNvSpPr>
          <p:nvPr>
            <p:ph type="title"/>
          </p:nvPr>
        </p:nvSpPr>
        <p:spPr/>
        <p:txBody>
          <a:bodyPr/>
          <a:lstStyle/>
          <a:p>
            <a:r>
              <a:rPr lang="en-MY" dirty="0"/>
              <a:t>International labour standards</a:t>
            </a:r>
          </a:p>
        </p:txBody>
      </p:sp>
      <p:sp>
        <p:nvSpPr>
          <p:cNvPr id="3" name="Content Placeholder 2">
            <a:extLst>
              <a:ext uri="{FF2B5EF4-FFF2-40B4-BE49-F238E27FC236}">
                <a16:creationId xmlns:a16="http://schemas.microsoft.com/office/drawing/2014/main" id="{5B92B99A-DA29-4ACF-B2AE-550BCC89C511}"/>
              </a:ext>
            </a:extLst>
          </p:cNvPr>
          <p:cNvSpPr>
            <a:spLocks noGrp="1"/>
          </p:cNvSpPr>
          <p:nvPr>
            <p:ph idx="1"/>
          </p:nvPr>
        </p:nvSpPr>
        <p:spPr/>
        <p:txBody>
          <a:bodyPr/>
          <a:lstStyle/>
          <a:p>
            <a:r>
              <a:rPr lang="en-MY" dirty="0"/>
              <a:t>International labour standards are legal instruments drawn up by the ILO's constituents (governments, employers and workers) and setting out basic principles and rights at work. </a:t>
            </a:r>
          </a:p>
          <a:p>
            <a:r>
              <a:rPr lang="en-MY" dirty="0"/>
              <a:t>They are either Conventions (or Protocols), which are legally binding international treaties that may be ratified by member states, or Recommendations, which serve as non-binding guidelines</a:t>
            </a:r>
          </a:p>
        </p:txBody>
      </p:sp>
    </p:spTree>
    <p:extLst>
      <p:ext uri="{BB962C8B-B14F-4D97-AF65-F5344CB8AC3E}">
        <p14:creationId xmlns:p14="http://schemas.microsoft.com/office/powerpoint/2010/main" val="4208471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981-E7BC-49AD-893D-A645FB12BC07}"/>
              </a:ext>
            </a:extLst>
          </p:cNvPr>
          <p:cNvSpPr>
            <a:spLocks noGrp="1"/>
          </p:cNvSpPr>
          <p:nvPr>
            <p:ph type="title"/>
          </p:nvPr>
        </p:nvSpPr>
        <p:spPr/>
        <p:txBody>
          <a:bodyPr/>
          <a:lstStyle/>
          <a:p>
            <a:r>
              <a:rPr lang="en-MY" sz="4000" dirty="0"/>
              <a:t>Conventions and Recommendations</a:t>
            </a:r>
          </a:p>
        </p:txBody>
      </p:sp>
      <p:sp>
        <p:nvSpPr>
          <p:cNvPr id="3" name="Content Placeholder 2">
            <a:extLst>
              <a:ext uri="{FF2B5EF4-FFF2-40B4-BE49-F238E27FC236}">
                <a16:creationId xmlns:a16="http://schemas.microsoft.com/office/drawing/2014/main" id="{BEDEC941-93FA-49A6-ACA3-54A960B1C0B8}"/>
              </a:ext>
            </a:extLst>
          </p:cNvPr>
          <p:cNvSpPr>
            <a:spLocks noGrp="1"/>
          </p:cNvSpPr>
          <p:nvPr>
            <p:ph idx="1"/>
          </p:nvPr>
        </p:nvSpPr>
        <p:spPr/>
        <p:txBody>
          <a:bodyPr/>
          <a:lstStyle/>
          <a:p>
            <a:r>
              <a:rPr lang="en-MY" dirty="0"/>
              <a:t>In many cases, a Convention lays down the basic principles to be implemented by ratifying countries</a:t>
            </a:r>
          </a:p>
          <a:p>
            <a:r>
              <a:rPr lang="en-MY" dirty="0"/>
              <a:t>while a related Recommendation supplements the Convention by providing more detailed guidelines on how it could be applied. Recommendations can also be autonomous, i.e. not linked to a Convention</a:t>
            </a:r>
          </a:p>
        </p:txBody>
      </p:sp>
    </p:spTree>
    <p:extLst>
      <p:ext uri="{BB962C8B-B14F-4D97-AF65-F5344CB8AC3E}">
        <p14:creationId xmlns:p14="http://schemas.microsoft.com/office/powerpoint/2010/main" val="4015825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87-1FDD-4203-A1D2-CB907C6B1B08}"/>
              </a:ext>
            </a:extLst>
          </p:cNvPr>
          <p:cNvSpPr>
            <a:spLocks noGrp="1"/>
          </p:cNvSpPr>
          <p:nvPr>
            <p:ph type="title"/>
          </p:nvPr>
        </p:nvSpPr>
        <p:spPr/>
        <p:txBody>
          <a:bodyPr/>
          <a:lstStyle/>
          <a:p>
            <a:r>
              <a:rPr lang="en-MY" dirty="0"/>
              <a:t>Strategic Objectives of ILO</a:t>
            </a:r>
          </a:p>
        </p:txBody>
      </p:sp>
      <p:sp>
        <p:nvSpPr>
          <p:cNvPr id="3" name="Content Placeholder 2">
            <a:extLst>
              <a:ext uri="{FF2B5EF4-FFF2-40B4-BE49-F238E27FC236}">
                <a16:creationId xmlns:a16="http://schemas.microsoft.com/office/drawing/2014/main" id="{D118BBA1-4DC7-429F-93A7-EA403E0B60D2}"/>
              </a:ext>
            </a:extLst>
          </p:cNvPr>
          <p:cNvSpPr>
            <a:spLocks noGrp="1"/>
          </p:cNvSpPr>
          <p:nvPr>
            <p:ph idx="1"/>
          </p:nvPr>
        </p:nvSpPr>
        <p:spPr/>
        <p:txBody>
          <a:bodyPr/>
          <a:lstStyle/>
          <a:p>
            <a:r>
              <a:rPr lang="en-MY" dirty="0"/>
              <a:t>Promote and realize standards and fundamental principles and rights at work.</a:t>
            </a:r>
          </a:p>
          <a:p>
            <a:r>
              <a:rPr lang="en-MY" dirty="0"/>
              <a:t>Create greater opportunities for women and men to decent employment and income.</a:t>
            </a:r>
          </a:p>
          <a:p>
            <a:r>
              <a:rPr lang="en-MY" dirty="0"/>
              <a:t>Enhance the coverage and effectiveness of social protection for all.</a:t>
            </a:r>
          </a:p>
          <a:p>
            <a:r>
              <a:rPr lang="en-MY" dirty="0"/>
              <a:t>Strengthen tripartism and social dialogue.</a:t>
            </a:r>
          </a:p>
        </p:txBody>
      </p:sp>
    </p:spTree>
    <p:extLst>
      <p:ext uri="{BB962C8B-B14F-4D97-AF65-F5344CB8AC3E}">
        <p14:creationId xmlns:p14="http://schemas.microsoft.com/office/powerpoint/2010/main" val="2770607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8AF-1E84-4745-9431-F1CCF309466F}"/>
              </a:ext>
            </a:extLst>
          </p:cNvPr>
          <p:cNvSpPr>
            <a:spLocks noGrp="1"/>
          </p:cNvSpPr>
          <p:nvPr>
            <p:ph type="title"/>
          </p:nvPr>
        </p:nvSpPr>
        <p:spPr/>
        <p:txBody>
          <a:bodyPr/>
          <a:lstStyle/>
          <a:p>
            <a:r>
              <a:rPr lang="en-MY" dirty="0"/>
              <a:t>Functions of ILO</a:t>
            </a:r>
          </a:p>
        </p:txBody>
      </p:sp>
      <p:sp>
        <p:nvSpPr>
          <p:cNvPr id="3" name="Content Placeholder 2">
            <a:extLst>
              <a:ext uri="{FF2B5EF4-FFF2-40B4-BE49-F238E27FC236}">
                <a16:creationId xmlns:a16="http://schemas.microsoft.com/office/drawing/2014/main" id="{E8554966-DDA9-4878-8F84-62DA233C888B}"/>
              </a:ext>
            </a:extLst>
          </p:cNvPr>
          <p:cNvSpPr>
            <a:spLocks noGrp="1"/>
          </p:cNvSpPr>
          <p:nvPr>
            <p:ph idx="1"/>
          </p:nvPr>
        </p:nvSpPr>
        <p:spPr/>
        <p:txBody>
          <a:bodyPr/>
          <a:lstStyle/>
          <a:p>
            <a:r>
              <a:rPr lang="en-MY" sz="2400" dirty="0"/>
              <a:t>Formulation of international policies and programs to promote basic human rights, improve working and living conditions, and enhance employment opportunities.</a:t>
            </a:r>
          </a:p>
          <a:p>
            <a:r>
              <a:rPr lang="en-MY" sz="2400" dirty="0"/>
              <a:t>Creation of international </a:t>
            </a:r>
            <a:r>
              <a:rPr lang="en-MY" sz="2400" dirty="0" err="1"/>
              <a:t>labor</a:t>
            </a:r>
            <a:r>
              <a:rPr lang="en-MY" sz="2400" dirty="0"/>
              <a:t> standards backed by a unique system to supervise their application.</a:t>
            </a:r>
          </a:p>
          <a:p>
            <a:r>
              <a:rPr lang="en-MY" sz="2400" dirty="0"/>
              <a:t>An extensive program of international technical cooperation formulated and implemented in an active partnership with constituents, to help countries put these policies into practice in an effective manner.</a:t>
            </a:r>
          </a:p>
          <a:p>
            <a:r>
              <a:rPr lang="en-MY" sz="2400" dirty="0"/>
              <a:t>Training, education and research activities to help advance all of these efforts.</a:t>
            </a:r>
          </a:p>
        </p:txBody>
      </p:sp>
    </p:spTree>
    <p:extLst>
      <p:ext uri="{BB962C8B-B14F-4D97-AF65-F5344CB8AC3E}">
        <p14:creationId xmlns:p14="http://schemas.microsoft.com/office/powerpoint/2010/main" val="506911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5C26-3867-4B87-AF96-D2EEE4B1C74A}"/>
              </a:ext>
            </a:extLst>
          </p:cNvPr>
          <p:cNvSpPr>
            <a:spLocks noGrp="1"/>
          </p:cNvSpPr>
          <p:nvPr>
            <p:ph type="title"/>
          </p:nvPr>
        </p:nvSpPr>
        <p:spPr/>
        <p:txBody>
          <a:bodyPr/>
          <a:lstStyle/>
          <a:p>
            <a:r>
              <a:rPr lang="en-MY" dirty="0"/>
              <a:t>Four Fundamental Principles and Rights at Work of ILO</a:t>
            </a:r>
          </a:p>
        </p:txBody>
      </p:sp>
      <p:pic>
        <p:nvPicPr>
          <p:cNvPr id="5" name="Picture 4">
            <a:extLst>
              <a:ext uri="{FF2B5EF4-FFF2-40B4-BE49-F238E27FC236}">
                <a16:creationId xmlns:a16="http://schemas.microsoft.com/office/drawing/2014/main" id="{E4886A2D-6A3B-43B3-AED9-F954B0E9D95E}"/>
              </a:ext>
            </a:extLst>
          </p:cNvPr>
          <p:cNvPicPr>
            <a:picLocks noChangeAspect="1"/>
          </p:cNvPicPr>
          <p:nvPr/>
        </p:nvPicPr>
        <p:blipFill>
          <a:blip r:embed="rId2"/>
          <a:stretch>
            <a:fillRect/>
          </a:stretch>
        </p:blipFill>
        <p:spPr>
          <a:xfrm>
            <a:off x="1328737" y="1778471"/>
            <a:ext cx="6486525" cy="4314825"/>
          </a:xfrm>
          <a:prstGeom prst="rect">
            <a:avLst/>
          </a:prstGeom>
        </p:spPr>
      </p:pic>
    </p:spTree>
    <p:extLst>
      <p:ext uri="{BB962C8B-B14F-4D97-AF65-F5344CB8AC3E}">
        <p14:creationId xmlns:p14="http://schemas.microsoft.com/office/powerpoint/2010/main" val="67605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5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857908" y="1700808"/>
            <a:ext cx="7962564" cy="4530725"/>
          </a:xfrm>
        </p:spPr>
        <p:txBody>
          <a:bodyPr/>
          <a:lstStyle/>
          <a:p>
            <a:pPr marL="0" indent="0">
              <a:buNone/>
            </a:pPr>
            <a:r>
              <a:rPr lang="en-MY" sz="2400" dirty="0"/>
              <a:t>"Which of the following is true about ILO </a:t>
            </a:r>
            <a:r>
              <a:rPr lang="en-MY" sz="2400" dirty="0" err="1"/>
              <a:t>labor</a:t>
            </a:r>
            <a:r>
              <a:rPr lang="en-MY" sz="2400" dirty="0"/>
              <a:t> standards?"	</a:t>
            </a:r>
          </a:p>
          <a:p>
            <a:pPr marL="514350" indent="-514350">
              <a:buFont typeface="+mj-lt"/>
              <a:buAutoNum type="alphaUcPeriod"/>
            </a:pPr>
            <a:r>
              <a:rPr lang="en-MY" sz="2400" dirty="0"/>
              <a:t>Conventions are legally binding in all ILO member countries.	</a:t>
            </a:r>
          </a:p>
          <a:p>
            <a:pPr marL="514350" indent="-514350">
              <a:buFont typeface="+mj-lt"/>
              <a:buAutoNum type="alphaUcPeriod"/>
            </a:pPr>
            <a:r>
              <a:rPr lang="en-MY" sz="2400" dirty="0"/>
              <a:t>A Recommendation is a case study outlining a single country's implementation success.	</a:t>
            </a:r>
          </a:p>
          <a:p>
            <a:pPr marL="514350" indent="-514350">
              <a:buFont typeface="+mj-lt"/>
              <a:buAutoNum type="alphaUcPeriod"/>
            </a:pPr>
            <a:r>
              <a:rPr lang="en-MY" sz="2400" dirty="0"/>
              <a:t>Recommendations are standards that address lower priority issues than Conventions, and they are, therefore, not subject to a ratification process.	</a:t>
            </a:r>
          </a:p>
          <a:p>
            <a:pPr marL="514350" indent="-514350">
              <a:buFont typeface="+mj-lt"/>
              <a:buAutoNum type="alphaUcPeriod"/>
            </a:pPr>
            <a:r>
              <a:rPr lang="en-MY" sz="2400" dirty="0"/>
              <a:t>Conventions are legally binding in countries that have ratified them.</a:t>
            </a:r>
          </a:p>
          <a:p>
            <a:pPr marL="0" indent="0">
              <a:buNone/>
            </a:pPr>
            <a:endParaRPr lang="en-MY" sz="2400" dirty="0"/>
          </a:p>
        </p:txBody>
      </p:sp>
    </p:spTree>
    <p:extLst>
      <p:ext uri="{BB962C8B-B14F-4D97-AF65-F5344CB8AC3E}">
        <p14:creationId xmlns:p14="http://schemas.microsoft.com/office/powerpoint/2010/main" val="1080953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249694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41508841"/>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252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OECD</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pPr marL="0" indent="0">
              <a:buNone/>
            </a:pPr>
            <a:r>
              <a:rPr lang="en-MY" dirty="0"/>
              <a:t>Organization for Economic Cooperation and Development (OECD) – is an organization that acts as a meeting ground for 30 countries which believe strongly in the free market system, The OECD provides a forum for discussing issues and reaching agreements, some of which are legally binding. The OECD strives for good relations within companies.</a:t>
            </a:r>
          </a:p>
        </p:txBody>
      </p:sp>
    </p:spTree>
    <p:extLst>
      <p:ext uri="{BB962C8B-B14F-4D97-AF65-F5344CB8AC3E}">
        <p14:creationId xmlns:p14="http://schemas.microsoft.com/office/powerpoint/2010/main" val="3649091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OECD Guidelines: Employment and Industrial Relations</a:t>
            </a:r>
          </a:p>
        </p:txBody>
      </p:sp>
      <p:pic>
        <p:nvPicPr>
          <p:cNvPr id="5" name="Picture 4">
            <a:extLst>
              <a:ext uri="{FF2B5EF4-FFF2-40B4-BE49-F238E27FC236}">
                <a16:creationId xmlns:a16="http://schemas.microsoft.com/office/drawing/2014/main" id="{6A0B934E-EA9C-4C59-9AB3-10F42F740DA7}"/>
              </a:ext>
            </a:extLst>
          </p:cNvPr>
          <p:cNvPicPr>
            <a:picLocks noChangeAspect="1"/>
          </p:cNvPicPr>
          <p:nvPr/>
        </p:nvPicPr>
        <p:blipFill>
          <a:blip r:embed="rId2"/>
          <a:stretch>
            <a:fillRect/>
          </a:stretch>
        </p:blipFill>
        <p:spPr>
          <a:xfrm>
            <a:off x="811016" y="1700808"/>
            <a:ext cx="7793432" cy="4602832"/>
          </a:xfrm>
          <a:prstGeom prst="rect">
            <a:avLst/>
          </a:prstGeom>
        </p:spPr>
      </p:pic>
    </p:spTree>
    <p:extLst>
      <p:ext uri="{BB962C8B-B14F-4D97-AF65-F5344CB8AC3E}">
        <p14:creationId xmlns:p14="http://schemas.microsoft.com/office/powerpoint/2010/main" val="348732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462244326"/>
              </p:ext>
            </p:extLst>
          </p:nvPr>
        </p:nvGraphicFramePr>
        <p:xfrm>
          <a:off x="683568" y="260648"/>
          <a:ext cx="7916416" cy="604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047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United Nations</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p:txBody>
          <a:bodyPr/>
          <a:lstStyle/>
          <a:p>
            <a:pPr marL="0" indent="0">
              <a:buNone/>
            </a:pPr>
            <a:r>
              <a:rPr lang="en-MY" dirty="0"/>
              <a:t>The United Nations (UN) Global Compact is a strategic policy initiative for businesses that are committed to aligning their operations and strategies with ten universally accepted principles in the areas of human rights, </a:t>
            </a:r>
            <a:r>
              <a:rPr lang="en-MY" dirty="0" err="1"/>
              <a:t>labor</a:t>
            </a:r>
            <a:r>
              <a:rPr lang="en-MY" dirty="0"/>
              <a:t>, environment and anti-corruption. By doing so, business, as a primary driver of globalization, can help ensure that markets, commerce, technology and finance advance in ways that benefit economies and societies everywhere.</a:t>
            </a:r>
          </a:p>
        </p:txBody>
      </p:sp>
    </p:spTree>
    <p:extLst>
      <p:ext uri="{BB962C8B-B14F-4D97-AF65-F5344CB8AC3E}">
        <p14:creationId xmlns:p14="http://schemas.microsoft.com/office/powerpoint/2010/main" val="4167795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62338-069E-4871-97EC-A7EA1E1877A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DBDE555-F6C0-4182-B418-D67B7BD7AE62}"/>
              </a:ext>
            </a:extLst>
          </p:cNvPr>
          <p:cNvSpPr>
            <a:spLocks noGrp="1"/>
          </p:cNvSpPr>
          <p:nvPr>
            <p:ph idx="1"/>
          </p:nvPr>
        </p:nvSpPr>
        <p:spPr/>
        <p:txBody>
          <a:bodyPr/>
          <a:lstStyle/>
          <a:p>
            <a:r>
              <a:rPr lang="en-MY" dirty="0"/>
              <a:t>1. Human Rights</a:t>
            </a:r>
          </a:p>
          <a:p>
            <a:endParaRPr lang="en-MY" dirty="0"/>
          </a:p>
          <a:p>
            <a:pPr lvl="1"/>
            <a:r>
              <a:rPr lang="en-MY" dirty="0"/>
              <a:t>Principle 1: Businesses should support and respect the protection of internationally proclaimed human rights; </a:t>
            </a:r>
          </a:p>
          <a:p>
            <a:pPr marL="457200" lvl="1" indent="0">
              <a:buNone/>
            </a:pPr>
            <a:endParaRPr lang="en-MY" dirty="0"/>
          </a:p>
          <a:p>
            <a:pPr lvl="1"/>
            <a:r>
              <a:rPr lang="en-MY" dirty="0"/>
              <a:t>Principle 2: make sure that they are not complicit in human rights abuses.</a:t>
            </a:r>
          </a:p>
        </p:txBody>
      </p:sp>
    </p:spTree>
    <p:extLst>
      <p:ext uri="{BB962C8B-B14F-4D97-AF65-F5344CB8AC3E}">
        <p14:creationId xmlns:p14="http://schemas.microsoft.com/office/powerpoint/2010/main" val="137930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1107-0F5F-4A2F-95BD-260E3ECA1312}"/>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73EB1287-EA7C-4F48-BFB6-BCEF558FD392}"/>
              </a:ext>
            </a:extLst>
          </p:cNvPr>
          <p:cNvSpPr>
            <a:spLocks noGrp="1"/>
          </p:cNvSpPr>
          <p:nvPr>
            <p:ph idx="1"/>
          </p:nvPr>
        </p:nvSpPr>
        <p:spPr/>
        <p:txBody>
          <a:bodyPr/>
          <a:lstStyle/>
          <a:p>
            <a:r>
              <a:rPr lang="en-MY" dirty="0"/>
              <a:t>2. Labour</a:t>
            </a:r>
          </a:p>
          <a:p>
            <a:pPr lvl="1"/>
            <a:r>
              <a:rPr lang="en-MY" dirty="0"/>
              <a:t>Principle 3: Businesses should uphold the freedom of association and the effective recognition of the right to collective bargaining;</a:t>
            </a:r>
          </a:p>
          <a:p>
            <a:pPr lvl="1"/>
            <a:r>
              <a:rPr lang="en-MY" dirty="0"/>
              <a:t>Principle 4: the elimination of all forms of forced and compulsory labour;</a:t>
            </a:r>
          </a:p>
          <a:p>
            <a:pPr lvl="1"/>
            <a:r>
              <a:rPr lang="en-MY" dirty="0"/>
              <a:t>Principle 5: the effective abolition of child labour;</a:t>
            </a:r>
          </a:p>
          <a:p>
            <a:pPr lvl="1"/>
            <a:r>
              <a:rPr lang="en-MY" dirty="0"/>
              <a:t>Principle 6: the elimination of discrimination in respect of employment and occupation.</a:t>
            </a:r>
          </a:p>
        </p:txBody>
      </p:sp>
    </p:spTree>
    <p:extLst>
      <p:ext uri="{BB962C8B-B14F-4D97-AF65-F5344CB8AC3E}">
        <p14:creationId xmlns:p14="http://schemas.microsoft.com/office/powerpoint/2010/main" val="2282687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189A-563F-42D9-ADEE-84D9EC18798B}"/>
              </a:ext>
            </a:extLst>
          </p:cNvPr>
          <p:cNvSpPr>
            <a:spLocks noGrp="1"/>
          </p:cNvSpPr>
          <p:nvPr>
            <p:ph type="title"/>
          </p:nvPr>
        </p:nvSpPr>
        <p:spPr/>
        <p:txBody>
          <a:bodyPr/>
          <a:lstStyle/>
          <a:p>
            <a:r>
              <a:rPr lang="en-MY" dirty="0"/>
              <a:t>Ten Principles of the United Nations Global Compact</a:t>
            </a:r>
          </a:p>
        </p:txBody>
      </p:sp>
      <p:sp>
        <p:nvSpPr>
          <p:cNvPr id="3" name="Content Placeholder 2">
            <a:extLst>
              <a:ext uri="{FF2B5EF4-FFF2-40B4-BE49-F238E27FC236}">
                <a16:creationId xmlns:a16="http://schemas.microsoft.com/office/drawing/2014/main" id="{67B3CDB8-79D3-4EF3-BCB5-7FF2092E6D6E}"/>
              </a:ext>
            </a:extLst>
          </p:cNvPr>
          <p:cNvSpPr>
            <a:spLocks noGrp="1"/>
          </p:cNvSpPr>
          <p:nvPr>
            <p:ph idx="1"/>
          </p:nvPr>
        </p:nvSpPr>
        <p:spPr>
          <a:xfrm>
            <a:off x="914400" y="1600200"/>
            <a:ext cx="8122096" cy="4530725"/>
          </a:xfrm>
        </p:spPr>
        <p:txBody>
          <a:bodyPr/>
          <a:lstStyle/>
          <a:p>
            <a:r>
              <a:rPr lang="en-MY" sz="2400" dirty="0"/>
              <a:t>3. Environment</a:t>
            </a:r>
          </a:p>
          <a:p>
            <a:pPr lvl="1"/>
            <a:r>
              <a:rPr lang="en-MY" sz="2400" dirty="0"/>
              <a:t>Principle 7: Businesses should support a precautionary approach to environmental challenges;</a:t>
            </a:r>
          </a:p>
          <a:p>
            <a:pPr lvl="1"/>
            <a:r>
              <a:rPr lang="en-MY" sz="2400" dirty="0"/>
              <a:t>Principle 8: undertake initiatives to promote greater environmental responsibility; and</a:t>
            </a:r>
          </a:p>
          <a:p>
            <a:pPr lvl="1"/>
            <a:r>
              <a:rPr lang="en-MY" sz="2400" dirty="0"/>
              <a:t>Principle 9: encourage the development and diffusion of environmentally friendly technologies.</a:t>
            </a:r>
          </a:p>
          <a:p>
            <a:endParaRPr lang="en-MY" sz="2400" dirty="0"/>
          </a:p>
          <a:p>
            <a:r>
              <a:rPr lang="en-MY" sz="2400" dirty="0"/>
              <a:t>4. Anti-Corruption</a:t>
            </a:r>
          </a:p>
          <a:p>
            <a:pPr lvl="1"/>
            <a:r>
              <a:rPr lang="en-MY" sz="2400" dirty="0"/>
              <a:t>Principle 10: Businesses should work against corruption in all its forms, including extortion and bribery.</a:t>
            </a:r>
          </a:p>
        </p:txBody>
      </p:sp>
    </p:spTree>
    <p:extLst>
      <p:ext uri="{BB962C8B-B14F-4D97-AF65-F5344CB8AC3E}">
        <p14:creationId xmlns:p14="http://schemas.microsoft.com/office/powerpoint/2010/main" val="2656533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7613-5A2A-43C8-A820-0E4238783585}"/>
              </a:ext>
            </a:extLst>
          </p:cNvPr>
          <p:cNvSpPr>
            <a:spLocks noGrp="1"/>
          </p:cNvSpPr>
          <p:nvPr>
            <p:ph type="title"/>
          </p:nvPr>
        </p:nvSpPr>
        <p:spPr/>
        <p:txBody>
          <a:bodyPr/>
          <a:lstStyle/>
          <a:p>
            <a:r>
              <a:rPr lang="en-MY" dirty="0"/>
              <a:t>Question # 6 </a:t>
            </a:r>
          </a:p>
        </p:txBody>
      </p:sp>
      <p:sp>
        <p:nvSpPr>
          <p:cNvPr id="3" name="Content Placeholder 2">
            <a:extLst>
              <a:ext uri="{FF2B5EF4-FFF2-40B4-BE49-F238E27FC236}">
                <a16:creationId xmlns:a16="http://schemas.microsoft.com/office/drawing/2014/main" id="{9F72E780-DD32-4FF5-9DA0-5CDD5453430E}"/>
              </a:ext>
            </a:extLst>
          </p:cNvPr>
          <p:cNvSpPr>
            <a:spLocks noGrp="1"/>
          </p:cNvSpPr>
          <p:nvPr>
            <p:ph idx="1"/>
          </p:nvPr>
        </p:nvSpPr>
        <p:spPr>
          <a:xfrm>
            <a:off x="972716" y="1628800"/>
            <a:ext cx="7198568" cy="4530725"/>
          </a:xfrm>
        </p:spPr>
        <p:txBody>
          <a:bodyPr/>
          <a:lstStyle/>
          <a:p>
            <a:pPr marL="0" indent="0">
              <a:buNone/>
            </a:pPr>
            <a:r>
              <a:rPr lang="en-MY" dirty="0"/>
              <a:t>What is not the principle of the UN Global Compact?	</a:t>
            </a:r>
          </a:p>
          <a:p>
            <a:pPr marL="0" indent="0">
              <a:buNone/>
            </a:pPr>
            <a:endParaRPr lang="en-MY" dirty="0"/>
          </a:p>
          <a:p>
            <a:pPr marL="457200" indent="-457200">
              <a:buFont typeface="+mj-lt"/>
              <a:buAutoNum type="alphaUcPeriod"/>
            </a:pPr>
            <a:r>
              <a:rPr lang="en-MY" dirty="0"/>
              <a:t>Human rights	</a:t>
            </a:r>
          </a:p>
          <a:p>
            <a:pPr marL="457200" indent="-457200">
              <a:buFont typeface="+mj-lt"/>
              <a:buAutoNum type="alphaUcPeriod"/>
            </a:pPr>
            <a:r>
              <a:rPr lang="en-MY" dirty="0"/>
              <a:t>Labour	</a:t>
            </a:r>
          </a:p>
          <a:p>
            <a:pPr marL="457200" indent="-457200">
              <a:buFont typeface="+mj-lt"/>
              <a:buAutoNum type="alphaUcPeriod"/>
            </a:pPr>
            <a:r>
              <a:rPr lang="en-MY" dirty="0"/>
              <a:t>Democracy	</a:t>
            </a:r>
          </a:p>
          <a:p>
            <a:pPr marL="457200" indent="-457200">
              <a:buFont typeface="+mj-lt"/>
              <a:buAutoNum type="alphaUcPeriod"/>
            </a:pPr>
            <a:r>
              <a:rPr lang="en-MY" dirty="0"/>
              <a:t>Anti-Corruption</a:t>
            </a:r>
          </a:p>
          <a:p>
            <a:pPr marL="0" indent="0">
              <a:buNone/>
            </a:pPr>
            <a:endParaRPr lang="en-MY" dirty="0"/>
          </a:p>
        </p:txBody>
      </p:sp>
    </p:spTree>
    <p:extLst>
      <p:ext uri="{BB962C8B-B14F-4D97-AF65-F5344CB8AC3E}">
        <p14:creationId xmlns:p14="http://schemas.microsoft.com/office/powerpoint/2010/main" val="4214357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6E48-7C34-431D-875C-2774009A3E15}"/>
              </a:ext>
            </a:extLst>
          </p:cNvPr>
          <p:cNvSpPr>
            <a:spLocks noGrp="1"/>
          </p:cNvSpPr>
          <p:nvPr>
            <p:ph type="title"/>
          </p:nvPr>
        </p:nvSpPr>
        <p:spPr/>
        <p:txBody>
          <a:bodyPr/>
          <a:lstStyle/>
          <a:p>
            <a:r>
              <a:rPr lang="en-MY"/>
              <a:t>Answer # 6 </a:t>
            </a:r>
            <a:endParaRPr lang="en-MY" dirty="0"/>
          </a:p>
        </p:txBody>
      </p:sp>
      <p:sp>
        <p:nvSpPr>
          <p:cNvPr id="3" name="Content Placeholder 2">
            <a:extLst>
              <a:ext uri="{FF2B5EF4-FFF2-40B4-BE49-F238E27FC236}">
                <a16:creationId xmlns:a16="http://schemas.microsoft.com/office/drawing/2014/main" id="{CF7071A5-80DA-498B-9451-3BB4E25885C6}"/>
              </a:ext>
            </a:extLst>
          </p:cNvPr>
          <p:cNvSpPr>
            <a:spLocks noGrp="1"/>
          </p:cNvSpPr>
          <p:nvPr>
            <p:ph idx="1"/>
          </p:nvPr>
        </p:nvSpPr>
        <p:spPr/>
        <p:txBody>
          <a:bodyPr/>
          <a:lstStyle/>
          <a:p>
            <a:r>
              <a:rPr lang="en-MY" dirty="0"/>
              <a:t>Option C </a:t>
            </a:r>
          </a:p>
        </p:txBody>
      </p:sp>
    </p:spTree>
    <p:extLst>
      <p:ext uri="{BB962C8B-B14F-4D97-AF65-F5344CB8AC3E}">
        <p14:creationId xmlns:p14="http://schemas.microsoft.com/office/powerpoint/2010/main" val="3513624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Employee Data Privacy and Protection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000" dirty="0"/>
              <a:t>A HRIS contains highly sensitive data, including employees’ social security numbers, payroll information, and even medical information. Information leaks and data breaches of the HRIS can be detrimental to individual employees and your organization as a whole. As such, it is important to take steps to make sure that that information is as safe as possible, from both internal and external threats.</a:t>
            </a:r>
          </a:p>
          <a:p>
            <a:pPr marL="0" indent="0">
              <a:buNone/>
            </a:pPr>
            <a:endParaRPr lang="en-MY" sz="2000" dirty="0"/>
          </a:p>
          <a:p>
            <a:pPr marL="0" indent="0">
              <a:buNone/>
            </a:pPr>
            <a:r>
              <a:rPr lang="en-MY" sz="2000" dirty="0"/>
              <a:t>The General Data Protection Regulation (GDPR) came into effect on 25th May 2018. It was introduced to raise the bar on data privacy and ensure that personal information – data that can be identified with a natural person – is secured and managed in a way that is much more accountable and robust than in the past.</a:t>
            </a:r>
          </a:p>
        </p:txBody>
      </p:sp>
    </p:spTree>
    <p:extLst>
      <p:ext uri="{BB962C8B-B14F-4D97-AF65-F5344CB8AC3E}">
        <p14:creationId xmlns:p14="http://schemas.microsoft.com/office/powerpoint/2010/main" val="345223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Features of GDPR in HRIS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514350" indent="-514350">
              <a:buFont typeface="+mj-lt"/>
              <a:buAutoNum type="arabicPeriod"/>
            </a:pPr>
            <a:r>
              <a:rPr lang="en-MY" dirty="0"/>
              <a:t>Keep HR data secure</a:t>
            </a:r>
          </a:p>
          <a:p>
            <a:pPr marL="514350" indent="-514350">
              <a:buFont typeface="+mj-lt"/>
              <a:buAutoNum type="arabicPeriod"/>
            </a:pPr>
            <a:r>
              <a:rPr lang="en-MY" dirty="0"/>
              <a:t>Improve data accuracy</a:t>
            </a:r>
          </a:p>
          <a:p>
            <a:pPr marL="514350" indent="-514350">
              <a:buFont typeface="+mj-lt"/>
              <a:buAutoNum type="arabicPeriod"/>
            </a:pPr>
            <a:r>
              <a:rPr lang="en-MY" dirty="0"/>
              <a:t>Manage data subject requests</a:t>
            </a:r>
          </a:p>
          <a:p>
            <a:pPr marL="514350" indent="-514350">
              <a:buFont typeface="+mj-lt"/>
              <a:buAutoNum type="arabicPeriod"/>
            </a:pPr>
            <a:r>
              <a:rPr lang="en-MY" dirty="0"/>
              <a:t>Track employee consent</a:t>
            </a:r>
          </a:p>
          <a:p>
            <a:pPr marL="514350" indent="-514350">
              <a:buFont typeface="+mj-lt"/>
              <a:buAutoNum type="arabicPeriod"/>
            </a:pPr>
            <a:r>
              <a:rPr lang="en-MY" dirty="0"/>
              <a:t>Simplify data deletion</a:t>
            </a:r>
          </a:p>
          <a:p>
            <a:pPr marL="514350" indent="-514350">
              <a:buFont typeface="+mj-lt"/>
              <a:buAutoNum type="arabicPeriod"/>
            </a:pPr>
            <a:r>
              <a:rPr lang="en-MY" dirty="0"/>
              <a:t>Build a culture of privacy</a:t>
            </a:r>
          </a:p>
          <a:p>
            <a:pPr marL="514350" indent="-514350">
              <a:buFont typeface="+mj-lt"/>
              <a:buAutoNum type="arabicPeriod"/>
            </a:pPr>
            <a:r>
              <a:rPr lang="en-MY" dirty="0"/>
              <a:t>Keep employees informed</a:t>
            </a:r>
          </a:p>
        </p:txBody>
      </p:sp>
    </p:spTree>
    <p:extLst>
      <p:ext uri="{BB962C8B-B14F-4D97-AF65-F5344CB8AC3E}">
        <p14:creationId xmlns:p14="http://schemas.microsoft.com/office/powerpoint/2010/main" val="734066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1. Keep HR data secure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The GDPR requires ‘personal data’ to be processed in a manner that ensures its security. Personal data is defined as ‘any information relating to an identifiable pe </a:t>
            </a:r>
            <a:r>
              <a:rPr lang="en-MY" sz="2400" dirty="0" err="1"/>
              <a:t>rson</a:t>
            </a:r>
            <a:r>
              <a:rPr lang="en-MY" sz="2400" dirty="0"/>
              <a:t> who can be directly or indirectly identified in particular by reference to an identifier’, and covers paper files, spreadsheets and digital documents. The onus is on you as the data controller to demonstrate, for example, that you know where the information is held, why you collect it, how it is used and who has access to it, as well as have effective systems in place to secure it and report any data breaches.</a:t>
            </a:r>
          </a:p>
        </p:txBody>
      </p:sp>
    </p:spTree>
    <p:extLst>
      <p:ext uri="{BB962C8B-B14F-4D97-AF65-F5344CB8AC3E}">
        <p14:creationId xmlns:p14="http://schemas.microsoft.com/office/powerpoint/2010/main" val="17411308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2. Improve data accuracy</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Under GDPR you are required to ensure that personal data is accurate and complete and to put it right when it is not. This could be almost unmanageable if employees can’t see what data you hold about them in the first place. The GDPR includes a best practice recommendation that, where possible, organizations should be able to provide remote access to a secure self-service system which would provide the individual with direct access to his or her information.</a:t>
            </a:r>
          </a:p>
        </p:txBody>
      </p:sp>
    </p:spTree>
    <p:extLst>
      <p:ext uri="{BB962C8B-B14F-4D97-AF65-F5344CB8AC3E}">
        <p14:creationId xmlns:p14="http://schemas.microsoft.com/office/powerpoint/2010/main" val="1932130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3. Manage data subject requests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Employees (and job candidates) have the right to request a copy of the data you hold about them. GDPR requires that you respond to data subject requests comprehensively and quickly and without charging (at least the first time).</a:t>
            </a:r>
          </a:p>
          <a:p>
            <a:pPr marL="0" indent="0">
              <a:buNone/>
            </a:pPr>
            <a:endParaRPr lang="en-MY" sz="2400" dirty="0"/>
          </a:p>
          <a:p>
            <a:pPr marL="0" indent="0">
              <a:buNone/>
            </a:pPr>
            <a:r>
              <a:rPr lang="en-MY" sz="2400" dirty="0"/>
              <a:t>By storing your HR data and documents in HRIS, you’ll always know what information you hold about each of your employees. Straightforward reporting and export to Excel for HR administrators means you are better positioned to respond to data subject requests, as well as another requirement of GDPR: the data subject’s right to take their data with them in a manageable, digital format.</a:t>
            </a:r>
          </a:p>
        </p:txBody>
      </p:sp>
    </p:spTree>
    <p:extLst>
      <p:ext uri="{BB962C8B-B14F-4D97-AF65-F5344CB8AC3E}">
        <p14:creationId xmlns:p14="http://schemas.microsoft.com/office/powerpoint/2010/main" val="31288850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4. Track employee consent</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dirty="0"/>
              <a:t>In an employment context, consent is not the most appropriate option for processing most employee data. However, there may be occasions when you will need to obtain consent. For example, when collecting and storing information about employees that is not obviously needed to run your organization, like tracking movements through remote control technologies, or passing employee information on to a third party for marketing purposes.</a:t>
            </a:r>
          </a:p>
        </p:txBody>
      </p:sp>
    </p:spTree>
    <p:extLst>
      <p:ext uri="{BB962C8B-B14F-4D97-AF65-F5344CB8AC3E}">
        <p14:creationId xmlns:p14="http://schemas.microsoft.com/office/powerpoint/2010/main" val="1048817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5. Simplify data deletion</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Once you no longer need personal data for the purpose for which it was collected, data protection legislation says it should be deleted unless you have other grounds for retaining it. These could be for legislative reasons, or if discarding the data too soon would disadvantage your business. To make matters more complicated, the GDPR expressly authorizes individual member states to implement more specific rules in respect of the processing of HR-related personal data. That mean it is important to follow national law developments, in addition to more generic GDPR requirements, and adjust your policies to match.</a:t>
            </a:r>
          </a:p>
        </p:txBody>
      </p:sp>
    </p:spTree>
    <p:extLst>
      <p:ext uri="{BB962C8B-B14F-4D97-AF65-F5344CB8AC3E}">
        <p14:creationId xmlns:p14="http://schemas.microsoft.com/office/powerpoint/2010/main" val="2017016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6. Build a culture of privacy</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Data-compliance is a company-wide issues, so ensuring that your employees receive appropriate training is part of the solution. With HRIS, you can easily review employee roles and responsibilities, allocate them to appropriate training activities, and set up notifications to trigger a reminder when training or certification is up for renewal or should be refreshed.</a:t>
            </a:r>
          </a:p>
        </p:txBody>
      </p:sp>
    </p:spTree>
    <p:extLst>
      <p:ext uri="{BB962C8B-B14F-4D97-AF65-F5344CB8AC3E}">
        <p14:creationId xmlns:p14="http://schemas.microsoft.com/office/powerpoint/2010/main" val="4192408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7. Keep employees informed</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a:xfrm>
            <a:off x="914400" y="1600200"/>
            <a:ext cx="7772400" cy="4853136"/>
          </a:xfrm>
        </p:spPr>
        <p:txBody>
          <a:bodyPr/>
          <a:lstStyle/>
          <a:p>
            <a:pPr marL="0" indent="0">
              <a:buNone/>
            </a:pPr>
            <a:r>
              <a:rPr lang="en-MY" dirty="0"/>
              <a:t>The GDPR regulations require you provide much more information to employees about how (and why) you use, manage and secure their data, and the rights they have over that data. Some of this is better managed through one-to-one communications, especially when tracking or consent is required. However, there is also an argument for embedding your privacy statements in your HR system, or creating an information hub that’s always on and always available.</a:t>
            </a:r>
          </a:p>
        </p:txBody>
      </p:sp>
    </p:spTree>
    <p:extLst>
      <p:ext uri="{BB962C8B-B14F-4D97-AF65-F5344CB8AC3E}">
        <p14:creationId xmlns:p14="http://schemas.microsoft.com/office/powerpoint/2010/main" val="3618069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4061</TotalTime>
  <Words>3415</Words>
  <Application>Microsoft Office PowerPoint</Application>
  <PresentationFormat>On-screen Show (4:3)</PresentationFormat>
  <Paragraphs>248</Paragraphs>
  <Slides>56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Times New Roman</vt:lpstr>
      <vt:lpstr>Wingdings</vt:lpstr>
      <vt:lpstr>Office Theme</vt:lpstr>
      <vt:lpstr>GLOBAL TALENT MANAGEMENT - IV</vt:lpstr>
      <vt:lpstr>PowerPoint Presentation</vt:lpstr>
      <vt:lpstr>European Works Councils (EWCs)</vt:lpstr>
      <vt:lpstr>Purpose of EWC</vt:lpstr>
      <vt:lpstr>European Works Councils (EWCs)</vt:lpstr>
      <vt:lpstr>Question # 4</vt:lpstr>
      <vt:lpstr>Answer # 4</vt:lpstr>
      <vt:lpstr>PowerPoint Presentation</vt:lpstr>
      <vt:lpstr>International Labour Organization (ILO)</vt:lpstr>
      <vt:lpstr>International labour standards</vt:lpstr>
      <vt:lpstr>Conventions and Recommendations</vt:lpstr>
      <vt:lpstr>Strategic Objectives of ILO</vt:lpstr>
      <vt:lpstr>Functions of ILO</vt:lpstr>
      <vt:lpstr>Four Fundamental Principles and Rights at Work of ILO</vt:lpstr>
      <vt:lpstr>Question # 5 </vt:lpstr>
      <vt:lpstr>Answer # 5</vt:lpstr>
      <vt:lpstr>PowerPoint Presentation</vt:lpstr>
      <vt:lpstr>OECD</vt:lpstr>
      <vt:lpstr>OECD Guidelines: Employment and Industrial Relations</vt:lpstr>
      <vt:lpstr>PowerPoint Presentation</vt:lpstr>
      <vt:lpstr>United Nations</vt:lpstr>
      <vt:lpstr>Ten Principles of the United Nations Global Compact</vt:lpstr>
      <vt:lpstr>Ten Principles of the United Nations Global Compact</vt:lpstr>
      <vt:lpstr>Ten Principles of the United Nations Global Compact</vt:lpstr>
      <vt:lpstr>Question # 6 </vt:lpstr>
      <vt:lpstr>Answer # 6 </vt:lpstr>
      <vt:lpstr>Human Resource Information System (HRIS)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Employee Data Privacy and Protection</vt:lpstr>
      <vt:lpstr>Features of GDPR in HRIS</vt:lpstr>
      <vt:lpstr>1. Keep HR data secure</vt:lpstr>
      <vt:lpstr>2. Improve data accuracy</vt:lpstr>
      <vt:lpstr>3. Manage data subject requests</vt:lpstr>
      <vt:lpstr>4. Track employee consent</vt:lpstr>
      <vt:lpstr>5. Simplify data deletion</vt:lpstr>
      <vt:lpstr>6. Build a culture of privacy</vt:lpstr>
      <vt:lpstr>7. Keep employees informed</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119</cp:revision>
  <cp:lastPrinted>1601-01-01T00:00:00Z</cp:lastPrinted>
  <dcterms:created xsi:type="dcterms:W3CDTF">2020-07-09T15:12:46Z</dcterms:created>
  <dcterms:modified xsi:type="dcterms:W3CDTF">2021-06-21T17:23:08Z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