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8"/>
  </p:notesMasterIdLst>
  <p:handoutMasterIdLst>
    <p:handoutMasterId r:id="rId69"/>
  </p:handoutMasterIdLst>
  <p:sldIdLst>
    <p:sldId id="256" r:id="rId2"/>
    <p:sldId id="450" r:id="rId3"/>
    <p:sldId id="508" r:id="rId4"/>
    <p:sldId id="451" r:id="rId5"/>
    <p:sldId id="509" r:id="rId6"/>
    <p:sldId id="452" r:id="rId7"/>
    <p:sldId id="453" r:id="rId8"/>
    <p:sldId id="454" r:id="rId9"/>
    <p:sldId id="455" r:id="rId10"/>
    <p:sldId id="456" r:id="rId11"/>
    <p:sldId id="457" r:id="rId12"/>
    <p:sldId id="458" r:id="rId13"/>
    <p:sldId id="459" r:id="rId14"/>
    <p:sldId id="460" r:id="rId15"/>
    <p:sldId id="461" r:id="rId16"/>
    <p:sldId id="510" r:id="rId17"/>
    <p:sldId id="511" r:id="rId18"/>
    <p:sldId id="463" r:id="rId19"/>
    <p:sldId id="464" r:id="rId20"/>
    <p:sldId id="465" r:id="rId21"/>
    <p:sldId id="466" r:id="rId22"/>
    <p:sldId id="467" r:id="rId23"/>
    <p:sldId id="468" r:id="rId24"/>
    <p:sldId id="469" r:id="rId25"/>
    <p:sldId id="470" r:id="rId26"/>
    <p:sldId id="471" r:id="rId27"/>
    <p:sldId id="472" r:id="rId28"/>
    <p:sldId id="507" r:id="rId29"/>
    <p:sldId id="512" r:id="rId30"/>
    <p:sldId id="513" r:id="rId31"/>
    <p:sldId id="514" r:id="rId32"/>
    <p:sldId id="473" r:id="rId33"/>
    <p:sldId id="474" r:id="rId34"/>
    <p:sldId id="475" r:id="rId35"/>
    <p:sldId id="476" r:id="rId36"/>
    <p:sldId id="477" r:id="rId37"/>
    <p:sldId id="478" r:id="rId38"/>
    <p:sldId id="479" r:id="rId39"/>
    <p:sldId id="480" r:id="rId40"/>
    <p:sldId id="481" r:id="rId41"/>
    <p:sldId id="482" r:id="rId42"/>
    <p:sldId id="483" r:id="rId43"/>
    <p:sldId id="484" r:id="rId44"/>
    <p:sldId id="485" r:id="rId45"/>
    <p:sldId id="486" r:id="rId46"/>
    <p:sldId id="487" r:id="rId47"/>
    <p:sldId id="488" r:id="rId48"/>
    <p:sldId id="489" r:id="rId49"/>
    <p:sldId id="490" r:id="rId50"/>
    <p:sldId id="491" r:id="rId51"/>
    <p:sldId id="492" r:id="rId52"/>
    <p:sldId id="493" r:id="rId53"/>
    <p:sldId id="494" r:id="rId54"/>
    <p:sldId id="495" r:id="rId55"/>
    <p:sldId id="496" r:id="rId56"/>
    <p:sldId id="497" r:id="rId57"/>
    <p:sldId id="498" r:id="rId58"/>
    <p:sldId id="499" r:id="rId59"/>
    <p:sldId id="500" r:id="rId60"/>
    <p:sldId id="501" r:id="rId61"/>
    <p:sldId id="502" r:id="rId62"/>
    <p:sldId id="503" r:id="rId63"/>
    <p:sldId id="504" r:id="rId64"/>
    <p:sldId id="505" r:id="rId65"/>
    <p:sldId id="506" r:id="rId66"/>
    <p:sldId id="340" r:id="rId6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4175"/>
          <a:ext cx="7916416" cy="658433"/>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87D01D7D-5C73-4F0E-BF0D-C829E61F815F}" type="presOf" srcId="{86EE1343-CA04-44FA-A535-D9463A5F075B}" destId="{239A56AA-8CA4-45D2-AAA7-F32B26D151DB}" srcOrd="0" destOrd="0" presId="urn:microsoft.com/office/officeart/2005/8/layout/vList2"/>
    <dgm:cxn modelId="{34E920C2-5212-47D0-A217-921EBE589EC6}" type="presOf" srcId="{0E8A125C-57D8-4962-B2BC-515A47D78819}" destId="{F674B1EB-7C16-427C-9D7D-944E5157F0F6}"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E3B96E6E-F492-4176-A440-81ECB144FE0B}" type="presOf" srcId="{9FF9C588-5AC7-4213-AC10-D7BF2859CFD7}" destId="{02733F7B-8381-46B4-A62D-60C94EF49351}"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73BDF0A4-8F65-4D79-9757-579376302A4E}" type="presOf" srcId="{965082A5-4F2C-44B5-84B8-E4A5DBA687F8}" destId="{A25F5F28-D5FB-49AF-B664-F0A191DA0189}" srcOrd="0" destOrd="0" presId="urn:microsoft.com/office/officeart/2005/8/layout/vList2"/>
    <dgm:cxn modelId="{68AF7D91-98B0-40DB-B609-1C5EC7CF193F}"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1D07AD2D-4F43-4B1D-B075-0C651C2634A4}" type="presOf" srcId="{986D19B3-115C-4C95-8B54-AC918484F572}" destId="{EED25BC6-B2B6-4C56-9E5E-709FDEAF14BC}"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7B4C8AC2-D012-4095-92BE-E1F2EBC468BA}" type="presOf" srcId="{41CC5F16-2333-4236-AB61-14AE2075A860}" destId="{F68156AC-9E71-47F1-9CCF-D71776A70B88}" srcOrd="0" destOrd="0" presId="urn:microsoft.com/office/officeart/2005/8/layout/vList2"/>
    <dgm:cxn modelId="{3F218468-54CF-4B22-95CE-94135D324440}" type="presOf" srcId="{68A4D739-C711-457E-A669-3B7ECD74AC4A}" destId="{FF67F93F-A407-49A2-B141-7B65BB8E53A9}" srcOrd="0" destOrd="0" presId="urn:microsoft.com/office/officeart/2005/8/layout/vList2"/>
    <dgm:cxn modelId="{F629C8F7-AD13-4385-9200-D1B8DDFC7547}" type="presOf" srcId="{703D4D02-5513-427D-B6E9-B2E187EE0C3A}" destId="{CC8763B3-4621-4666-B669-3C5BA2A30DBE}" srcOrd="0" destOrd="0" presId="urn:microsoft.com/office/officeart/2005/8/layout/vList2"/>
    <dgm:cxn modelId="{18AC7873-E8D8-4763-B466-E2C3E4AA3488}" type="presOf" srcId="{D1AE84C2-A515-4BA8-83C0-0E78A9E15C38}" destId="{3BDA4817-0992-461D-A983-C5EF4CA28CFA}" srcOrd="0" destOrd="0" presId="urn:microsoft.com/office/officeart/2005/8/layout/vList2"/>
    <dgm:cxn modelId="{63EEA595-02FB-4812-802E-C433975B938F}" type="presParOf" srcId="{CC8763B3-4621-4666-B669-3C5BA2A30DBE}" destId="{02733F7B-8381-46B4-A62D-60C94EF49351}" srcOrd="0" destOrd="0" presId="urn:microsoft.com/office/officeart/2005/8/layout/vList2"/>
    <dgm:cxn modelId="{DB6276CB-5066-431A-B28B-27EAE4B77232}" type="presParOf" srcId="{CC8763B3-4621-4666-B669-3C5BA2A30DBE}" destId="{F72A58CF-D3D9-4463-85F1-BA39DE44F5D8}" srcOrd="1" destOrd="0" presId="urn:microsoft.com/office/officeart/2005/8/layout/vList2"/>
    <dgm:cxn modelId="{0819A409-C745-4341-8E3E-78CDA6F51393}" type="presParOf" srcId="{CC8763B3-4621-4666-B669-3C5BA2A30DBE}" destId="{F674B1EB-7C16-427C-9D7D-944E5157F0F6}" srcOrd="2" destOrd="0" presId="urn:microsoft.com/office/officeart/2005/8/layout/vList2"/>
    <dgm:cxn modelId="{CC1BD1E5-4A69-4CEF-A47D-9B3B599A0B24}" type="presParOf" srcId="{CC8763B3-4621-4666-B669-3C5BA2A30DBE}" destId="{F856B672-D9AD-4A1F-BE39-8BA8B85231D0}" srcOrd="3" destOrd="0" presId="urn:microsoft.com/office/officeart/2005/8/layout/vList2"/>
    <dgm:cxn modelId="{BC2EEDBC-81BF-491F-B3DB-8F5E48806E19}" type="presParOf" srcId="{CC8763B3-4621-4666-B669-3C5BA2A30DBE}" destId="{239A56AA-8CA4-45D2-AAA7-F32B26D151DB}" srcOrd="4" destOrd="0" presId="urn:microsoft.com/office/officeart/2005/8/layout/vList2"/>
    <dgm:cxn modelId="{276B8879-31F9-4EC4-8FD0-F693CD6B9ED0}" type="presParOf" srcId="{CC8763B3-4621-4666-B669-3C5BA2A30DBE}" destId="{E1D6CE79-624A-43AF-8789-0129DE79D455}" srcOrd="5" destOrd="0" presId="urn:microsoft.com/office/officeart/2005/8/layout/vList2"/>
    <dgm:cxn modelId="{CD29D3D1-7430-48E6-900F-D139C89B8D9D}" type="presParOf" srcId="{CC8763B3-4621-4666-B669-3C5BA2A30DBE}" destId="{EED25BC6-B2B6-4C56-9E5E-709FDEAF14BC}" srcOrd="6" destOrd="0" presId="urn:microsoft.com/office/officeart/2005/8/layout/vList2"/>
    <dgm:cxn modelId="{DB686440-BE63-4F6B-9902-07639B9E60A9}" type="presParOf" srcId="{CC8763B3-4621-4666-B669-3C5BA2A30DBE}" destId="{0350F6B5-AD9A-436F-BF30-8D54348BFB68}" srcOrd="7" destOrd="0" presId="urn:microsoft.com/office/officeart/2005/8/layout/vList2"/>
    <dgm:cxn modelId="{3711DF12-53AA-4794-A5CE-A11A3BFB0831}" type="presParOf" srcId="{CC8763B3-4621-4666-B669-3C5BA2A30DBE}" destId="{A25F5F28-D5FB-49AF-B664-F0A191DA0189}" srcOrd="8" destOrd="0" presId="urn:microsoft.com/office/officeart/2005/8/layout/vList2"/>
    <dgm:cxn modelId="{40762D78-FB71-4AF8-8137-A503C3D46CDE}" type="presParOf" srcId="{CC8763B3-4621-4666-B669-3C5BA2A30DBE}" destId="{6180019E-0F66-4E4E-A254-BF736ACB5699}" srcOrd="9" destOrd="0" presId="urn:microsoft.com/office/officeart/2005/8/layout/vList2"/>
    <dgm:cxn modelId="{3DAD03C4-7745-4B8E-8321-BA398C383DF9}" type="presParOf" srcId="{CC8763B3-4621-4666-B669-3C5BA2A30DBE}" destId="{FF67F93F-A407-49A2-B141-7B65BB8E53A9}" srcOrd="10" destOrd="0" presId="urn:microsoft.com/office/officeart/2005/8/layout/vList2"/>
    <dgm:cxn modelId="{54FBA227-5E5B-4C85-9AED-663F20055FE2}" type="presParOf" srcId="{CC8763B3-4621-4666-B669-3C5BA2A30DBE}" destId="{99D1B538-3559-4B20-B080-E694B29EF328}" srcOrd="11" destOrd="0" presId="urn:microsoft.com/office/officeart/2005/8/layout/vList2"/>
    <dgm:cxn modelId="{84338B3A-140B-438E-A432-1E52A0272C63}" type="presParOf" srcId="{CC8763B3-4621-4666-B669-3C5BA2A30DBE}" destId="{AF4CAE25-36DD-4480-841D-96F63131B5E8}" srcOrd="12" destOrd="0" presId="urn:microsoft.com/office/officeart/2005/8/layout/vList2"/>
    <dgm:cxn modelId="{30931029-0229-4878-AEA0-3FAC4930D419}" type="presParOf" srcId="{CC8763B3-4621-4666-B669-3C5BA2A30DBE}" destId="{8FDB93D7-0CA2-4641-856A-C026EAE9DBC2}" srcOrd="13" destOrd="0" presId="urn:microsoft.com/office/officeart/2005/8/layout/vList2"/>
    <dgm:cxn modelId="{C31654DE-83BE-4148-BC80-6564920F301F}" type="presParOf" srcId="{CC8763B3-4621-4666-B669-3C5BA2A30DBE}" destId="{3BDA4817-0992-461D-A983-C5EF4CA28CFA}" srcOrd="14" destOrd="0" presId="urn:microsoft.com/office/officeart/2005/8/layout/vList2"/>
    <dgm:cxn modelId="{7DF1A65D-A8D0-4FE8-9511-E61A889ECA29}" type="presParOf" srcId="{CC8763B3-4621-4666-B669-3C5BA2A30DBE}" destId="{8A2D7C5C-1C32-4E90-90AA-DD1CED8B7685}" srcOrd="15" destOrd="0" presId="urn:microsoft.com/office/officeart/2005/8/layout/vList2"/>
    <dgm:cxn modelId="{92B9A5DD-3707-4469-BB79-57678ADD77DA}" type="presParOf" srcId="{CC8763B3-4621-4666-B669-3C5BA2A30DBE}" destId="{F68156AC-9E71-47F1-9CCF-D71776A70B88}" srcOrd="16"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0972"/>
          <a:ext cx="7916416" cy="658433"/>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2FA495B2-B9F6-4EA5-B3C2-6E3D2884235B}" type="presOf" srcId="{41CC5F16-2333-4236-AB61-14AE2075A860}" destId="{F68156AC-9E71-47F1-9CCF-D71776A70B88}" srcOrd="0" destOrd="0" presId="urn:microsoft.com/office/officeart/2005/8/layout/vList2"/>
    <dgm:cxn modelId="{4CF246F8-9B77-404C-9AB8-0ABFAEE79D4D}"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EF888ABC-344A-44B9-808D-62CF6172EB97}" type="presOf" srcId="{703D4D02-5513-427D-B6E9-B2E187EE0C3A}" destId="{CC8763B3-4621-4666-B669-3C5BA2A30DBE}" srcOrd="0" destOrd="0" presId="urn:microsoft.com/office/officeart/2005/8/layout/vList2"/>
    <dgm:cxn modelId="{688D4E9C-56B4-4E14-885E-37275B2137D0}" type="presOf" srcId="{986D19B3-115C-4C95-8B54-AC918484F572}" destId="{EED25BC6-B2B6-4C56-9E5E-709FDEAF14BC}" srcOrd="0" destOrd="0" presId="urn:microsoft.com/office/officeart/2005/8/layout/vList2"/>
    <dgm:cxn modelId="{FE74EC9A-1E54-432C-A88A-D64EDB675970}" type="presOf" srcId="{9FF9C588-5AC7-4213-AC10-D7BF2859CFD7}" destId="{02733F7B-8381-46B4-A62D-60C94EF49351}"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AA7D96E6-9DCE-4295-A902-90A1273B59EE}" type="presOf" srcId="{86EE1343-CA04-44FA-A535-D9463A5F075B}" destId="{239A56AA-8CA4-45D2-AAA7-F32B26D151DB}"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4FE65501-0A9D-4FFA-B864-EA75EE18635F}" type="presOf" srcId="{1F470640-5DAD-42E3-867E-55593AAB83FB}" destId="{AF4CAE25-36DD-4480-841D-96F63131B5E8}"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39E24F1-8D33-46B6-961B-320FCB1E005F}" type="presOf" srcId="{965082A5-4F2C-44B5-84B8-E4A5DBA687F8}" destId="{A25F5F28-D5FB-49AF-B664-F0A191DA0189}" srcOrd="0" destOrd="0" presId="urn:microsoft.com/office/officeart/2005/8/layout/vList2"/>
    <dgm:cxn modelId="{E7085066-5842-41D6-8AF1-35B204A5E4C2}" type="presOf" srcId="{D1AE84C2-A515-4BA8-83C0-0E78A9E15C38}" destId="{3BDA4817-0992-461D-A983-C5EF4CA28CFA}"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E2C24A0B-8499-452C-9D67-AF6141AFDC45}" type="presOf" srcId="{0E8A125C-57D8-4962-B2BC-515A47D78819}" destId="{F674B1EB-7C16-427C-9D7D-944E5157F0F6}"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EEA95A84-CB54-4FD6-A582-6BDD05F8282E}" type="presParOf" srcId="{CC8763B3-4621-4666-B669-3C5BA2A30DBE}" destId="{02733F7B-8381-46B4-A62D-60C94EF49351}" srcOrd="0" destOrd="0" presId="urn:microsoft.com/office/officeart/2005/8/layout/vList2"/>
    <dgm:cxn modelId="{9C992563-CE4C-47D6-9D0A-4DC10714D08F}" type="presParOf" srcId="{CC8763B3-4621-4666-B669-3C5BA2A30DBE}" destId="{F72A58CF-D3D9-4463-85F1-BA39DE44F5D8}" srcOrd="1" destOrd="0" presId="urn:microsoft.com/office/officeart/2005/8/layout/vList2"/>
    <dgm:cxn modelId="{82304DA8-FD06-4FA6-8412-882CCDEB40A1}" type="presParOf" srcId="{CC8763B3-4621-4666-B669-3C5BA2A30DBE}" destId="{F674B1EB-7C16-427C-9D7D-944E5157F0F6}" srcOrd="2" destOrd="0" presId="urn:microsoft.com/office/officeart/2005/8/layout/vList2"/>
    <dgm:cxn modelId="{BABADA69-97B9-4502-AB9F-B0BBFFEEB7B9}" type="presParOf" srcId="{CC8763B3-4621-4666-B669-3C5BA2A30DBE}" destId="{F856B672-D9AD-4A1F-BE39-8BA8B85231D0}" srcOrd="3" destOrd="0" presId="urn:microsoft.com/office/officeart/2005/8/layout/vList2"/>
    <dgm:cxn modelId="{CBADADA8-4ADC-4CC1-869F-8DEDD1A89B8E}" type="presParOf" srcId="{CC8763B3-4621-4666-B669-3C5BA2A30DBE}" destId="{239A56AA-8CA4-45D2-AAA7-F32B26D151DB}" srcOrd="4" destOrd="0" presId="urn:microsoft.com/office/officeart/2005/8/layout/vList2"/>
    <dgm:cxn modelId="{71B1654D-A2C5-4925-8302-B3CB6980DEF9}" type="presParOf" srcId="{CC8763B3-4621-4666-B669-3C5BA2A30DBE}" destId="{E1D6CE79-624A-43AF-8789-0129DE79D455}" srcOrd="5" destOrd="0" presId="urn:microsoft.com/office/officeart/2005/8/layout/vList2"/>
    <dgm:cxn modelId="{98E1B7F9-4377-434F-95BB-A143ED025ED9}" type="presParOf" srcId="{CC8763B3-4621-4666-B669-3C5BA2A30DBE}" destId="{EED25BC6-B2B6-4C56-9E5E-709FDEAF14BC}" srcOrd="6" destOrd="0" presId="urn:microsoft.com/office/officeart/2005/8/layout/vList2"/>
    <dgm:cxn modelId="{32F1170E-2EBE-40E1-9FE1-F726536C4C14}" type="presParOf" srcId="{CC8763B3-4621-4666-B669-3C5BA2A30DBE}" destId="{0350F6B5-AD9A-436F-BF30-8D54348BFB68}" srcOrd="7" destOrd="0" presId="urn:microsoft.com/office/officeart/2005/8/layout/vList2"/>
    <dgm:cxn modelId="{C62ED04A-A5BC-4E10-A7FA-ADAB1F171928}" type="presParOf" srcId="{CC8763B3-4621-4666-B669-3C5BA2A30DBE}" destId="{A25F5F28-D5FB-49AF-B664-F0A191DA0189}" srcOrd="8" destOrd="0" presId="urn:microsoft.com/office/officeart/2005/8/layout/vList2"/>
    <dgm:cxn modelId="{6FD893A6-7871-47A5-80D5-F4E146C3C20A}" type="presParOf" srcId="{CC8763B3-4621-4666-B669-3C5BA2A30DBE}" destId="{6180019E-0F66-4E4E-A254-BF736ACB5699}" srcOrd="9" destOrd="0" presId="urn:microsoft.com/office/officeart/2005/8/layout/vList2"/>
    <dgm:cxn modelId="{3F701644-B064-4FDC-84AB-C5E28A000CCF}" type="presParOf" srcId="{CC8763B3-4621-4666-B669-3C5BA2A30DBE}" destId="{FF67F93F-A407-49A2-B141-7B65BB8E53A9}" srcOrd="10" destOrd="0" presId="urn:microsoft.com/office/officeart/2005/8/layout/vList2"/>
    <dgm:cxn modelId="{5ABF3FAD-45AF-4A24-BAEE-47F9F06527AD}" type="presParOf" srcId="{CC8763B3-4621-4666-B669-3C5BA2A30DBE}" destId="{99D1B538-3559-4B20-B080-E694B29EF328}" srcOrd="11" destOrd="0" presId="urn:microsoft.com/office/officeart/2005/8/layout/vList2"/>
    <dgm:cxn modelId="{7038582F-4778-4DB3-B358-34453BFC71EB}" type="presParOf" srcId="{CC8763B3-4621-4666-B669-3C5BA2A30DBE}" destId="{AF4CAE25-36DD-4480-841D-96F63131B5E8}" srcOrd="12" destOrd="0" presId="urn:microsoft.com/office/officeart/2005/8/layout/vList2"/>
    <dgm:cxn modelId="{7B698A96-6EB7-4139-B78A-3EEC9F240EF9}" type="presParOf" srcId="{CC8763B3-4621-4666-B669-3C5BA2A30DBE}" destId="{8FDB93D7-0CA2-4641-856A-C026EAE9DBC2}" srcOrd="13" destOrd="0" presId="urn:microsoft.com/office/officeart/2005/8/layout/vList2"/>
    <dgm:cxn modelId="{8D543B82-6465-46D9-8073-C9BDF2935C06}" type="presParOf" srcId="{CC8763B3-4621-4666-B669-3C5BA2A30DBE}" destId="{3BDA4817-0992-461D-A983-C5EF4CA28CFA}" srcOrd="14" destOrd="0" presId="urn:microsoft.com/office/officeart/2005/8/layout/vList2"/>
    <dgm:cxn modelId="{A43B8B20-E527-4687-97D0-AA4A3E2AA95E}" type="presParOf" srcId="{CC8763B3-4621-4666-B669-3C5BA2A30DBE}" destId="{8A2D7C5C-1C32-4E90-90AA-DD1CED8B7685}" srcOrd="15" destOrd="0" presId="urn:microsoft.com/office/officeart/2005/8/layout/vList2"/>
    <dgm:cxn modelId="{599408A6-217E-49E5-B32F-24ED59A07017}" type="presParOf" srcId="{CC8763B3-4621-4666-B669-3C5BA2A30DBE}" destId="{F68156AC-9E71-47F1-9CCF-D71776A70B88}" srcOrd="16"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2093"/>
          <a:ext cx="7916416" cy="660407"/>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7473"/>
          <a:ext cx="7916416" cy="664946"/>
        </a:xfrm>
        <a:prstGeom prst="roundRect">
          <a:avLst/>
        </a:prstGeom>
      </dgm:spPr>
      <dgm:t>
        <a:bodyPr/>
        <a:lstStyle/>
        <a:p>
          <a:endParaRPr lang="en-US"/>
        </a:p>
      </dgm:t>
    </dgm:pt>
  </dgm:ptLst>
  <dgm:cxnLst>
    <dgm:cxn modelId="{7793C9F9-EE81-4437-9D7A-90359A4DF709}" type="presOf" srcId="{41CC5F16-2333-4236-AB61-14AE2075A860}" destId="{F68156AC-9E71-47F1-9CCF-D71776A70B88}" srcOrd="0" destOrd="0" presId="urn:microsoft.com/office/officeart/2005/8/layout/vList2"/>
    <dgm:cxn modelId="{0D19F90E-3523-43F0-AB29-AA8CDEB55608}" type="presOf" srcId="{D1AE84C2-A515-4BA8-83C0-0E78A9E15C38}" destId="{3BDA4817-0992-461D-A983-C5EF4CA28CFA}"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7138050E-6C41-4A41-9FD0-6B59D7372C4C}" type="presOf" srcId="{1F470640-5DAD-42E3-867E-55593AAB83FB}" destId="{AF4CAE25-36DD-4480-841D-96F63131B5E8}" srcOrd="0" destOrd="0" presId="urn:microsoft.com/office/officeart/2005/8/layout/vList2"/>
    <dgm:cxn modelId="{952352C3-1AFB-4D4D-A1EB-91134EDDA4A8}" type="presOf" srcId="{68A4D739-C711-457E-A669-3B7ECD74AC4A}" destId="{FF67F93F-A407-49A2-B141-7B65BB8E53A9}" srcOrd="0" destOrd="0" presId="urn:microsoft.com/office/officeart/2005/8/layout/vList2"/>
    <dgm:cxn modelId="{F1E47638-B3EF-4B7E-BD5A-E37F2E9E6129}" type="presOf" srcId="{0E8A125C-57D8-4962-B2BC-515A47D78819}" destId="{F674B1EB-7C16-427C-9D7D-944E5157F0F6}" srcOrd="0" destOrd="0" presId="urn:microsoft.com/office/officeart/2005/8/layout/vList2"/>
    <dgm:cxn modelId="{570623FE-5386-4023-A4D0-07842AC63AB2}"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BC15A20C-A422-4F9E-A4F1-FB77D5E99291}" type="presOf" srcId="{965082A5-4F2C-44B5-84B8-E4A5DBA687F8}" destId="{A25F5F28-D5FB-49AF-B664-F0A191DA0189}"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9C160C7E-28BB-4358-8BB2-7876F1F7E36F}" type="presOf" srcId="{703D4D02-5513-427D-B6E9-B2E187EE0C3A}" destId="{CC8763B3-4621-4666-B669-3C5BA2A30DBE}" srcOrd="0" destOrd="0" presId="urn:microsoft.com/office/officeart/2005/8/layout/vList2"/>
    <dgm:cxn modelId="{0E759EAC-BDB9-4D2E-86B1-BD1FD0AD84DB}" type="presOf" srcId="{9FF9C588-5AC7-4213-AC10-D7BF2859CFD7}" destId="{02733F7B-8381-46B4-A62D-60C94EF49351}"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F562367-5778-4860-B1A8-7229E592E1F6}" type="presOf" srcId="{986D19B3-115C-4C95-8B54-AC918484F572}" destId="{EED25BC6-B2B6-4C56-9E5E-709FDEAF14BC}"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E33F19A9-2621-4307-B34B-0B8D174D49B5}" type="presParOf" srcId="{CC8763B3-4621-4666-B669-3C5BA2A30DBE}" destId="{02733F7B-8381-46B4-A62D-60C94EF49351}" srcOrd="0" destOrd="0" presId="urn:microsoft.com/office/officeart/2005/8/layout/vList2"/>
    <dgm:cxn modelId="{58BB1CAD-39A5-4D78-B830-CB0464DB20FF}" type="presParOf" srcId="{CC8763B3-4621-4666-B669-3C5BA2A30DBE}" destId="{F72A58CF-D3D9-4463-85F1-BA39DE44F5D8}" srcOrd="1" destOrd="0" presId="urn:microsoft.com/office/officeart/2005/8/layout/vList2"/>
    <dgm:cxn modelId="{680FE769-AF8E-4E22-BF92-783F096F98D9}" type="presParOf" srcId="{CC8763B3-4621-4666-B669-3C5BA2A30DBE}" destId="{F674B1EB-7C16-427C-9D7D-944E5157F0F6}" srcOrd="2" destOrd="0" presId="urn:microsoft.com/office/officeart/2005/8/layout/vList2"/>
    <dgm:cxn modelId="{0170FEBD-D571-4FEB-9C10-7A57957998A8}" type="presParOf" srcId="{CC8763B3-4621-4666-B669-3C5BA2A30DBE}" destId="{F856B672-D9AD-4A1F-BE39-8BA8B85231D0}" srcOrd="3" destOrd="0" presId="urn:microsoft.com/office/officeart/2005/8/layout/vList2"/>
    <dgm:cxn modelId="{093B95FE-FACA-4EE3-8635-DD40B884E8FF}" type="presParOf" srcId="{CC8763B3-4621-4666-B669-3C5BA2A30DBE}" destId="{239A56AA-8CA4-45D2-AAA7-F32B26D151DB}" srcOrd="4" destOrd="0" presId="urn:microsoft.com/office/officeart/2005/8/layout/vList2"/>
    <dgm:cxn modelId="{6952F10B-8F76-4E54-A831-D80552FB8EA0}" type="presParOf" srcId="{CC8763B3-4621-4666-B669-3C5BA2A30DBE}" destId="{E1D6CE79-624A-43AF-8789-0129DE79D455}" srcOrd="5" destOrd="0" presId="urn:microsoft.com/office/officeart/2005/8/layout/vList2"/>
    <dgm:cxn modelId="{7F14F323-62BD-4FB9-B9AB-AEBE0C4FA859}" type="presParOf" srcId="{CC8763B3-4621-4666-B669-3C5BA2A30DBE}" destId="{EED25BC6-B2B6-4C56-9E5E-709FDEAF14BC}" srcOrd="6" destOrd="0" presId="urn:microsoft.com/office/officeart/2005/8/layout/vList2"/>
    <dgm:cxn modelId="{47B844C1-F29F-4A04-B74D-20137DEB730C}" type="presParOf" srcId="{CC8763B3-4621-4666-B669-3C5BA2A30DBE}" destId="{0350F6B5-AD9A-436F-BF30-8D54348BFB68}" srcOrd="7" destOrd="0" presId="urn:microsoft.com/office/officeart/2005/8/layout/vList2"/>
    <dgm:cxn modelId="{4595C1AE-67F1-4BE2-8224-0DF18642C744}" type="presParOf" srcId="{CC8763B3-4621-4666-B669-3C5BA2A30DBE}" destId="{A25F5F28-D5FB-49AF-B664-F0A191DA0189}" srcOrd="8" destOrd="0" presId="urn:microsoft.com/office/officeart/2005/8/layout/vList2"/>
    <dgm:cxn modelId="{E6544314-561D-4E39-9A92-2F4DCBABF494}" type="presParOf" srcId="{CC8763B3-4621-4666-B669-3C5BA2A30DBE}" destId="{6180019E-0F66-4E4E-A254-BF736ACB5699}" srcOrd="9" destOrd="0" presId="urn:microsoft.com/office/officeart/2005/8/layout/vList2"/>
    <dgm:cxn modelId="{ECF61532-E18F-4759-91B7-DADE6B35F317}" type="presParOf" srcId="{CC8763B3-4621-4666-B669-3C5BA2A30DBE}" destId="{FF67F93F-A407-49A2-B141-7B65BB8E53A9}" srcOrd="10" destOrd="0" presId="urn:microsoft.com/office/officeart/2005/8/layout/vList2"/>
    <dgm:cxn modelId="{47A90EAC-B8ED-4B49-9400-90804C106860}" type="presParOf" srcId="{CC8763B3-4621-4666-B669-3C5BA2A30DBE}" destId="{99D1B538-3559-4B20-B080-E694B29EF328}" srcOrd="11" destOrd="0" presId="urn:microsoft.com/office/officeart/2005/8/layout/vList2"/>
    <dgm:cxn modelId="{DEC61926-6448-4120-9EE9-EC54C84A1C66}" type="presParOf" srcId="{CC8763B3-4621-4666-B669-3C5BA2A30DBE}" destId="{AF4CAE25-36DD-4480-841D-96F63131B5E8}" srcOrd="12" destOrd="0" presId="urn:microsoft.com/office/officeart/2005/8/layout/vList2"/>
    <dgm:cxn modelId="{6490E56C-505C-4007-A0FF-E59D88FE60D7}" type="presParOf" srcId="{CC8763B3-4621-4666-B669-3C5BA2A30DBE}" destId="{8FDB93D7-0CA2-4641-856A-C026EAE9DBC2}" srcOrd="13" destOrd="0" presId="urn:microsoft.com/office/officeart/2005/8/layout/vList2"/>
    <dgm:cxn modelId="{D75DE618-46B1-4BCB-A079-8A541C9ABEAF}" type="presParOf" srcId="{CC8763B3-4621-4666-B669-3C5BA2A30DBE}" destId="{3BDA4817-0992-461D-A983-C5EF4CA28CFA}" srcOrd="14" destOrd="0" presId="urn:microsoft.com/office/officeart/2005/8/layout/vList2"/>
    <dgm:cxn modelId="{542D6473-CEE4-4AFB-9710-4689367AEA20}" type="presParOf" srcId="{CC8763B3-4621-4666-B669-3C5BA2A30DBE}" destId="{8A2D7C5C-1C32-4E90-90AA-DD1CED8B7685}" srcOrd="15" destOrd="0" presId="urn:microsoft.com/office/officeart/2005/8/layout/vList2"/>
    <dgm:cxn modelId="{3EB0BF50-C17A-4E94-AA4D-AA4866184070}" type="presParOf" srcId="{CC8763B3-4621-4666-B669-3C5BA2A30DBE}" destId="{F68156AC-9E71-47F1-9CCF-D71776A70B88}" srcOrd="16"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UN Global Compact’s </a:t>
          </a:r>
          <a:r>
            <a:rPr lang="en-MY" sz="3500" kern="1200" dirty="0" err="1">
              <a:solidFill>
                <a:schemeClr val="tx1"/>
              </a:solidFill>
              <a:latin typeface="Arial"/>
              <a:ea typeface="+mn-ea"/>
              <a:cs typeface="+mn-cs"/>
            </a:rPr>
            <a:t>Labor</a:t>
          </a:r>
          <a:r>
            <a:rPr lang="en-MY" sz="3500" kern="1200" dirty="0">
              <a:solidFill>
                <a:schemeClr val="tx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1FB665E5-4F1B-481F-84FD-EF7BD407A7D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smtClean="0">
              <a:solidFill>
                <a:schemeClr val="bg1"/>
              </a:solidFill>
              <a:latin typeface="Arial"/>
              <a:ea typeface="+mn-ea"/>
              <a:cs typeface="+mn-cs"/>
            </a:rPr>
            <a:t>HR Technology</a:t>
          </a:r>
          <a:endParaRPr lang="en-MY" sz="3500" kern="1200" dirty="0">
            <a:solidFill>
              <a:schemeClr val="bg1"/>
            </a:solidFill>
            <a:latin typeface="Arial"/>
            <a:ea typeface="+mn-ea"/>
            <a:cs typeface="+mn-cs"/>
          </a:endParaRPr>
        </a:p>
      </dgm:t>
    </dgm:pt>
    <dgm:pt modelId="{59C4825A-71B4-4FB5-93C4-1891D28A6BA3}" type="parTrans" cxnId="{F4FF6F4A-B556-46AC-BEAC-69F5500F5835}">
      <dgm:prSet/>
      <dgm:spPr/>
      <dgm:t>
        <a:bodyPr/>
        <a:lstStyle/>
        <a:p>
          <a:endParaRPr lang="en-US"/>
        </a:p>
      </dgm:t>
    </dgm:pt>
    <dgm:pt modelId="{623CD51F-E7D6-4893-935A-0D283B7738F6}" type="sibTrans" cxnId="{F4FF6F4A-B556-46AC-BEAC-69F5500F5835}">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F4CAE25-36DD-4480-841D-96F63131B5E8}" type="pres">
      <dgm:prSet presAssocID="{1F470640-5DAD-42E3-867E-55593AAB83FB}" presName="parentText" presStyleLbl="node1" presStyleIdx="0" presStyleCnt="4"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1" presStyleCnt="4" custLinFactY="-2277" custLinFactNeighborX="-881" custLinFactNeighborY="-100000">
        <dgm:presLayoutVars>
          <dgm:chMax val="0"/>
          <dgm:bulletEnabled val="1"/>
        </dgm:presLayoutVars>
      </dgm:prSet>
      <dgm:spPr>
        <a:xfrm>
          <a:off x="0" y="4682093"/>
          <a:ext cx="7916416" cy="660407"/>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2" presStyleCnt="4">
        <dgm:presLayoutVars>
          <dgm:chMax val="0"/>
          <dgm:bulletEnabled val="1"/>
        </dgm:presLayoutVars>
      </dgm:prSet>
      <dgm:spPr>
        <a:xfrm>
          <a:off x="0" y="5377473"/>
          <a:ext cx="7916416" cy="664946"/>
        </a:xfrm>
        <a:prstGeom prst="roundRect">
          <a:avLst/>
        </a:prstGeom>
      </dgm:spPr>
      <dgm:t>
        <a:bodyPr/>
        <a:lstStyle/>
        <a:p>
          <a:endParaRPr lang="en-US"/>
        </a:p>
      </dgm:t>
    </dgm:pt>
    <dgm:pt modelId="{49D23FB5-3B60-44DD-88C3-33EFEBCD634E}" type="pres">
      <dgm:prSet presAssocID="{8E86167E-99B2-498F-9EF7-732BE2F1B3CD}" presName="spacer" presStyleCnt="0"/>
      <dgm:spPr/>
    </dgm:pt>
    <dgm:pt modelId="{E0350491-23FD-4DA3-B893-5D848A611863}" type="pres">
      <dgm:prSet presAssocID="{1FB665E5-4F1B-481F-84FD-EF7BD407A7D8}" presName="parentText" presStyleLbl="node1" presStyleIdx="3" presStyleCnt="4">
        <dgm:presLayoutVars>
          <dgm:chMax val="0"/>
          <dgm:bulletEnabled val="1"/>
        </dgm:presLayoutVars>
      </dgm:prSet>
      <dgm:spPr/>
      <dgm:t>
        <a:bodyPr/>
        <a:lstStyle/>
        <a:p>
          <a:endParaRPr lang="en-US"/>
        </a:p>
      </dgm:t>
    </dgm:pt>
  </dgm:ptLst>
  <dgm:cxnLst>
    <dgm:cxn modelId="{E05A0716-674F-4AA7-BDAE-59D46E24EDF8}" srcId="{703D4D02-5513-427D-B6E9-B2E187EE0C3A}" destId="{41CC5F16-2333-4236-AB61-14AE2075A860}" srcOrd="2" destOrd="0" parTransId="{FF04FE5D-99B1-4F64-846E-F9C9AFEF3313}" sibTransId="{8E86167E-99B2-498F-9EF7-732BE2F1B3CD}"/>
    <dgm:cxn modelId="{526AA80A-7D7C-4706-B1EC-26051A2E0065}" type="presOf" srcId="{1FB665E5-4F1B-481F-84FD-EF7BD407A7D8}" destId="{E0350491-23FD-4DA3-B893-5D848A611863}" srcOrd="0" destOrd="0" presId="urn:microsoft.com/office/officeart/2005/8/layout/vList2"/>
    <dgm:cxn modelId="{A65F8E6A-076A-4DAD-88BD-C5087F4B7E0C}" type="presOf" srcId="{D1AE84C2-A515-4BA8-83C0-0E78A9E15C38}" destId="{3BDA4817-0992-461D-A983-C5EF4CA28CFA}" srcOrd="0" destOrd="0" presId="urn:microsoft.com/office/officeart/2005/8/layout/vList2"/>
    <dgm:cxn modelId="{C73D570F-4A41-4D77-ABCE-B878FD0A9DB1}" type="presOf" srcId="{1F470640-5DAD-42E3-867E-55593AAB83FB}" destId="{AF4CAE25-36DD-4480-841D-96F63131B5E8}" srcOrd="0" destOrd="0" presId="urn:microsoft.com/office/officeart/2005/8/layout/vList2"/>
    <dgm:cxn modelId="{F3E4CA5A-9D70-4E38-B505-FBF352C0DF8F}" type="presOf" srcId="{41CC5F16-2333-4236-AB61-14AE2075A860}" destId="{F68156AC-9E71-47F1-9CCF-D71776A70B88}" srcOrd="0" destOrd="0" presId="urn:microsoft.com/office/officeart/2005/8/layout/vList2"/>
    <dgm:cxn modelId="{0169F6AB-EC8F-4406-A81B-90E914EACA16}" type="presOf" srcId="{703D4D02-5513-427D-B6E9-B2E187EE0C3A}" destId="{CC8763B3-4621-4666-B669-3C5BA2A30DBE}" srcOrd="0" destOrd="0" presId="urn:microsoft.com/office/officeart/2005/8/layout/vList2"/>
    <dgm:cxn modelId="{D6E4AC2F-CF97-4181-9CF3-7C7ED0A9F62A}" srcId="{703D4D02-5513-427D-B6E9-B2E187EE0C3A}" destId="{1F470640-5DAD-42E3-867E-55593AAB83FB}" srcOrd="0" destOrd="0" parTransId="{94832B4B-C534-4DA2-A84D-2CDA2A5FD710}" sibTransId="{C0A1404D-7EE1-4FAC-9AA5-953F6037D87C}"/>
    <dgm:cxn modelId="{F4FF6F4A-B556-46AC-BEAC-69F5500F5835}" srcId="{703D4D02-5513-427D-B6E9-B2E187EE0C3A}" destId="{1FB665E5-4F1B-481F-84FD-EF7BD407A7D8}" srcOrd="3" destOrd="0" parTransId="{59C4825A-71B4-4FB5-93C4-1891D28A6BA3}" sibTransId="{623CD51F-E7D6-4893-935A-0D283B7738F6}"/>
    <dgm:cxn modelId="{4A27FA32-231D-4CDB-A1D9-8EB84A034C09}" srcId="{703D4D02-5513-427D-B6E9-B2E187EE0C3A}" destId="{D1AE84C2-A515-4BA8-83C0-0E78A9E15C38}" srcOrd="1" destOrd="0" parTransId="{A2F30712-966A-4765-969A-8297AD587B48}" sibTransId="{B7B5699B-4B26-4D78-B330-7E3037D5D2ED}"/>
    <dgm:cxn modelId="{71CB483A-D7F8-4940-A355-A906F44A3D1E}" type="presParOf" srcId="{CC8763B3-4621-4666-B669-3C5BA2A30DBE}" destId="{AF4CAE25-36DD-4480-841D-96F63131B5E8}" srcOrd="0" destOrd="0" presId="urn:microsoft.com/office/officeart/2005/8/layout/vList2"/>
    <dgm:cxn modelId="{10511F2C-74A6-4AED-9570-CB524AEB379E}" type="presParOf" srcId="{CC8763B3-4621-4666-B669-3C5BA2A30DBE}" destId="{8FDB93D7-0CA2-4641-856A-C026EAE9DBC2}" srcOrd="1" destOrd="0" presId="urn:microsoft.com/office/officeart/2005/8/layout/vList2"/>
    <dgm:cxn modelId="{85263A57-BAE4-4925-9D8D-1A776E247822}" type="presParOf" srcId="{CC8763B3-4621-4666-B669-3C5BA2A30DBE}" destId="{3BDA4817-0992-461D-A983-C5EF4CA28CFA}" srcOrd="2" destOrd="0" presId="urn:microsoft.com/office/officeart/2005/8/layout/vList2"/>
    <dgm:cxn modelId="{3467095D-D2A2-4D58-8065-C66CE45CB134}" type="presParOf" srcId="{CC8763B3-4621-4666-B669-3C5BA2A30DBE}" destId="{8A2D7C5C-1C32-4E90-90AA-DD1CED8B7685}" srcOrd="3" destOrd="0" presId="urn:microsoft.com/office/officeart/2005/8/layout/vList2"/>
    <dgm:cxn modelId="{2E5BA599-B026-4210-ACDD-3B47B874F4C0}" type="presParOf" srcId="{CC8763B3-4621-4666-B669-3C5BA2A30DBE}" destId="{F68156AC-9E71-47F1-9CCF-D71776A70B88}" srcOrd="4" destOrd="0" presId="urn:microsoft.com/office/officeart/2005/8/layout/vList2"/>
    <dgm:cxn modelId="{6FDD22B1-44CA-4FFF-B5D9-9FDB533EA1E9}" type="presParOf" srcId="{CC8763B3-4621-4666-B669-3C5BA2A30DBE}" destId="{49D23FB5-3B60-44DD-88C3-33EFEBCD634E}" srcOrd="5" destOrd="0" presId="urn:microsoft.com/office/officeart/2005/8/layout/vList2"/>
    <dgm:cxn modelId="{F5D25298-193A-479A-9685-01FB2A64B058}" type="presParOf" srcId="{CC8763B3-4621-4666-B669-3C5BA2A30DBE}" destId="{E0350491-23FD-4DA3-B893-5D848A611863}" srcOrd="6"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955943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15</a:t>
            </a:fld>
            <a:endParaRPr lang="en-MY" altLang="en-US"/>
          </a:p>
        </p:txBody>
      </p:sp>
    </p:spTree>
    <p:extLst>
      <p:ext uri="{BB962C8B-B14F-4D97-AF65-F5344CB8AC3E}">
        <p14:creationId xmlns:p14="http://schemas.microsoft.com/office/powerpoint/2010/main" xmlns="" val="2782583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xmlns="" val="1407443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 xmlns:p14="http://schemas.microsoft.com/office/powerpoint/2010/main" val="140744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066800" y="2133600"/>
            <a:ext cx="7203233" cy="1939826"/>
          </a:xfrm>
        </p:spPr>
        <p:txBody>
          <a:bodyPr>
            <a:normAutofit/>
          </a:bodyPr>
          <a:lstStyle/>
          <a:p>
            <a:r>
              <a:rPr lang="en-MY" sz="6000" dirty="0"/>
              <a:t>GLOBAL TALENT MANAGEMENT - </a:t>
            </a:r>
            <a:r>
              <a:rPr lang="en-MY" sz="6000" dirty="0" smtClean="0"/>
              <a:t>IV</a:t>
            </a:r>
            <a:endParaRPr lang="en-MY" sz="6000"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110538021"/>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543800" cy="762000"/>
          </a:xfrm>
        </p:spPr>
        <p:txBody>
          <a:bodyPr>
            <a:normAutofit/>
          </a:bodyPr>
          <a:lstStyle/>
          <a:p>
            <a:r>
              <a:rPr lang="en-US" dirty="0" smtClean="0"/>
              <a:t>International Labor Organization (ILO)</a:t>
            </a:r>
            <a:endParaRPr lang="en-US" dirty="0"/>
          </a:p>
        </p:txBody>
      </p:sp>
      <p:sp>
        <p:nvSpPr>
          <p:cNvPr id="3" name="Content Placeholder 2"/>
          <p:cNvSpPr>
            <a:spLocks noGrp="1"/>
          </p:cNvSpPr>
          <p:nvPr>
            <p:ph idx="1"/>
          </p:nvPr>
        </p:nvSpPr>
        <p:spPr>
          <a:xfrm>
            <a:off x="609600" y="1295400"/>
            <a:ext cx="7696200" cy="4419600"/>
          </a:xfrm>
        </p:spPr>
        <p:txBody>
          <a:bodyPr>
            <a:normAutofit/>
          </a:bodyPr>
          <a:lstStyle/>
          <a:p>
            <a:r>
              <a:rPr lang="en-US" sz="2400" dirty="0" smtClean="0"/>
              <a:t>The ILO is a specialized agency of the United Nations (UN) to deal with labor issues. Its headquarters is in Geneva, Switzerland. Founded in 1919, it was formed through the negotiations of the Treaty of Versailles, and was initially an agency of the League of Nations. It became a UN body after the demise of the League and the formation of the UN at the end of World War II. Its constitution, as amended to date, includes the Declaration of Philadelphia (1944) on the aims and purposes of the organization. Its secretariat is known as the International Labor Office.</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63217A-C986-43C6-A4CD-B88607F51FCC}"/>
              </a:ext>
            </a:extLst>
          </p:cNvPr>
          <p:cNvSpPr>
            <a:spLocks noGrp="1"/>
          </p:cNvSpPr>
          <p:nvPr>
            <p:ph type="title"/>
          </p:nvPr>
        </p:nvSpPr>
        <p:spPr>
          <a:xfrm>
            <a:off x="838200" y="304800"/>
            <a:ext cx="7200900" cy="503239"/>
          </a:xfrm>
        </p:spPr>
        <p:txBody>
          <a:bodyPr>
            <a:normAutofit/>
          </a:bodyPr>
          <a:lstStyle/>
          <a:p>
            <a:r>
              <a:rPr lang="en-MY" sz="2800" dirty="0"/>
              <a:t>International Labour Organization (ILO)</a:t>
            </a:r>
          </a:p>
        </p:txBody>
      </p:sp>
      <p:sp>
        <p:nvSpPr>
          <p:cNvPr id="3" name="Content Placeholder 2">
            <a:extLst>
              <a:ext uri="{FF2B5EF4-FFF2-40B4-BE49-F238E27FC236}">
                <a16:creationId xmlns:a16="http://schemas.microsoft.com/office/drawing/2014/main" xmlns="" id="{CBC09328-C1F6-4B5F-B971-E53FF2005685}"/>
              </a:ext>
            </a:extLst>
          </p:cNvPr>
          <p:cNvSpPr>
            <a:spLocks noGrp="1"/>
          </p:cNvSpPr>
          <p:nvPr>
            <p:ph idx="1"/>
          </p:nvPr>
        </p:nvSpPr>
        <p:spPr>
          <a:xfrm>
            <a:off x="914400" y="990601"/>
            <a:ext cx="7258050" cy="4800600"/>
          </a:xfrm>
        </p:spPr>
        <p:txBody>
          <a:bodyPr>
            <a:normAutofit lnSpcReduction="10000"/>
          </a:bodyPr>
          <a:lstStyle/>
          <a:p>
            <a:r>
              <a:rPr lang="en-MY" sz="2400" dirty="0"/>
              <a:t>The International Labour Organization (ILO) is devoted to promoting social justice and internationally recognized human and </a:t>
            </a:r>
            <a:r>
              <a:rPr lang="en-MY" sz="2400" dirty="0" err="1"/>
              <a:t>labor</a:t>
            </a:r>
            <a:r>
              <a:rPr lang="en-MY" sz="2400" dirty="0"/>
              <a:t> right.</a:t>
            </a:r>
          </a:p>
          <a:p>
            <a:r>
              <a:rPr lang="en-MY" sz="2400" dirty="0"/>
              <a:t> The ILO helps advance the creation of decent work and the economic and working conditions that give working people and business people a stake in lasting peace, prosperity and progress.</a:t>
            </a:r>
          </a:p>
          <a:p>
            <a:r>
              <a:rPr lang="en-MY" sz="2400" dirty="0"/>
              <a:t> Its tripartite structure provides a unique platform for promoting decent work for all women and men.</a:t>
            </a:r>
          </a:p>
          <a:p>
            <a:r>
              <a:rPr lang="en-MY" sz="2400" dirty="0"/>
              <a:t> Its main aims are to promote rights at work, encourage decent employment opportunities, enhance social protection and strengthen dialogue on work-related issues.</a:t>
            </a:r>
          </a:p>
        </p:txBody>
      </p:sp>
    </p:spTree>
    <p:extLst>
      <p:ext uri="{BB962C8B-B14F-4D97-AF65-F5344CB8AC3E}">
        <p14:creationId xmlns:p14="http://schemas.microsoft.com/office/powerpoint/2010/main" xmlns="" val="3218991364"/>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lstStyle/>
          <a:p>
            <a:r>
              <a:rPr lang="en-US" dirty="0" smtClean="0"/>
              <a:t>Decent Work Agenda</a:t>
            </a:r>
            <a:endParaRPr lang="en-US" dirty="0"/>
          </a:p>
        </p:txBody>
      </p:sp>
      <p:sp>
        <p:nvSpPr>
          <p:cNvPr id="3" name="Content Placeholder 2"/>
          <p:cNvSpPr>
            <a:spLocks noGrp="1"/>
          </p:cNvSpPr>
          <p:nvPr>
            <p:ph idx="1"/>
          </p:nvPr>
        </p:nvSpPr>
        <p:spPr>
          <a:xfrm>
            <a:off x="533400" y="990600"/>
            <a:ext cx="8229600" cy="5105400"/>
          </a:xfrm>
        </p:spPr>
        <p:txBody>
          <a:bodyPr>
            <a:normAutofit/>
          </a:bodyPr>
          <a:lstStyle/>
          <a:p>
            <a:pPr>
              <a:buNone/>
            </a:pPr>
            <a:r>
              <a:rPr lang="en-US" sz="2400" dirty="0" smtClean="0"/>
              <a:t>Decent work is a concept that encapsulates both the quality of employment as well as the imperative of providing high quality jobs globally.</a:t>
            </a:r>
          </a:p>
          <a:p>
            <a:pPr>
              <a:buNone/>
            </a:pPr>
            <a:r>
              <a:rPr lang="en-US" sz="2400" dirty="0" smtClean="0"/>
              <a:t>The decent work agenda seeks not just the creation of jobs, but of high quality jobs around the world</a:t>
            </a:r>
            <a:r>
              <a:rPr lang="en-US" sz="2400" dirty="0" smtClean="0"/>
              <a:t>.</a:t>
            </a:r>
          </a:p>
          <a:p>
            <a:pPr>
              <a:buNone/>
            </a:pPr>
            <a:r>
              <a:rPr lang="en-US" sz="2400" dirty="0" smtClean="0"/>
              <a:t>According to the ILO, decent work has four pillars:</a:t>
            </a:r>
          </a:p>
          <a:p>
            <a:pPr marL="457200" indent="-457200">
              <a:buFont typeface="+mj-lt"/>
              <a:buAutoNum type="arabicPeriod"/>
            </a:pPr>
            <a:r>
              <a:rPr lang="en-US" sz="2400" dirty="0" smtClean="0"/>
              <a:t>Full </a:t>
            </a:r>
            <a:r>
              <a:rPr lang="en-US" sz="2400" dirty="0" smtClean="0"/>
              <a:t>employment;</a:t>
            </a:r>
          </a:p>
          <a:p>
            <a:pPr marL="457200" indent="-457200">
              <a:buFont typeface="+mj-lt"/>
              <a:buAutoNum type="arabicPeriod"/>
            </a:pPr>
            <a:r>
              <a:rPr lang="en-US" sz="2400" dirty="0" smtClean="0"/>
              <a:t>A </a:t>
            </a:r>
            <a:r>
              <a:rPr lang="en-US" sz="2400" dirty="0" smtClean="0"/>
              <a:t>social safety net;</a:t>
            </a:r>
          </a:p>
          <a:p>
            <a:pPr marL="457200" indent="-457200">
              <a:buFont typeface="+mj-lt"/>
              <a:buAutoNum type="arabicPeriod"/>
            </a:pPr>
            <a:r>
              <a:rPr lang="en-US" sz="2400" dirty="0" smtClean="0"/>
              <a:t>Fundamental </a:t>
            </a:r>
            <a:r>
              <a:rPr lang="en-US" sz="2400" dirty="0" smtClean="0"/>
              <a:t>workers’ rights; and</a:t>
            </a:r>
          </a:p>
          <a:p>
            <a:pPr marL="457200" indent="-457200">
              <a:buFont typeface="+mj-lt"/>
              <a:buAutoNum type="arabicPeriod"/>
            </a:pPr>
            <a:r>
              <a:rPr lang="en-US" sz="2400" dirty="0" smtClean="0"/>
              <a:t>Mutually </a:t>
            </a:r>
            <a:r>
              <a:rPr lang="en-US" sz="2400" dirty="0" smtClean="0"/>
              <a:t>beneficial partnerships between business, labor, and </a:t>
            </a:r>
            <a:r>
              <a:rPr lang="en-US" sz="2400" dirty="0" smtClean="0"/>
              <a:t>government.</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190B28-D173-441E-8037-B0CF6EFCE551}"/>
              </a:ext>
            </a:extLst>
          </p:cNvPr>
          <p:cNvSpPr>
            <a:spLocks noGrp="1"/>
          </p:cNvSpPr>
          <p:nvPr>
            <p:ph type="title"/>
          </p:nvPr>
        </p:nvSpPr>
        <p:spPr>
          <a:xfrm>
            <a:off x="990600" y="381000"/>
            <a:ext cx="7200900" cy="731839"/>
          </a:xfrm>
        </p:spPr>
        <p:txBody>
          <a:bodyPr/>
          <a:lstStyle/>
          <a:p>
            <a:r>
              <a:rPr lang="en-MY" dirty="0"/>
              <a:t>International labour standards</a:t>
            </a:r>
          </a:p>
        </p:txBody>
      </p:sp>
      <p:sp>
        <p:nvSpPr>
          <p:cNvPr id="3" name="Content Placeholder 2">
            <a:extLst>
              <a:ext uri="{FF2B5EF4-FFF2-40B4-BE49-F238E27FC236}">
                <a16:creationId xmlns:a16="http://schemas.microsoft.com/office/drawing/2014/main" xmlns="" id="{5B92B99A-DA29-4ACF-B2AE-550BCC89C511}"/>
              </a:ext>
            </a:extLst>
          </p:cNvPr>
          <p:cNvSpPr>
            <a:spLocks noGrp="1"/>
          </p:cNvSpPr>
          <p:nvPr>
            <p:ph idx="1"/>
          </p:nvPr>
        </p:nvSpPr>
        <p:spPr/>
        <p:txBody>
          <a:bodyPr>
            <a:normAutofit/>
          </a:bodyPr>
          <a:lstStyle/>
          <a:p>
            <a:r>
              <a:rPr lang="en-MY" sz="2400" dirty="0"/>
              <a:t>International labour standards are legal instruments drawn up by the ILO's constituents (governments, employers and workers) and setting out basic principles and rights at work. </a:t>
            </a:r>
          </a:p>
          <a:p>
            <a:r>
              <a:rPr lang="en-MY" sz="2400" dirty="0"/>
              <a:t>They are either Conventions (or Protocols), which are legally binding international treaties that may be ratified by member states, or Recommendations, which serve as non-binding guidelines</a:t>
            </a:r>
          </a:p>
        </p:txBody>
      </p:sp>
    </p:spTree>
    <p:extLst>
      <p:ext uri="{BB962C8B-B14F-4D97-AF65-F5344CB8AC3E}">
        <p14:creationId xmlns:p14="http://schemas.microsoft.com/office/powerpoint/2010/main" xmlns="" val="4208471394"/>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E80981-E7BC-49AD-893D-A645FB12BC07}"/>
              </a:ext>
            </a:extLst>
          </p:cNvPr>
          <p:cNvSpPr>
            <a:spLocks noGrp="1"/>
          </p:cNvSpPr>
          <p:nvPr>
            <p:ph type="title"/>
          </p:nvPr>
        </p:nvSpPr>
        <p:spPr>
          <a:xfrm>
            <a:off x="990600" y="457200"/>
            <a:ext cx="7200900" cy="503239"/>
          </a:xfrm>
        </p:spPr>
        <p:txBody>
          <a:bodyPr>
            <a:normAutofit/>
          </a:bodyPr>
          <a:lstStyle/>
          <a:p>
            <a:r>
              <a:rPr lang="en-MY" sz="2800" dirty="0"/>
              <a:t>Conventions and Recommendations</a:t>
            </a:r>
          </a:p>
        </p:txBody>
      </p:sp>
      <p:sp>
        <p:nvSpPr>
          <p:cNvPr id="3" name="Content Placeholder 2">
            <a:extLst>
              <a:ext uri="{FF2B5EF4-FFF2-40B4-BE49-F238E27FC236}">
                <a16:creationId xmlns:a16="http://schemas.microsoft.com/office/drawing/2014/main" xmlns="" id="{BEDEC941-93FA-49A6-ACA3-54A960B1C0B8}"/>
              </a:ext>
            </a:extLst>
          </p:cNvPr>
          <p:cNvSpPr>
            <a:spLocks noGrp="1"/>
          </p:cNvSpPr>
          <p:nvPr>
            <p:ph idx="1"/>
          </p:nvPr>
        </p:nvSpPr>
        <p:spPr>
          <a:xfrm>
            <a:off x="838200" y="1447800"/>
            <a:ext cx="7200900" cy="3809999"/>
          </a:xfrm>
        </p:spPr>
        <p:txBody>
          <a:bodyPr>
            <a:normAutofit/>
          </a:bodyPr>
          <a:lstStyle/>
          <a:p>
            <a:r>
              <a:rPr lang="en-MY" sz="2400" dirty="0"/>
              <a:t>In many cases, a Convention lays down the basic principles to be implemented by ratifying countries</a:t>
            </a:r>
          </a:p>
          <a:p>
            <a:r>
              <a:rPr lang="en-MY" sz="2400" dirty="0"/>
              <a:t>while a related Recommendation supplements the Convention by providing more detailed guidelines on how it could be applied. Recommendations can also be autonomous, i.e. not linked to a Convention</a:t>
            </a:r>
          </a:p>
        </p:txBody>
      </p:sp>
    </p:spTree>
    <p:extLst>
      <p:ext uri="{BB962C8B-B14F-4D97-AF65-F5344CB8AC3E}">
        <p14:creationId xmlns:p14="http://schemas.microsoft.com/office/powerpoint/2010/main" xmlns="" val="4015825875"/>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FB2957-06F2-4B45-9147-CD4444EB74FE}"/>
              </a:ext>
            </a:extLst>
          </p:cNvPr>
          <p:cNvSpPr>
            <a:spLocks noGrp="1"/>
          </p:cNvSpPr>
          <p:nvPr>
            <p:ph type="title"/>
          </p:nvPr>
        </p:nvSpPr>
        <p:spPr/>
        <p:txBody>
          <a:bodyPr/>
          <a:lstStyle/>
          <a:p>
            <a:r>
              <a:rPr lang="en-MY" dirty="0"/>
              <a:t>Question</a:t>
            </a:r>
          </a:p>
        </p:txBody>
      </p:sp>
      <p:sp>
        <p:nvSpPr>
          <p:cNvPr id="3" name="Content Placeholder 2">
            <a:extLst>
              <a:ext uri="{FF2B5EF4-FFF2-40B4-BE49-F238E27FC236}">
                <a16:creationId xmlns:a16="http://schemas.microsoft.com/office/drawing/2014/main" xmlns="" id="{811A5E1F-8F3F-442A-874C-370FDB2AEB4B}"/>
              </a:ext>
            </a:extLst>
          </p:cNvPr>
          <p:cNvSpPr>
            <a:spLocks noGrp="1"/>
          </p:cNvSpPr>
          <p:nvPr>
            <p:ph idx="1"/>
          </p:nvPr>
        </p:nvSpPr>
        <p:spPr/>
        <p:txBody>
          <a:bodyPr/>
          <a:lstStyle/>
          <a:p>
            <a:pPr marL="0" indent="0">
              <a:buNone/>
            </a:pPr>
            <a:r>
              <a:rPr lang="en-MY" dirty="0"/>
              <a:t>According to the European Union and the International </a:t>
            </a:r>
            <a:r>
              <a:rPr lang="en-MY" dirty="0" err="1"/>
              <a:t>Labor</a:t>
            </a:r>
            <a:r>
              <a:rPr lang="en-MY" dirty="0"/>
              <a:t> Organization (ILO), which of the following legal instruments is non-binding?</a:t>
            </a:r>
          </a:p>
          <a:p>
            <a:pPr marL="0" indent="0">
              <a:buNone/>
            </a:pPr>
            <a:r>
              <a:rPr lang="en-MY" dirty="0"/>
              <a:t>A. Conventions</a:t>
            </a:r>
          </a:p>
          <a:p>
            <a:pPr marL="0" indent="0">
              <a:buNone/>
            </a:pPr>
            <a:r>
              <a:rPr lang="en-MY" dirty="0"/>
              <a:t>B. Regulations</a:t>
            </a:r>
          </a:p>
          <a:p>
            <a:pPr marL="0" indent="0">
              <a:buNone/>
            </a:pPr>
            <a:r>
              <a:rPr lang="en-MY" dirty="0"/>
              <a:t>C. Directives</a:t>
            </a:r>
          </a:p>
          <a:p>
            <a:pPr marL="0" indent="0">
              <a:buNone/>
            </a:pPr>
            <a:r>
              <a:rPr lang="en-MY" dirty="0"/>
              <a:t>D. Opinions</a:t>
            </a:r>
          </a:p>
        </p:txBody>
      </p:sp>
    </p:spTree>
    <p:extLst>
      <p:ext uri="{BB962C8B-B14F-4D97-AF65-F5344CB8AC3E}">
        <p14:creationId xmlns:p14="http://schemas.microsoft.com/office/powerpoint/2010/main" xmlns="" val="4280868485"/>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F2EC34-E143-4332-8DBE-8B61B30735B9}"/>
              </a:ext>
            </a:extLst>
          </p:cNvPr>
          <p:cNvSpPr>
            <a:spLocks noGrp="1"/>
          </p:cNvSpPr>
          <p:nvPr>
            <p:ph type="title"/>
          </p:nvPr>
        </p:nvSpPr>
        <p:spPr/>
        <p:txBody>
          <a:bodyPr/>
          <a:lstStyle/>
          <a:p>
            <a:r>
              <a:rPr lang="en-MY" dirty="0"/>
              <a:t>Answer</a:t>
            </a:r>
          </a:p>
        </p:txBody>
      </p:sp>
      <p:sp>
        <p:nvSpPr>
          <p:cNvPr id="3" name="Content Placeholder 2">
            <a:extLst>
              <a:ext uri="{FF2B5EF4-FFF2-40B4-BE49-F238E27FC236}">
                <a16:creationId xmlns:a16="http://schemas.microsoft.com/office/drawing/2014/main" xmlns="" id="{19B30F31-FB88-4B75-813A-81C98B83215D}"/>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267586122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C49387-1FDD-4203-A1D2-CB907C6B1B08}"/>
              </a:ext>
            </a:extLst>
          </p:cNvPr>
          <p:cNvSpPr>
            <a:spLocks noGrp="1"/>
          </p:cNvSpPr>
          <p:nvPr>
            <p:ph type="title"/>
          </p:nvPr>
        </p:nvSpPr>
        <p:spPr>
          <a:xfrm>
            <a:off x="914400" y="304800"/>
            <a:ext cx="7200900" cy="655639"/>
          </a:xfrm>
        </p:spPr>
        <p:txBody>
          <a:bodyPr/>
          <a:lstStyle/>
          <a:p>
            <a:r>
              <a:rPr lang="en-MY" dirty="0"/>
              <a:t>Strategic Objectives of ILO</a:t>
            </a:r>
          </a:p>
        </p:txBody>
      </p:sp>
      <p:sp>
        <p:nvSpPr>
          <p:cNvPr id="3" name="Content Placeholder 2">
            <a:extLst>
              <a:ext uri="{FF2B5EF4-FFF2-40B4-BE49-F238E27FC236}">
                <a16:creationId xmlns:a16="http://schemas.microsoft.com/office/drawing/2014/main" xmlns="" id="{D118BBA1-4DC7-429F-93A7-EA403E0B60D2}"/>
              </a:ext>
            </a:extLst>
          </p:cNvPr>
          <p:cNvSpPr>
            <a:spLocks noGrp="1"/>
          </p:cNvSpPr>
          <p:nvPr>
            <p:ph idx="1"/>
          </p:nvPr>
        </p:nvSpPr>
        <p:spPr>
          <a:xfrm>
            <a:off x="838200" y="1295401"/>
            <a:ext cx="7334250" cy="4495800"/>
          </a:xfrm>
        </p:spPr>
        <p:txBody>
          <a:bodyPr>
            <a:normAutofit/>
          </a:bodyPr>
          <a:lstStyle/>
          <a:p>
            <a:r>
              <a:rPr lang="en-MY" sz="2400" dirty="0"/>
              <a:t>Promote and realize standards and fundamental principles and rights at work.</a:t>
            </a:r>
          </a:p>
          <a:p>
            <a:r>
              <a:rPr lang="en-MY" sz="2400" dirty="0"/>
              <a:t>Create greater opportunities for women and men to decent employment and income.</a:t>
            </a:r>
          </a:p>
          <a:p>
            <a:r>
              <a:rPr lang="en-MY" sz="2400" dirty="0"/>
              <a:t>Enhance the coverage and effectiveness of social protection for all.</a:t>
            </a:r>
          </a:p>
          <a:p>
            <a:r>
              <a:rPr lang="en-MY" sz="2400" dirty="0"/>
              <a:t>Strengthen tripartism and social dialogue.</a:t>
            </a:r>
          </a:p>
        </p:txBody>
      </p:sp>
    </p:spTree>
    <p:extLst>
      <p:ext uri="{BB962C8B-B14F-4D97-AF65-F5344CB8AC3E}">
        <p14:creationId xmlns:p14="http://schemas.microsoft.com/office/powerpoint/2010/main" xmlns="" val="277060723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9C28AF-1E84-4745-9431-F1CCF309466F}"/>
              </a:ext>
            </a:extLst>
          </p:cNvPr>
          <p:cNvSpPr>
            <a:spLocks noGrp="1"/>
          </p:cNvSpPr>
          <p:nvPr>
            <p:ph type="title"/>
          </p:nvPr>
        </p:nvSpPr>
        <p:spPr/>
        <p:txBody>
          <a:bodyPr/>
          <a:lstStyle/>
          <a:p>
            <a:r>
              <a:rPr lang="en-MY" dirty="0"/>
              <a:t>Functions of ILO</a:t>
            </a:r>
          </a:p>
        </p:txBody>
      </p:sp>
      <p:sp>
        <p:nvSpPr>
          <p:cNvPr id="3" name="Content Placeholder 2">
            <a:extLst>
              <a:ext uri="{FF2B5EF4-FFF2-40B4-BE49-F238E27FC236}">
                <a16:creationId xmlns:a16="http://schemas.microsoft.com/office/drawing/2014/main" xmlns="" id="{E8554966-DDA9-4878-8F84-62DA233C888B}"/>
              </a:ext>
            </a:extLst>
          </p:cNvPr>
          <p:cNvSpPr>
            <a:spLocks noGrp="1"/>
          </p:cNvSpPr>
          <p:nvPr>
            <p:ph idx="1"/>
          </p:nvPr>
        </p:nvSpPr>
        <p:spPr/>
        <p:txBody>
          <a:bodyPr>
            <a:normAutofit fontScale="92500" lnSpcReduction="20000"/>
          </a:bodyPr>
          <a:lstStyle/>
          <a:p>
            <a:r>
              <a:rPr lang="en-MY" sz="2400" dirty="0"/>
              <a:t>Formulation of international policies and programs to promote basic human rights, improve working and living conditions, and enhance employment opportunities.</a:t>
            </a:r>
          </a:p>
          <a:p>
            <a:r>
              <a:rPr lang="en-MY" sz="2400" dirty="0"/>
              <a:t>Creation of international </a:t>
            </a:r>
            <a:r>
              <a:rPr lang="en-MY" sz="2400" dirty="0" err="1"/>
              <a:t>labor</a:t>
            </a:r>
            <a:r>
              <a:rPr lang="en-MY" sz="2400" dirty="0"/>
              <a:t> standards backed by a unique system to supervise their application.</a:t>
            </a:r>
          </a:p>
          <a:p>
            <a:r>
              <a:rPr lang="en-MY" sz="2400" dirty="0"/>
              <a:t>An extensive program of international technical cooperation formulated and implemented in an active partnership with constituents, to help countries put these policies into practice in an effective manner.</a:t>
            </a:r>
          </a:p>
          <a:p>
            <a:r>
              <a:rPr lang="en-MY" sz="2400" dirty="0"/>
              <a:t>Training, education and research activities to help advance all of these efforts.</a:t>
            </a:r>
          </a:p>
        </p:txBody>
      </p:sp>
    </p:spTree>
    <p:extLst>
      <p:ext uri="{BB962C8B-B14F-4D97-AF65-F5344CB8AC3E}">
        <p14:creationId xmlns:p14="http://schemas.microsoft.com/office/powerpoint/2010/main" xmlns="" val="50691137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6E5C26-3867-4B87-AF96-D2EEE4B1C74A}"/>
              </a:ext>
            </a:extLst>
          </p:cNvPr>
          <p:cNvSpPr>
            <a:spLocks noGrp="1"/>
          </p:cNvSpPr>
          <p:nvPr>
            <p:ph type="title"/>
          </p:nvPr>
        </p:nvSpPr>
        <p:spPr>
          <a:xfrm>
            <a:off x="914400" y="277813"/>
            <a:ext cx="7772400" cy="1062955"/>
          </a:xfrm>
        </p:spPr>
        <p:txBody>
          <a:bodyPr/>
          <a:lstStyle/>
          <a:p>
            <a:r>
              <a:rPr lang="en-MY" dirty="0"/>
              <a:t>Four Fundamental Principles and Rights at Work of ILO</a:t>
            </a:r>
          </a:p>
        </p:txBody>
      </p:sp>
      <p:pic>
        <p:nvPicPr>
          <p:cNvPr id="5" name="Picture 4">
            <a:extLst>
              <a:ext uri="{FF2B5EF4-FFF2-40B4-BE49-F238E27FC236}">
                <a16:creationId xmlns:a16="http://schemas.microsoft.com/office/drawing/2014/main" xmlns="" id="{E4886A2D-6A3B-43B3-AED9-F954B0E9D95E}"/>
              </a:ext>
            </a:extLst>
          </p:cNvPr>
          <p:cNvPicPr>
            <a:picLocks noChangeAspect="1"/>
          </p:cNvPicPr>
          <p:nvPr/>
        </p:nvPicPr>
        <p:blipFill>
          <a:blip r:embed="rId2"/>
          <a:stretch>
            <a:fillRect/>
          </a:stretch>
        </p:blipFill>
        <p:spPr>
          <a:xfrm>
            <a:off x="1328737" y="1778471"/>
            <a:ext cx="6486525" cy="4314825"/>
          </a:xfrm>
          <a:prstGeom prst="rect">
            <a:avLst/>
          </a:prstGeom>
        </p:spPr>
      </p:pic>
    </p:spTree>
    <p:extLst>
      <p:ext uri="{BB962C8B-B14F-4D97-AF65-F5344CB8AC3E}">
        <p14:creationId xmlns:p14="http://schemas.microsoft.com/office/powerpoint/2010/main" xmlns="" val="6760583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CF7613-5A2A-43C8-A820-0E4238783585}"/>
              </a:ext>
            </a:extLst>
          </p:cNvPr>
          <p:cNvSpPr>
            <a:spLocks noGrp="1"/>
          </p:cNvSpPr>
          <p:nvPr>
            <p:ph type="title"/>
          </p:nvPr>
        </p:nvSpPr>
        <p:spPr/>
        <p:txBody>
          <a:bodyPr/>
          <a:lstStyle/>
          <a:p>
            <a:r>
              <a:rPr lang="en-MY" dirty="0"/>
              <a:t>Question # 5 </a:t>
            </a:r>
          </a:p>
        </p:txBody>
      </p:sp>
      <p:sp>
        <p:nvSpPr>
          <p:cNvPr id="3" name="Content Placeholder 2">
            <a:extLst>
              <a:ext uri="{FF2B5EF4-FFF2-40B4-BE49-F238E27FC236}">
                <a16:creationId xmlns:a16="http://schemas.microsoft.com/office/drawing/2014/main" xmlns="" id="{9F72E780-DD32-4FF5-9DA0-5CDD5453430E}"/>
              </a:ext>
            </a:extLst>
          </p:cNvPr>
          <p:cNvSpPr>
            <a:spLocks noGrp="1"/>
          </p:cNvSpPr>
          <p:nvPr>
            <p:ph idx="1"/>
          </p:nvPr>
        </p:nvSpPr>
        <p:spPr>
          <a:xfrm>
            <a:off x="857908" y="1700808"/>
            <a:ext cx="7962564" cy="4530725"/>
          </a:xfrm>
        </p:spPr>
        <p:txBody>
          <a:bodyPr>
            <a:normAutofit lnSpcReduction="10000"/>
          </a:bodyPr>
          <a:lstStyle/>
          <a:p>
            <a:pPr marL="0" indent="0">
              <a:buNone/>
            </a:pPr>
            <a:r>
              <a:rPr lang="en-MY" sz="2400" dirty="0"/>
              <a:t>"Which of the following is true about ILO </a:t>
            </a:r>
            <a:r>
              <a:rPr lang="en-MY" sz="2400" dirty="0" err="1"/>
              <a:t>labor</a:t>
            </a:r>
            <a:r>
              <a:rPr lang="en-MY" sz="2400" dirty="0"/>
              <a:t> standards?"	</a:t>
            </a:r>
          </a:p>
          <a:p>
            <a:pPr marL="514350" indent="-514350">
              <a:buFont typeface="+mj-lt"/>
              <a:buAutoNum type="alphaUcPeriod"/>
            </a:pPr>
            <a:r>
              <a:rPr lang="en-MY" sz="2400" dirty="0"/>
              <a:t>Conventions are legally binding in all ILO member countries.	</a:t>
            </a:r>
          </a:p>
          <a:p>
            <a:pPr marL="514350" indent="-514350">
              <a:buFont typeface="+mj-lt"/>
              <a:buAutoNum type="alphaUcPeriod"/>
            </a:pPr>
            <a:r>
              <a:rPr lang="en-MY" sz="2400" dirty="0"/>
              <a:t>A Recommendation is a case study outlining a single country's implementation success.	</a:t>
            </a:r>
          </a:p>
          <a:p>
            <a:pPr marL="514350" indent="-514350">
              <a:buFont typeface="+mj-lt"/>
              <a:buAutoNum type="alphaUcPeriod"/>
            </a:pPr>
            <a:r>
              <a:rPr lang="en-MY" sz="2400" dirty="0"/>
              <a:t>Recommendations are standards that address lower priority issues than Conventions, and they are, therefore, not subject to a ratification process.	</a:t>
            </a:r>
          </a:p>
          <a:p>
            <a:pPr marL="514350" indent="-514350">
              <a:buFont typeface="+mj-lt"/>
              <a:buAutoNum type="alphaUcPeriod"/>
            </a:pPr>
            <a:r>
              <a:rPr lang="en-MY" sz="2400" dirty="0"/>
              <a:t>Conventions are legally binding in countries that have ratified them.</a:t>
            </a:r>
          </a:p>
          <a:p>
            <a:pPr marL="0" indent="0">
              <a:buNone/>
            </a:pPr>
            <a:endParaRPr lang="en-MY" sz="2400" dirty="0"/>
          </a:p>
        </p:txBody>
      </p:sp>
    </p:spTree>
    <p:extLst>
      <p:ext uri="{BB962C8B-B14F-4D97-AF65-F5344CB8AC3E}">
        <p14:creationId xmlns:p14="http://schemas.microsoft.com/office/powerpoint/2010/main" xmlns="" val="108095313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C96E48-7C34-431D-875C-2774009A3E15}"/>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xmlns="" id="{CF7071A5-80DA-498B-9451-3BB4E25885C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1249694534"/>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50025294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dirty="0" smtClean="0"/>
              <a:t>Organization for Economic Cooperation &amp; Development (OECD)</a:t>
            </a:r>
            <a:endParaRPr lang="en-US" dirty="0"/>
          </a:p>
        </p:txBody>
      </p:sp>
      <p:sp>
        <p:nvSpPr>
          <p:cNvPr id="3" name="Content Placeholder 2"/>
          <p:cNvSpPr>
            <a:spLocks noGrp="1"/>
          </p:cNvSpPr>
          <p:nvPr>
            <p:ph idx="1"/>
          </p:nvPr>
        </p:nvSpPr>
        <p:spPr>
          <a:xfrm>
            <a:off x="609600" y="1752600"/>
            <a:ext cx="7772400" cy="4267200"/>
          </a:xfrm>
        </p:spPr>
        <p:txBody>
          <a:bodyPr>
            <a:normAutofit/>
          </a:bodyPr>
          <a:lstStyle/>
          <a:p>
            <a:r>
              <a:rPr lang="en-US" sz="2400" dirty="0" smtClean="0"/>
              <a:t>The Organization for Economic Cooperation and Development is a unique forum where the governments of 34 market democracies work together to address the economic, social, and governance challenges of globalization as well as to exploit its opportunities.</a:t>
            </a:r>
          </a:p>
          <a:p>
            <a:r>
              <a:rPr lang="en-US" sz="2400" dirty="0" smtClean="0"/>
              <a:t>The organization provides a setting where governments can compare policy experiences, seek answers to common problems, identify good practice, and coordinate domestic and international policies.</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200900" cy="1142385"/>
          </a:xfrm>
        </p:spPr>
        <p:txBody>
          <a:bodyPr/>
          <a:lstStyle/>
          <a:p>
            <a:r>
              <a:rPr lang="en-US" dirty="0" smtClean="0"/>
              <a:t>Organization for Economic Cooperation &amp; Development (OECD)</a:t>
            </a:r>
            <a:endParaRPr lang="en-US" dirty="0"/>
          </a:p>
        </p:txBody>
      </p:sp>
      <p:sp>
        <p:nvSpPr>
          <p:cNvPr id="3" name="Content Placeholder 2"/>
          <p:cNvSpPr>
            <a:spLocks noGrp="1"/>
          </p:cNvSpPr>
          <p:nvPr>
            <p:ph idx="1"/>
          </p:nvPr>
        </p:nvSpPr>
        <p:spPr>
          <a:xfrm>
            <a:off x="533400" y="1371600"/>
            <a:ext cx="7924800" cy="4648200"/>
          </a:xfrm>
        </p:spPr>
        <p:txBody>
          <a:bodyPr>
            <a:normAutofit/>
          </a:bodyPr>
          <a:lstStyle/>
          <a:p>
            <a:r>
              <a:rPr lang="en-US" sz="2400" dirty="0" smtClean="0"/>
              <a:t>The OECD is a forum where peer pressure can act as a powerful incentive to improve policy, and which produces internationally-agreed upon instruments, decisions, and recommendations in areas where multilateral agreement is necessary for individual countries to make progress in a globalized economy</a:t>
            </a:r>
            <a:r>
              <a:rPr lang="en-US" sz="2400" dirty="0" smtClean="0"/>
              <a:t>.</a:t>
            </a:r>
          </a:p>
          <a:p>
            <a:r>
              <a:rPr lang="en-US" sz="2400" dirty="0" smtClean="0"/>
              <a:t>Exchanges </a:t>
            </a:r>
            <a:r>
              <a:rPr lang="en-US" sz="2400" dirty="0" smtClean="0"/>
              <a:t>between OECD governments use information and analysis provided by a secretariat in Paris. The secretariat collects data, monitors trends, and analyzes and forecasts economic developments. It also researches social changes or evolving patterns in trade, environment, agriculture, technology, taxation, and more.</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1F1107-0F5F-4A2F-95BD-260E3ECA1312}"/>
              </a:ext>
            </a:extLst>
          </p:cNvPr>
          <p:cNvSpPr>
            <a:spLocks noGrp="1"/>
          </p:cNvSpPr>
          <p:nvPr>
            <p:ph type="title"/>
          </p:nvPr>
        </p:nvSpPr>
        <p:spPr/>
        <p:txBody>
          <a:bodyPr/>
          <a:lstStyle/>
          <a:p>
            <a:r>
              <a:rPr lang="en-MY" dirty="0"/>
              <a:t>OECD Guidelines: Employment and Industrial Relations</a:t>
            </a:r>
          </a:p>
        </p:txBody>
      </p:sp>
      <p:pic>
        <p:nvPicPr>
          <p:cNvPr id="5" name="Picture 4">
            <a:extLst>
              <a:ext uri="{FF2B5EF4-FFF2-40B4-BE49-F238E27FC236}">
                <a16:creationId xmlns:a16="http://schemas.microsoft.com/office/drawing/2014/main" xmlns="" id="{6A0B934E-EA9C-4C59-9AB3-10F42F740DA7}"/>
              </a:ext>
            </a:extLst>
          </p:cNvPr>
          <p:cNvPicPr>
            <a:picLocks noChangeAspect="1"/>
          </p:cNvPicPr>
          <p:nvPr/>
        </p:nvPicPr>
        <p:blipFill>
          <a:blip r:embed="rId2"/>
          <a:stretch>
            <a:fillRect/>
          </a:stretch>
        </p:blipFill>
        <p:spPr>
          <a:xfrm>
            <a:off x="811016" y="1700808"/>
            <a:ext cx="7793432" cy="4602832"/>
          </a:xfrm>
          <a:prstGeom prst="rect">
            <a:avLst/>
          </a:prstGeom>
        </p:spPr>
      </p:pic>
    </p:spTree>
    <p:extLst>
      <p:ext uri="{BB962C8B-B14F-4D97-AF65-F5344CB8AC3E}">
        <p14:creationId xmlns:p14="http://schemas.microsoft.com/office/powerpoint/2010/main" xmlns="" val="3487320288"/>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70471848"/>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92189A-563F-42D9-ADEE-84D9EC18798B}"/>
              </a:ext>
            </a:extLst>
          </p:cNvPr>
          <p:cNvSpPr>
            <a:spLocks noGrp="1"/>
          </p:cNvSpPr>
          <p:nvPr>
            <p:ph type="title"/>
          </p:nvPr>
        </p:nvSpPr>
        <p:spPr>
          <a:xfrm>
            <a:off x="1143000" y="304800"/>
            <a:ext cx="7200900" cy="579439"/>
          </a:xfrm>
        </p:spPr>
        <p:txBody>
          <a:bodyPr/>
          <a:lstStyle/>
          <a:p>
            <a:r>
              <a:rPr lang="en-MY" dirty="0"/>
              <a:t>United Nations</a:t>
            </a:r>
          </a:p>
        </p:txBody>
      </p:sp>
      <p:sp>
        <p:nvSpPr>
          <p:cNvPr id="3" name="Content Placeholder 2">
            <a:extLst>
              <a:ext uri="{FF2B5EF4-FFF2-40B4-BE49-F238E27FC236}">
                <a16:creationId xmlns:a16="http://schemas.microsoft.com/office/drawing/2014/main" xmlns="" id="{67B3CDB8-79D3-4EF3-BCB5-7FF2092E6D6E}"/>
              </a:ext>
            </a:extLst>
          </p:cNvPr>
          <p:cNvSpPr>
            <a:spLocks noGrp="1"/>
          </p:cNvSpPr>
          <p:nvPr>
            <p:ph idx="1"/>
          </p:nvPr>
        </p:nvSpPr>
        <p:spPr>
          <a:xfrm>
            <a:off x="838200" y="1143001"/>
            <a:ext cx="7334250" cy="4648200"/>
          </a:xfrm>
        </p:spPr>
        <p:txBody>
          <a:bodyPr>
            <a:normAutofit/>
          </a:bodyPr>
          <a:lstStyle/>
          <a:p>
            <a:pPr marL="0" indent="0">
              <a:buNone/>
            </a:pPr>
            <a:r>
              <a:rPr lang="en-MY" sz="2400" dirty="0"/>
              <a:t>The United Nations (UN) Global Compact is a strategic policy initiative for businesses that are committed to aligning their operations and strategies with ten universally accepted principles in the areas of human rights, </a:t>
            </a:r>
            <a:r>
              <a:rPr lang="en-MY" sz="2400" dirty="0" err="1"/>
              <a:t>labor</a:t>
            </a:r>
            <a:r>
              <a:rPr lang="en-MY" sz="2400" dirty="0"/>
              <a:t>, environment and anti-corruption. By doing so, business, as a primary driver of globalization, can help ensure that markets, commerce, technology and finance advance in ways that benefit economies and societies everywhere.</a:t>
            </a:r>
          </a:p>
        </p:txBody>
      </p:sp>
    </p:spTree>
    <p:extLst>
      <p:ext uri="{BB962C8B-B14F-4D97-AF65-F5344CB8AC3E}">
        <p14:creationId xmlns:p14="http://schemas.microsoft.com/office/powerpoint/2010/main" xmlns="" val="4167795583"/>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D62338-069E-4871-97EC-A7EA1E1877AB}"/>
              </a:ext>
            </a:extLst>
          </p:cNvPr>
          <p:cNvSpPr>
            <a:spLocks noGrp="1"/>
          </p:cNvSpPr>
          <p:nvPr>
            <p:ph type="title"/>
          </p:nvPr>
        </p:nvSpPr>
        <p:spPr>
          <a:xfrm>
            <a:off x="914400" y="304800"/>
            <a:ext cx="7200900" cy="1036639"/>
          </a:xfrm>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xmlns="" id="{6DBDE555-F6C0-4182-B418-D67B7BD7AE62}"/>
              </a:ext>
            </a:extLst>
          </p:cNvPr>
          <p:cNvSpPr>
            <a:spLocks noGrp="1"/>
          </p:cNvSpPr>
          <p:nvPr>
            <p:ph idx="1"/>
          </p:nvPr>
        </p:nvSpPr>
        <p:spPr/>
        <p:txBody>
          <a:bodyPr>
            <a:normAutofit/>
          </a:bodyPr>
          <a:lstStyle/>
          <a:p>
            <a:r>
              <a:rPr lang="en-MY" sz="2400" dirty="0"/>
              <a:t>1. Human Rights</a:t>
            </a:r>
          </a:p>
          <a:p>
            <a:endParaRPr lang="en-MY" sz="2400" dirty="0"/>
          </a:p>
          <a:p>
            <a:pPr lvl="1"/>
            <a:r>
              <a:rPr lang="en-MY" sz="2400" dirty="0"/>
              <a:t>Principle 1: Businesses should support and respect the protection of internationally proclaimed human rights; </a:t>
            </a:r>
          </a:p>
          <a:p>
            <a:pPr marL="457200" lvl="1" indent="0">
              <a:buNone/>
            </a:pPr>
            <a:endParaRPr lang="en-MY" sz="2400" dirty="0"/>
          </a:p>
          <a:p>
            <a:pPr lvl="1"/>
            <a:r>
              <a:rPr lang="en-MY" sz="2400" dirty="0"/>
              <a:t>Principle 2: make sure that they are not complicit in human rights abuses.</a:t>
            </a:r>
          </a:p>
        </p:txBody>
      </p:sp>
    </p:spTree>
    <p:extLst>
      <p:ext uri="{BB962C8B-B14F-4D97-AF65-F5344CB8AC3E}">
        <p14:creationId xmlns:p14="http://schemas.microsoft.com/office/powerpoint/2010/main" xmlns="" val="137930815"/>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1F1107-0F5F-4A2F-95BD-260E3ECA1312}"/>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xmlns="" id="{73EB1287-EA7C-4F48-BFB6-BCEF558FD392}"/>
              </a:ext>
            </a:extLst>
          </p:cNvPr>
          <p:cNvSpPr>
            <a:spLocks noGrp="1"/>
          </p:cNvSpPr>
          <p:nvPr>
            <p:ph idx="1"/>
          </p:nvPr>
        </p:nvSpPr>
        <p:spPr>
          <a:xfrm>
            <a:off x="762000" y="1828801"/>
            <a:ext cx="7410450" cy="3962400"/>
          </a:xfrm>
        </p:spPr>
        <p:txBody>
          <a:bodyPr>
            <a:normAutofit/>
          </a:bodyPr>
          <a:lstStyle/>
          <a:p>
            <a:r>
              <a:rPr lang="en-MY" sz="2400" dirty="0"/>
              <a:t>2. Labour</a:t>
            </a:r>
          </a:p>
          <a:p>
            <a:pPr lvl="1"/>
            <a:r>
              <a:rPr lang="en-MY" sz="2400" dirty="0"/>
              <a:t>Principle 3: Businesses should uphold the freedom of association and the effective recognition of the right to collective bargaining;</a:t>
            </a:r>
          </a:p>
          <a:p>
            <a:pPr lvl="1"/>
            <a:r>
              <a:rPr lang="en-MY" sz="2400" dirty="0"/>
              <a:t>Principle 4: the elimination of all forms of forced and compulsory labour;</a:t>
            </a:r>
          </a:p>
          <a:p>
            <a:pPr lvl="1"/>
            <a:r>
              <a:rPr lang="en-MY" sz="2400" dirty="0"/>
              <a:t>Principle 5: the effective abolition of child labour;</a:t>
            </a:r>
          </a:p>
          <a:p>
            <a:pPr lvl="1"/>
            <a:r>
              <a:rPr lang="en-MY" sz="2400" dirty="0"/>
              <a:t>Principle 6: the elimination of discrimination in respect of employment and occupation.</a:t>
            </a:r>
          </a:p>
        </p:txBody>
      </p:sp>
    </p:spTree>
    <p:extLst>
      <p:ext uri="{BB962C8B-B14F-4D97-AF65-F5344CB8AC3E}">
        <p14:creationId xmlns:p14="http://schemas.microsoft.com/office/powerpoint/2010/main" xmlns="" val="228268725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92189A-563F-42D9-ADEE-84D9EC18798B}"/>
              </a:ext>
            </a:extLst>
          </p:cNvPr>
          <p:cNvSpPr>
            <a:spLocks noGrp="1"/>
          </p:cNvSpPr>
          <p:nvPr>
            <p:ph type="title"/>
          </p:nvPr>
        </p:nvSpPr>
        <p:spPr>
          <a:xfrm>
            <a:off x="914400" y="228600"/>
            <a:ext cx="7200900" cy="1142385"/>
          </a:xfrm>
        </p:spPr>
        <p:txBody>
          <a:bodyPr>
            <a:normAutofit/>
          </a:bodyPr>
          <a:lstStyle/>
          <a:p>
            <a:r>
              <a:rPr lang="en-MY" sz="2800" dirty="0"/>
              <a:t>Ten Principles of the United Nations Global Compact</a:t>
            </a:r>
          </a:p>
        </p:txBody>
      </p:sp>
      <p:sp>
        <p:nvSpPr>
          <p:cNvPr id="3" name="Content Placeholder 2">
            <a:extLst>
              <a:ext uri="{FF2B5EF4-FFF2-40B4-BE49-F238E27FC236}">
                <a16:creationId xmlns:a16="http://schemas.microsoft.com/office/drawing/2014/main" xmlns="" id="{67B3CDB8-79D3-4EF3-BCB5-7FF2092E6D6E}"/>
              </a:ext>
            </a:extLst>
          </p:cNvPr>
          <p:cNvSpPr>
            <a:spLocks noGrp="1"/>
          </p:cNvSpPr>
          <p:nvPr>
            <p:ph idx="1"/>
          </p:nvPr>
        </p:nvSpPr>
        <p:spPr>
          <a:xfrm>
            <a:off x="685800" y="1447800"/>
            <a:ext cx="7924800" cy="4648200"/>
          </a:xfrm>
        </p:spPr>
        <p:txBody>
          <a:bodyPr>
            <a:normAutofit fontScale="92500" lnSpcReduction="20000"/>
          </a:bodyPr>
          <a:lstStyle/>
          <a:p>
            <a:r>
              <a:rPr lang="en-MY" sz="2600" dirty="0"/>
              <a:t>3. Environment</a:t>
            </a:r>
          </a:p>
          <a:p>
            <a:pPr lvl="1"/>
            <a:r>
              <a:rPr lang="en-MY" sz="2600" dirty="0"/>
              <a:t>Principle 7: Businesses should support a precautionary approach to environmental challenges;</a:t>
            </a:r>
          </a:p>
          <a:p>
            <a:pPr lvl="1"/>
            <a:r>
              <a:rPr lang="en-MY" sz="2600" dirty="0"/>
              <a:t>Principle 8: undertake initiatives to promote greater environmental responsibility; and</a:t>
            </a:r>
          </a:p>
          <a:p>
            <a:pPr lvl="1"/>
            <a:r>
              <a:rPr lang="en-MY" sz="2600" dirty="0"/>
              <a:t>Principle 9: encourage the development and diffusion of environmentally friendly technologies.</a:t>
            </a:r>
          </a:p>
          <a:p>
            <a:endParaRPr lang="en-MY" sz="2600" dirty="0"/>
          </a:p>
          <a:p>
            <a:r>
              <a:rPr lang="en-MY" sz="2600" dirty="0"/>
              <a:t>4. Anti-Corruption</a:t>
            </a:r>
          </a:p>
          <a:p>
            <a:pPr lvl="1"/>
            <a:r>
              <a:rPr lang="en-MY" sz="2600" dirty="0"/>
              <a:t>Principle 10: Businesses should work against corruption in all its forms, including extortion and bribery.</a:t>
            </a:r>
          </a:p>
        </p:txBody>
      </p:sp>
    </p:spTree>
    <p:extLst>
      <p:ext uri="{BB962C8B-B14F-4D97-AF65-F5344CB8AC3E}">
        <p14:creationId xmlns:p14="http://schemas.microsoft.com/office/powerpoint/2010/main" xmlns="" val="2656533219"/>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CF7613-5A2A-43C8-A820-0E4238783585}"/>
              </a:ext>
            </a:extLst>
          </p:cNvPr>
          <p:cNvSpPr>
            <a:spLocks noGrp="1"/>
          </p:cNvSpPr>
          <p:nvPr>
            <p:ph type="title"/>
          </p:nvPr>
        </p:nvSpPr>
        <p:spPr>
          <a:xfrm>
            <a:off x="990600" y="304800"/>
            <a:ext cx="7200900" cy="655639"/>
          </a:xfrm>
        </p:spPr>
        <p:txBody>
          <a:bodyPr/>
          <a:lstStyle/>
          <a:p>
            <a:r>
              <a:rPr lang="en-MY" dirty="0"/>
              <a:t>Question # 6 </a:t>
            </a:r>
          </a:p>
        </p:txBody>
      </p:sp>
      <p:sp>
        <p:nvSpPr>
          <p:cNvPr id="3" name="Content Placeholder 2">
            <a:extLst>
              <a:ext uri="{FF2B5EF4-FFF2-40B4-BE49-F238E27FC236}">
                <a16:creationId xmlns:a16="http://schemas.microsoft.com/office/drawing/2014/main" xmlns="" id="{9F72E780-DD32-4FF5-9DA0-5CDD5453430E}"/>
              </a:ext>
            </a:extLst>
          </p:cNvPr>
          <p:cNvSpPr>
            <a:spLocks noGrp="1"/>
          </p:cNvSpPr>
          <p:nvPr>
            <p:ph idx="1"/>
          </p:nvPr>
        </p:nvSpPr>
        <p:spPr>
          <a:xfrm>
            <a:off x="972716" y="1628800"/>
            <a:ext cx="7198568" cy="4530725"/>
          </a:xfrm>
        </p:spPr>
        <p:txBody>
          <a:bodyPr/>
          <a:lstStyle/>
          <a:p>
            <a:pPr marL="0" indent="0">
              <a:buNone/>
            </a:pPr>
            <a:r>
              <a:rPr lang="en-MY" sz="2400" dirty="0"/>
              <a:t>What is not the principle of the UN Global Compact?	</a:t>
            </a:r>
          </a:p>
          <a:p>
            <a:pPr marL="0" indent="0">
              <a:buNone/>
            </a:pPr>
            <a:endParaRPr lang="en-MY" sz="2400" dirty="0"/>
          </a:p>
          <a:p>
            <a:pPr marL="457200" indent="-457200">
              <a:buFont typeface="+mj-lt"/>
              <a:buAutoNum type="alphaUcPeriod"/>
            </a:pPr>
            <a:r>
              <a:rPr lang="en-MY" sz="2400" dirty="0"/>
              <a:t>Human rights	</a:t>
            </a:r>
          </a:p>
          <a:p>
            <a:pPr marL="457200" indent="-457200">
              <a:buFont typeface="+mj-lt"/>
              <a:buAutoNum type="alphaUcPeriod"/>
            </a:pPr>
            <a:r>
              <a:rPr lang="en-MY" sz="2400" dirty="0"/>
              <a:t>Labour	</a:t>
            </a:r>
          </a:p>
          <a:p>
            <a:pPr marL="457200" indent="-457200">
              <a:buFont typeface="+mj-lt"/>
              <a:buAutoNum type="alphaUcPeriod"/>
            </a:pPr>
            <a:r>
              <a:rPr lang="en-MY" sz="2400" dirty="0"/>
              <a:t>Democracy	</a:t>
            </a:r>
          </a:p>
          <a:p>
            <a:pPr marL="457200" indent="-457200">
              <a:buFont typeface="+mj-lt"/>
              <a:buAutoNum type="alphaUcPeriod"/>
            </a:pPr>
            <a:r>
              <a:rPr lang="en-MY" sz="2400" dirty="0"/>
              <a:t>Anti-Corruption</a:t>
            </a:r>
          </a:p>
          <a:p>
            <a:pPr marL="0" indent="0">
              <a:buNone/>
            </a:pPr>
            <a:endParaRPr lang="en-MY" dirty="0"/>
          </a:p>
        </p:txBody>
      </p:sp>
    </p:spTree>
    <p:extLst>
      <p:ext uri="{BB962C8B-B14F-4D97-AF65-F5344CB8AC3E}">
        <p14:creationId xmlns:p14="http://schemas.microsoft.com/office/powerpoint/2010/main" xmlns="" val="4214357781"/>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C96E48-7C34-431D-875C-2774009A3E15}"/>
              </a:ext>
            </a:extLst>
          </p:cNvPr>
          <p:cNvSpPr>
            <a:spLocks noGrp="1"/>
          </p:cNvSpPr>
          <p:nvPr>
            <p:ph type="title"/>
          </p:nvPr>
        </p:nvSpPr>
        <p:spPr>
          <a:xfrm>
            <a:off x="990600" y="304800"/>
            <a:ext cx="7200900" cy="579439"/>
          </a:xfrm>
        </p:spPr>
        <p:txBody>
          <a:bodyPr/>
          <a:lstStyle/>
          <a:p>
            <a:r>
              <a:rPr lang="en-MY" dirty="0"/>
              <a:t>Answer # 6 </a:t>
            </a:r>
          </a:p>
        </p:txBody>
      </p:sp>
      <p:sp>
        <p:nvSpPr>
          <p:cNvPr id="3" name="Content Placeholder 2">
            <a:extLst>
              <a:ext uri="{FF2B5EF4-FFF2-40B4-BE49-F238E27FC236}">
                <a16:creationId xmlns:a16="http://schemas.microsoft.com/office/drawing/2014/main" xmlns="" id="{CF7071A5-80DA-498B-9451-3BB4E25885C6}"/>
              </a:ext>
            </a:extLst>
          </p:cNvPr>
          <p:cNvSpPr>
            <a:spLocks noGrp="1"/>
          </p:cNvSpPr>
          <p:nvPr>
            <p:ph idx="1"/>
          </p:nvPr>
        </p:nvSpPr>
        <p:spPr/>
        <p:txBody>
          <a:bodyPr>
            <a:normAutofit/>
          </a:bodyPr>
          <a:lstStyle/>
          <a:p>
            <a:r>
              <a:rPr lang="en-MY" sz="2400" dirty="0"/>
              <a:t>Option C </a:t>
            </a:r>
          </a:p>
        </p:txBody>
      </p:sp>
    </p:spTree>
    <p:extLst>
      <p:ext uri="{BB962C8B-B14F-4D97-AF65-F5344CB8AC3E}">
        <p14:creationId xmlns:p14="http://schemas.microsoft.com/office/powerpoint/2010/main" xmlns="" val="3513624152"/>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60DC0F-3D6B-4F43-92AF-00877E7A5167}"/>
              </a:ext>
            </a:extLst>
          </p:cNvPr>
          <p:cNvSpPr>
            <a:spLocks noGrp="1"/>
          </p:cNvSpPr>
          <p:nvPr>
            <p:ph type="title"/>
          </p:nvPr>
        </p:nvSpPr>
        <p:spPr>
          <a:xfrm>
            <a:off x="914400" y="381000"/>
            <a:ext cx="7200900" cy="655639"/>
          </a:xfrm>
        </p:spPr>
        <p:txBody>
          <a:bodyPr/>
          <a:lstStyle/>
          <a:p>
            <a:r>
              <a:rPr lang="en-MY" dirty="0"/>
              <a:t>Question</a:t>
            </a:r>
          </a:p>
        </p:txBody>
      </p:sp>
      <p:sp>
        <p:nvSpPr>
          <p:cNvPr id="3" name="Content Placeholder 2">
            <a:extLst>
              <a:ext uri="{FF2B5EF4-FFF2-40B4-BE49-F238E27FC236}">
                <a16:creationId xmlns:a16="http://schemas.microsoft.com/office/drawing/2014/main" xmlns="" id="{1F944C43-BE34-4901-B9A8-2887C3D1C98D}"/>
              </a:ext>
            </a:extLst>
          </p:cNvPr>
          <p:cNvSpPr>
            <a:spLocks noGrp="1"/>
          </p:cNvSpPr>
          <p:nvPr>
            <p:ph idx="1"/>
          </p:nvPr>
        </p:nvSpPr>
        <p:spPr>
          <a:xfrm>
            <a:off x="838200" y="1371601"/>
            <a:ext cx="7334250" cy="4419600"/>
          </a:xfrm>
        </p:spPr>
        <p:txBody>
          <a:bodyPr>
            <a:normAutofit/>
          </a:bodyPr>
          <a:lstStyle/>
          <a:p>
            <a:pPr marL="0" indent="0">
              <a:buNone/>
            </a:pPr>
            <a:r>
              <a:rPr lang="en-MY" sz="2400" dirty="0"/>
              <a:t>Which of the following issues does the International </a:t>
            </a:r>
            <a:r>
              <a:rPr lang="en-MY" sz="2400" dirty="0" err="1"/>
              <a:t>Labor</a:t>
            </a:r>
            <a:r>
              <a:rPr lang="en-MY" sz="2400" dirty="0"/>
              <a:t> Organization (ILO), European Union (EU), and the Organization Economic Cooperation and Development (OECD) all address?</a:t>
            </a:r>
          </a:p>
          <a:p>
            <a:pPr marL="0" indent="0">
              <a:buNone/>
            </a:pPr>
            <a:r>
              <a:rPr lang="en-MY" sz="2400" dirty="0"/>
              <a:t>A. Industrial relations</a:t>
            </a:r>
          </a:p>
          <a:p>
            <a:pPr marL="0" indent="0">
              <a:buNone/>
            </a:pPr>
            <a:r>
              <a:rPr lang="en-MY" sz="2400" dirty="0"/>
              <a:t>B. Combating bribery</a:t>
            </a:r>
          </a:p>
          <a:p>
            <a:pPr marL="0" indent="0">
              <a:buNone/>
            </a:pPr>
            <a:r>
              <a:rPr lang="en-MY" sz="2400" dirty="0"/>
              <a:t>C. Taxation</a:t>
            </a:r>
          </a:p>
          <a:p>
            <a:pPr marL="0" indent="0">
              <a:buNone/>
            </a:pPr>
            <a:r>
              <a:rPr lang="en-MY" sz="2400" dirty="0"/>
              <a:t>D. Education and culture</a:t>
            </a:r>
          </a:p>
        </p:txBody>
      </p:sp>
    </p:spTree>
    <p:extLst>
      <p:ext uri="{BB962C8B-B14F-4D97-AF65-F5344CB8AC3E}">
        <p14:creationId xmlns:p14="http://schemas.microsoft.com/office/powerpoint/2010/main" xmlns="" val="106904125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C1BBC6-1B54-40E8-BC98-0EA2197B3A87}"/>
              </a:ext>
            </a:extLst>
          </p:cNvPr>
          <p:cNvSpPr>
            <a:spLocks noGrp="1"/>
          </p:cNvSpPr>
          <p:nvPr>
            <p:ph type="title"/>
          </p:nvPr>
        </p:nvSpPr>
        <p:spPr/>
        <p:txBody>
          <a:bodyPr/>
          <a:lstStyle/>
          <a:p>
            <a:r>
              <a:rPr lang="en-MY" dirty="0"/>
              <a:t>Answer</a:t>
            </a:r>
          </a:p>
        </p:txBody>
      </p:sp>
      <p:sp>
        <p:nvSpPr>
          <p:cNvPr id="3" name="Content Placeholder 2">
            <a:extLst>
              <a:ext uri="{FF2B5EF4-FFF2-40B4-BE49-F238E27FC236}">
                <a16:creationId xmlns:a16="http://schemas.microsoft.com/office/drawing/2014/main" xmlns="" id="{CD7B6FF2-4C00-4A2B-BE26-31B0D72D1C06}"/>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3525278704"/>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European Union (EU)</a:t>
            </a:r>
            <a:endParaRPr lang="en-US" dirty="0"/>
          </a:p>
        </p:txBody>
      </p:sp>
      <p:sp>
        <p:nvSpPr>
          <p:cNvPr id="3" name="Content Placeholder 2"/>
          <p:cNvSpPr>
            <a:spLocks noGrp="1"/>
          </p:cNvSpPr>
          <p:nvPr>
            <p:ph idx="1"/>
          </p:nvPr>
        </p:nvSpPr>
        <p:spPr/>
        <p:txBody>
          <a:bodyPr>
            <a:normAutofit/>
          </a:bodyPr>
          <a:lstStyle/>
          <a:p>
            <a:r>
              <a:rPr lang="en-US" sz="2400" dirty="0" smtClean="0"/>
              <a:t>The European Union (EU) is a supranational and intergovernmental union of approximately 30 democratic member states in Europe (the number of members is continually changing). </a:t>
            </a:r>
            <a:endParaRPr lang="en-US" sz="2400" dirty="0" smtClean="0"/>
          </a:p>
          <a:p>
            <a:r>
              <a:rPr lang="en-US" sz="2400" dirty="0" smtClean="0"/>
              <a:t>The most prominent policy goal of the European Union is the development and maintenance of an effective single market.</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655639"/>
          </a:xfrm>
        </p:spPr>
        <p:txBody>
          <a:bodyPr/>
          <a:lstStyle/>
          <a:p>
            <a:r>
              <a:rPr lang="en-US" dirty="0" smtClean="0"/>
              <a:t>World Trade Organization (WTO)</a:t>
            </a:r>
            <a:endParaRPr lang="en-US" dirty="0"/>
          </a:p>
        </p:txBody>
      </p:sp>
      <p:sp>
        <p:nvSpPr>
          <p:cNvPr id="3" name="Content Placeholder 2"/>
          <p:cNvSpPr>
            <a:spLocks noGrp="1"/>
          </p:cNvSpPr>
          <p:nvPr>
            <p:ph idx="1"/>
          </p:nvPr>
        </p:nvSpPr>
        <p:spPr>
          <a:xfrm>
            <a:off x="533400" y="1219200"/>
            <a:ext cx="7924800" cy="4038600"/>
          </a:xfrm>
        </p:spPr>
        <p:txBody>
          <a:bodyPr/>
          <a:lstStyle/>
          <a:p>
            <a:r>
              <a:rPr lang="en-US" sz="2400" dirty="0" smtClean="0"/>
              <a:t>The World Trade Organization is an international, multilateral organization which sets the rules for the global trading system and resolves disputes between its member states (all of whom are signatories to its approximately 30 agreements).</a:t>
            </a:r>
          </a:p>
          <a:p>
            <a:endParaRPr lang="en-US" sz="2400" dirty="0" smtClean="0"/>
          </a:p>
          <a:p>
            <a:r>
              <a:rPr lang="en-US" sz="2400" dirty="0" smtClean="0"/>
              <a:t>Apart from hosting negotiations on trade rules, one of the principal functions of the WTO is to act as an arbiter of disputes between member states.</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655639"/>
          </a:xfrm>
        </p:spPr>
        <p:txBody>
          <a:bodyPr/>
          <a:lstStyle/>
          <a:p>
            <a:r>
              <a:rPr lang="en-US" dirty="0" smtClean="0"/>
              <a:t>NAFTA</a:t>
            </a:r>
            <a:endParaRPr lang="en-US" dirty="0"/>
          </a:p>
        </p:txBody>
      </p:sp>
      <p:sp>
        <p:nvSpPr>
          <p:cNvPr id="3" name="Content Placeholder 2"/>
          <p:cNvSpPr>
            <a:spLocks noGrp="1"/>
          </p:cNvSpPr>
          <p:nvPr>
            <p:ph idx="1"/>
          </p:nvPr>
        </p:nvSpPr>
        <p:spPr>
          <a:xfrm>
            <a:off x="457200" y="990600"/>
            <a:ext cx="8077200" cy="4953000"/>
          </a:xfrm>
        </p:spPr>
        <p:txBody>
          <a:bodyPr>
            <a:normAutofit lnSpcReduction="10000"/>
          </a:bodyPr>
          <a:lstStyle/>
          <a:p>
            <a:r>
              <a:rPr lang="en-US" sz="2400" dirty="0" smtClean="0"/>
              <a:t>The North American Free Trade Area is the trade bloc created by the North American Free Trade Agreement (NAFTA), whose members are Canada, Mexico, and the United States. It came into effect on January 1, 1994.</a:t>
            </a:r>
          </a:p>
          <a:p>
            <a:r>
              <a:rPr lang="en-US" sz="2400" dirty="0" smtClean="0"/>
              <a:t>NAFTA called for immediately eliminating duties on half of all U.S. goods shipped to Mexico, and gradually phasing out other tariffs over a period of about 14 years. Restrictions were to be removed from many categories, including motor vehicles and automotive parts, computers, textiles, and agriculture. The treaty also protected intellectual property rights (patents, copyrights, and trademarks) and outlined the removal of restrictions on investment among the three countries. Provisions regarding worker and environmental protection were added later as a result of supplemental agreements.</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ASEAN</a:t>
            </a:r>
            <a:endParaRPr lang="en-US" dirty="0"/>
          </a:p>
        </p:txBody>
      </p:sp>
      <p:sp>
        <p:nvSpPr>
          <p:cNvPr id="3" name="Content Placeholder 2"/>
          <p:cNvSpPr>
            <a:spLocks noGrp="1"/>
          </p:cNvSpPr>
          <p:nvPr>
            <p:ph idx="1"/>
          </p:nvPr>
        </p:nvSpPr>
        <p:spPr>
          <a:xfrm>
            <a:off x="457200" y="1143000"/>
            <a:ext cx="7772400" cy="4495800"/>
          </a:xfrm>
        </p:spPr>
        <p:txBody>
          <a:bodyPr>
            <a:normAutofit/>
          </a:bodyPr>
          <a:lstStyle/>
          <a:p>
            <a:r>
              <a:rPr lang="en-US" sz="2400" dirty="0" smtClean="0"/>
              <a:t>The Association of Southeast Asian Nations (ASEAN) was established on August 8, 1967 in Bangkok by five original Member Countries: Indonesia, Malaysia, Philippines, Singapore, and Thailand. </a:t>
            </a:r>
            <a:r>
              <a:rPr lang="en-US" sz="2400" dirty="0" smtClean="0"/>
              <a:t>The </a:t>
            </a:r>
            <a:r>
              <a:rPr lang="en-US" sz="2400" dirty="0" smtClean="0"/>
              <a:t>aims and purposes of the Association are to:</a:t>
            </a:r>
          </a:p>
          <a:p>
            <a:pPr lvl="1"/>
            <a:r>
              <a:rPr lang="en-US" sz="2400" dirty="0" smtClean="0"/>
              <a:t>Accelerate economic growth, social progress, and cultural development in the region; and</a:t>
            </a:r>
          </a:p>
          <a:p>
            <a:pPr lvl="1"/>
            <a:r>
              <a:rPr lang="en-US" sz="2400" dirty="0" smtClean="0"/>
              <a:t>Promote regional peace and stability through abiding respect for justice and the rule of law in the relationship among countries in the region, and adherence to the principles of the United Nations Charter.</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381000" y="228600"/>
          <a:ext cx="82296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70471848"/>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D01CBE-9BC3-4950-B7C9-93A86EEB6902}"/>
              </a:ext>
            </a:extLst>
          </p:cNvPr>
          <p:cNvSpPr>
            <a:spLocks noGrp="1"/>
          </p:cNvSpPr>
          <p:nvPr>
            <p:ph type="title"/>
          </p:nvPr>
        </p:nvSpPr>
        <p:spPr>
          <a:xfrm>
            <a:off x="990600" y="228600"/>
            <a:ext cx="7200900" cy="1142385"/>
          </a:xfrm>
        </p:spPr>
        <p:txBody>
          <a:bodyPr>
            <a:normAutofit/>
          </a:bodyPr>
          <a:lstStyle/>
          <a:p>
            <a:r>
              <a:rPr lang="en-MY" sz="2800" dirty="0"/>
              <a:t>Human Resource Information System (HRIS)</a:t>
            </a:r>
          </a:p>
        </p:txBody>
      </p:sp>
      <p:sp>
        <p:nvSpPr>
          <p:cNvPr id="3" name="Content Placeholder 2">
            <a:extLst>
              <a:ext uri="{FF2B5EF4-FFF2-40B4-BE49-F238E27FC236}">
                <a16:creationId xmlns=""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sz="2400" dirty="0"/>
              <a:t>Human Resource Information System (HRIS) can be briefly defined as integrated systems used to gather, store, and </a:t>
            </a:r>
            <a:r>
              <a:rPr lang="en-MY" sz="2400" dirty="0" err="1"/>
              <a:t>analyze</a:t>
            </a:r>
            <a:r>
              <a:rPr lang="en-MY" sz="2400" dirty="0"/>
              <a:t> information regarding an organization’s human resources.</a:t>
            </a:r>
          </a:p>
          <a:p>
            <a:pPr marL="0" indent="0">
              <a:buNone/>
            </a:pPr>
            <a:endParaRPr lang="en-MY" sz="2400" dirty="0"/>
          </a:p>
          <a:p>
            <a:pPr marL="0" indent="0">
              <a:buNone/>
            </a:pPr>
            <a:r>
              <a:rPr lang="en-MY" sz="2400" dirty="0"/>
              <a:t>HRIS is an information system (IS) used to acquire, store, </a:t>
            </a:r>
            <a:r>
              <a:rPr lang="en-MY" sz="2400" dirty="0" err="1"/>
              <a:t>analyze</a:t>
            </a:r>
            <a:r>
              <a:rPr lang="en-MY" sz="2400" dirty="0"/>
              <a:t>, retrieve, and distribute information regarding an organization’s human resources. The purpose of the HRIS is to provide service, in the form of accurate and timely information, to the “clients” of the system</a:t>
            </a:r>
            <a:r>
              <a:rPr lang="en-MY" dirty="0"/>
              <a:t>.</a:t>
            </a:r>
          </a:p>
        </p:txBody>
      </p:sp>
    </p:spTree>
    <p:extLst>
      <p:ext uri="{BB962C8B-B14F-4D97-AF65-F5344CB8AC3E}">
        <p14:creationId xmlns="" xmlns:p14="http://schemas.microsoft.com/office/powerpoint/2010/main" val="125654808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 xmlns:p14="http://schemas.microsoft.com/office/powerpoint/2010/main" val="3577935877"/>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914400" y="304800"/>
            <a:ext cx="7200900" cy="655639"/>
          </a:xfrm>
        </p:spPr>
        <p:txBody>
          <a:bodyPr/>
          <a:lstStyle/>
          <a:p>
            <a:r>
              <a:rPr lang="en-MY" dirty="0"/>
              <a:t>Benefits of HRIS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685800" y="1066801"/>
            <a:ext cx="7486650" cy="4724400"/>
          </a:xfrm>
        </p:spPr>
        <p:txBody>
          <a:bodyPr>
            <a:normAutofit/>
          </a:bodyPr>
          <a:lstStyle/>
          <a:p>
            <a:r>
              <a:rPr lang="en-MY" sz="2400" dirty="0"/>
              <a:t>Producing a greater number and variety of accurate and real-time HR-related reports</a:t>
            </a:r>
          </a:p>
          <a:p>
            <a:r>
              <a:rPr lang="en-MY" sz="2400" dirty="0"/>
              <a:t>Streamlining and enhancing the efficiency and effectiveness of HR administrative functions</a:t>
            </a:r>
          </a:p>
          <a:p>
            <a:r>
              <a:rPr lang="en-MY" sz="2400" dirty="0"/>
              <a:t>Shifting the focus of HR from the processing of transactions to strategic HRM</a:t>
            </a:r>
          </a:p>
          <a:p>
            <a:r>
              <a:rPr lang="en-MY" sz="2400" dirty="0"/>
              <a:t>Reengineering HR processes and functions</a:t>
            </a:r>
          </a:p>
          <a:p>
            <a:r>
              <a:rPr lang="en-MY" sz="2400" dirty="0"/>
              <a:t>Improving employee satisfaction by delivering HR services more quickly and accurately to them</a:t>
            </a:r>
          </a:p>
        </p:txBody>
      </p:sp>
    </p:spTree>
    <p:extLst>
      <p:ext uri="{BB962C8B-B14F-4D97-AF65-F5344CB8AC3E}">
        <p14:creationId xmlns="" xmlns:p14="http://schemas.microsoft.com/office/powerpoint/2010/main" val="852048585"/>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1066800" y="228600"/>
            <a:ext cx="7200900" cy="731839"/>
          </a:xfrm>
        </p:spPr>
        <p:txBody>
          <a:bodyPr/>
          <a:lstStyle/>
          <a:p>
            <a:r>
              <a:rPr lang="en-MY" dirty="0"/>
              <a:t>Factors affecting HRIS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609600" y="1371600"/>
            <a:ext cx="7696200" cy="4648200"/>
          </a:xfrm>
        </p:spPr>
        <p:txBody>
          <a:bodyPr>
            <a:noAutofit/>
          </a:bodyPr>
          <a:lstStyle/>
          <a:p>
            <a:r>
              <a:rPr lang="en-MY" sz="2200" dirty="0"/>
              <a:t>The size of the organization, with large firms generally reaping greater benefits;</a:t>
            </a:r>
          </a:p>
          <a:p>
            <a:r>
              <a:rPr lang="en-MY" sz="2200" dirty="0"/>
              <a:t>The amount of top management support and commitment;</a:t>
            </a:r>
          </a:p>
          <a:p>
            <a:r>
              <a:rPr lang="en-MY" sz="2200" dirty="0"/>
              <a:t>The availability of resources (time, money, and personnel);</a:t>
            </a:r>
          </a:p>
          <a:p>
            <a:r>
              <a:rPr lang="en-MY" sz="2200" dirty="0"/>
              <a:t>The HR philosophy of the company as well as its vision, organizational culture, structure, and systems; managerial competence in cross-functional decision making, employee involvement, and coaching; and</a:t>
            </a:r>
          </a:p>
          <a:p>
            <a:r>
              <a:rPr lang="en-MY" sz="2200" dirty="0"/>
              <a:t>The ability and motivation of employees in adopting change, such as increased automation across and between functions</a:t>
            </a:r>
          </a:p>
        </p:txBody>
      </p:sp>
    </p:spTree>
    <p:extLst>
      <p:ext uri="{BB962C8B-B14F-4D97-AF65-F5344CB8AC3E}">
        <p14:creationId xmlns="" xmlns:p14="http://schemas.microsoft.com/office/powerpoint/2010/main" val="3301754923"/>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4554AC-12D7-471B-ADCF-9FCCE2CC4476}"/>
              </a:ext>
            </a:extLst>
          </p:cNvPr>
          <p:cNvSpPr>
            <a:spLocks noGrp="1"/>
          </p:cNvSpPr>
          <p:nvPr>
            <p:ph type="title"/>
          </p:nvPr>
        </p:nvSpPr>
        <p:spPr>
          <a:xfrm>
            <a:off x="990600" y="228600"/>
            <a:ext cx="7200900" cy="655639"/>
          </a:xfrm>
        </p:spPr>
        <p:txBody>
          <a:bodyPr/>
          <a:lstStyle/>
          <a:p>
            <a:r>
              <a:rPr lang="en-MY" dirty="0"/>
              <a:t>HR Systems</a:t>
            </a:r>
          </a:p>
        </p:txBody>
      </p:sp>
      <p:pic>
        <p:nvPicPr>
          <p:cNvPr id="5" name="Picture 4">
            <a:extLst>
              <a:ext uri="{FF2B5EF4-FFF2-40B4-BE49-F238E27FC236}">
                <a16:creationId xmlns="" xmlns:a16="http://schemas.microsoft.com/office/drawing/2014/main" id="{4C42FFA1-3513-4F01-B93C-0A67974BDAFE}"/>
              </a:ext>
            </a:extLst>
          </p:cNvPr>
          <p:cNvPicPr>
            <a:picLocks noChangeAspect="1"/>
          </p:cNvPicPr>
          <p:nvPr/>
        </p:nvPicPr>
        <p:blipFill>
          <a:blip r:embed="rId2"/>
          <a:stretch>
            <a:fillRect/>
          </a:stretch>
        </p:blipFill>
        <p:spPr>
          <a:xfrm>
            <a:off x="990600" y="990600"/>
            <a:ext cx="6813117" cy="4464496"/>
          </a:xfrm>
          <a:prstGeom prst="rect">
            <a:avLst/>
          </a:prstGeom>
        </p:spPr>
      </p:pic>
    </p:spTree>
    <p:extLst>
      <p:ext uri="{BB962C8B-B14F-4D97-AF65-F5344CB8AC3E}">
        <p14:creationId xmlns="" xmlns:p14="http://schemas.microsoft.com/office/powerpoint/2010/main" val="3825422516"/>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a:xfrm>
            <a:off x="914400" y="304800"/>
            <a:ext cx="7200900" cy="731839"/>
          </a:xfrm>
        </p:spPr>
        <p:txBody>
          <a:bodyPr/>
          <a:lstStyle/>
          <a:p>
            <a:r>
              <a:rPr lang="en-MY" dirty="0"/>
              <a:t>HRIS Modules</a:t>
            </a:r>
          </a:p>
        </p:txBody>
      </p:sp>
      <p:pic>
        <p:nvPicPr>
          <p:cNvPr id="5" name="Picture 4">
            <a:extLst>
              <a:ext uri="{FF2B5EF4-FFF2-40B4-BE49-F238E27FC236}">
                <a16:creationId xmlns="" xmlns:a16="http://schemas.microsoft.com/office/drawing/2014/main" id="{02A36068-3606-4B91-994E-0F73713B7C10}"/>
              </a:ext>
            </a:extLst>
          </p:cNvPr>
          <p:cNvPicPr>
            <a:picLocks noChangeAspect="1"/>
          </p:cNvPicPr>
          <p:nvPr/>
        </p:nvPicPr>
        <p:blipFill>
          <a:blip r:embed="rId2"/>
          <a:stretch>
            <a:fillRect/>
          </a:stretch>
        </p:blipFill>
        <p:spPr>
          <a:xfrm>
            <a:off x="914400" y="990600"/>
            <a:ext cx="7075875" cy="4911689"/>
          </a:xfrm>
          <a:prstGeom prst="rect">
            <a:avLst/>
          </a:prstGeom>
        </p:spPr>
      </p:pic>
    </p:spTree>
    <p:extLst>
      <p:ext uri="{BB962C8B-B14F-4D97-AF65-F5344CB8AC3E}">
        <p14:creationId xmlns="" xmlns:p14="http://schemas.microsoft.com/office/powerpoint/2010/main" val="297350521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a:bodyPr>
          <a:lstStyle/>
          <a:p>
            <a:r>
              <a:rPr lang="en-MY" sz="2400" dirty="0"/>
              <a:t>Electronic Data Processing (EDP)</a:t>
            </a:r>
          </a:p>
          <a:p>
            <a:r>
              <a:rPr lang="en-MY" sz="2400" dirty="0"/>
              <a:t>Management Information Systems (MIS)</a:t>
            </a:r>
          </a:p>
          <a:p>
            <a:r>
              <a:rPr lang="en-MY" sz="2400" dirty="0"/>
              <a:t>Decision Support Systems (DSS).</a:t>
            </a:r>
          </a:p>
        </p:txBody>
      </p:sp>
    </p:spTree>
    <p:extLst>
      <p:ext uri="{BB962C8B-B14F-4D97-AF65-F5344CB8AC3E}">
        <p14:creationId xmlns="" xmlns:p14="http://schemas.microsoft.com/office/powerpoint/2010/main" val="119850478"/>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a:xfrm>
            <a:off x="914400" y="304800"/>
            <a:ext cx="7200900" cy="655639"/>
          </a:xfrm>
        </p:spPr>
        <p:txBody>
          <a:bodyPr/>
          <a:lstStyle/>
          <a:p>
            <a:r>
              <a:rPr lang="en-MY" dirty="0"/>
              <a:t>Electronic Data Processing (EDP)</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a:xfrm>
            <a:off x="762000" y="1107232"/>
            <a:ext cx="7931224" cy="5141168"/>
          </a:xfrm>
        </p:spPr>
        <p:txBody>
          <a:bodyPr>
            <a:normAutofit lnSpcReduction="10000"/>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 xmlns:p14="http://schemas.microsoft.com/office/powerpoint/2010/main" val="232994744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a:xfrm>
            <a:off x="762000" y="381000"/>
            <a:ext cx="7410450" cy="731839"/>
          </a:xfrm>
        </p:spPr>
        <p:txBody>
          <a:bodyPr>
            <a:normAutofit/>
          </a:bodyPr>
          <a:lstStyle/>
          <a:p>
            <a:r>
              <a:rPr lang="en-MY" sz="2800" dirty="0"/>
              <a:t>Management Information Systems (MIS)</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 xmlns:p14="http://schemas.microsoft.com/office/powerpoint/2010/main" val="3638028154"/>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914400" y="304800"/>
            <a:ext cx="7200900" cy="655639"/>
          </a:xfrm>
        </p:spPr>
        <p:txBody>
          <a:bodyPr/>
          <a:lstStyle/>
          <a:p>
            <a:r>
              <a:rPr lang="en-MY" dirty="0"/>
              <a:t>Decision Support Systems (DSS)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762000" y="1143000"/>
            <a:ext cx="7696200" cy="4876800"/>
          </a:xfrm>
        </p:spPr>
        <p:txBody>
          <a:bodyPr>
            <a:normAutofit lnSpcReduction="10000"/>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 xmlns:p14="http://schemas.microsoft.com/office/powerpoint/2010/main" val="3273242226"/>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14400" y="228600"/>
            <a:ext cx="7200900" cy="579439"/>
          </a:xfrm>
        </p:spPr>
        <p:txBody>
          <a:bodyPr/>
          <a:lstStyle/>
          <a:p>
            <a:r>
              <a:rPr lang="en-MY" dirty="0"/>
              <a:t>Core HR</a:t>
            </a:r>
          </a:p>
        </p:txBody>
      </p:sp>
      <p:sp>
        <p:nvSpPr>
          <p:cNvPr id="4" name="Content Placeholder 3"/>
          <p:cNvSpPr>
            <a:spLocks noGrp="1"/>
          </p:cNvSpPr>
          <p:nvPr>
            <p:ph idx="1"/>
          </p:nvPr>
        </p:nvSpPr>
        <p:spPr>
          <a:xfrm>
            <a:off x="609600" y="990600"/>
            <a:ext cx="5257800" cy="5181600"/>
          </a:xfrm>
        </p:spPr>
        <p:txBody>
          <a:bodyPr>
            <a:normAutofit fontScale="77500" lnSpcReduction="20000"/>
          </a:bodyPr>
          <a:lstStyle/>
          <a:p>
            <a:r>
              <a:rPr lang="en-US" dirty="0" smtClean="0"/>
              <a:t>Recruitment and Selection</a:t>
            </a:r>
          </a:p>
          <a:p>
            <a:r>
              <a:rPr lang="en-US" dirty="0" smtClean="0"/>
              <a:t>Personnel Administration</a:t>
            </a:r>
          </a:p>
          <a:p>
            <a:r>
              <a:rPr lang="en-US" dirty="0" smtClean="0"/>
              <a:t>Time, Labor, and Knowledge Management</a:t>
            </a:r>
          </a:p>
          <a:p>
            <a:r>
              <a:rPr lang="en-US" dirty="0" smtClean="0"/>
              <a:t>Training and Development</a:t>
            </a:r>
          </a:p>
          <a:p>
            <a:r>
              <a:rPr lang="en-US" dirty="0" smtClean="0"/>
              <a:t>Pension Administration</a:t>
            </a:r>
          </a:p>
          <a:p>
            <a:r>
              <a:rPr lang="en-US" dirty="0" smtClean="0"/>
              <a:t>Compensation and Benefits Administration</a:t>
            </a:r>
          </a:p>
          <a:p>
            <a:r>
              <a:rPr lang="en-US" dirty="0" smtClean="0"/>
              <a:t>Payroll Interface</a:t>
            </a:r>
          </a:p>
          <a:p>
            <a:r>
              <a:rPr lang="en-US" dirty="0" smtClean="0"/>
              <a:t>Performance Evaluation</a:t>
            </a:r>
          </a:p>
          <a:p>
            <a:r>
              <a:rPr lang="en-US" dirty="0" smtClean="0"/>
              <a:t>Outplacement</a:t>
            </a:r>
          </a:p>
          <a:p>
            <a:r>
              <a:rPr lang="en-US" dirty="0" smtClean="0"/>
              <a:t>Labor Relations</a:t>
            </a:r>
          </a:p>
          <a:p>
            <a:r>
              <a:rPr lang="en-US" dirty="0" smtClean="0"/>
              <a:t>Expense and Travel Administration</a:t>
            </a:r>
          </a:p>
          <a:p>
            <a:r>
              <a:rPr lang="en-US" dirty="0" smtClean="0"/>
              <a:t>Organizational Management</a:t>
            </a:r>
          </a:p>
          <a:p>
            <a:r>
              <a:rPr lang="en-US" dirty="0" smtClean="0"/>
              <a:t>Health and Safety</a:t>
            </a:r>
            <a:endParaRPr lang="en-US" dirty="0"/>
          </a:p>
        </p:txBody>
      </p:sp>
    </p:spTree>
    <p:extLst>
      <p:ext uri="{BB962C8B-B14F-4D97-AF65-F5344CB8AC3E}">
        <p14:creationId xmlns="" xmlns:p14="http://schemas.microsoft.com/office/powerpoint/2010/main" val="2986919779"/>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p:txBody>
          <a:bodyPr>
            <a:normAutofit/>
          </a:bodyPr>
          <a:lstStyle/>
          <a:p>
            <a:pPr marL="0" indent="0">
              <a:buNone/>
            </a:pPr>
            <a:r>
              <a:rPr lang="en-MY" sz="2400" dirty="0"/>
              <a:t>The use of technology to offer services that would be performed by an HR representative. commonly called : </a:t>
            </a:r>
          </a:p>
          <a:p>
            <a:r>
              <a:rPr lang="en-MY" sz="2400" dirty="0"/>
              <a:t>Manager Self-Service (MSS)</a:t>
            </a:r>
          </a:p>
          <a:p>
            <a:r>
              <a:rPr lang="en-MY" sz="2400" dirty="0"/>
              <a:t>Employee Self- Service (ESS)</a:t>
            </a:r>
          </a:p>
        </p:txBody>
      </p:sp>
    </p:spTree>
    <p:extLst>
      <p:ext uri="{BB962C8B-B14F-4D97-AF65-F5344CB8AC3E}">
        <p14:creationId xmlns="" xmlns:p14="http://schemas.microsoft.com/office/powerpoint/2010/main" val="34943506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lnSpcReduction="10000"/>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centralized or decentralized service delivery models and are almost always found when HR services are outsourced.</a:t>
            </a:r>
          </a:p>
        </p:txBody>
      </p:sp>
    </p:spTree>
    <p:extLst>
      <p:ext uri="{BB962C8B-B14F-4D97-AF65-F5344CB8AC3E}">
        <p14:creationId xmlns="" xmlns:p14="http://schemas.microsoft.com/office/powerpoint/2010/main" val="711589853"/>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normAutofit/>
          </a:bodyPr>
          <a:lstStyle/>
          <a:p>
            <a:pPr marL="0" indent="0">
              <a:buNone/>
            </a:pPr>
            <a:r>
              <a:rPr lang="en-MY" sz="2400"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 xmlns:p14="http://schemas.microsoft.com/office/powerpoint/2010/main" val="643006467"/>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a:xfrm>
            <a:off x="990600" y="228600"/>
            <a:ext cx="7200900" cy="579439"/>
          </a:xfrm>
        </p:spPr>
        <p:txBody>
          <a:bodyPr/>
          <a:lstStyle/>
          <a:p>
            <a:r>
              <a:rPr lang="en-MY" dirty="0"/>
              <a:t>HR Portals in Self-Service</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533400" y="1031875"/>
            <a:ext cx="8153400" cy="5216525"/>
          </a:xfrm>
        </p:spPr>
        <p:txBody>
          <a:bodyPr>
            <a:normAutofit/>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 xmlns:p14="http://schemas.microsoft.com/office/powerpoint/2010/main" val="4122392705"/>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914400" y="381000"/>
            <a:ext cx="7200900" cy="579439"/>
          </a:xfrm>
        </p:spPr>
        <p:txBody>
          <a:bodyPr/>
          <a:lstStyle/>
          <a:p>
            <a:r>
              <a:rPr lang="en-MY" dirty="0"/>
              <a:t>Knowledge Management (KM)</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611560" y="1600200"/>
            <a:ext cx="8424936" cy="4530725"/>
          </a:xfrm>
        </p:spPr>
        <p:txBody>
          <a:bodyPr>
            <a:normAutofit fontScale="92500"/>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 xmlns:p14="http://schemas.microsoft.com/office/powerpoint/2010/main" val="254479533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1066800" y="228600"/>
            <a:ext cx="7200900" cy="655639"/>
          </a:xfrm>
        </p:spPr>
        <p:txBody>
          <a:bodyPr/>
          <a:lstStyle/>
          <a:p>
            <a:r>
              <a:rPr lang="en-MY" dirty="0"/>
              <a:t>Talent Management Systems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990600" y="1066801"/>
            <a:ext cx="7181850" cy="4724400"/>
          </a:xfrm>
        </p:spPr>
        <p:txBody>
          <a:bodyPr>
            <a:normAutofit fontScale="92500" lnSpcReduction="20000"/>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 xmlns:p14="http://schemas.microsoft.com/office/powerpoint/2010/main" val="1663727293"/>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a:xfrm>
            <a:off x="914400" y="304800"/>
            <a:ext cx="7200900" cy="655639"/>
          </a:xfrm>
        </p:spPr>
        <p:txBody>
          <a:bodyPr/>
          <a:lstStyle/>
          <a:p>
            <a:r>
              <a:rPr lang="en-MY" dirty="0"/>
              <a:t>Applicant Tracking Systems (ATS)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a:xfrm>
            <a:off x="838200" y="1143000"/>
            <a:ext cx="7467600" cy="5029199"/>
          </a:xfrm>
        </p:spPr>
        <p:txBody>
          <a:bodyPr>
            <a:normAutofit fontScale="85000" lnSpcReduction="20000"/>
          </a:bodyPr>
          <a:lstStyle/>
          <a:p>
            <a:pPr marL="0" indent="0">
              <a:buNone/>
            </a:pPr>
            <a:r>
              <a:rPr lang="en-MY" sz="26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600" dirty="0"/>
          </a:p>
          <a:p>
            <a:pPr marL="0" indent="0">
              <a:buNone/>
            </a:pPr>
            <a:r>
              <a:rPr lang="en-MY" sz="26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r>
              <a:rPr lang="en-MY" sz="2000" dirty="0"/>
              <a:t>.</a:t>
            </a:r>
          </a:p>
        </p:txBody>
      </p:sp>
    </p:spTree>
    <p:extLst>
      <p:ext uri="{BB962C8B-B14F-4D97-AF65-F5344CB8AC3E}">
        <p14:creationId xmlns="" xmlns:p14="http://schemas.microsoft.com/office/powerpoint/2010/main" val="1594338410"/>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a:bodyPr>
          <a:lstStyle/>
          <a:p>
            <a:pPr marL="0" indent="0">
              <a:buNone/>
            </a:pPr>
            <a:r>
              <a:rPr lang="en-MY" sz="2400"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sz="2400" dirty="0" err="1"/>
              <a:t>ly</a:t>
            </a:r>
            <a:r>
              <a:rPr lang="en-MY" sz="2400" dirty="0"/>
              <a:t> large datasets.</a:t>
            </a:r>
          </a:p>
        </p:txBody>
      </p:sp>
    </p:spTree>
    <p:extLst>
      <p:ext uri="{BB962C8B-B14F-4D97-AF65-F5344CB8AC3E}">
        <p14:creationId xmlns="" xmlns:p14="http://schemas.microsoft.com/office/powerpoint/2010/main" val="2657397467"/>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normAutofit/>
          </a:bodyPr>
          <a:lstStyle/>
          <a:p>
            <a:pPr marL="0" indent="0">
              <a:buNone/>
            </a:pPr>
            <a:r>
              <a:rPr lang="en-MY" sz="2400"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 xmlns:p14="http://schemas.microsoft.com/office/powerpoint/2010/main" val="279988379"/>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p:txBody>
          <a:bodyPr>
            <a:normAutofit/>
          </a:bodyPr>
          <a:lstStyle/>
          <a:p>
            <a:pPr marL="0" indent="0">
              <a:buNone/>
            </a:pPr>
            <a:r>
              <a:rPr lang="en-MY" sz="2400" dirty="0"/>
              <a:t>Workforce </a:t>
            </a:r>
            <a:r>
              <a:rPr lang="en-MY" sz="2400" dirty="0" err="1"/>
              <a:t>modeling</a:t>
            </a:r>
            <a:r>
              <a:rPr lang="en-MY" sz="2400"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 xmlns:p14="http://schemas.microsoft.com/office/powerpoint/2010/main" val="1366092439"/>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304800"/>
            <a:ext cx="7200900" cy="608985"/>
          </a:xfrm>
        </p:spPr>
        <p:txBody>
          <a:bodyPr>
            <a:normAutofit/>
          </a:bodyPr>
          <a:lstStyle/>
          <a:p>
            <a:r>
              <a:rPr lang="en-MY" sz="2800" dirty="0"/>
              <a:t>Employee Data Privacy and Protection</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914400" y="1143000"/>
            <a:ext cx="7543800" cy="4952999"/>
          </a:xfrm>
        </p:spPr>
        <p:txBody>
          <a:bodyPr>
            <a:normAutofit fontScale="92500" lnSpcReduction="20000"/>
          </a:bodyPr>
          <a:lstStyle/>
          <a:p>
            <a:pPr marL="0" indent="0">
              <a:buNone/>
            </a:pPr>
            <a:r>
              <a:rPr lang="en-MY" sz="2600" dirty="0"/>
              <a:t>A HRIS contains highly sensitive data, including employees’ social security numbers, payroll information, and even medical information. Information leaks and data breaches of the HRIS can be detrimental to individual employees and your organization as a whole. As such, it is important to take steps to make sure that that information is as safe as possible, from both internal and external threats.</a:t>
            </a:r>
          </a:p>
          <a:p>
            <a:pPr marL="0" indent="0">
              <a:buNone/>
            </a:pPr>
            <a:endParaRPr lang="en-MY" sz="2600" dirty="0"/>
          </a:p>
          <a:p>
            <a:pPr marL="0" indent="0">
              <a:buNone/>
            </a:pPr>
            <a:r>
              <a:rPr lang="en-MY" sz="2600" dirty="0"/>
              <a:t>The General Data Protection Regulation (GDPR) came into effect on 25th May 2018. It was introduced to raise the bar on data privacy and ensure that personal information – data that can be identified with a natural person – is secured and managed in a way that is much more accountable and robust than in the past</a:t>
            </a:r>
            <a:r>
              <a:rPr lang="en-MY" sz="2000" dirty="0"/>
              <a:t>.</a:t>
            </a:r>
          </a:p>
        </p:txBody>
      </p:sp>
    </p:spTree>
    <p:extLst>
      <p:ext uri="{BB962C8B-B14F-4D97-AF65-F5344CB8AC3E}">
        <p14:creationId xmlns="" xmlns:p14="http://schemas.microsoft.com/office/powerpoint/2010/main" val="345223187"/>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655639"/>
          </a:xfrm>
        </p:spPr>
        <p:txBody>
          <a:bodyPr/>
          <a:lstStyle/>
          <a:p>
            <a:r>
              <a:rPr lang="en-US" dirty="0" smtClean="0"/>
              <a:t>Data Security</a:t>
            </a:r>
            <a:endParaRPr lang="en-US" dirty="0"/>
          </a:p>
        </p:txBody>
      </p:sp>
      <p:sp>
        <p:nvSpPr>
          <p:cNvPr id="3" name="Content Placeholder 2"/>
          <p:cNvSpPr>
            <a:spLocks noGrp="1"/>
          </p:cNvSpPr>
          <p:nvPr>
            <p:ph idx="1"/>
          </p:nvPr>
        </p:nvSpPr>
        <p:spPr>
          <a:xfrm>
            <a:off x="685800" y="1143000"/>
            <a:ext cx="7772400" cy="4952999"/>
          </a:xfrm>
        </p:spPr>
        <p:txBody>
          <a:bodyPr>
            <a:normAutofit lnSpcReduction="10000"/>
          </a:bodyPr>
          <a:lstStyle/>
          <a:p>
            <a:pPr>
              <a:buNone/>
            </a:pPr>
            <a:r>
              <a:rPr lang="en-MY" dirty="0" smtClean="0"/>
              <a:t>The organization’s security measures must address:</a:t>
            </a:r>
            <a:endParaRPr lang="en-US" dirty="0" smtClean="0"/>
          </a:p>
          <a:p>
            <a:pPr lvl="0"/>
            <a:r>
              <a:rPr lang="en-MY" dirty="0" smtClean="0"/>
              <a:t>Exposure of electronically stored sensitive data (e.g., personal or benefits information).</a:t>
            </a:r>
            <a:endParaRPr lang="en-US" dirty="0" smtClean="0"/>
          </a:p>
          <a:p>
            <a:pPr lvl="0"/>
            <a:r>
              <a:rPr lang="en-MY" dirty="0" smtClean="0"/>
              <a:t>Loss of sensitive personnel data.</a:t>
            </a:r>
            <a:endParaRPr lang="en-US" dirty="0" smtClean="0"/>
          </a:p>
          <a:p>
            <a:pPr lvl="0"/>
            <a:r>
              <a:rPr lang="en-MY" dirty="0" smtClean="0"/>
              <a:t>Unauthorized updates of key data.</a:t>
            </a:r>
          </a:p>
          <a:p>
            <a:pPr lvl="0"/>
            <a:endParaRPr lang="en-US" dirty="0" smtClean="0"/>
          </a:p>
          <a:p>
            <a:pPr>
              <a:buNone/>
            </a:pPr>
            <a:r>
              <a:rPr lang="en-MY" dirty="0" smtClean="0"/>
              <a:t>While data security is a complex task that is perpetual and unending, general security protections involve:</a:t>
            </a:r>
            <a:endParaRPr lang="en-US" dirty="0" smtClean="0"/>
          </a:p>
          <a:p>
            <a:pPr lvl="0"/>
            <a:r>
              <a:rPr lang="en-MY" dirty="0" smtClean="0"/>
              <a:t>Limiting logical and physical access to databases and systems.</a:t>
            </a:r>
            <a:endParaRPr lang="en-US" dirty="0" smtClean="0"/>
          </a:p>
          <a:p>
            <a:pPr lvl="0"/>
            <a:r>
              <a:rPr lang="en-MY" dirty="0" smtClean="0"/>
              <a:t>Encrypting data that is being transmitted over the Internet or is stored on system servers.</a:t>
            </a:r>
            <a:endParaRPr lang="en-US" dirty="0" smtClean="0"/>
          </a:p>
          <a:p>
            <a:pPr lvl="0"/>
            <a:r>
              <a:rPr lang="en-MY" dirty="0" smtClean="0"/>
              <a:t>Protecting against hacking and social engineering.</a:t>
            </a:r>
            <a:endParaRPr lang="en-US" dirty="0" smtClean="0"/>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Features of GDPR in HRIS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p:txBody>
          <a:bodyPr/>
          <a:lstStyle/>
          <a:p>
            <a:pPr marL="514350" indent="-514350">
              <a:buFont typeface="+mj-lt"/>
              <a:buAutoNum type="arabicPeriod"/>
            </a:pPr>
            <a:r>
              <a:rPr lang="en-MY" dirty="0"/>
              <a:t>Keep HR data secure</a:t>
            </a:r>
          </a:p>
          <a:p>
            <a:pPr marL="514350" indent="-514350">
              <a:buFont typeface="+mj-lt"/>
              <a:buAutoNum type="arabicPeriod"/>
            </a:pPr>
            <a:r>
              <a:rPr lang="en-MY" dirty="0"/>
              <a:t>Improve data accuracy</a:t>
            </a:r>
          </a:p>
          <a:p>
            <a:pPr marL="514350" indent="-514350">
              <a:buFont typeface="+mj-lt"/>
              <a:buAutoNum type="arabicPeriod"/>
            </a:pPr>
            <a:r>
              <a:rPr lang="en-MY" dirty="0"/>
              <a:t>Manage data subject requests</a:t>
            </a:r>
          </a:p>
          <a:p>
            <a:pPr marL="514350" indent="-514350">
              <a:buFont typeface="+mj-lt"/>
              <a:buAutoNum type="arabicPeriod"/>
            </a:pPr>
            <a:r>
              <a:rPr lang="en-MY" dirty="0"/>
              <a:t>Track employee consent</a:t>
            </a:r>
          </a:p>
          <a:p>
            <a:pPr marL="514350" indent="-514350">
              <a:buFont typeface="+mj-lt"/>
              <a:buAutoNum type="arabicPeriod"/>
            </a:pPr>
            <a:r>
              <a:rPr lang="en-MY" dirty="0"/>
              <a:t>Simplify data deletion</a:t>
            </a:r>
          </a:p>
          <a:p>
            <a:pPr marL="514350" indent="-514350">
              <a:buFont typeface="+mj-lt"/>
              <a:buAutoNum type="arabicPeriod"/>
            </a:pPr>
            <a:r>
              <a:rPr lang="en-MY" dirty="0"/>
              <a:t>Build a culture of privacy</a:t>
            </a:r>
          </a:p>
          <a:p>
            <a:pPr marL="514350" indent="-514350">
              <a:buFont typeface="+mj-lt"/>
              <a:buAutoNum type="arabicPeriod"/>
            </a:pPr>
            <a:r>
              <a:rPr lang="en-MY" dirty="0"/>
              <a:t>Keep employees informed</a:t>
            </a:r>
          </a:p>
        </p:txBody>
      </p:sp>
    </p:spTree>
    <p:extLst>
      <p:ext uri="{BB962C8B-B14F-4D97-AF65-F5344CB8AC3E}">
        <p14:creationId xmlns="" xmlns:p14="http://schemas.microsoft.com/office/powerpoint/2010/main" val="734066678"/>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1. Keep HR data secure</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lnSpcReduction="10000"/>
          </a:bodyPr>
          <a:lstStyle/>
          <a:p>
            <a:pPr marL="0" indent="0">
              <a:buNone/>
            </a:pPr>
            <a:r>
              <a:rPr lang="en-MY" sz="2400" dirty="0"/>
              <a:t>The GDPR requires ‘personal data’ to be processed in a manner that ensures its security. Personal data is defined as ‘any information relating to an identifiable pe </a:t>
            </a:r>
            <a:r>
              <a:rPr lang="en-MY" sz="2400" dirty="0" err="1"/>
              <a:t>rson</a:t>
            </a:r>
            <a:r>
              <a:rPr lang="en-MY" sz="2400" dirty="0"/>
              <a:t> who can be directly or indirectly identified in particular by reference to an identifier’, and covers paper files, spreadsheets and digital documents. The onus is on you as the data controller to demonstrate, for example, that you know where the information is held, why you collect it, how it is used and who has access to it, as well as have effective systems in place to secure it and report any data breaches.</a:t>
            </a:r>
          </a:p>
        </p:txBody>
      </p:sp>
    </p:spTree>
    <p:extLst>
      <p:ext uri="{BB962C8B-B14F-4D97-AF65-F5344CB8AC3E}">
        <p14:creationId xmlns="" xmlns:p14="http://schemas.microsoft.com/office/powerpoint/2010/main" val="1741130850"/>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2. Improve data accuracy</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normAutofit/>
          </a:bodyPr>
          <a:lstStyle/>
          <a:p>
            <a:pPr marL="0" indent="0">
              <a:buNone/>
            </a:pPr>
            <a:r>
              <a:rPr lang="en-MY" sz="2400" dirty="0"/>
              <a:t>Under GDPR you are required to ensure that personal data is accurate and complete and to put it right when it is not. This could be almost unmanageable if employees can’t see what data you hold about them in the first place. The GDPR includes a best practice recommendation that, where possible, organizations should be able to provide remote access to a secure self-service system which would provide the individual with direct access to his or her information.</a:t>
            </a:r>
          </a:p>
        </p:txBody>
      </p:sp>
    </p:spTree>
    <p:extLst>
      <p:ext uri="{BB962C8B-B14F-4D97-AF65-F5344CB8AC3E}">
        <p14:creationId xmlns="" xmlns:p14="http://schemas.microsoft.com/office/powerpoint/2010/main" val="1932130275"/>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a:xfrm>
            <a:off x="990600" y="457200"/>
            <a:ext cx="7200900" cy="579439"/>
          </a:xfrm>
        </p:spPr>
        <p:txBody>
          <a:bodyPr/>
          <a:lstStyle/>
          <a:p>
            <a:r>
              <a:rPr lang="en-MY" dirty="0"/>
              <a:t>3. Manage data subject requests</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Employees (and job candidates) have the right to request a copy of the data you hold about them. GDPR requires that you respond to data subject requests comprehensively and quickly and without charging (at least the first time).</a:t>
            </a:r>
          </a:p>
          <a:p>
            <a:pPr marL="0" indent="0">
              <a:buNone/>
            </a:pPr>
            <a:endParaRPr lang="en-MY" sz="2400" dirty="0"/>
          </a:p>
          <a:p>
            <a:pPr marL="0" indent="0">
              <a:buNone/>
            </a:pPr>
            <a:r>
              <a:rPr lang="en-MY" sz="2400" dirty="0"/>
              <a:t>By storing your HR data and documents in HRIS, you’ll always know what information you hold about each of your employees. Straightforward reporting and export to Excel for HR administrators means you are better positioned to respond to data subject requests, as well as another requirement of GDPR: the data subject’s right to take their data with them in a manageable, digital format.</a:t>
            </a:r>
          </a:p>
        </p:txBody>
      </p:sp>
    </p:spTree>
    <p:extLst>
      <p:ext uri="{BB962C8B-B14F-4D97-AF65-F5344CB8AC3E}">
        <p14:creationId xmlns="" xmlns:p14="http://schemas.microsoft.com/office/powerpoint/2010/main" val="3128885085"/>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838200" y="304800"/>
            <a:ext cx="7200900" cy="579439"/>
          </a:xfrm>
        </p:spPr>
        <p:txBody>
          <a:bodyPr/>
          <a:lstStyle/>
          <a:p>
            <a:r>
              <a:rPr lang="en-MY" dirty="0"/>
              <a:t>4. Track employee consent</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p:txBody>
          <a:bodyPr>
            <a:normAutofit/>
          </a:bodyPr>
          <a:lstStyle/>
          <a:p>
            <a:pPr marL="0" indent="0">
              <a:buNone/>
            </a:pPr>
            <a:r>
              <a:rPr lang="en-MY" sz="2400" dirty="0"/>
              <a:t>In an employment context, consent is not the most appropriate option for processing most employee data. However, there may be occasions when you will need to obtain consent. For example, when collecting and storing information about employees that is not obviously needed to run your organization, like tracking movements through remote control technologies, or passing employee information on to a third party for marketing purposes.</a:t>
            </a:r>
          </a:p>
        </p:txBody>
      </p:sp>
    </p:spTree>
    <p:extLst>
      <p:ext uri="{BB962C8B-B14F-4D97-AF65-F5344CB8AC3E}">
        <p14:creationId xmlns="" xmlns:p14="http://schemas.microsoft.com/office/powerpoint/2010/main" val="104881703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304800"/>
            <a:ext cx="7200900" cy="655639"/>
          </a:xfrm>
        </p:spPr>
        <p:txBody>
          <a:bodyPr/>
          <a:lstStyle/>
          <a:p>
            <a:r>
              <a:rPr lang="en-MY" dirty="0"/>
              <a:t>5. Simplify data deletion</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914400" y="1219201"/>
            <a:ext cx="7258050" cy="4572000"/>
          </a:xfrm>
        </p:spPr>
        <p:txBody>
          <a:bodyPr>
            <a:normAutofit/>
          </a:bodyPr>
          <a:lstStyle/>
          <a:p>
            <a:pPr marL="0" indent="0">
              <a:buNone/>
            </a:pPr>
            <a:r>
              <a:rPr lang="en-MY" sz="2400" dirty="0"/>
              <a:t>Once you no longer need personal data for the purpose for which it was collected, data protection legislation says it should be deleted unless you have other grounds for retaining it. These could be for legislative reasons, or if discarding the data too soon would disadvantage your business. To make matters more complicated, the GDPR expressly authorizes individual member states to implement more specific rules in respect of the processing of HR-related personal data. That mean it is important to follow national law developments, in addition to more generic GDPR requirements, and adjust your policies to match.</a:t>
            </a:r>
          </a:p>
        </p:txBody>
      </p:sp>
    </p:spTree>
    <p:extLst>
      <p:ext uri="{BB962C8B-B14F-4D97-AF65-F5344CB8AC3E}">
        <p14:creationId xmlns="" xmlns:p14="http://schemas.microsoft.com/office/powerpoint/2010/main" val="201701683"/>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6. Build a culture of privacy</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p:txBody>
          <a:bodyPr>
            <a:normAutofit/>
          </a:bodyPr>
          <a:lstStyle/>
          <a:p>
            <a:pPr marL="0" indent="0">
              <a:buNone/>
            </a:pPr>
            <a:r>
              <a:rPr lang="en-MY" sz="2400" dirty="0"/>
              <a:t>Data-compliance is a company-wide issues, so ensuring that your employees receive appropriate training is part of the solution. With HRIS, you can easily review employee roles and responsibilities, allocate them to appropriate training activities, and set up notifications to trigger a reminder when training or certification is up for renewal or should be refreshed.</a:t>
            </a:r>
          </a:p>
        </p:txBody>
      </p:sp>
    </p:spTree>
    <p:extLst>
      <p:ext uri="{BB962C8B-B14F-4D97-AF65-F5344CB8AC3E}">
        <p14:creationId xmlns="" xmlns:p14="http://schemas.microsoft.com/office/powerpoint/2010/main" val="4192408598"/>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a:xfrm>
            <a:off x="990600" y="381000"/>
            <a:ext cx="7200900" cy="655639"/>
          </a:xfrm>
        </p:spPr>
        <p:txBody>
          <a:bodyPr/>
          <a:lstStyle/>
          <a:p>
            <a:r>
              <a:rPr lang="en-MY" dirty="0"/>
              <a:t>7. Keep employees informed</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a:xfrm>
            <a:off x="914400" y="1600200"/>
            <a:ext cx="7696200" cy="3810000"/>
          </a:xfrm>
        </p:spPr>
        <p:txBody>
          <a:bodyPr>
            <a:normAutofit/>
          </a:bodyPr>
          <a:lstStyle/>
          <a:p>
            <a:pPr marL="0" indent="0">
              <a:buNone/>
            </a:pPr>
            <a:r>
              <a:rPr lang="en-MY" sz="2400" dirty="0"/>
              <a:t>The GDPR regulations require you provide much more information to employees about how (and why) you use, manage and secure their data, and the rights they have over that data. Some of this is better managed through one-to-one communications, especially when tracking or consent is required. However, there is also an argument for embedding your privacy statements in your HR system, or creating an information hub that’s always on and always available.</a:t>
            </a:r>
          </a:p>
        </p:txBody>
      </p:sp>
    </p:spTree>
    <p:extLst>
      <p:ext uri="{BB962C8B-B14F-4D97-AF65-F5344CB8AC3E}">
        <p14:creationId xmlns="" xmlns:p14="http://schemas.microsoft.com/office/powerpoint/2010/main" val="3618069896"/>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0" y="304801"/>
          <a:ext cx="8001000" cy="5867399"/>
        </p:xfrm>
        <a:graphic>
          <a:graphicData uri="http://schemas.openxmlformats.org/drawingml/2006/table">
            <a:tbl>
              <a:tblPr/>
              <a:tblGrid>
                <a:gridCol w="2851842"/>
                <a:gridCol w="5149158"/>
              </a:tblGrid>
              <a:tr h="364910">
                <a:tc>
                  <a:txBody>
                    <a:bodyPr/>
                    <a:lstStyle/>
                    <a:p>
                      <a:pPr marL="0" marR="0" algn="ctr">
                        <a:lnSpc>
                          <a:spcPct val="107000"/>
                        </a:lnSpc>
                        <a:spcBef>
                          <a:spcPts val="0"/>
                        </a:spcBef>
                        <a:spcAft>
                          <a:spcPts val="0"/>
                        </a:spcAft>
                      </a:pPr>
                      <a:r>
                        <a:rPr lang="en-MY" sz="1600" b="1" dirty="0">
                          <a:latin typeface="Calibri"/>
                          <a:ea typeface="Times New Roman"/>
                          <a:cs typeface="Times New Roman"/>
                        </a:rPr>
                        <a:t>GDPR Theme</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c>
                  <a:txBody>
                    <a:bodyPr/>
                    <a:lstStyle/>
                    <a:p>
                      <a:pPr marL="0" marR="0" algn="ctr">
                        <a:lnSpc>
                          <a:spcPct val="107000"/>
                        </a:lnSpc>
                        <a:spcBef>
                          <a:spcPts val="0"/>
                        </a:spcBef>
                        <a:spcAft>
                          <a:spcPts val="0"/>
                        </a:spcAft>
                      </a:pPr>
                      <a:r>
                        <a:rPr lang="en-MY" sz="1600" b="1" dirty="0">
                          <a:latin typeface="Calibri"/>
                          <a:ea typeface="Times New Roman"/>
                          <a:cs typeface="Times New Roman"/>
                        </a:rPr>
                        <a:t>HR Responses</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r>
              <a:tr h="877144">
                <a:tc>
                  <a:txBody>
                    <a:bodyPr/>
                    <a:lstStyle/>
                    <a:p>
                      <a:pPr marL="0" marR="0">
                        <a:lnSpc>
                          <a:spcPct val="107000"/>
                        </a:lnSpc>
                        <a:spcBef>
                          <a:spcPts val="0"/>
                        </a:spcBef>
                        <a:spcAft>
                          <a:spcPts val="0"/>
                        </a:spcAft>
                      </a:pPr>
                      <a:r>
                        <a:rPr lang="en-MY" sz="1600" b="0">
                          <a:latin typeface="Calibri"/>
                          <a:ea typeface="Times New Roman"/>
                          <a:cs typeface="Times New Roman"/>
                        </a:rPr>
                        <a:t>Transparency (how data will be used)</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a:latin typeface="Calibri"/>
                          <a:ea typeface="Times New Roman"/>
                          <a:cs typeface="Times New Roman"/>
                        </a:rPr>
                        <a:t>Update privacy notices to employees and applicants that seek explicit permission to use data.</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736156">
                <a:tc>
                  <a:txBody>
                    <a:bodyPr/>
                    <a:lstStyle/>
                    <a:p>
                      <a:pPr marL="0" marR="0">
                        <a:lnSpc>
                          <a:spcPct val="107000"/>
                        </a:lnSpc>
                        <a:spcBef>
                          <a:spcPts val="0"/>
                        </a:spcBef>
                        <a:spcAft>
                          <a:spcPts val="0"/>
                        </a:spcAft>
                      </a:pPr>
                      <a:r>
                        <a:rPr lang="en-MY" sz="1600" b="0" dirty="0">
                          <a:latin typeface="Calibri"/>
                          <a:ea typeface="Times New Roman"/>
                          <a:cs typeface="Times New Roman"/>
                        </a:rPr>
                        <a:t>Individual rights of access to and control over data</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Define who owns data (the employee/applicant, the organization, the vendor) and who has a business right to use it.</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Ensure that HR can reply promptly to employee requests to access or correct data.</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830450">
                <a:tc>
                  <a:txBody>
                    <a:bodyPr/>
                    <a:lstStyle/>
                    <a:p>
                      <a:pPr marL="0" marR="0">
                        <a:lnSpc>
                          <a:spcPct val="107000"/>
                        </a:lnSpc>
                        <a:spcBef>
                          <a:spcPts val="0"/>
                        </a:spcBef>
                        <a:spcAft>
                          <a:spcPts val="0"/>
                        </a:spcAft>
                      </a:pPr>
                      <a:r>
                        <a:rPr lang="en-MY" sz="1600" b="0">
                          <a:latin typeface="Calibri"/>
                          <a:ea typeface="Times New Roman"/>
                          <a:cs typeface="Times New Roman"/>
                        </a:rPr>
                        <a:t>Legality of processing</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Remove use of and references to “employee consent to data use” in handbook and agreements. (These agreements are not sufficient. Data use must be based in the law.)</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Document valid legal grounds for all data processing activities.</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058739">
                <a:tc>
                  <a:txBody>
                    <a:bodyPr/>
                    <a:lstStyle/>
                    <a:p>
                      <a:pPr marL="0" marR="0">
                        <a:lnSpc>
                          <a:spcPct val="107000"/>
                        </a:lnSpc>
                        <a:spcBef>
                          <a:spcPts val="0"/>
                        </a:spcBef>
                        <a:spcAft>
                          <a:spcPts val="0"/>
                        </a:spcAft>
                      </a:pPr>
                      <a:r>
                        <a:rPr lang="en-MY" sz="1600" b="0">
                          <a:latin typeface="Calibri"/>
                          <a:ea typeface="Times New Roman"/>
                          <a:cs typeface="Times New Roman"/>
                        </a:rPr>
                        <a:t>Data quality and minimization</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Formalize internal and vendor data retention limits.</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Develop and implement policies on data collection and retention.</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838200" y="990600"/>
          <a:ext cx="7924800" cy="5312135"/>
        </p:xfrm>
        <a:graphic>
          <a:graphicData uri="http://schemas.openxmlformats.org/drawingml/2006/table">
            <a:tbl>
              <a:tblPr/>
              <a:tblGrid>
                <a:gridCol w="2819400"/>
                <a:gridCol w="5105400"/>
              </a:tblGrid>
              <a:tr h="900306">
                <a:tc>
                  <a:txBody>
                    <a:bodyPr/>
                    <a:lstStyle/>
                    <a:p>
                      <a:pPr marL="0" marR="0">
                        <a:lnSpc>
                          <a:spcPct val="107000"/>
                        </a:lnSpc>
                        <a:spcBef>
                          <a:spcPts val="0"/>
                        </a:spcBef>
                        <a:spcAft>
                          <a:spcPts val="0"/>
                        </a:spcAft>
                      </a:pPr>
                      <a:r>
                        <a:rPr lang="en-MY" sz="1600" dirty="0">
                          <a:latin typeface="Calibri"/>
                          <a:ea typeface="Times New Roman"/>
                          <a:cs typeface="Times New Roman"/>
                        </a:rPr>
                        <a:t>Data quality and minimization</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Formalize internal and vendor data retention limits.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Develop and implement policies on data collection and retention.</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451976">
                <a:tc>
                  <a:txBody>
                    <a:bodyPr/>
                    <a:lstStyle/>
                    <a:p>
                      <a:pPr marL="0" marR="0">
                        <a:lnSpc>
                          <a:spcPct val="107000"/>
                        </a:lnSpc>
                        <a:spcBef>
                          <a:spcPts val="0"/>
                        </a:spcBef>
                        <a:spcAft>
                          <a:spcPts val="0"/>
                        </a:spcAft>
                      </a:pPr>
                      <a:r>
                        <a:rPr lang="en-MY" sz="1600" dirty="0">
                          <a:latin typeface="Calibri"/>
                          <a:ea typeface="Times New Roman"/>
                          <a:cs typeface="Times New Roman"/>
                        </a:rPr>
                        <a:t>Data sharing</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Implement data sharing agreements with internal functions and outside vendors.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451976">
                <a:tc>
                  <a:txBody>
                    <a:bodyPr/>
                    <a:lstStyle/>
                    <a:p>
                      <a:pPr marL="0" marR="0">
                        <a:lnSpc>
                          <a:spcPct val="107000"/>
                        </a:lnSpc>
                        <a:spcBef>
                          <a:spcPts val="0"/>
                        </a:spcBef>
                        <a:spcAft>
                          <a:spcPts val="0"/>
                        </a:spcAft>
                      </a:pPr>
                      <a:r>
                        <a:rPr lang="en-MY" sz="1600">
                          <a:latin typeface="Calibri"/>
                          <a:ea typeface="Times New Roman"/>
                          <a:cs typeface="Times New Roman"/>
                        </a:rPr>
                        <a:t>Data transfers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Map internal flow of data to identify data that falls within GDPR rules.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348638">
                <a:tc>
                  <a:txBody>
                    <a:bodyPr/>
                    <a:lstStyle/>
                    <a:p>
                      <a:pPr marL="0" marR="0">
                        <a:lnSpc>
                          <a:spcPct val="107000"/>
                        </a:lnSpc>
                        <a:spcBef>
                          <a:spcPts val="0"/>
                        </a:spcBef>
                        <a:spcAft>
                          <a:spcPts val="0"/>
                        </a:spcAft>
                      </a:pPr>
                      <a:r>
                        <a:rPr lang="en-MY" sz="1600">
                          <a:latin typeface="Calibri"/>
                          <a:ea typeface="Times New Roman"/>
                          <a:cs typeface="Times New Roman"/>
                        </a:rPr>
                        <a:t>Data breaches (intentional or accidental, through external hacking or internal actions, such as accidental e-mailing of employee data)</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Implement data security measures.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Develop and implement data breach policies to ensure reporting of breaches within 72 hours.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Review post-employment agreements regarding use of organizational data.</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723904">
                <a:tc>
                  <a:txBody>
                    <a:bodyPr/>
                    <a:lstStyle/>
                    <a:p>
                      <a:pPr marL="0" marR="0">
                        <a:lnSpc>
                          <a:spcPct val="107000"/>
                        </a:lnSpc>
                        <a:spcBef>
                          <a:spcPts val="0"/>
                        </a:spcBef>
                        <a:spcAft>
                          <a:spcPts val="0"/>
                        </a:spcAft>
                      </a:pPr>
                      <a:r>
                        <a:rPr lang="en-MY" sz="1600" dirty="0">
                          <a:latin typeface="Calibri"/>
                          <a:ea typeface="Times New Roman"/>
                          <a:cs typeface="Times New Roman"/>
                        </a:rPr>
                        <a:t>Accountability</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Maintain comprehensive records for authorities.</a:t>
                      </a:r>
                      <a:endParaRPr lang="en-US" sz="160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Conduct an assessment of current practices (e.g., employee monitoring and background checks).</a:t>
                      </a:r>
                      <a:endParaRPr lang="en-US" sz="160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Implement training and governance systems (internal data protection officer, audits, disciplinary guidelines).</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62000" y="533400"/>
          <a:ext cx="8001000" cy="364910"/>
        </p:xfrm>
        <a:graphic>
          <a:graphicData uri="http://schemas.openxmlformats.org/drawingml/2006/table">
            <a:tbl>
              <a:tblPr/>
              <a:tblGrid>
                <a:gridCol w="2851842"/>
                <a:gridCol w="5149158"/>
              </a:tblGrid>
              <a:tr h="364910">
                <a:tc>
                  <a:txBody>
                    <a:bodyPr/>
                    <a:lstStyle/>
                    <a:p>
                      <a:pPr marL="0" marR="0" algn="ctr">
                        <a:lnSpc>
                          <a:spcPct val="107000"/>
                        </a:lnSpc>
                        <a:spcBef>
                          <a:spcPts val="0"/>
                        </a:spcBef>
                        <a:spcAft>
                          <a:spcPts val="0"/>
                        </a:spcAft>
                      </a:pPr>
                      <a:r>
                        <a:rPr lang="en-MY" sz="1600" b="1" dirty="0">
                          <a:latin typeface="Calibri"/>
                          <a:ea typeface="Times New Roman"/>
                          <a:cs typeface="Times New Roman"/>
                        </a:rPr>
                        <a:t>GDPR Theme</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c>
                  <a:txBody>
                    <a:bodyPr/>
                    <a:lstStyle/>
                    <a:p>
                      <a:pPr marL="0" marR="0" algn="ctr">
                        <a:lnSpc>
                          <a:spcPct val="107000"/>
                        </a:lnSpc>
                        <a:spcBef>
                          <a:spcPts val="0"/>
                        </a:spcBef>
                        <a:spcAft>
                          <a:spcPts val="0"/>
                        </a:spcAft>
                      </a:pPr>
                      <a:r>
                        <a:rPr lang="en-MY" sz="1600" b="1" dirty="0">
                          <a:latin typeface="Calibri"/>
                          <a:ea typeface="Times New Roman"/>
                          <a:cs typeface="Times New Roman"/>
                        </a:rPr>
                        <a:t>HR Responses</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xmlns="" val="94226360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4326</TotalTime>
  <Words>4296</Words>
  <Application>Microsoft Office PowerPoint</Application>
  <PresentationFormat>On-screen Show (4:3)</PresentationFormat>
  <Paragraphs>306</Paragraphs>
  <Slides>66</Slides>
  <Notes>4</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Diamond Grid 16x9</vt:lpstr>
      <vt:lpstr>GLOBAL TALENT MANAGEMENT - IV</vt:lpstr>
      <vt:lpstr>Slide 2</vt:lpstr>
      <vt:lpstr>International Labor Organization (ILO)</vt:lpstr>
      <vt:lpstr>International Labour Organization (ILO)</vt:lpstr>
      <vt:lpstr>Decent Work Agenda</vt:lpstr>
      <vt:lpstr>International labour standards</vt:lpstr>
      <vt:lpstr>Conventions and Recommendations</vt:lpstr>
      <vt:lpstr>Question</vt:lpstr>
      <vt:lpstr>Answer</vt:lpstr>
      <vt:lpstr>Strategic Objectives of ILO</vt:lpstr>
      <vt:lpstr>Functions of ILO</vt:lpstr>
      <vt:lpstr>Four Fundamental Principles and Rights at Work of ILO</vt:lpstr>
      <vt:lpstr>Question # 5 </vt:lpstr>
      <vt:lpstr>Answer # 5</vt:lpstr>
      <vt:lpstr>Slide 15</vt:lpstr>
      <vt:lpstr>Organization for Economic Cooperation &amp; Development (OECD)</vt:lpstr>
      <vt:lpstr>Organization for Economic Cooperation &amp; Development (OECD)</vt:lpstr>
      <vt:lpstr>OECD Guidelines: Employment and Industrial Relations</vt:lpstr>
      <vt:lpstr>Slide 19</vt:lpstr>
      <vt:lpstr>United Nations</vt:lpstr>
      <vt:lpstr>Ten Principles of the United Nations Global Compact</vt:lpstr>
      <vt:lpstr>Ten Principles of the United Nations Global Compact</vt:lpstr>
      <vt:lpstr>Ten Principles of the United Nations Global Compact</vt:lpstr>
      <vt:lpstr>Question # 6 </vt:lpstr>
      <vt:lpstr>Answer # 6 </vt:lpstr>
      <vt:lpstr>Question</vt:lpstr>
      <vt:lpstr>Answer</vt:lpstr>
      <vt:lpstr>European Union (EU)</vt:lpstr>
      <vt:lpstr>World Trade Organization (WTO)</vt:lpstr>
      <vt:lpstr>NAFTA</vt:lpstr>
      <vt:lpstr>ASEAN</vt:lpstr>
      <vt:lpstr>Slide 32</vt:lpstr>
      <vt:lpstr>Human Resource Information System (HRIS)</vt:lpstr>
      <vt:lpstr>HR Transformation through Information Technology (IT)</vt:lpstr>
      <vt:lpstr>Benefits of HRIS</vt:lpstr>
      <vt:lpstr>Factors affecting HRIS</vt:lpstr>
      <vt:lpstr>HR Systems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Employee Data Privacy and Protection</vt:lpstr>
      <vt:lpstr>Data Security</vt:lpstr>
      <vt:lpstr>Features of GDPR in HRIS</vt:lpstr>
      <vt:lpstr>1. Keep HR data secure</vt:lpstr>
      <vt:lpstr>2. Improve data accuracy</vt:lpstr>
      <vt:lpstr>3. Manage data subject requests</vt:lpstr>
      <vt:lpstr>4. Track employee consent</vt:lpstr>
      <vt:lpstr>5. Simplify data deletion</vt:lpstr>
      <vt:lpstr>6. Build a culture of privacy</vt:lpstr>
      <vt:lpstr>7. Keep employees informed</vt:lpstr>
      <vt:lpstr>Slide 64</vt:lpstr>
      <vt:lpstr>Slide 65</vt:lpstr>
      <vt:lpstr>Slide 66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137</cp:revision>
  <cp:lastPrinted>1601-01-01T00:00:00Z</cp:lastPrinted>
  <dcterms:created xsi:type="dcterms:W3CDTF">2020-07-09T15:12:46Z</dcterms:created>
  <dcterms:modified xsi:type="dcterms:W3CDTF">2022-09-18T11:18:05Z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