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445" r:id="rId3"/>
    <p:sldId id="373" r:id="rId4"/>
    <p:sldId id="450" r:id="rId5"/>
    <p:sldId id="451" r:id="rId6"/>
    <p:sldId id="374" r:id="rId7"/>
    <p:sldId id="375" r:id="rId8"/>
    <p:sldId id="376" r:id="rId9"/>
    <p:sldId id="273" r:id="rId10"/>
    <p:sldId id="274" r:id="rId11"/>
    <p:sldId id="446" r:id="rId12"/>
    <p:sldId id="397" r:id="rId13"/>
    <p:sldId id="379" r:id="rId14"/>
    <p:sldId id="447" r:id="rId15"/>
    <p:sldId id="380" r:id="rId16"/>
    <p:sldId id="381" r:id="rId17"/>
    <p:sldId id="382" r:id="rId18"/>
    <p:sldId id="383" r:id="rId19"/>
    <p:sldId id="448" r:id="rId20"/>
    <p:sldId id="449" r:id="rId21"/>
    <p:sldId id="400" r:id="rId22"/>
    <p:sldId id="395" r:id="rId23"/>
    <p:sldId id="401" r:id="rId24"/>
    <p:sldId id="402" r:id="rId25"/>
    <p:sldId id="546" r:id="rId26"/>
    <p:sldId id="403" r:id="rId27"/>
    <p:sldId id="404" r:id="rId28"/>
    <p:sldId id="405" r:id="rId29"/>
    <p:sldId id="406" r:id="rId30"/>
    <p:sldId id="407" r:id="rId31"/>
    <p:sldId id="408" r:id="rId32"/>
    <p:sldId id="409" r:id="rId33"/>
    <p:sldId id="410" r:id="rId34"/>
    <p:sldId id="411" r:id="rId35"/>
    <p:sldId id="412" r:id="rId36"/>
    <p:sldId id="413" r:id="rId37"/>
    <p:sldId id="414" r:id="rId38"/>
    <p:sldId id="415" r:id="rId39"/>
    <p:sldId id="416" r:id="rId40"/>
    <p:sldId id="417" r:id="rId41"/>
    <p:sldId id="418" r:id="rId42"/>
    <p:sldId id="419" r:id="rId43"/>
    <p:sldId id="420" r:id="rId44"/>
    <p:sldId id="421" r:id="rId45"/>
    <p:sldId id="422" r:id="rId46"/>
    <p:sldId id="423" r:id="rId47"/>
    <p:sldId id="424" r:id="rId48"/>
    <p:sldId id="425" r:id="rId49"/>
    <p:sldId id="426" r:id="rId50"/>
    <p:sldId id="427" r:id="rId51"/>
    <p:sldId id="340"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sp:txBody>
      <dsp:txXfrm>
        <a:off x="32237" y="5411839"/>
        <a:ext cx="7851942" cy="5959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5594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78258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14</a:t>
            </a:fld>
            <a:endParaRPr lang="en-MY" altLang="en-US"/>
          </a:p>
        </p:txBody>
      </p:sp>
    </p:spTree>
    <p:extLst>
      <p:ext uri="{BB962C8B-B14F-4D97-AF65-F5344CB8AC3E}">
        <p14:creationId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0538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217A-C986-43C6-A4CD-B88607F51FCC}"/>
              </a:ext>
            </a:extLst>
          </p:cNvPr>
          <p:cNvSpPr>
            <a:spLocks noGrp="1"/>
          </p:cNvSpPr>
          <p:nvPr>
            <p:ph type="title"/>
          </p:nvPr>
        </p:nvSpPr>
        <p:spPr/>
        <p:txBody>
          <a:bodyPr/>
          <a:lstStyle/>
          <a:p>
            <a:r>
              <a:rPr lang="en-MY" sz="3600" dirty="0"/>
              <a:t>International Labour Organization (ILO)</a:t>
            </a:r>
          </a:p>
        </p:txBody>
      </p:sp>
      <p:sp>
        <p:nvSpPr>
          <p:cNvPr id="3" name="Content Placeholder 2">
            <a:extLst>
              <a:ext uri="{FF2B5EF4-FFF2-40B4-BE49-F238E27FC236}">
                <a16:creationId xmlns:a16="http://schemas.microsoft.com/office/drawing/2014/main" id="{CBC09328-C1F6-4B5F-B971-E53FF2005685}"/>
              </a:ext>
            </a:extLst>
          </p:cNvPr>
          <p:cNvSpPr>
            <a:spLocks noGrp="1"/>
          </p:cNvSpPr>
          <p:nvPr>
            <p:ph idx="1"/>
          </p:nvPr>
        </p:nvSpPr>
        <p:spPr/>
        <p:txBody>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val="321899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0B28-D173-441E-8037-B0CF6EFCE551}"/>
              </a:ext>
            </a:extLst>
          </p:cNvPr>
          <p:cNvSpPr>
            <a:spLocks noGrp="1"/>
          </p:cNvSpPr>
          <p:nvPr>
            <p:ph type="title"/>
          </p:nvPr>
        </p:nvSpPr>
        <p:spPr/>
        <p:txBody>
          <a:bodyPr/>
          <a:lstStyle/>
          <a:p>
            <a:r>
              <a:rPr lang="en-MY" dirty="0"/>
              <a:t>International labour standards</a:t>
            </a:r>
          </a:p>
        </p:txBody>
      </p:sp>
      <p:sp>
        <p:nvSpPr>
          <p:cNvPr id="3" name="Content Placeholder 2">
            <a:extLst>
              <a:ext uri="{FF2B5EF4-FFF2-40B4-BE49-F238E27FC236}">
                <a16:creationId xmlns:a16="http://schemas.microsoft.com/office/drawing/2014/main" id="{5B92B99A-DA29-4ACF-B2AE-550BCC89C511}"/>
              </a:ext>
            </a:extLst>
          </p:cNvPr>
          <p:cNvSpPr>
            <a:spLocks noGrp="1"/>
          </p:cNvSpPr>
          <p:nvPr>
            <p:ph idx="1"/>
          </p:nvPr>
        </p:nvSpPr>
        <p:spPr/>
        <p:txBody>
          <a:bodyPr/>
          <a:lstStyle/>
          <a:p>
            <a:r>
              <a:rPr lang="en-MY" dirty="0"/>
              <a:t>International labour standards are legal instruments drawn up by the ILO's constituents (governments, employers and workers) and setting out basic principles and rights at work. </a:t>
            </a:r>
          </a:p>
          <a:p>
            <a:r>
              <a:rPr lang="en-MY"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p14="http://schemas.microsoft.com/office/powerpoint/2010/main" val="4208471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0981-E7BC-49AD-893D-A645FB12BC07}"/>
              </a:ext>
            </a:extLst>
          </p:cNvPr>
          <p:cNvSpPr>
            <a:spLocks noGrp="1"/>
          </p:cNvSpPr>
          <p:nvPr>
            <p:ph type="title"/>
          </p:nvPr>
        </p:nvSpPr>
        <p:spPr/>
        <p:txBody>
          <a:bodyPr/>
          <a:lstStyle/>
          <a:p>
            <a:r>
              <a:rPr lang="en-MY" sz="4000" dirty="0"/>
              <a:t>Conventions and Recommendations</a:t>
            </a:r>
          </a:p>
        </p:txBody>
      </p:sp>
      <p:sp>
        <p:nvSpPr>
          <p:cNvPr id="3" name="Content Placeholder 2">
            <a:extLst>
              <a:ext uri="{FF2B5EF4-FFF2-40B4-BE49-F238E27FC236}">
                <a16:creationId xmlns:a16="http://schemas.microsoft.com/office/drawing/2014/main" id="{BEDEC941-93FA-49A6-ACA3-54A960B1C0B8}"/>
              </a:ext>
            </a:extLst>
          </p:cNvPr>
          <p:cNvSpPr>
            <a:spLocks noGrp="1"/>
          </p:cNvSpPr>
          <p:nvPr>
            <p:ph idx="1"/>
          </p:nvPr>
        </p:nvSpPr>
        <p:spPr/>
        <p:txBody>
          <a:bodyPr/>
          <a:lstStyle/>
          <a:p>
            <a:r>
              <a:rPr lang="en-MY" dirty="0"/>
              <a:t>In many cases, a Convention lays down the basic principles to be implemented by ratifying countries</a:t>
            </a:r>
          </a:p>
          <a:p>
            <a:r>
              <a:rPr lang="en-MY"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p14="http://schemas.microsoft.com/office/powerpoint/2010/main" val="4015825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9387-1FDD-4203-A1D2-CB907C6B1B08}"/>
              </a:ext>
            </a:extLst>
          </p:cNvPr>
          <p:cNvSpPr>
            <a:spLocks noGrp="1"/>
          </p:cNvSpPr>
          <p:nvPr>
            <p:ph type="title"/>
          </p:nvPr>
        </p:nvSpPr>
        <p:spPr/>
        <p:txBody>
          <a:bodyPr/>
          <a:lstStyle/>
          <a:p>
            <a:r>
              <a:rPr lang="en-MY" dirty="0"/>
              <a:t>Strategic Objectives of ILO</a:t>
            </a:r>
          </a:p>
        </p:txBody>
      </p:sp>
      <p:sp>
        <p:nvSpPr>
          <p:cNvPr id="3" name="Content Placeholder 2">
            <a:extLst>
              <a:ext uri="{FF2B5EF4-FFF2-40B4-BE49-F238E27FC236}">
                <a16:creationId xmlns:a16="http://schemas.microsoft.com/office/drawing/2014/main" id="{D118BBA1-4DC7-429F-93A7-EA403E0B60D2}"/>
              </a:ext>
            </a:extLst>
          </p:cNvPr>
          <p:cNvSpPr>
            <a:spLocks noGrp="1"/>
          </p:cNvSpPr>
          <p:nvPr>
            <p:ph idx="1"/>
          </p:nvPr>
        </p:nvSpPr>
        <p:spPr/>
        <p:txBody>
          <a:bodyPr/>
          <a:lstStyle/>
          <a:p>
            <a:r>
              <a:rPr lang="en-MY" dirty="0"/>
              <a:t>Promote and realize standards and fundamental principles and rights at work.</a:t>
            </a:r>
          </a:p>
          <a:p>
            <a:r>
              <a:rPr lang="en-MY" dirty="0"/>
              <a:t>Create greater opportunities for women and men to decent employment and income.</a:t>
            </a:r>
          </a:p>
          <a:p>
            <a:r>
              <a:rPr lang="en-MY" dirty="0"/>
              <a:t>Enhance the coverage and effectiveness of social protection for all.</a:t>
            </a:r>
          </a:p>
          <a:p>
            <a:r>
              <a:rPr lang="en-MY" dirty="0"/>
              <a:t>Strengthen tripartism and social dialogue.</a:t>
            </a:r>
          </a:p>
        </p:txBody>
      </p:sp>
    </p:spTree>
    <p:extLst>
      <p:ext uri="{BB962C8B-B14F-4D97-AF65-F5344CB8AC3E}">
        <p14:creationId xmlns:p14="http://schemas.microsoft.com/office/powerpoint/2010/main" val="277060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id="{E8554966-DDA9-4878-8F84-62DA233C888B}"/>
              </a:ext>
            </a:extLst>
          </p:cNvPr>
          <p:cNvSpPr>
            <a:spLocks noGrp="1"/>
          </p:cNvSpPr>
          <p:nvPr>
            <p:ph idx="1"/>
          </p:nvPr>
        </p:nvSpPr>
        <p:spPr/>
        <p:txBody>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val="506911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val="67605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857908" y="1700808"/>
            <a:ext cx="7962564" cy="4530725"/>
          </a:xfrm>
        </p:spPr>
        <p:txBody>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val="1080953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249694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025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OECD</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pPr marL="0" indent="0">
              <a:buNone/>
            </a:pPr>
            <a:r>
              <a:rPr lang="en-MY" dirty="0"/>
              <a:t>Organization for Economic Cooperation and Development (OECD) – is an organization that acts as a meeting ground for 30 countries which believe strongly in the free market system, The OECD provides a forum for discussing issues and reaching agreements, some of which are legally binding. The OECD strives for good relations within companies.</a:t>
            </a:r>
          </a:p>
        </p:txBody>
      </p:sp>
    </p:spTree>
    <p:extLst>
      <p:ext uri="{BB962C8B-B14F-4D97-AF65-F5344CB8AC3E}">
        <p14:creationId xmlns:p14="http://schemas.microsoft.com/office/powerpoint/2010/main" val="3649091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val="3487320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0471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United Nations</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p:txBody>
          <a:bodyPr/>
          <a:lstStyle/>
          <a:p>
            <a:pPr marL="0" indent="0">
              <a:buNone/>
            </a:pPr>
            <a:r>
              <a:rPr lang="en-MY" dirty="0"/>
              <a:t>The United Nations (UN) Global Compact is a strategic policy initiative for businesses that are committed to aligning their operations and strategies with ten universally accepted principles in the areas of human rights, </a:t>
            </a:r>
            <a:r>
              <a:rPr lang="en-MY" dirty="0" err="1"/>
              <a:t>labor</a:t>
            </a:r>
            <a:r>
              <a:rPr lang="en-MY"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val="4167795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r>
              <a:rPr lang="en-MY" dirty="0"/>
              <a:t>1. Human Rights</a:t>
            </a:r>
          </a:p>
          <a:p>
            <a:endParaRPr lang="en-MY" dirty="0"/>
          </a:p>
          <a:p>
            <a:pPr lvl="1"/>
            <a:r>
              <a:rPr lang="en-MY" dirty="0"/>
              <a:t>Principle 1: Businesses should support and respect the protection of internationally proclaimed human rights; </a:t>
            </a:r>
          </a:p>
          <a:p>
            <a:pPr marL="457200" lvl="1" indent="0">
              <a:buNone/>
            </a:pPr>
            <a:endParaRPr lang="en-MY" dirty="0"/>
          </a:p>
          <a:p>
            <a:pPr lvl="1"/>
            <a:r>
              <a:rPr lang="en-MY" dirty="0"/>
              <a:t>Principle 2: make sure that they are not complicit in human rights abuses.</a:t>
            </a:r>
          </a:p>
        </p:txBody>
      </p:sp>
    </p:spTree>
    <p:extLst>
      <p:ext uri="{BB962C8B-B14F-4D97-AF65-F5344CB8AC3E}">
        <p14:creationId xmlns:p14="http://schemas.microsoft.com/office/powerpoint/2010/main" val="137930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73EB1287-EA7C-4F48-BFB6-BCEF558FD392}"/>
              </a:ext>
            </a:extLst>
          </p:cNvPr>
          <p:cNvSpPr>
            <a:spLocks noGrp="1"/>
          </p:cNvSpPr>
          <p:nvPr>
            <p:ph idx="1"/>
          </p:nvPr>
        </p:nvSpPr>
        <p:spPr/>
        <p:txBody>
          <a:bodyPr/>
          <a:lstStyle/>
          <a:p>
            <a:r>
              <a:rPr lang="en-MY" dirty="0"/>
              <a:t>2. Labour</a:t>
            </a:r>
          </a:p>
          <a:p>
            <a:pPr lvl="1"/>
            <a:r>
              <a:rPr lang="en-MY" dirty="0"/>
              <a:t>Principle 3: Businesses should uphold the freedom of association and the effective recognition of the right to collective bargaining;</a:t>
            </a:r>
          </a:p>
          <a:p>
            <a:pPr lvl="1"/>
            <a:r>
              <a:rPr lang="en-MY" dirty="0"/>
              <a:t>Principle 4: the elimination of all forms of forced and compulsory labour;</a:t>
            </a:r>
          </a:p>
          <a:p>
            <a:pPr lvl="1"/>
            <a:r>
              <a:rPr lang="en-MY" dirty="0"/>
              <a:t>Principle 5: the effective abolition of child labour;</a:t>
            </a:r>
          </a:p>
          <a:p>
            <a:pPr lvl="1"/>
            <a:r>
              <a:rPr lang="en-MY" dirty="0"/>
              <a:t>Principle 6: the elimination of discrimination in respect of employment and occupation.</a:t>
            </a:r>
          </a:p>
        </p:txBody>
      </p:sp>
    </p:spTree>
    <p:extLst>
      <p:ext uri="{BB962C8B-B14F-4D97-AF65-F5344CB8AC3E}">
        <p14:creationId xmlns:p14="http://schemas.microsoft.com/office/powerpoint/2010/main" val="2282687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a:xfrm>
            <a:off x="914400" y="1600200"/>
            <a:ext cx="8122096" cy="4530725"/>
          </a:xfrm>
        </p:spPr>
        <p:txBody>
          <a:bodyPr/>
          <a:lstStyle/>
          <a:p>
            <a:r>
              <a:rPr lang="en-MY" sz="2400" dirty="0"/>
              <a:t>3. Environment</a:t>
            </a:r>
          </a:p>
          <a:p>
            <a:pPr lvl="1"/>
            <a:r>
              <a:rPr lang="en-MY" sz="2400" dirty="0"/>
              <a:t>Principle 7: Businesses should support a precautionary approach to environmental challenges;</a:t>
            </a:r>
          </a:p>
          <a:p>
            <a:pPr lvl="1"/>
            <a:r>
              <a:rPr lang="en-MY" sz="2400" dirty="0"/>
              <a:t>Principle 8: undertake initiatives to promote greater environmental responsibility; and</a:t>
            </a:r>
          </a:p>
          <a:p>
            <a:pPr lvl="1"/>
            <a:r>
              <a:rPr lang="en-MY" sz="2400" dirty="0"/>
              <a:t>Principle 9: encourage the development and diffusion of environmentally friendly technologies.</a:t>
            </a:r>
          </a:p>
          <a:p>
            <a:endParaRPr lang="en-MY" sz="2400" dirty="0"/>
          </a:p>
          <a:p>
            <a:r>
              <a:rPr lang="en-MY" sz="2400" dirty="0"/>
              <a:t>4. Anti-Corruption</a:t>
            </a:r>
          </a:p>
          <a:p>
            <a:pPr lvl="1"/>
            <a:r>
              <a:rPr lang="en-MY" sz="2400" dirty="0"/>
              <a:t>Principle 10: Businesses should work against corruption in all its forms, including extortion and bribery.</a:t>
            </a:r>
          </a:p>
        </p:txBody>
      </p:sp>
    </p:spTree>
    <p:extLst>
      <p:ext uri="{BB962C8B-B14F-4D97-AF65-F5344CB8AC3E}">
        <p14:creationId xmlns:p14="http://schemas.microsoft.com/office/powerpoint/2010/main" val="2656533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dirty="0"/>
              <a:t>What is not the principle of the UN Global Compact?	</a:t>
            </a:r>
          </a:p>
          <a:p>
            <a:pPr marL="0" indent="0">
              <a:buNone/>
            </a:pPr>
            <a:endParaRPr lang="en-MY" dirty="0"/>
          </a:p>
          <a:p>
            <a:pPr marL="457200" indent="-457200">
              <a:buFont typeface="+mj-lt"/>
              <a:buAutoNum type="alphaUcPeriod"/>
            </a:pPr>
            <a:r>
              <a:rPr lang="en-MY" dirty="0"/>
              <a:t>Human rights	</a:t>
            </a:r>
          </a:p>
          <a:p>
            <a:pPr marL="457200" indent="-457200">
              <a:buFont typeface="+mj-lt"/>
              <a:buAutoNum type="alphaUcPeriod"/>
            </a:pPr>
            <a:r>
              <a:rPr lang="en-MY" dirty="0"/>
              <a:t>Labour	</a:t>
            </a:r>
          </a:p>
          <a:p>
            <a:pPr marL="457200" indent="-457200">
              <a:buFont typeface="+mj-lt"/>
              <a:buAutoNum type="alphaUcPeriod"/>
            </a:pPr>
            <a:r>
              <a:rPr lang="en-MY" dirty="0"/>
              <a:t>Democracy	</a:t>
            </a:r>
          </a:p>
          <a:p>
            <a:pPr marL="457200" indent="-457200">
              <a:buFont typeface="+mj-lt"/>
              <a:buAutoNum type="alphaUcPeriod"/>
            </a:pPr>
            <a:r>
              <a:rPr lang="en-MY" dirty="0"/>
              <a:t>Anti-Corruption</a:t>
            </a:r>
          </a:p>
          <a:p>
            <a:pPr marL="0" indent="0">
              <a:buNone/>
            </a:pPr>
            <a:endParaRPr lang="en-MY" dirty="0"/>
          </a:p>
        </p:txBody>
      </p:sp>
    </p:spTree>
    <p:extLst>
      <p:ext uri="{BB962C8B-B14F-4D97-AF65-F5344CB8AC3E}">
        <p14:creationId xmlns:p14="http://schemas.microsoft.com/office/powerpoint/2010/main" val="4214357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a:t>Answer # 6 </a:t>
            </a:r>
            <a:endParaRPr lang="en-MY" dirty="0"/>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3513624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a:t>Factors </a:t>
            </a:r>
            <a:r>
              <a:rPr lang="en-MY" dirty="0"/>
              <a:t>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p14="http://schemas.microsoft.com/office/powerpoint/2010/main" val="3825422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a:t>
            </a:r>
            <a:r>
              <a:rPr lang="en-MY" sz="2400"/>
              <a:t>either centralized </a:t>
            </a:r>
            <a:r>
              <a:rPr lang="en-MY" sz="2400" dirty="0"/>
              <a:t>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Employee Data Privacy and Protection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0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000" dirty="0"/>
          </a:p>
          <a:p>
            <a:pPr marL="0" indent="0">
              <a:buNone/>
            </a:pPr>
            <a:r>
              <a:rPr lang="en-MY" sz="20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p>
        </p:txBody>
      </p:sp>
    </p:spTree>
    <p:extLst>
      <p:ext uri="{BB962C8B-B14F-4D97-AF65-F5344CB8AC3E}">
        <p14:creationId xmlns:p14="http://schemas.microsoft.com/office/powerpoint/2010/main" val="345223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val="734066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val="1741130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val="1932130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3. Manage data subject requests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val="3128885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4. Track employee consent</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val="1048817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5. Simplify data deletion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val="2017016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val="41924085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7. Keep employees informed</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a:xfrm>
            <a:off x="914400" y="1600200"/>
            <a:ext cx="7772400" cy="4853136"/>
          </a:xfrm>
        </p:spPr>
        <p:txBody>
          <a:bodyPr/>
          <a:lstStyle/>
          <a:p>
            <a:pPr marL="0" indent="0">
              <a:buNone/>
            </a:pPr>
            <a:r>
              <a:rPr lang="en-MY"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val="36180698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4344</TotalTime>
  <Words>3213</Words>
  <Application>Microsoft Office PowerPoint</Application>
  <PresentationFormat>On-screen Show (4:3)</PresentationFormat>
  <Paragraphs>219</Paragraphs>
  <Slides>51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GLOBAL TALENT MANAGEMENT - IV</vt:lpstr>
      <vt:lpstr>PowerPoint Presentation</vt:lpstr>
      <vt:lpstr>International Labour Organization (ILO)</vt:lpstr>
      <vt:lpstr>International labour standards</vt:lpstr>
      <vt:lpstr>Conventions and Recommendations</vt:lpstr>
      <vt:lpstr>Strategic Objectives of ILO</vt:lpstr>
      <vt:lpstr>Functions of ILO</vt:lpstr>
      <vt:lpstr>Four Fundamental Principles and Rights at Work of ILO</vt:lpstr>
      <vt:lpstr>Question # 5 </vt:lpstr>
      <vt:lpstr>Answer # 5</vt:lpstr>
      <vt:lpstr>PowerPoint Presentation</vt:lpstr>
      <vt:lpstr>OECD</vt:lpstr>
      <vt:lpstr>OECD Guidelines: Employment and Industrial Relations</vt:lpstr>
      <vt:lpstr>PowerPoint Presentation</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Human Resource Information System (HRIS)</vt:lpstr>
      <vt:lpstr>HR Transformation through Information Technology (IT)</vt:lpstr>
      <vt:lpstr>Benefits of HRIS</vt:lpstr>
      <vt:lpstr>Factors affecting HRIS</vt:lpstr>
      <vt:lpstr>HR Systems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125</cp:revision>
  <cp:lastPrinted>1601-01-01T00:00:00Z</cp:lastPrinted>
  <dcterms:created xsi:type="dcterms:W3CDTF">2020-07-09T15:12:46Z</dcterms:created>
  <dcterms:modified xsi:type="dcterms:W3CDTF">2022-02-12T16:49:13Z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