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0"/>
  </p:notesMasterIdLst>
  <p:handoutMasterIdLst>
    <p:handoutMasterId r:id="rId71"/>
  </p:handoutMasterIdLst>
  <p:sldIdLst>
    <p:sldId id="256" r:id="rId2"/>
    <p:sldId id="275" r:id="rId3"/>
    <p:sldId id="431" r:id="rId4"/>
    <p:sldId id="276" r:id="rId5"/>
    <p:sldId id="277" r:id="rId6"/>
    <p:sldId id="278" r:id="rId7"/>
    <p:sldId id="279" r:id="rId8"/>
    <p:sldId id="280" r:id="rId9"/>
    <p:sldId id="281" r:id="rId10"/>
    <p:sldId id="282" r:id="rId11"/>
    <p:sldId id="283" r:id="rId12"/>
    <p:sldId id="284" r:id="rId13"/>
    <p:sldId id="348" r:id="rId14"/>
    <p:sldId id="285" r:id="rId15"/>
    <p:sldId id="286" r:id="rId16"/>
    <p:sldId id="287" r:id="rId17"/>
    <p:sldId id="432" r:id="rId18"/>
    <p:sldId id="433" r:id="rId19"/>
    <p:sldId id="434" r:id="rId20"/>
    <p:sldId id="288" r:id="rId21"/>
    <p:sldId id="291" r:id="rId22"/>
    <p:sldId id="289" r:id="rId23"/>
    <p:sldId id="290" r:id="rId24"/>
    <p:sldId id="292" r:id="rId25"/>
    <p:sldId id="293" r:id="rId26"/>
    <p:sldId id="324" r:id="rId27"/>
    <p:sldId id="435" r:id="rId28"/>
    <p:sldId id="436" r:id="rId29"/>
    <p:sldId id="437" r:id="rId30"/>
    <p:sldId id="295" r:id="rId31"/>
    <p:sldId id="296" r:id="rId32"/>
    <p:sldId id="297" r:id="rId33"/>
    <p:sldId id="298" r:id="rId34"/>
    <p:sldId id="299" r:id="rId35"/>
    <p:sldId id="300" r:id="rId36"/>
    <p:sldId id="301" r:id="rId37"/>
    <p:sldId id="438" r:id="rId38"/>
    <p:sldId id="325" r:id="rId39"/>
    <p:sldId id="327" r:id="rId40"/>
    <p:sldId id="326" r:id="rId41"/>
    <p:sldId id="328" r:id="rId42"/>
    <p:sldId id="320" r:id="rId43"/>
    <p:sldId id="321" r:id="rId44"/>
    <p:sldId id="322" r:id="rId45"/>
    <p:sldId id="323" r:id="rId46"/>
    <p:sldId id="329" r:id="rId47"/>
    <p:sldId id="330" r:id="rId48"/>
    <p:sldId id="338" r:id="rId49"/>
    <p:sldId id="339" r:id="rId50"/>
    <p:sldId id="341" r:id="rId51"/>
    <p:sldId id="440" r:id="rId52"/>
    <p:sldId id="441" r:id="rId53"/>
    <p:sldId id="439" r:id="rId54"/>
    <p:sldId id="360" r:id="rId55"/>
    <p:sldId id="354" r:id="rId56"/>
    <p:sldId id="361" r:id="rId57"/>
    <p:sldId id="362" r:id="rId58"/>
    <p:sldId id="363" r:id="rId59"/>
    <p:sldId id="367" r:id="rId60"/>
    <p:sldId id="364" r:id="rId61"/>
    <p:sldId id="365" r:id="rId62"/>
    <p:sldId id="442" r:id="rId63"/>
    <p:sldId id="369" r:id="rId64"/>
    <p:sldId id="370" r:id="rId65"/>
    <p:sldId id="371" r:id="rId66"/>
    <p:sldId id="443" r:id="rId67"/>
    <p:sldId id="444" r:id="rId68"/>
    <p:sldId id="340" r:id="rId6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27373"/>
          <a:ext cx="7772400" cy="818999"/>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962895"/>
          <a:ext cx="7772400" cy="80305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4283"/>
          <a:ext cx="7916416" cy="658433"/>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8599"/>
          <a:ext cx="7916416" cy="658433"/>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446"/>
          <a:ext cx="7916416" cy="6646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2447" y="34893"/>
        <a:ext cx="7851522" cy="599778"/>
      </dsp:txXfrm>
    </dsp:sp>
    <dsp:sp modelId="{F674B1EB-7C16-427C-9D7D-944E5157F0F6}">
      <dsp:nvSpPr>
        <dsp:cNvPr id="0" name=""/>
        <dsp:cNvSpPr/>
      </dsp:nvSpPr>
      <dsp:spPr>
        <a:xfrm>
          <a:off x="0" y="67355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Trade Union</a:t>
          </a:r>
        </a:p>
      </dsp:txBody>
      <dsp:txXfrm>
        <a:off x="32447" y="706005"/>
        <a:ext cx="7851522" cy="599778"/>
      </dsp:txXfrm>
    </dsp:sp>
    <dsp:sp modelId="{239A56AA-8CA4-45D2-AAA7-F32B26D151DB}">
      <dsp:nvSpPr>
        <dsp:cNvPr id="0" name=""/>
        <dsp:cNvSpPr/>
      </dsp:nvSpPr>
      <dsp:spPr>
        <a:xfrm>
          <a:off x="0" y="1351299"/>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447" y="1383746"/>
        <a:ext cx="7851522" cy="599778"/>
      </dsp:txXfrm>
    </dsp:sp>
    <dsp:sp modelId="{EED25BC6-B2B6-4C56-9E5E-709FDEAF14BC}">
      <dsp:nvSpPr>
        <dsp:cNvPr id="0" name=""/>
        <dsp:cNvSpPr/>
      </dsp:nvSpPr>
      <dsp:spPr>
        <a:xfrm>
          <a:off x="0" y="2015354"/>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447" y="2047801"/>
        <a:ext cx="7851522" cy="599778"/>
      </dsp:txXfrm>
    </dsp:sp>
    <dsp:sp modelId="{A25F5F28-D5FB-49AF-B664-F0A191DA0189}">
      <dsp:nvSpPr>
        <dsp:cNvPr id="0" name=""/>
        <dsp:cNvSpPr/>
      </dsp:nvSpPr>
      <dsp:spPr>
        <a:xfrm>
          <a:off x="0" y="2689110"/>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47" y="2721557"/>
        <a:ext cx="7851522" cy="599778"/>
      </dsp:txXfrm>
    </dsp:sp>
    <dsp:sp modelId="{FF67F93F-A407-49A2-B141-7B65BB8E53A9}">
      <dsp:nvSpPr>
        <dsp:cNvPr id="0" name=""/>
        <dsp:cNvSpPr/>
      </dsp:nvSpPr>
      <dsp:spPr>
        <a:xfrm>
          <a:off x="0" y="336096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47" y="3393408"/>
        <a:ext cx="7851522" cy="599778"/>
      </dsp:txXfrm>
    </dsp:sp>
    <dsp:sp modelId="{AF4CAE25-36DD-4480-841D-96F63131B5E8}">
      <dsp:nvSpPr>
        <dsp:cNvPr id="0" name=""/>
        <dsp:cNvSpPr/>
      </dsp:nvSpPr>
      <dsp:spPr>
        <a:xfrm>
          <a:off x="0" y="403111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47" y="4063565"/>
        <a:ext cx="7851522" cy="599778"/>
      </dsp:txXfrm>
    </dsp:sp>
    <dsp:sp modelId="{3BDA4817-0992-461D-A983-C5EF4CA28CFA}">
      <dsp:nvSpPr>
        <dsp:cNvPr id="0" name=""/>
        <dsp:cNvSpPr/>
      </dsp:nvSpPr>
      <dsp:spPr>
        <a:xfrm>
          <a:off x="0" y="468235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47" y="4714798"/>
        <a:ext cx="7851522" cy="599778"/>
      </dsp:txXfrm>
    </dsp:sp>
    <dsp:sp modelId="{F68156AC-9E71-47F1-9CCF-D71776A70B88}">
      <dsp:nvSpPr>
        <dsp:cNvPr id="0" name=""/>
        <dsp:cNvSpPr/>
      </dsp:nvSpPr>
      <dsp:spPr>
        <a:xfrm>
          <a:off x="0" y="5376516"/>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47" y="5408963"/>
        <a:ext cx="7851522" cy="599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50" y="35561"/>
        <a:ext cx="7851916" cy="596138"/>
      </dsp:txXfrm>
    </dsp:sp>
    <dsp:sp modelId="{F674B1EB-7C16-427C-9D7D-944E5157F0F6}">
      <dsp:nvSpPr>
        <dsp:cNvPr id="0" name=""/>
        <dsp:cNvSpPr/>
      </dsp:nvSpPr>
      <dsp:spPr>
        <a:xfrm>
          <a:off x="0" y="674369"/>
          <a:ext cx="7916416" cy="66063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sp:txBody>
      <dsp:txXfrm>
        <a:off x="32250" y="706619"/>
        <a:ext cx="7851916" cy="596138"/>
      </dsp:txXfrm>
    </dsp:sp>
    <dsp:sp modelId="{239A56AA-8CA4-45D2-AAA7-F32B26D151DB}">
      <dsp:nvSpPr>
        <dsp:cNvPr id="0" name=""/>
        <dsp:cNvSpPr/>
      </dsp:nvSpPr>
      <dsp:spPr>
        <a:xfrm>
          <a:off x="0" y="1356153"/>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250" y="1388403"/>
        <a:ext cx="7851916" cy="596138"/>
      </dsp:txXfrm>
    </dsp:sp>
    <dsp:sp modelId="{EED25BC6-B2B6-4C56-9E5E-709FDEAF14BC}">
      <dsp:nvSpPr>
        <dsp:cNvPr id="0" name=""/>
        <dsp:cNvSpPr/>
      </dsp:nvSpPr>
      <dsp:spPr>
        <a:xfrm>
          <a:off x="0" y="2015792"/>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50" y="2048042"/>
        <a:ext cx="7851916" cy="596138"/>
      </dsp:txXfrm>
    </dsp:sp>
    <dsp:sp modelId="{A25F5F28-D5FB-49AF-B664-F0A191DA0189}">
      <dsp:nvSpPr>
        <dsp:cNvPr id="0" name=""/>
        <dsp:cNvSpPr/>
      </dsp:nvSpPr>
      <dsp:spPr>
        <a:xfrm>
          <a:off x="0" y="2691127"/>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50" y="2723377"/>
        <a:ext cx="7851916" cy="596138"/>
      </dsp:txXfrm>
    </dsp:sp>
    <dsp:sp modelId="{FF67F93F-A407-49A2-B141-7B65BB8E53A9}">
      <dsp:nvSpPr>
        <dsp:cNvPr id="0" name=""/>
        <dsp:cNvSpPr/>
      </dsp:nvSpPr>
      <dsp:spPr>
        <a:xfrm>
          <a:off x="0" y="336338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50" y="3395631"/>
        <a:ext cx="7851916" cy="596138"/>
      </dsp:txXfrm>
    </dsp:sp>
    <dsp:sp modelId="{AF4CAE25-36DD-4480-841D-96F63131B5E8}">
      <dsp:nvSpPr>
        <dsp:cNvPr id="0" name=""/>
        <dsp:cNvSpPr/>
      </dsp:nvSpPr>
      <dsp:spPr>
        <a:xfrm>
          <a:off x="0" y="4032893"/>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50" y="4065143"/>
        <a:ext cx="7851916" cy="596138"/>
      </dsp:txXfrm>
    </dsp:sp>
    <dsp:sp modelId="{3BDA4817-0992-461D-A983-C5EF4CA28CFA}">
      <dsp:nvSpPr>
        <dsp:cNvPr id="0" name=""/>
        <dsp:cNvSpPr/>
      </dsp:nvSpPr>
      <dsp:spPr>
        <a:xfrm>
          <a:off x="0" y="468123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50" y="4713481"/>
        <a:ext cx="7851916" cy="596138"/>
      </dsp:txXfrm>
    </dsp:sp>
    <dsp:sp modelId="{F68156AC-9E71-47F1-9CCF-D71776A70B88}">
      <dsp:nvSpPr>
        <dsp:cNvPr id="0" name=""/>
        <dsp:cNvSpPr/>
      </dsp:nvSpPr>
      <dsp:spPr>
        <a:xfrm>
          <a:off x="0" y="5380144"/>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50" y="5412394"/>
        <a:ext cx="7851916" cy="596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376394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34811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37</a:t>
            </a:fld>
            <a:endParaRPr lang="en-MY" altLang="en-US"/>
          </a:p>
        </p:txBody>
      </p:sp>
    </p:spTree>
    <p:extLst>
      <p:ext uri="{BB962C8B-B14F-4D97-AF65-F5344CB8AC3E}">
        <p14:creationId xmlns:p14="http://schemas.microsoft.com/office/powerpoint/2010/main" val="3752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val="1762780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62</a:t>
            </a:fld>
            <a:endParaRPr lang="en-MY" altLang="en-US"/>
          </a:p>
        </p:txBody>
      </p:sp>
    </p:spTree>
    <p:extLst>
      <p:ext uri="{BB962C8B-B14F-4D97-AF65-F5344CB8AC3E}">
        <p14:creationId xmlns:p14="http://schemas.microsoft.com/office/powerpoint/2010/main" val="242444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301259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49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8A0F-8721-4AE5-AF59-C5B54F15D481}"/>
              </a:ext>
            </a:extLst>
          </p:cNvPr>
          <p:cNvSpPr>
            <a:spLocks noGrp="1"/>
          </p:cNvSpPr>
          <p:nvPr>
            <p:ph type="title"/>
          </p:nvPr>
        </p:nvSpPr>
        <p:spPr/>
        <p:txBody>
          <a:bodyPr/>
          <a:lstStyle/>
          <a:p>
            <a:r>
              <a:rPr lang="en-MY" dirty="0"/>
              <a:t>Employee Relations</a:t>
            </a:r>
          </a:p>
        </p:txBody>
      </p:sp>
      <p:sp>
        <p:nvSpPr>
          <p:cNvPr id="3" name="Content Placeholder 2">
            <a:extLst>
              <a:ext uri="{FF2B5EF4-FFF2-40B4-BE49-F238E27FC236}">
                <a16:creationId xmlns:a16="http://schemas.microsoft.com/office/drawing/2014/main" id="{524CF100-0427-43B9-B55B-AEBE25FD1BE3}"/>
              </a:ext>
            </a:extLst>
          </p:cNvPr>
          <p:cNvSpPr>
            <a:spLocks noGrp="1"/>
          </p:cNvSpPr>
          <p:nvPr>
            <p:ph idx="1"/>
          </p:nvPr>
        </p:nvSpPr>
        <p:spPr>
          <a:xfrm>
            <a:off x="914400" y="1850603"/>
            <a:ext cx="7772400" cy="4530725"/>
          </a:xfrm>
        </p:spPr>
        <p:txBody>
          <a:bodyPr/>
          <a:lstStyle/>
          <a:p>
            <a:r>
              <a:rPr lang="en-MY" dirty="0"/>
              <a:t>Employee relations refers to an organization’s efforts to create and maintain a positive relationship with its employees.</a:t>
            </a:r>
          </a:p>
          <a:p>
            <a:endParaRPr lang="en-MY" dirty="0"/>
          </a:p>
          <a:p>
            <a:r>
              <a:rPr lang="en-MY" dirty="0"/>
              <a:t> It emphasises the relationship between an organisation and its people is managed through transparent practices and relevant law.</a:t>
            </a:r>
          </a:p>
        </p:txBody>
      </p:sp>
    </p:spTree>
    <p:extLst>
      <p:ext uri="{BB962C8B-B14F-4D97-AF65-F5344CB8AC3E}">
        <p14:creationId xmlns:p14="http://schemas.microsoft.com/office/powerpoint/2010/main" val="1921210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a:xfrm>
            <a:off x="914400" y="260648"/>
            <a:ext cx="7772400" cy="1143000"/>
          </a:xfrm>
        </p:spPr>
        <p:txBody>
          <a:bodyPr/>
          <a:lstStyle/>
          <a:p>
            <a:r>
              <a:rPr lang="en-MY" dirty="0"/>
              <a:t>Industrial Relations</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a:xfrm>
            <a:off x="667900" y="1490563"/>
            <a:ext cx="8296588" cy="4530725"/>
          </a:xfrm>
        </p:spPr>
        <p:txBody>
          <a:bodyPr/>
          <a:lstStyle/>
          <a:p>
            <a:r>
              <a:rPr lang="en-MY" sz="2700" dirty="0"/>
              <a:t>Industrial relations is that field of study which </a:t>
            </a:r>
            <a:r>
              <a:rPr lang="en-MY" sz="2700" dirty="0" err="1"/>
              <a:t>analyzes</a:t>
            </a:r>
            <a:r>
              <a:rPr lang="en-MY" sz="2700" dirty="0"/>
              <a:t> the relationship among the management and the employees of an organization at the workplace</a:t>
            </a:r>
          </a:p>
          <a:p>
            <a:r>
              <a:rPr lang="en-MY" sz="2700" dirty="0"/>
              <a:t>It provides a mechanism to settle down the various industrial disputes.</a:t>
            </a:r>
          </a:p>
          <a:p>
            <a:r>
              <a:rPr lang="en-MY" sz="2700" dirty="0"/>
              <a:t> This concept evolved in the late 19th century because of the industrial revolutions</a:t>
            </a:r>
          </a:p>
          <a:p>
            <a:r>
              <a:rPr lang="en-MY" sz="2700" dirty="0"/>
              <a:t>IR is the study of the laws, conventions and institutions that regulate 'the workplace'. It is a fundamentally important aspect of our way of life, our culture and our society.</a:t>
            </a:r>
          </a:p>
        </p:txBody>
      </p:sp>
    </p:spTree>
    <p:extLst>
      <p:ext uri="{BB962C8B-B14F-4D97-AF65-F5344CB8AC3E}">
        <p14:creationId xmlns:p14="http://schemas.microsoft.com/office/powerpoint/2010/main" val="3569722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a16="http://schemas.microsoft.com/office/drawing/2014/main"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p14="http://schemas.microsoft.com/office/powerpoint/2010/main" val="501128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p>
        </p:txBody>
      </p:sp>
    </p:spTree>
    <p:extLst>
      <p:ext uri="{BB962C8B-B14F-4D97-AF65-F5344CB8AC3E}">
        <p14:creationId xmlns:p14="http://schemas.microsoft.com/office/powerpoint/2010/main" val="2906133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p14="http://schemas.microsoft.com/office/powerpoint/2010/main" val="1728052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Unemployment causes social isolation and economic deprivation. When there is high levels of unemployment, there </a:t>
            </a:r>
            <a:r>
              <a:rPr lang="en-MY" dirty="0" err="1"/>
              <a:t>i</a:t>
            </a:r>
            <a:r>
              <a:rPr lang="en-MY"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p14="http://schemas.microsoft.com/office/powerpoint/2010/main" val="1730260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p14="http://schemas.microsoft.com/office/powerpoint/2010/main" val="554295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879093" y="1772816"/>
            <a:ext cx="7772400" cy="4530725"/>
          </a:xfrm>
        </p:spPr>
        <p:txBody>
          <a:bodyPr/>
          <a:lstStyle/>
          <a:p>
            <a:r>
              <a:rPr lang="en-MY" dirty="0"/>
              <a:t>Codetermination</a:t>
            </a:r>
          </a:p>
          <a:p>
            <a:r>
              <a:rPr lang="en-MY" dirty="0"/>
              <a:t>Industrial democracy</a:t>
            </a:r>
          </a:p>
          <a:p>
            <a:r>
              <a:rPr lang="en-MY" dirty="0"/>
              <a:t>Global IL Management Approach</a:t>
            </a:r>
          </a:p>
        </p:txBody>
      </p:sp>
    </p:spTree>
    <p:extLst>
      <p:ext uri="{BB962C8B-B14F-4D97-AF65-F5344CB8AC3E}">
        <p14:creationId xmlns:p14="http://schemas.microsoft.com/office/powerpoint/2010/main" val="2562278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1.1 Co-determination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a:xfrm>
            <a:off x="685800" y="1556792"/>
            <a:ext cx="8278688" cy="4530725"/>
          </a:xfrm>
        </p:spPr>
        <p:txBody>
          <a:bodyPr/>
          <a:lstStyle/>
          <a:p>
            <a:r>
              <a:rPr lang="en-MY" dirty="0"/>
              <a:t>Codetermination (also "co-partnership" or "worker participation") is a practice where workers of an enterprise have the right to vote for representatives on the board of directors in a company. It also refers to staff having binding rights in work councils on issues in their workplace.</a:t>
            </a:r>
          </a:p>
          <a:p>
            <a:r>
              <a:rPr lang="en-MY" dirty="0"/>
              <a:t>It is a form of corporate governance that requires a two-tiered corporate board structure-a typical management board and a supervisory board-that allows management and employees to participate in strategic decision making</a:t>
            </a:r>
          </a:p>
        </p:txBody>
      </p:sp>
    </p:spTree>
    <p:extLst>
      <p:ext uri="{BB962C8B-B14F-4D97-AF65-F5344CB8AC3E}">
        <p14:creationId xmlns:p14="http://schemas.microsoft.com/office/powerpoint/2010/main" val="3582839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CD18-64CB-4E4A-ABF6-62D86D8863C1}"/>
              </a:ext>
            </a:extLst>
          </p:cNvPr>
          <p:cNvSpPr>
            <a:spLocks noGrp="1"/>
          </p:cNvSpPr>
          <p:nvPr>
            <p:ph type="title"/>
          </p:nvPr>
        </p:nvSpPr>
        <p:spPr/>
        <p:txBody>
          <a:bodyPr/>
          <a:lstStyle/>
          <a:p>
            <a:r>
              <a:rPr lang="en-MY" dirty="0"/>
              <a:t>Models of Codetermination</a:t>
            </a:r>
          </a:p>
        </p:txBody>
      </p:sp>
      <p:sp>
        <p:nvSpPr>
          <p:cNvPr id="3" name="Content Placeholder 2">
            <a:extLst>
              <a:ext uri="{FF2B5EF4-FFF2-40B4-BE49-F238E27FC236}">
                <a16:creationId xmlns:a16="http://schemas.microsoft.com/office/drawing/2014/main" id="{5BB18956-8EE4-4BCF-A4A0-B596E36E1A9A}"/>
              </a:ext>
            </a:extLst>
          </p:cNvPr>
          <p:cNvSpPr>
            <a:spLocks noGrp="1"/>
          </p:cNvSpPr>
          <p:nvPr>
            <p:ph idx="1"/>
          </p:nvPr>
        </p:nvSpPr>
        <p:spPr>
          <a:xfrm>
            <a:off x="539552" y="1489947"/>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p14="http://schemas.microsoft.com/office/powerpoint/2010/main" val="2134132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1.2 Industrial democracy</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p:txBody>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p14="http://schemas.microsoft.com/office/powerpoint/2010/main" val="1880641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p:txBody>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p14="http://schemas.microsoft.com/office/powerpoint/2010/main" val="4201933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a:xfrm>
            <a:off x="683568" y="1600200"/>
            <a:ext cx="8208912" cy="4979987"/>
          </a:xfrm>
        </p:spPr>
        <p:txBody>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p14="http://schemas.microsoft.com/office/powerpoint/2010/main" val="2981459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11EAA-225B-4C25-B0B9-532CE8EDB09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3FC6BBE7-1622-4679-A75C-8F1F4EE9E980}"/>
              </a:ext>
            </a:extLst>
          </p:cNvPr>
          <p:cNvSpPr>
            <a:spLocks noGrp="1"/>
          </p:cNvSpPr>
          <p:nvPr>
            <p:ph idx="1"/>
          </p:nvPr>
        </p:nvSpPr>
        <p:spPr>
          <a:xfrm>
            <a:off x="685800" y="1628800"/>
            <a:ext cx="7772400" cy="4530725"/>
          </a:xfrm>
        </p:spPr>
        <p:txBody>
          <a:bodyPr/>
          <a:lstStyle/>
          <a:p>
            <a:pPr marL="0" indent="0">
              <a:buNone/>
            </a:pPr>
            <a:r>
              <a:rPr lang="en-MY" dirty="0"/>
              <a:t>Codetermination refers to the fact that	- </a:t>
            </a:r>
          </a:p>
          <a:p>
            <a:pPr marL="0" indent="0">
              <a:buNone/>
            </a:pPr>
            <a:endParaRPr lang="en-MY" dirty="0"/>
          </a:p>
          <a:p>
            <a:pPr marL="514350" indent="-514350">
              <a:buFont typeface="+mj-lt"/>
              <a:buAutoNum type="alphaUcPeriod"/>
            </a:pPr>
            <a:r>
              <a:rPr lang="en-MY" dirty="0"/>
              <a:t>firms and works councils share legal liability.</a:t>
            </a:r>
          </a:p>
          <a:p>
            <a:pPr marL="514350" indent="-514350">
              <a:buFont typeface="+mj-lt"/>
              <a:buAutoNum type="alphaUcPeriod"/>
            </a:pPr>
            <a:r>
              <a:rPr lang="en-MY" dirty="0"/>
              <a:t>firms are obligated to inform works councils but may make decisions without their input.</a:t>
            </a:r>
          </a:p>
          <a:p>
            <a:pPr marL="514350" indent="-514350">
              <a:buFont typeface="+mj-lt"/>
              <a:buAutoNum type="alphaUcPeriod"/>
            </a:pPr>
            <a:r>
              <a:rPr lang="en-MY" dirty="0"/>
              <a:t>firms must inform works councils and include them in decision making.	</a:t>
            </a:r>
          </a:p>
          <a:p>
            <a:pPr marL="514350" indent="-514350">
              <a:buFont typeface="+mj-lt"/>
              <a:buAutoNum type="alphaUcPeriod"/>
            </a:pPr>
            <a:r>
              <a:rPr lang="en-MY" dirty="0"/>
              <a:t>firms may reject a works council if worker representation is inadequate.</a:t>
            </a:r>
          </a:p>
          <a:p>
            <a:pPr marL="0" indent="0">
              <a:buNone/>
            </a:pPr>
            <a:endParaRPr lang="en-MY" dirty="0"/>
          </a:p>
        </p:txBody>
      </p:sp>
    </p:spTree>
    <p:extLst>
      <p:ext uri="{BB962C8B-B14F-4D97-AF65-F5344CB8AC3E}">
        <p14:creationId xmlns:p14="http://schemas.microsoft.com/office/powerpoint/2010/main" val="1939898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B9347-883E-46C0-840E-24CB1CD73BF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DE8ECDF7-3609-4511-89AC-2656738B09A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462799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8827452"/>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160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Trade Union</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A trade (</a:t>
            </a:r>
            <a:r>
              <a:rPr lang="en-MY" dirty="0" err="1"/>
              <a:t>labor</a:t>
            </a:r>
            <a:r>
              <a:rPr lang="en-MY" dirty="0"/>
              <a:t>) union is an organization made up of members (a membership -based organization) and its membership must be made up mainly of workers. One of a trade union's main aims is to protect and advance the interests of its members in the workplace.</a:t>
            </a:r>
          </a:p>
        </p:txBody>
      </p:sp>
    </p:spTree>
    <p:extLst>
      <p:ext uri="{BB962C8B-B14F-4D97-AF65-F5344CB8AC3E}">
        <p14:creationId xmlns:p14="http://schemas.microsoft.com/office/powerpoint/2010/main" val="1991928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Trade Union Recognition</a:t>
            </a:r>
          </a:p>
        </p:txBody>
      </p:sp>
      <p:pic>
        <p:nvPicPr>
          <p:cNvPr id="5" name="Picture 4">
            <a:extLst>
              <a:ext uri="{FF2B5EF4-FFF2-40B4-BE49-F238E27FC236}">
                <a16:creationId xmlns:a16="http://schemas.microsoft.com/office/drawing/2014/main"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p14="http://schemas.microsoft.com/office/powerpoint/2010/main" val="3455059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Objectives of Trade Union</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p14="http://schemas.microsoft.com/office/powerpoint/2010/main" val="3157059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Trade Union Recognition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Trade (</a:t>
            </a:r>
            <a:r>
              <a:rPr lang="en-MY" dirty="0" err="1"/>
              <a:t>Labor</a:t>
            </a:r>
            <a:r>
              <a:rPr lang="en-MY"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p14="http://schemas.microsoft.com/office/powerpoint/2010/main" val="4008413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683568" y="1600200"/>
            <a:ext cx="8280920" cy="4530725"/>
          </a:xfrm>
        </p:spPr>
        <p:txBody>
          <a:bodyPr/>
          <a:lstStyle/>
          <a:p>
            <a:r>
              <a:rPr lang="en-MY" sz="1800"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endParaRPr lang="en-MY" sz="1800" dirty="0"/>
          </a:p>
          <a:p>
            <a:r>
              <a:rPr lang="en-MY" sz="1800" dirty="0"/>
              <a:t>For 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endParaRPr lang="en-MY" sz="1800" dirty="0"/>
          </a:p>
          <a:p>
            <a:r>
              <a:rPr lang="en-MY" sz="1800" dirty="0"/>
              <a:t>Both 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p14="http://schemas.microsoft.com/office/powerpoint/2010/main" val="2504786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p14="http://schemas.microsoft.com/office/powerpoint/2010/main" val="3005926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a16="http://schemas.microsoft.com/office/drawing/2014/main"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p14="http://schemas.microsoft.com/office/powerpoint/2010/main" val="2907140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6BF2-9939-483B-93DD-A46CB467A65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A32210EF-22EE-48C0-B5B3-B7D7E66EF1CE}"/>
              </a:ext>
            </a:extLst>
          </p:cNvPr>
          <p:cNvSpPr>
            <a:spLocks noGrp="1"/>
          </p:cNvSpPr>
          <p:nvPr>
            <p:ph idx="1"/>
          </p:nvPr>
        </p:nvSpPr>
        <p:spPr/>
        <p:txBody>
          <a:bodyPr/>
          <a:lstStyle/>
          <a:p>
            <a:pPr marL="0" indent="0">
              <a:buNone/>
            </a:pPr>
            <a:r>
              <a:rPr lang="en-MY" dirty="0"/>
              <a:t>Which of the following is true of MOST unions?	</a:t>
            </a:r>
          </a:p>
          <a:p>
            <a:pPr marL="514350" indent="-514350">
              <a:buFont typeface="+mj-lt"/>
              <a:buAutoNum type="alphaUcPeriod"/>
            </a:pPr>
            <a:r>
              <a:rPr lang="en-MY" dirty="0"/>
              <a:t>They bargain to improve wages and working conditions.	</a:t>
            </a:r>
          </a:p>
          <a:p>
            <a:pPr marL="514350" indent="-514350">
              <a:buFont typeface="+mj-lt"/>
              <a:buAutoNum type="alphaUcPeriod"/>
            </a:pPr>
            <a:r>
              <a:rPr lang="en-MY" dirty="0"/>
              <a:t>They do not contain managers or supervisors.	</a:t>
            </a:r>
          </a:p>
          <a:p>
            <a:pPr marL="514350" indent="-514350">
              <a:buFont typeface="+mj-lt"/>
              <a:buAutoNum type="alphaUcPeriod"/>
            </a:pPr>
            <a:r>
              <a:rPr lang="en-MY" dirty="0"/>
              <a:t>They promote social and political agendas.	</a:t>
            </a:r>
          </a:p>
          <a:p>
            <a:pPr marL="514350" indent="-514350">
              <a:buFont typeface="+mj-lt"/>
              <a:buAutoNum type="alphaUcPeriod"/>
            </a:pPr>
            <a:r>
              <a:rPr lang="en-MY" dirty="0"/>
              <a:t>They are aligned with political parties.</a:t>
            </a:r>
          </a:p>
          <a:p>
            <a:pPr marL="0" indent="0">
              <a:buNone/>
            </a:pPr>
            <a:endParaRPr lang="en-MY" dirty="0"/>
          </a:p>
        </p:txBody>
      </p:sp>
    </p:spTree>
    <p:extLst>
      <p:ext uri="{BB962C8B-B14F-4D97-AF65-F5344CB8AC3E}">
        <p14:creationId xmlns:p14="http://schemas.microsoft.com/office/powerpoint/2010/main" val="3239920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4244-CD15-435E-A795-D8C6ED5197C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75372A38-6F43-45AC-B6B7-58CFF315FD5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61716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9690490"/>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595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a:xfrm>
            <a:off x="539552" y="16002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p14="http://schemas.microsoft.com/office/powerpoint/2010/main" val="3371290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a16="http://schemas.microsoft.com/office/drawing/2014/main"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p14="http://schemas.microsoft.com/office/powerpoint/2010/main" val="1664522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1.1 Prepare</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p:txBody>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p14="http://schemas.microsoft.com/office/powerpoint/2010/main" val="3729213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1.2 Discuss</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p14="http://schemas.microsoft.com/office/powerpoint/2010/main" val="1865308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1.3 Propose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p14="http://schemas.microsoft.com/office/powerpoint/2010/main" val="3532727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1.4 Bargain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Negotiations are easy if a problem solving attitude is adopted. This stage comprises the time when 'what ifs' and '</a:t>
            </a:r>
            <a:r>
              <a:rPr lang="en-MY" dirty="0" err="1"/>
              <a:t>supposals</a:t>
            </a:r>
            <a:r>
              <a:rPr lang="en-MY" dirty="0"/>
              <a:t>' are set forth and the drafting of agreements take place.</a:t>
            </a:r>
          </a:p>
        </p:txBody>
      </p:sp>
    </p:spTree>
    <p:extLst>
      <p:ext uri="{BB962C8B-B14F-4D97-AF65-F5344CB8AC3E}">
        <p14:creationId xmlns:p14="http://schemas.microsoft.com/office/powerpoint/2010/main" val="2565702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1.5 Settlement</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Once the parties are through with the bargaining process, a consensual agreement is reached upon wherein both the parties </a:t>
            </a:r>
            <a:r>
              <a:rPr lang="en-MY" dirty="0" err="1"/>
              <a:t>agre</a:t>
            </a:r>
            <a:r>
              <a:rPr lang="en-MY" dirty="0"/>
              <a:t> 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p14="http://schemas.microsoft.com/office/powerpoint/2010/main" val="1063673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29767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66752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53C-4E48-4234-A4B6-8CD02EA0E1B5}"/>
              </a:ext>
            </a:extLst>
          </p:cNvPr>
          <p:cNvSpPr>
            <a:spLocks noGrp="1"/>
          </p:cNvSpPr>
          <p:nvPr>
            <p:ph type="title"/>
          </p:nvPr>
        </p:nvSpPr>
        <p:spPr/>
        <p:txBody>
          <a:bodyPr/>
          <a:lstStyle/>
          <a:p>
            <a:r>
              <a:rPr lang="en-MY" dirty="0"/>
              <a:t>Employee Survey</a:t>
            </a:r>
          </a:p>
        </p:txBody>
      </p:sp>
      <p:sp>
        <p:nvSpPr>
          <p:cNvPr id="3" name="Content Placeholder 2">
            <a:extLst>
              <a:ext uri="{FF2B5EF4-FFF2-40B4-BE49-F238E27FC236}">
                <a16:creationId xmlns:a16="http://schemas.microsoft.com/office/drawing/2014/main" id="{4F635B9F-AE5C-4280-84FC-55FB39AC3E66}"/>
              </a:ext>
            </a:extLst>
          </p:cNvPr>
          <p:cNvSpPr>
            <a:spLocks noGrp="1"/>
          </p:cNvSpPr>
          <p:nvPr>
            <p:ph idx="1"/>
          </p:nvPr>
        </p:nvSpPr>
        <p:spPr/>
        <p:txBody>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val="144436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id="{F20A5678-9C43-4440-9A7E-385651963748}"/>
              </a:ext>
            </a:extLst>
          </p:cNvPr>
          <p:cNvSpPr>
            <a:spLocks noGrp="1"/>
          </p:cNvSpPr>
          <p:nvPr>
            <p:ph idx="1"/>
          </p:nvPr>
        </p:nvSpPr>
        <p:spPr/>
        <p:txBody>
          <a:bodyPr/>
          <a:lstStyle/>
          <a:p>
            <a:r>
              <a:rPr lang="en-MY" dirty="0"/>
              <a:t>It starts with a clear idea of the aim of your survey. </a:t>
            </a:r>
          </a:p>
          <a:p>
            <a:r>
              <a:rPr lang="en-MY"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val="21966819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id="{FCFD4FCE-755E-4853-BA0B-BA7F508DC16E}"/>
              </a:ext>
            </a:extLst>
          </p:cNvPr>
          <p:cNvSpPr>
            <a:spLocks noGrp="1"/>
          </p:cNvSpPr>
          <p:nvPr>
            <p:ph idx="1"/>
          </p:nvPr>
        </p:nvSpPr>
        <p:spPr/>
        <p:txBody>
          <a:bodyPr/>
          <a:lstStyle/>
          <a:p>
            <a:r>
              <a:rPr lang="en-MY" dirty="0"/>
              <a:t>Determine the Survey Objectives</a:t>
            </a:r>
          </a:p>
          <a:p>
            <a:r>
              <a:rPr lang="en-MY" dirty="0"/>
              <a:t>Creating buy-in</a:t>
            </a:r>
          </a:p>
          <a:p>
            <a:r>
              <a:rPr lang="en-MY" dirty="0"/>
              <a:t>Determining the survey method</a:t>
            </a:r>
          </a:p>
          <a:p>
            <a:r>
              <a:rPr lang="en-MY" dirty="0"/>
              <a:t>Guaranteeing anonymity</a:t>
            </a:r>
          </a:p>
          <a:p>
            <a:r>
              <a:rPr lang="en-MY" dirty="0"/>
              <a:t>Designing the questionnaire</a:t>
            </a:r>
          </a:p>
        </p:txBody>
      </p:sp>
    </p:spTree>
    <p:extLst>
      <p:ext uri="{BB962C8B-B14F-4D97-AF65-F5344CB8AC3E}">
        <p14:creationId xmlns:p14="http://schemas.microsoft.com/office/powerpoint/2010/main" val="16771033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id="{F736D8FA-70A0-4562-A40D-45472697C8C6}"/>
              </a:ext>
            </a:extLst>
          </p:cNvPr>
          <p:cNvSpPr>
            <a:spLocks noGrp="1"/>
          </p:cNvSpPr>
          <p:nvPr>
            <p:ph idx="1"/>
          </p:nvPr>
        </p:nvSpPr>
        <p:spPr/>
        <p:txBody>
          <a:bodyPr/>
          <a:lstStyle/>
          <a:p>
            <a:pPr marL="0" indent="0">
              <a:buNone/>
            </a:pPr>
            <a:r>
              <a:rPr lang="en-MY" dirty="0"/>
              <a:t>Communication is key to avoiding resistance and a poor response rate.</a:t>
            </a:r>
          </a:p>
          <a:p>
            <a:pPr marL="0" indent="0">
              <a:buNone/>
            </a:pPr>
            <a:endParaRPr lang="en-MY" dirty="0"/>
          </a:p>
          <a:p>
            <a:r>
              <a:rPr lang="en-MY" dirty="0"/>
              <a:t>Creating a project plan</a:t>
            </a:r>
          </a:p>
          <a:p>
            <a:r>
              <a:rPr lang="en-MY" dirty="0"/>
              <a:t>Designing communication materials</a:t>
            </a:r>
          </a:p>
        </p:txBody>
      </p:sp>
    </p:spTree>
    <p:extLst>
      <p:ext uri="{BB962C8B-B14F-4D97-AF65-F5344CB8AC3E}">
        <p14:creationId xmlns:p14="http://schemas.microsoft.com/office/powerpoint/2010/main" val="5863042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0284-CAED-4E57-9DA9-C0A9504A6791}"/>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9CF2EA1B-2E79-4408-9B70-D8EBBD996046}"/>
              </a:ext>
            </a:extLst>
          </p:cNvPr>
          <p:cNvSpPr>
            <a:spLocks noGrp="1"/>
          </p:cNvSpPr>
          <p:nvPr>
            <p:ph idx="1"/>
          </p:nvPr>
        </p:nvSpPr>
        <p:spPr/>
        <p:txBody>
          <a:bodyPr/>
          <a:lstStyle/>
          <a:p>
            <a:pPr marL="0" indent="0">
              <a:buNone/>
            </a:pPr>
            <a:r>
              <a:rPr lang="en-MY" dirty="0"/>
              <a:t>The steps include review the distribution, data collection, verification and the reporting associated with your employee survey</a:t>
            </a:r>
          </a:p>
          <a:p>
            <a:pPr marL="0" indent="0">
              <a:buNone/>
            </a:pPr>
            <a:endParaRPr lang="en-MY" dirty="0"/>
          </a:p>
          <a:p>
            <a:r>
              <a:rPr lang="en-MY" dirty="0"/>
              <a:t>Distribution of questionnaires</a:t>
            </a:r>
          </a:p>
          <a:p>
            <a:r>
              <a:rPr lang="en-MY" dirty="0"/>
              <a:t>Response period</a:t>
            </a:r>
          </a:p>
          <a:p>
            <a:r>
              <a:rPr lang="en-MY" dirty="0"/>
              <a:t>Data collection</a:t>
            </a:r>
          </a:p>
          <a:p>
            <a:r>
              <a:rPr lang="en-MY" dirty="0"/>
              <a:t>Verifying responses</a:t>
            </a:r>
          </a:p>
          <a:p>
            <a:r>
              <a:rPr lang="en-MY" dirty="0"/>
              <a:t>Reporting</a:t>
            </a:r>
          </a:p>
        </p:txBody>
      </p:sp>
    </p:spTree>
    <p:extLst>
      <p:ext uri="{BB962C8B-B14F-4D97-AF65-F5344CB8AC3E}">
        <p14:creationId xmlns:p14="http://schemas.microsoft.com/office/powerpoint/2010/main" val="32955246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3D6A-E89F-43D4-825A-CCB346D48F7E}"/>
              </a:ext>
            </a:extLst>
          </p:cNvPr>
          <p:cNvSpPr>
            <a:spLocks noGrp="1"/>
          </p:cNvSpPr>
          <p:nvPr>
            <p:ph type="title"/>
          </p:nvPr>
        </p:nvSpPr>
        <p:spPr/>
        <p:txBody>
          <a:bodyPr/>
          <a:lstStyle/>
          <a:p>
            <a:r>
              <a:rPr lang="en-MY" dirty="0"/>
              <a:t>4. Analysis</a:t>
            </a:r>
          </a:p>
        </p:txBody>
      </p:sp>
      <p:sp>
        <p:nvSpPr>
          <p:cNvPr id="3" name="Content Placeholder 2">
            <a:extLst>
              <a:ext uri="{FF2B5EF4-FFF2-40B4-BE49-F238E27FC236}">
                <a16:creationId xmlns:a16="http://schemas.microsoft.com/office/drawing/2014/main" id="{216E3A44-5CDA-4574-80EC-248BAE72182F}"/>
              </a:ext>
            </a:extLst>
          </p:cNvPr>
          <p:cNvSpPr>
            <a:spLocks noGrp="1"/>
          </p:cNvSpPr>
          <p:nvPr>
            <p:ph idx="1"/>
          </p:nvPr>
        </p:nvSpPr>
        <p:spPr/>
        <p:txBody>
          <a:bodyPr/>
          <a:lstStyle/>
          <a:p>
            <a:pPr marL="0" indent="0">
              <a:buNone/>
            </a:pPr>
            <a:r>
              <a:rPr lang="en-MY"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dirty="0"/>
              <a:t>Benchmarking</a:t>
            </a:r>
          </a:p>
          <a:p>
            <a:r>
              <a:rPr lang="en-MY" dirty="0"/>
              <a:t>Setting priorities</a:t>
            </a:r>
          </a:p>
          <a:p>
            <a:r>
              <a:rPr lang="en-MY" dirty="0"/>
              <a:t>Identifying trends</a:t>
            </a:r>
          </a:p>
        </p:txBody>
      </p:sp>
    </p:spTree>
    <p:extLst>
      <p:ext uri="{BB962C8B-B14F-4D97-AF65-F5344CB8AC3E}">
        <p14:creationId xmlns:p14="http://schemas.microsoft.com/office/powerpoint/2010/main" val="38326264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2A29-75C7-42DA-9C16-AEF0537DE2F8}"/>
              </a:ext>
            </a:extLst>
          </p:cNvPr>
          <p:cNvSpPr>
            <a:spLocks noGrp="1"/>
          </p:cNvSpPr>
          <p:nvPr>
            <p:ph type="title"/>
          </p:nvPr>
        </p:nvSpPr>
        <p:spPr/>
        <p:txBody>
          <a:bodyPr/>
          <a:lstStyle/>
          <a:p>
            <a:r>
              <a:rPr lang="en-MY" dirty="0"/>
              <a:t>5. Action Planning</a:t>
            </a:r>
          </a:p>
        </p:txBody>
      </p:sp>
      <p:sp>
        <p:nvSpPr>
          <p:cNvPr id="3" name="Content Placeholder 2">
            <a:extLst>
              <a:ext uri="{FF2B5EF4-FFF2-40B4-BE49-F238E27FC236}">
                <a16:creationId xmlns:a16="http://schemas.microsoft.com/office/drawing/2014/main" id="{CBE4EC8E-5D52-4150-809D-4226E41799C4}"/>
              </a:ext>
            </a:extLst>
          </p:cNvPr>
          <p:cNvSpPr>
            <a:spLocks noGrp="1"/>
          </p:cNvSpPr>
          <p:nvPr>
            <p:ph idx="1"/>
          </p:nvPr>
        </p:nvSpPr>
        <p:spPr/>
        <p:txBody>
          <a:bodyPr/>
          <a:lstStyle/>
          <a:p>
            <a:pPr marL="0" indent="0">
              <a:buNone/>
            </a:pPr>
            <a:r>
              <a:rPr lang="en-MY"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val="3685309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77390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a16="http://schemas.microsoft.com/office/drawing/2014/main" id="{0599D2C2-4766-41D5-94C2-DDF9389E8CF2}"/>
              </a:ext>
            </a:extLst>
          </p:cNvPr>
          <p:cNvSpPr>
            <a:spLocks noGrp="1"/>
          </p:cNvSpPr>
          <p:nvPr>
            <p:ph idx="1"/>
          </p:nvPr>
        </p:nvSpPr>
        <p:spPr/>
        <p:txBody>
          <a:bodyPr/>
          <a:lstStyle/>
          <a:p>
            <a:pPr marL="0" indent="0">
              <a:buNone/>
            </a:pPr>
            <a:r>
              <a:rPr lang="en-MY"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val="27597017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B36E-7CBE-4A18-8619-066F8052243F}"/>
              </a:ext>
            </a:extLst>
          </p:cNvPr>
          <p:cNvSpPr>
            <a:spLocks noGrp="1"/>
          </p:cNvSpPr>
          <p:nvPr>
            <p:ph type="title"/>
          </p:nvPr>
        </p:nvSpPr>
        <p:spPr/>
        <p:txBody>
          <a:bodyPr/>
          <a:lstStyle/>
          <a:p>
            <a:r>
              <a:rPr lang="en-MY" dirty="0"/>
              <a:t>Purpose of EWC</a:t>
            </a:r>
          </a:p>
        </p:txBody>
      </p:sp>
      <p:sp>
        <p:nvSpPr>
          <p:cNvPr id="3" name="Content Placeholder 2">
            <a:extLst>
              <a:ext uri="{FF2B5EF4-FFF2-40B4-BE49-F238E27FC236}">
                <a16:creationId xmlns:a16="http://schemas.microsoft.com/office/drawing/2014/main" id="{79147499-2649-4A1D-ADD4-0316FF1B2FB7}"/>
              </a:ext>
            </a:extLst>
          </p:cNvPr>
          <p:cNvSpPr>
            <a:spLocks noGrp="1"/>
          </p:cNvSpPr>
          <p:nvPr>
            <p:ph idx="1"/>
          </p:nvPr>
        </p:nvSpPr>
        <p:spPr>
          <a:xfrm>
            <a:off x="685800" y="1628800"/>
            <a:ext cx="8206680" cy="5112568"/>
          </a:xfrm>
        </p:spPr>
        <p:txBody>
          <a:bodyPr/>
          <a:lstStyle/>
          <a:p>
            <a:r>
              <a:rPr lang="en-MY" sz="2000" dirty="0"/>
              <a:t>The purpose of a European Works Council (EWC) is to bring together employee representatives from the different European countries in which a multinational company has operations. </a:t>
            </a:r>
          </a:p>
          <a:p>
            <a:endParaRPr lang="en-MY" sz="2000" dirty="0"/>
          </a:p>
          <a:p>
            <a:r>
              <a:rPr lang="en-MY" sz="2000" dirty="0"/>
              <a:t>During EWC meetings, these representatives are informed and consulted by central management on transnational issues of concern to the company’s employees. </a:t>
            </a:r>
          </a:p>
          <a:p>
            <a:endParaRPr lang="en-MY" sz="2000" dirty="0"/>
          </a:p>
          <a:p>
            <a:r>
              <a:rPr lang="en-MY" sz="2000" dirty="0"/>
              <a:t>The EWC Directive applies to all companies with 1,000 or more workers, and at least 150 employees in each of two or more EU Member States.</a:t>
            </a:r>
          </a:p>
          <a:p>
            <a:endParaRPr lang="en-MY" sz="2000" dirty="0"/>
          </a:p>
          <a:p>
            <a:r>
              <a:rPr lang="en-MY" sz="2000" dirty="0"/>
              <a:t> 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val="20110579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2C03-9C82-4304-8A17-F51384759AAA}"/>
              </a:ext>
            </a:extLst>
          </p:cNvPr>
          <p:cNvSpPr>
            <a:spLocks noGrp="1"/>
          </p:cNvSpPr>
          <p:nvPr>
            <p:ph type="title"/>
          </p:nvPr>
        </p:nvSpPr>
        <p:spPr/>
        <p:txBody>
          <a:bodyPr/>
          <a:lstStyle/>
          <a:p>
            <a:r>
              <a:rPr lang="en-MY" dirty="0"/>
              <a:t>European Works Councils (EWCs)</a:t>
            </a:r>
          </a:p>
        </p:txBody>
      </p:sp>
      <p:pic>
        <p:nvPicPr>
          <p:cNvPr id="5" name="Picture 4">
            <a:extLst>
              <a:ext uri="{FF2B5EF4-FFF2-40B4-BE49-F238E27FC236}">
                <a16:creationId xmlns:a16="http://schemas.microsoft.com/office/drawing/2014/main" id="{201BD3A8-1692-4C1C-A3E2-604ADAE1F9AE}"/>
              </a:ext>
            </a:extLst>
          </p:cNvPr>
          <p:cNvPicPr>
            <a:picLocks noChangeAspect="1"/>
          </p:cNvPicPr>
          <p:nvPr/>
        </p:nvPicPr>
        <p:blipFill>
          <a:blip r:embed="rId2"/>
          <a:stretch>
            <a:fillRect/>
          </a:stretch>
        </p:blipFill>
        <p:spPr>
          <a:xfrm>
            <a:off x="1438275" y="1628800"/>
            <a:ext cx="6267450" cy="4800600"/>
          </a:xfrm>
          <a:prstGeom prst="rect">
            <a:avLst/>
          </a:prstGeom>
        </p:spPr>
      </p:pic>
    </p:spTree>
    <p:extLst>
      <p:ext uri="{BB962C8B-B14F-4D97-AF65-F5344CB8AC3E}">
        <p14:creationId xmlns:p14="http://schemas.microsoft.com/office/powerpoint/2010/main" val="39679944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p14="http://schemas.microsoft.com/office/powerpoint/2010/main" val="34830693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7510072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4091</TotalTime>
  <Words>3449</Words>
  <Application>Microsoft Office PowerPoint</Application>
  <PresentationFormat>On-screen Show (4:3)</PresentationFormat>
  <Paragraphs>267</Paragraphs>
  <Slides>68</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68</vt:i4>
      </vt:variant>
    </vt:vector>
  </HeadingPairs>
  <TitlesOfParts>
    <vt:vector size="72" baseType="lpstr">
      <vt:lpstr>Arial</vt:lpstr>
      <vt:lpstr>Times New Roman</vt:lpstr>
      <vt:lpstr>Wingdings</vt:lpstr>
      <vt:lpstr>Office Theme</vt:lpstr>
      <vt:lpstr>GLOBAL TALENT MANAGEMENT - III</vt:lpstr>
      <vt:lpstr>PowerPoint Presentation</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Models of Corporate Governance</vt:lpstr>
      <vt:lpstr>1.2 Industrial democracy</vt:lpstr>
      <vt:lpstr>1.3 Global IL Management Approach</vt:lpstr>
      <vt:lpstr>1.3 Global IL Management Approach</vt:lpstr>
      <vt:lpstr>Question # 1</vt:lpstr>
      <vt:lpstr>Answer # 1</vt:lpstr>
      <vt:lpstr>PowerPoint Presentation</vt:lpstr>
      <vt:lpstr>Trade Union</vt:lpstr>
      <vt:lpstr>Trade Union Recognition</vt:lpstr>
      <vt:lpstr>Objectives of Trade Union</vt:lpstr>
      <vt:lpstr>Trade Union Recognition</vt:lpstr>
      <vt:lpstr>Collective bargaining</vt:lpstr>
      <vt:lpstr>Why join a union?</vt:lpstr>
      <vt:lpstr>Difference Trade Union and Works Council</vt:lpstr>
      <vt:lpstr>Question # 2</vt:lpstr>
      <vt:lpstr>Answer # 2</vt:lpstr>
      <vt:lpstr>PowerPoint Presentation</vt:lpstr>
      <vt:lpstr>Collective Bargaining</vt:lpstr>
      <vt:lpstr>Collective Bargaining Process</vt:lpstr>
      <vt:lpstr>1.1 Prepare</vt:lpstr>
      <vt:lpstr>1.2 Discuss</vt:lpstr>
      <vt:lpstr>1.3 Propose</vt:lpstr>
      <vt:lpstr>1.4 Bargain</vt:lpstr>
      <vt:lpstr>1.5 Settlement</vt:lpstr>
      <vt:lpstr>PowerPoint Presentation</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PowerPoint Presentation</vt:lpstr>
      <vt:lpstr>Employee Survey</vt:lpstr>
      <vt:lpstr>Employee Survey</vt:lpstr>
      <vt:lpstr>1. Preparation</vt:lpstr>
      <vt:lpstr>Steps in Preparation</vt:lpstr>
      <vt:lpstr>2. Communication</vt:lpstr>
      <vt:lpstr>3. Implementation</vt:lpstr>
      <vt:lpstr>4. Analysis</vt:lpstr>
      <vt:lpstr>5. Action Planning</vt:lpstr>
      <vt:lpstr>PowerPoint Presentation</vt:lpstr>
      <vt:lpstr>European Works Councils (EWCs)</vt:lpstr>
      <vt:lpstr>Purpose of EWC</vt:lpstr>
      <vt:lpstr>European Works Councils (EWCs)</vt:lpstr>
      <vt:lpstr>Question # 4</vt:lpstr>
      <vt:lpstr>Answer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120</cp:revision>
  <cp:lastPrinted>1601-01-01T00:00:00Z</cp:lastPrinted>
  <dcterms:created xsi:type="dcterms:W3CDTF">2020-07-09T15:12:46Z</dcterms:created>
  <dcterms:modified xsi:type="dcterms:W3CDTF">2021-10-09T03:21:46Z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