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3"/>
  </p:notesMasterIdLst>
  <p:handoutMasterIdLst>
    <p:handoutMasterId r:id="rId34"/>
  </p:handoutMasterIdLst>
  <p:sldIdLst>
    <p:sldId id="256" r:id="rId2"/>
    <p:sldId id="275" r:id="rId3"/>
    <p:sldId id="276" r:id="rId4"/>
    <p:sldId id="277" r:id="rId5"/>
    <p:sldId id="278" r:id="rId6"/>
    <p:sldId id="279" r:id="rId7"/>
    <p:sldId id="280" r:id="rId8"/>
    <p:sldId id="281" r:id="rId9"/>
    <p:sldId id="282" r:id="rId10"/>
    <p:sldId id="283" r:id="rId11"/>
    <p:sldId id="284" r:id="rId12"/>
    <p:sldId id="285" r:id="rId13"/>
    <p:sldId id="286" r:id="rId14"/>
    <p:sldId id="287" r:id="rId15"/>
    <p:sldId id="316" r:id="rId16"/>
    <p:sldId id="288" r:id="rId17"/>
    <p:sldId id="291" r:id="rId18"/>
    <p:sldId id="289" r:id="rId19"/>
    <p:sldId id="290" r:id="rId20"/>
    <p:sldId id="292" r:id="rId21"/>
    <p:sldId id="293" r:id="rId22"/>
    <p:sldId id="324" r:id="rId23"/>
    <p:sldId id="317" r:id="rId24"/>
    <p:sldId id="295" r:id="rId25"/>
    <p:sldId id="296" r:id="rId26"/>
    <p:sldId id="297" r:id="rId27"/>
    <p:sldId id="298" r:id="rId28"/>
    <p:sldId id="299" r:id="rId29"/>
    <p:sldId id="300" r:id="rId30"/>
    <p:sldId id="301" r:id="rId31"/>
    <p:sldId id="340" r:id="rId32"/>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dirty="0">
              <a:solidFill>
                <a:schemeClr val="tx1"/>
              </a:solidFill>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dgm:spPr>
        <a:solidFill>
          <a:srgbClr val="FFFFFF"/>
        </a:solidFill>
      </dgm:spPr>
      <dgm:t>
        <a:bodyPr/>
        <a:lstStyle/>
        <a:p>
          <a:r>
            <a:rPr lang="en-MY"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5" custLinFactNeighborY="10348">
        <dgm:presLayoutVars>
          <dgm:chMax val="0"/>
          <dgm:bulletEnabled val="1"/>
        </dgm:presLayoutVars>
      </dgm:prSet>
      <dgm:spPr>
        <a:xfrm>
          <a:off x="0" y="27373"/>
          <a:ext cx="7772400" cy="818999"/>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5"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5"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5">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5">
        <dgm:presLayoutVars>
          <dgm:chMax val="0"/>
          <dgm:bulletEnabled val="1"/>
        </dgm:presLayoutVars>
      </dgm:prSet>
      <dgm:spPr/>
    </dgm:pt>
  </dgm:ptLst>
  <dgm:cxnLst>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400" kern="1200" dirty="0">
              <a:solidFill>
                <a:schemeClr val="bg1"/>
              </a:solidFill>
            </a:rPr>
            <a:t>Trade</a:t>
          </a:r>
          <a:r>
            <a:rPr lang="en-MY" sz="3400" kern="1200" dirty="0">
              <a:solidFill>
                <a:schemeClr val="tx1"/>
              </a:solidFill>
            </a:rPr>
            <a:t> </a:t>
          </a:r>
          <a:r>
            <a:rPr lang="en-MY" sz="3500" kern="1200" dirty="0">
              <a:solidFill>
                <a:srgbClr val="FFFFE1"/>
              </a:solidFill>
              <a:latin typeface="Arial"/>
              <a:ea typeface="+mn-ea"/>
              <a:cs typeface="+mn-cs"/>
            </a:rPr>
            <a:t>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dgm:spPr>
        <a:solidFill>
          <a:srgbClr val="FFFFFF"/>
        </a:solidFill>
      </dgm:spPr>
      <dgm:t>
        <a:bodyPr/>
        <a:lstStyle/>
        <a:p>
          <a:r>
            <a:rPr lang="en-MY" dirty="0">
              <a:solidFill>
                <a:schemeClr val="tx1"/>
              </a:solidFill>
            </a:rPr>
            <a:t>Collective 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kern="1200" dirty="0">
              <a:solidFill>
                <a:schemeClr val="tx1"/>
              </a:solidFill>
              <a:latin typeface="Arial"/>
              <a:ea typeface="+mn-ea"/>
              <a:cs typeface="+mn-cs"/>
            </a:rPr>
            <a:t>Industrial</a:t>
          </a:r>
          <a:r>
            <a:rPr lang="en-MY" sz="3500" kern="1200" dirty="0">
              <a:solidFill>
                <a:schemeClr val="tx1"/>
              </a:solidFill>
            </a:rPr>
            <a:t>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dgm:spPr>
        <a:solidFill>
          <a:srgbClr val="FFFFFF"/>
        </a:solidFill>
      </dgm:spPr>
      <dgm:t>
        <a:bodyPr/>
        <a:lstStyle/>
        <a:p>
          <a:r>
            <a:rPr lang="en-MY"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5" custLinFactNeighborY="10348">
        <dgm:presLayoutVars>
          <dgm:chMax val="0"/>
          <dgm:bulletEnabled val="1"/>
        </dgm:presLayoutVars>
      </dgm:prSet>
      <dgm:spPr>
        <a:xfrm>
          <a:off x="0" y="72008"/>
          <a:ext cx="7772400" cy="80305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5" custLinFactNeighborY="42">
        <dgm:presLayoutVars>
          <dgm:chMax val="0"/>
          <dgm:bulletEnabled val="1"/>
        </dgm:presLayoutVars>
      </dgm:prSet>
      <dgm:spPr>
        <a:xfrm>
          <a:off x="0" y="962895"/>
          <a:ext cx="7772400" cy="80305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5" custLinFactNeighborY="82090">
        <dgm:presLayoutVars>
          <dgm:chMax val="0"/>
          <dgm:bulletEnabled val="1"/>
        </dgm:presLayoutVars>
      </dgm:prSet>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5">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5">
        <dgm:presLayoutVars>
          <dgm:chMax val="0"/>
          <dgm:bulletEnabled val="1"/>
        </dgm:presLayoutVars>
      </dgm:prSet>
      <dgm:spPr/>
    </dgm:pt>
  </dgm:ptLst>
  <dgm:cxnLst>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0E8A125C-57D8-4962-B2BC-515A47D78819}">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gm:t>
    </dgm:pt>
    <dgm:pt modelId="{F1D17582-3ABC-4E04-8B80-C32273D4E574}" type="parTrans" cxnId="{A58DD296-B00C-47E5-A916-21219EC6ECA5}">
      <dgm:prSet/>
      <dgm:spPr/>
      <dgm:t>
        <a:bodyPr/>
        <a:lstStyle/>
        <a:p>
          <a:endParaRPr lang="en-MY"/>
        </a:p>
      </dgm:t>
    </dgm:pt>
    <dgm:pt modelId="{1132010B-811F-4CE9-9D90-3244B52437CB}" type="sibTrans" cxnId="{A58DD296-B00C-47E5-A916-21219EC6ECA5}">
      <dgm:prSet/>
      <dgm:spPr/>
      <dgm:t>
        <a:bodyPr/>
        <a:lstStyle/>
        <a:p>
          <a:endParaRPr lang="en-MY"/>
        </a:p>
      </dgm:t>
    </dgm:pt>
    <dgm:pt modelId="{86EE1343-CA04-44FA-A535-D9463A5F075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r>
            <a:rPr lang="en-MY" sz="3400" kern="1200" dirty="0">
              <a:solidFill>
                <a:srgbClr val="FFFFE1"/>
              </a:solidFill>
              <a:latin typeface="Arial"/>
              <a:ea typeface="+mn-ea"/>
              <a:cs typeface="+mn-cs"/>
            </a:rPr>
            <a:t>Collective</a:t>
          </a:r>
          <a:r>
            <a:rPr lang="en-MY" sz="3500" kern="1200" dirty="0">
              <a:solidFill>
                <a:schemeClr val="tx1"/>
              </a:solidFill>
            </a:rPr>
            <a:t> </a:t>
          </a:r>
          <a:r>
            <a:rPr lang="en-MY" sz="3500" kern="1200" dirty="0">
              <a:solidFill>
                <a:schemeClr val="accent3"/>
              </a:solidFill>
            </a:rPr>
            <a:t>Bargaining</a:t>
          </a:r>
        </a:p>
      </dgm:t>
    </dgm:pt>
    <dgm:pt modelId="{4462A191-DD1C-427F-A2AB-ECCA895E2978}" type="parTrans" cxnId="{0BD67EAC-2B56-4FEB-B270-978D9FCDD07E}">
      <dgm:prSet/>
      <dgm:spPr/>
      <dgm:t>
        <a:bodyPr/>
        <a:lstStyle/>
        <a:p>
          <a:endParaRPr lang="en-MY"/>
        </a:p>
      </dgm:t>
    </dgm:pt>
    <dgm:pt modelId="{986357B2-7A47-40CD-864A-8B362D60BF95}" type="sibTrans" cxnId="{0BD67EAC-2B56-4FEB-B270-978D9FCDD07E}">
      <dgm:prSet/>
      <dgm:spPr/>
      <dgm:t>
        <a:bodyPr/>
        <a:lstStyle/>
        <a:p>
          <a:endParaRPr lang="en-MY"/>
        </a:p>
      </dgm:t>
    </dgm:pt>
    <dgm:pt modelId="{965082A5-4F2C-44B5-84B8-E4A5DBA687F8}">
      <dgm:prSet phldrT="[Text]"/>
      <dgm:spPr>
        <a:solidFill>
          <a:srgbClr val="FFFFFF"/>
        </a:solidFill>
      </dgm:spPr>
      <dgm:t>
        <a:bodyPr/>
        <a:lstStyle/>
        <a:p>
          <a:r>
            <a:rPr lang="en-MY" dirty="0">
              <a:solidFill>
                <a:schemeClr val="tx1"/>
              </a:solidFill>
            </a:rPr>
            <a:t>Employee Survey</a:t>
          </a:r>
        </a:p>
      </dgm:t>
    </dgm:pt>
    <dgm:pt modelId="{78ACCCBE-F63C-4894-A0A4-04E56025F2D7}" type="parTrans" cxnId="{8E283097-8DDC-4EF2-A767-4EBAF7904B44}">
      <dgm:prSet/>
      <dgm:spPr/>
      <dgm:t>
        <a:bodyPr/>
        <a:lstStyle/>
        <a:p>
          <a:endParaRPr lang="en-MY"/>
        </a:p>
      </dgm:t>
    </dgm:pt>
    <dgm:pt modelId="{5CBBB8CB-BA6E-4A6D-92A1-4A074684D6BC}" type="sibTrans" cxnId="{8E283097-8DDC-4EF2-A767-4EBAF7904B44}">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29540" tIns="129540" rIns="129540" bIns="129540" numCol="1" spcCol="1270" anchor="ctr" anchorCtr="0"/>
        <a:lstStyle/>
        <a:p>
          <a:r>
            <a:rPr lang="en-MY" sz="3500" kern="1200" dirty="0">
              <a:solidFill>
                <a:schemeClr val="tx1"/>
              </a:solidFill>
              <a:latin typeface="Arial"/>
              <a:ea typeface="+mn-ea"/>
              <a:cs typeface="+mn-cs"/>
            </a:rPr>
            <a:t>Industrial</a:t>
          </a:r>
          <a:r>
            <a:rPr lang="en-MY" sz="3500" kern="1200" dirty="0">
              <a:solidFill>
                <a:schemeClr val="tx1"/>
              </a:solidFill>
            </a:rPr>
            <a:t> Relations</a:t>
          </a:r>
        </a:p>
      </dgm:t>
    </dgm:pt>
    <dgm:pt modelId="{AEC3E7C9-70D8-4F0A-835B-202C5BFB7DBD}" type="parTrans" cxnId="{C7A70C48-D1B8-40BB-9BA5-FD9B78AC2E6C}">
      <dgm:prSet/>
      <dgm:spPr/>
      <dgm:t>
        <a:bodyPr/>
        <a:lstStyle/>
        <a:p>
          <a:endParaRPr lang="en-MY"/>
        </a:p>
      </dgm:t>
    </dgm:pt>
    <dgm:pt modelId="{3EEB248A-4EBB-4A62-9632-F990F5DC9389}" type="sibTrans" cxnId="{C7A70C48-D1B8-40BB-9BA5-FD9B78AC2E6C}">
      <dgm:prSet/>
      <dgm:spPr/>
      <dgm:t>
        <a:bodyPr/>
        <a:lstStyle/>
        <a:p>
          <a:endParaRPr lang="en-MY"/>
        </a:p>
      </dgm:t>
    </dgm:pt>
    <dgm:pt modelId="{986D19B3-115C-4C95-8B54-AC918484F572}">
      <dgm:prSet phldrT="[Text]"/>
      <dgm:spPr>
        <a:solidFill>
          <a:srgbClr val="FFFFFF"/>
        </a:solidFill>
      </dgm:spPr>
      <dgm:t>
        <a:bodyPr/>
        <a:lstStyle/>
        <a:p>
          <a:r>
            <a:rPr lang="en-MY" dirty="0">
              <a:solidFill>
                <a:schemeClr val="tx1"/>
              </a:solidFill>
            </a:rPr>
            <a:t>Employee Engagement</a:t>
          </a:r>
        </a:p>
      </dgm:t>
    </dgm:pt>
    <dgm:pt modelId="{E335ABD0-B084-4ABB-B93C-C8D0EC4C5EC9}" type="parTrans" cxnId="{EC7AEAC6-0CA8-4339-841D-AE31D9CC189C}">
      <dgm:prSet/>
      <dgm:spPr/>
      <dgm:t>
        <a:bodyPr/>
        <a:lstStyle/>
        <a:p>
          <a:endParaRPr lang="en-MY"/>
        </a:p>
      </dgm:t>
    </dgm:pt>
    <dgm:pt modelId="{E87922E6-F91C-493D-AFED-A2C8B79D8390}" type="sibTrans" cxnId="{EC7AEAC6-0CA8-4339-841D-AE31D9CC189C}">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5" custLinFactNeighborY="10348">
        <dgm:presLayoutVars>
          <dgm:chMax val="0"/>
          <dgm:bulletEnabled val="1"/>
        </dgm:presLayoutVars>
      </dgm:prSet>
      <dgm:spPr>
        <a:xfrm>
          <a:off x="0" y="72008"/>
          <a:ext cx="7772400" cy="803058"/>
        </a:xfrm>
        <a:prstGeom prst="roundRect">
          <a:avLst/>
        </a:prstGeom>
      </dgm:spPr>
    </dgm:pt>
    <dgm:pt modelId="{F72A58CF-D3D9-4463-85F1-BA39DE44F5D8}" type="pres">
      <dgm:prSet presAssocID="{3EEB248A-4EBB-4A62-9632-F990F5DC9389}" presName="spacer" presStyleCnt="0"/>
      <dgm:spPr/>
    </dgm:pt>
    <dgm:pt modelId="{F674B1EB-7C16-427C-9D7D-944E5157F0F6}" type="pres">
      <dgm:prSet presAssocID="{0E8A125C-57D8-4962-B2BC-515A47D78819}" presName="parentText" presStyleLbl="node1" presStyleIdx="1" presStyleCnt="5" custLinFactNeighborY="42">
        <dgm:presLayoutVars>
          <dgm:chMax val="0"/>
          <dgm:bulletEnabled val="1"/>
        </dgm:presLayoutVars>
      </dgm:prSet>
      <dgm:spPr>
        <a:xfrm>
          <a:off x="0" y="929386"/>
          <a:ext cx="7772400" cy="823478"/>
        </a:xfrm>
        <a:prstGeom prst="roundRect">
          <a:avLst/>
        </a:prstGeom>
      </dgm:spPr>
    </dgm:pt>
    <dgm:pt modelId="{F856B672-D9AD-4A1F-BE39-8BA8B85231D0}" type="pres">
      <dgm:prSet presAssocID="{1132010B-811F-4CE9-9D90-3244B52437CB}" presName="spacer" presStyleCnt="0"/>
      <dgm:spPr/>
    </dgm:pt>
    <dgm:pt modelId="{239A56AA-8CA4-45D2-AAA7-F32B26D151DB}" type="pres">
      <dgm:prSet presAssocID="{86EE1343-CA04-44FA-A535-D9463A5F075B}" presName="parentText" presStyleLbl="node1" presStyleIdx="2" presStyleCnt="5" custLinFactNeighborY="82090">
        <dgm:presLayoutVars>
          <dgm:chMax val="0"/>
          <dgm:bulletEnabled val="1"/>
        </dgm:presLayoutVars>
      </dgm:prSet>
      <dgm:spPr>
        <a:xfrm>
          <a:off x="0" y="1936369"/>
          <a:ext cx="7772400" cy="823478"/>
        </a:xfrm>
        <a:prstGeom prst="roundRect">
          <a:avLst/>
        </a:prstGeom>
      </dgm:spPr>
    </dgm:pt>
    <dgm:pt modelId="{E1D6CE79-624A-43AF-8789-0129DE79D455}" type="pres">
      <dgm:prSet presAssocID="{986357B2-7A47-40CD-864A-8B362D60BF95}" presName="spacer" presStyleCnt="0"/>
      <dgm:spPr/>
    </dgm:pt>
    <dgm:pt modelId="{EED25BC6-B2B6-4C56-9E5E-709FDEAF14BC}" type="pres">
      <dgm:prSet presAssocID="{986D19B3-115C-4C95-8B54-AC918484F572}" presName="parentText" presStyleLbl="node1" presStyleIdx="3" presStyleCnt="5">
        <dgm:presLayoutVars>
          <dgm:chMax val="0"/>
          <dgm:bulletEnabled val="1"/>
        </dgm:presLayoutVars>
      </dgm:prSet>
      <dgm:spPr/>
    </dgm:pt>
    <dgm:pt modelId="{0350F6B5-AD9A-436F-BF30-8D54348BFB68}" type="pres">
      <dgm:prSet presAssocID="{E87922E6-F91C-493D-AFED-A2C8B79D8390}" presName="spacer" presStyleCnt="0"/>
      <dgm:spPr/>
    </dgm:pt>
    <dgm:pt modelId="{A25F5F28-D5FB-49AF-B664-F0A191DA0189}" type="pres">
      <dgm:prSet presAssocID="{965082A5-4F2C-44B5-84B8-E4A5DBA687F8}" presName="parentText" presStyleLbl="node1" presStyleIdx="4" presStyleCnt="5">
        <dgm:presLayoutVars>
          <dgm:chMax val="0"/>
          <dgm:bulletEnabled val="1"/>
        </dgm:presLayoutVars>
      </dgm:prSet>
      <dgm:spPr/>
    </dgm:pt>
  </dgm:ptLst>
  <dgm:cxnLst>
    <dgm:cxn modelId="{C7A70C48-D1B8-40BB-9BA5-FD9B78AC2E6C}" srcId="{703D4D02-5513-427D-B6E9-B2E187EE0C3A}" destId="{9FF9C588-5AC7-4213-AC10-D7BF2859CFD7}" srcOrd="0" destOrd="0" parTransId="{AEC3E7C9-70D8-4F0A-835B-202C5BFB7DBD}" sibTransId="{3EEB248A-4EBB-4A62-9632-F990F5DC9389}"/>
    <dgm:cxn modelId="{E0335A4A-FDED-40D5-8221-51DA03ADB97D}" type="presOf" srcId="{0E8A125C-57D8-4962-B2BC-515A47D78819}" destId="{F674B1EB-7C16-427C-9D7D-944E5157F0F6}" srcOrd="0" destOrd="0" presId="urn:microsoft.com/office/officeart/2005/8/layout/vList2"/>
    <dgm:cxn modelId="{6F5A1D94-8F63-4019-A92D-C6E84BBA8895}" type="presOf" srcId="{965082A5-4F2C-44B5-84B8-E4A5DBA687F8}" destId="{A25F5F28-D5FB-49AF-B664-F0A191DA0189}" srcOrd="0" destOrd="0" presId="urn:microsoft.com/office/officeart/2005/8/layout/vList2"/>
    <dgm:cxn modelId="{A58DD296-B00C-47E5-A916-21219EC6ECA5}" srcId="{703D4D02-5513-427D-B6E9-B2E187EE0C3A}" destId="{0E8A125C-57D8-4962-B2BC-515A47D78819}" srcOrd="1" destOrd="0" parTransId="{F1D17582-3ABC-4E04-8B80-C32273D4E574}" sibTransId="{1132010B-811F-4CE9-9D90-3244B52437CB}"/>
    <dgm:cxn modelId="{8E283097-8DDC-4EF2-A767-4EBAF7904B44}" srcId="{703D4D02-5513-427D-B6E9-B2E187EE0C3A}" destId="{965082A5-4F2C-44B5-84B8-E4A5DBA687F8}" srcOrd="4" destOrd="0" parTransId="{78ACCCBE-F63C-4894-A0A4-04E56025F2D7}" sibTransId="{5CBBB8CB-BA6E-4A6D-92A1-4A074684D6BC}"/>
    <dgm:cxn modelId="{D828F8A2-C78E-4422-BCDC-945498A12C2E}" type="presOf" srcId="{86EE1343-CA04-44FA-A535-D9463A5F075B}" destId="{239A56AA-8CA4-45D2-AAA7-F32B26D151DB}" srcOrd="0" destOrd="0" presId="urn:microsoft.com/office/officeart/2005/8/layout/vList2"/>
    <dgm:cxn modelId="{0BD67EAC-2B56-4FEB-B270-978D9FCDD07E}" srcId="{703D4D02-5513-427D-B6E9-B2E187EE0C3A}" destId="{86EE1343-CA04-44FA-A535-D9463A5F075B}" srcOrd="2" destOrd="0" parTransId="{4462A191-DD1C-427F-A2AB-ECCA895E2978}" sibTransId="{986357B2-7A47-40CD-864A-8B362D60BF95}"/>
    <dgm:cxn modelId="{87A92DBF-812C-47C9-8DD6-6138E484BBFF}" type="presOf" srcId="{703D4D02-5513-427D-B6E9-B2E187EE0C3A}" destId="{CC8763B3-4621-4666-B669-3C5BA2A30DBE}" srcOrd="0" destOrd="0" presId="urn:microsoft.com/office/officeart/2005/8/layout/vList2"/>
    <dgm:cxn modelId="{EC7AEAC6-0CA8-4339-841D-AE31D9CC189C}" srcId="{703D4D02-5513-427D-B6E9-B2E187EE0C3A}" destId="{986D19B3-115C-4C95-8B54-AC918484F572}" srcOrd="3" destOrd="0" parTransId="{E335ABD0-B084-4ABB-B93C-C8D0EC4C5EC9}" sibTransId="{E87922E6-F91C-493D-AFED-A2C8B79D8390}"/>
    <dgm:cxn modelId="{5A991DE6-C4A0-417D-AA60-05F2D3759216}" type="presOf" srcId="{9FF9C588-5AC7-4213-AC10-D7BF2859CFD7}" destId="{02733F7B-8381-46B4-A62D-60C94EF49351}" srcOrd="0" destOrd="0" presId="urn:microsoft.com/office/officeart/2005/8/layout/vList2"/>
    <dgm:cxn modelId="{054043EA-1F52-486A-A5D9-BE67391FC5C8}" type="presOf" srcId="{986D19B3-115C-4C95-8B54-AC918484F572}" destId="{EED25BC6-B2B6-4C56-9E5E-709FDEAF14BC}" srcOrd="0" destOrd="0" presId="urn:microsoft.com/office/officeart/2005/8/layout/vList2"/>
    <dgm:cxn modelId="{A8C32257-EA6D-4590-A071-BFAB705E2172}" type="presParOf" srcId="{CC8763B3-4621-4666-B669-3C5BA2A30DBE}" destId="{02733F7B-8381-46B4-A62D-60C94EF49351}" srcOrd="0" destOrd="0" presId="urn:microsoft.com/office/officeart/2005/8/layout/vList2"/>
    <dgm:cxn modelId="{DCDEC4FB-7F13-4E1A-B665-4D2ED5E0C6BA}" type="presParOf" srcId="{CC8763B3-4621-4666-B669-3C5BA2A30DBE}" destId="{F72A58CF-D3D9-4463-85F1-BA39DE44F5D8}" srcOrd="1" destOrd="0" presId="urn:microsoft.com/office/officeart/2005/8/layout/vList2"/>
    <dgm:cxn modelId="{DEEE08AF-286C-464B-9E6F-73D1BDB9F98C}" type="presParOf" srcId="{CC8763B3-4621-4666-B669-3C5BA2A30DBE}" destId="{F674B1EB-7C16-427C-9D7D-944E5157F0F6}" srcOrd="2" destOrd="0" presId="urn:microsoft.com/office/officeart/2005/8/layout/vList2"/>
    <dgm:cxn modelId="{6DEE7097-E5A3-4783-BBAF-55BF641F649D}" type="presParOf" srcId="{CC8763B3-4621-4666-B669-3C5BA2A30DBE}" destId="{F856B672-D9AD-4A1F-BE39-8BA8B85231D0}" srcOrd="3" destOrd="0" presId="urn:microsoft.com/office/officeart/2005/8/layout/vList2"/>
    <dgm:cxn modelId="{D069A7BC-3F76-428D-A736-5F79F5F88255}" type="presParOf" srcId="{CC8763B3-4621-4666-B669-3C5BA2A30DBE}" destId="{239A56AA-8CA4-45D2-AAA7-F32B26D151DB}" srcOrd="4" destOrd="0" presId="urn:microsoft.com/office/officeart/2005/8/layout/vList2"/>
    <dgm:cxn modelId="{37D0AAD4-F098-41DF-83A3-562690AFF06D}" type="presParOf" srcId="{CC8763B3-4621-4666-B669-3C5BA2A30DBE}" destId="{E1D6CE79-624A-43AF-8789-0129DE79D455}" srcOrd="5" destOrd="0" presId="urn:microsoft.com/office/officeart/2005/8/layout/vList2"/>
    <dgm:cxn modelId="{9EECBBFA-D7F3-437D-B59A-D9E7B47EE694}" type="presParOf" srcId="{CC8763B3-4621-4666-B669-3C5BA2A30DBE}" destId="{EED25BC6-B2B6-4C56-9E5E-709FDEAF14BC}" srcOrd="6" destOrd="0" presId="urn:microsoft.com/office/officeart/2005/8/layout/vList2"/>
    <dgm:cxn modelId="{C0462B07-2E74-442B-877C-A7AD736F04CD}" type="presParOf" srcId="{CC8763B3-4621-4666-B669-3C5BA2A30DBE}" destId="{0350F6B5-AD9A-436F-BF30-8D54348BFB68}" srcOrd="7" destOrd="0" presId="urn:microsoft.com/office/officeart/2005/8/layout/vList2"/>
    <dgm:cxn modelId="{BC863555-06F8-43A9-BFB5-6BAD36F7B75C}" type="presParOf" srcId="{CC8763B3-4621-4666-B669-3C5BA2A30DBE}" destId="{A25F5F28-D5FB-49AF-B664-F0A191DA018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72008"/>
          <a:ext cx="7772400" cy="80305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1"/>
              </a:solidFill>
              <a:latin typeface="Arial"/>
              <a:ea typeface="+mn-ea"/>
              <a:cs typeface="+mn-cs"/>
            </a:rPr>
            <a:t>Industrial</a:t>
          </a:r>
          <a:r>
            <a:rPr lang="en-MY" sz="3500" kern="1200" dirty="0">
              <a:solidFill>
                <a:schemeClr val="tx1"/>
              </a:solidFill>
            </a:rPr>
            <a:t> </a:t>
          </a:r>
          <a:r>
            <a:rPr lang="en-MY" sz="3500" kern="1200" dirty="0">
              <a:solidFill>
                <a:schemeClr val="bg1"/>
              </a:solidFill>
            </a:rPr>
            <a:t>Relations</a:t>
          </a:r>
        </a:p>
      </dsp:txBody>
      <dsp:txXfrm>
        <a:off x="39202" y="111210"/>
        <a:ext cx="7693996" cy="724654"/>
      </dsp:txXfrm>
    </dsp:sp>
    <dsp:sp modelId="{F674B1EB-7C16-427C-9D7D-944E5157F0F6}">
      <dsp:nvSpPr>
        <dsp:cNvPr id="0" name=""/>
        <dsp:cNvSpPr/>
      </dsp:nvSpPr>
      <dsp:spPr>
        <a:xfrm>
          <a:off x="0" y="962895"/>
          <a:ext cx="7772400" cy="80305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MY" sz="3400" kern="1200" dirty="0">
              <a:solidFill>
                <a:schemeClr val="tx1"/>
              </a:solidFill>
            </a:rPr>
            <a:t>Trade Union</a:t>
          </a:r>
        </a:p>
      </dsp:txBody>
      <dsp:txXfrm>
        <a:off x="39202" y="1002097"/>
        <a:ext cx="7693996" cy="724654"/>
      </dsp:txXfrm>
    </dsp:sp>
    <dsp:sp modelId="{239A56AA-8CA4-45D2-AAA7-F32B26D151DB}">
      <dsp:nvSpPr>
        <dsp:cNvPr id="0" name=""/>
        <dsp:cNvSpPr/>
      </dsp:nvSpPr>
      <dsp:spPr>
        <a:xfrm>
          <a:off x="0" y="1944215"/>
          <a:ext cx="7772400" cy="80305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MY" sz="3400" kern="1200" dirty="0">
              <a:solidFill>
                <a:schemeClr val="tx1"/>
              </a:solidFill>
            </a:rPr>
            <a:t>Collective Bargaining</a:t>
          </a:r>
        </a:p>
      </dsp:txBody>
      <dsp:txXfrm>
        <a:off x="39202" y="1983417"/>
        <a:ext cx="7693996" cy="724654"/>
      </dsp:txXfrm>
    </dsp:sp>
    <dsp:sp modelId="{EED25BC6-B2B6-4C56-9E5E-709FDEAF14BC}">
      <dsp:nvSpPr>
        <dsp:cNvPr id="0" name=""/>
        <dsp:cNvSpPr/>
      </dsp:nvSpPr>
      <dsp:spPr>
        <a:xfrm>
          <a:off x="0" y="2764811"/>
          <a:ext cx="7772400" cy="80305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MY" sz="3400" kern="1200" dirty="0">
              <a:solidFill>
                <a:schemeClr val="tx1"/>
              </a:solidFill>
            </a:rPr>
            <a:t>Employee Engagement</a:t>
          </a:r>
        </a:p>
      </dsp:txBody>
      <dsp:txXfrm>
        <a:off x="39202" y="2804013"/>
        <a:ext cx="7693996" cy="724654"/>
      </dsp:txXfrm>
    </dsp:sp>
    <dsp:sp modelId="{A25F5F28-D5FB-49AF-B664-F0A191DA0189}">
      <dsp:nvSpPr>
        <dsp:cNvPr id="0" name=""/>
        <dsp:cNvSpPr/>
      </dsp:nvSpPr>
      <dsp:spPr>
        <a:xfrm>
          <a:off x="0" y="3665790"/>
          <a:ext cx="7772400" cy="80305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MY" sz="3400" kern="1200" dirty="0">
              <a:solidFill>
                <a:schemeClr val="tx1"/>
              </a:solidFill>
            </a:rPr>
            <a:t>Employee Survey</a:t>
          </a:r>
        </a:p>
      </dsp:txBody>
      <dsp:txXfrm>
        <a:off x="39202" y="3704992"/>
        <a:ext cx="7693996" cy="724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5496"/>
          <a:ext cx="7772400" cy="82347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Industrial</a:t>
          </a:r>
          <a:r>
            <a:rPr lang="en-MY" sz="3500" kern="1200" dirty="0">
              <a:solidFill>
                <a:schemeClr val="tx1"/>
              </a:solidFill>
            </a:rPr>
            <a:t> Relations</a:t>
          </a:r>
        </a:p>
      </dsp:txBody>
      <dsp:txXfrm>
        <a:off x="40199" y="55695"/>
        <a:ext cx="7692002" cy="743080"/>
      </dsp:txXfrm>
    </dsp:sp>
    <dsp:sp modelId="{F674B1EB-7C16-427C-9D7D-944E5157F0F6}">
      <dsp:nvSpPr>
        <dsp:cNvPr id="0" name=""/>
        <dsp:cNvSpPr/>
      </dsp:nvSpPr>
      <dsp:spPr>
        <a:xfrm>
          <a:off x="0" y="929386"/>
          <a:ext cx="7772400" cy="82347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11300">
            <a:lnSpc>
              <a:spcPct val="90000"/>
            </a:lnSpc>
            <a:spcBef>
              <a:spcPct val="0"/>
            </a:spcBef>
            <a:spcAft>
              <a:spcPct val="35000"/>
            </a:spcAft>
            <a:buNone/>
          </a:pPr>
          <a:r>
            <a:rPr lang="en-MY" sz="3400" kern="1200" dirty="0">
              <a:solidFill>
                <a:schemeClr val="bg1"/>
              </a:solidFill>
            </a:rPr>
            <a:t>Trade</a:t>
          </a:r>
          <a:r>
            <a:rPr lang="en-MY" sz="3400" kern="1200" dirty="0">
              <a:solidFill>
                <a:schemeClr val="tx1"/>
              </a:solidFill>
            </a:rPr>
            <a:t> </a:t>
          </a:r>
          <a:r>
            <a:rPr lang="en-MY" sz="3500" kern="1200" dirty="0">
              <a:solidFill>
                <a:srgbClr val="FFFFE1"/>
              </a:solidFill>
              <a:latin typeface="Arial"/>
              <a:ea typeface="+mn-ea"/>
              <a:cs typeface="+mn-cs"/>
            </a:rPr>
            <a:t>Union</a:t>
          </a:r>
        </a:p>
      </dsp:txBody>
      <dsp:txXfrm>
        <a:off x="40199" y="969585"/>
        <a:ext cx="7692002" cy="743080"/>
      </dsp:txXfrm>
    </dsp:sp>
    <dsp:sp modelId="{239A56AA-8CA4-45D2-AAA7-F32B26D151DB}">
      <dsp:nvSpPr>
        <dsp:cNvPr id="0" name=""/>
        <dsp:cNvSpPr/>
      </dsp:nvSpPr>
      <dsp:spPr>
        <a:xfrm>
          <a:off x="0" y="1936369"/>
          <a:ext cx="7772400" cy="82347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Collective Bargaining</a:t>
          </a:r>
        </a:p>
      </dsp:txBody>
      <dsp:txXfrm>
        <a:off x="40199" y="1976568"/>
        <a:ext cx="7692002" cy="743080"/>
      </dsp:txXfrm>
    </dsp:sp>
    <dsp:sp modelId="{EED25BC6-B2B6-4C56-9E5E-709FDEAF14BC}">
      <dsp:nvSpPr>
        <dsp:cNvPr id="0" name=""/>
        <dsp:cNvSpPr/>
      </dsp:nvSpPr>
      <dsp:spPr>
        <a:xfrm>
          <a:off x="0" y="2777901"/>
          <a:ext cx="7772400" cy="82347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40199" y="2818100"/>
        <a:ext cx="7692002" cy="743080"/>
      </dsp:txXfrm>
    </dsp:sp>
    <dsp:sp modelId="{A25F5F28-D5FB-49AF-B664-F0A191DA0189}">
      <dsp:nvSpPr>
        <dsp:cNvPr id="0" name=""/>
        <dsp:cNvSpPr/>
      </dsp:nvSpPr>
      <dsp:spPr>
        <a:xfrm>
          <a:off x="0" y="3702180"/>
          <a:ext cx="7772400" cy="82347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Survey</a:t>
          </a:r>
        </a:p>
      </dsp:txBody>
      <dsp:txXfrm>
        <a:off x="40199" y="3742379"/>
        <a:ext cx="7692002" cy="743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15496"/>
          <a:ext cx="7772400" cy="82347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latin typeface="Arial"/>
              <a:ea typeface="+mn-ea"/>
              <a:cs typeface="+mn-cs"/>
            </a:rPr>
            <a:t>Industrial</a:t>
          </a:r>
          <a:r>
            <a:rPr lang="en-MY" sz="3500" kern="1200" dirty="0">
              <a:solidFill>
                <a:schemeClr val="tx1"/>
              </a:solidFill>
            </a:rPr>
            <a:t> Relations</a:t>
          </a:r>
        </a:p>
      </dsp:txBody>
      <dsp:txXfrm>
        <a:off x="40199" y="55695"/>
        <a:ext cx="7692002" cy="743080"/>
      </dsp:txXfrm>
    </dsp:sp>
    <dsp:sp modelId="{F674B1EB-7C16-427C-9D7D-944E5157F0F6}">
      <dsp:nvSpPr>
        <dsp:cNvPr id="0" name=""/>
        <dsp:cNvSpPr/>
      </dsp:nvSpPr>
      <dsp:spPr>
        <a:xfrm>
          <a:off x="0" y="929386"/>
          <a:ext cx="7772400" cy="823478"/>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Trade Union</a:t>
          </a:r>
        </a:p>
      </dsp:txBody>
      <dsp:txXfrm>
        <a:off x="40199" y="969585"/>
        <a:ext cx="7692002" cy="743080"/>
      </dsp:txXfrm>
    </dsp:sp>
    <dsp:sp modelId="{239A56AA-8CA4-45D2-AAA7-F32B26D151DB}">
      <dsp:nvSpPr>
        <dsp:cNvPr id="0" name=""/>
        <dsp:cNvSpPr/>
      </dsp:nvSpPr>
      <dsp:spPr>
        <a:xfrm>
          <a:off x="0" y="1936369"/>
          <a:ext cx="7772400" cy="823478"/>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11300">
            <a:lnSpc>
              <a:spcPct val="90000"/>
            </a:lnSpc>
            <a:spcBef>
              <a:spcPct val="0"/>
            </a:spcBef>
            <a:spcAft>
              <a:spcPct val="35000"/>
            </a:spcAft>
            <a:buNone/>
          </a:pPr>
          <a:r>
            <a:rPr lang="en-MY" sz="3400" kern="1200" dirty="0">
              <a:solidFill>
                <a:srgbClr val="FFFFE1"/>
              </a:solidFill>
              <a:latin typeface="Arial"/>
              <a:ea typeface="+mn-ea"/>
              <a:cs typeface="+mn-cs"/>
            </a:rPr>
            <a:t>Collective</a:t>
          </a:r>
          <a:r>
            <a:rPr lang="en-MY" sz="3500" kern="1200" dirty="0">
              <a:solidFill>
                <a:schemeClr val="tx1"/>
              </a:solidFill>
            </a:rPr>
            <a:t> </a:t>
          </a:r>
          <a:r>
            <a:rPr lang="en-MY" sz="3500" kern="1200" dirty="0">
              <a:solidFill>
                <a:schemeClr val="accent3"/>
              </a:solidFill>
            </a:rPr>
            <a:t>Bargaining</a:t>
          </a:r>
        </a:p>
      </dsp:txBody>
      <dsp:txXfrm>
        <a:off x="40199" y="1976568"/>
        <a:ext cx="7692002" cy="743080"/>
      </dsp:txXfrm>
    </dsp:sp>
    <dsp:sp modelId="{EED25BC6-B2B6-4C56-9E5E-709FDEAF14BC}">
      <dsp:nvSpPr>
        <dsp:cNvPr id="0" name=""/>
        <dsp:cNvSpPr/>
      </dsp:nvSpPr>
      <dsp:spPr>
        <a:xfrm>
          <a:off x="0" y="2777901"/>
          <a:ext cx="7772400" cy="82347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Engagement</a:t>
          </a:r>
        </a:p>
      </dsp:txBody>
      <dsp:txXfrm>
        <a:off x="40199" y="2818100"/>
        <a:ext cx="7692002" cy="743080"/>
      </dsp:txXfrm>
    </dsp:sp>
    <dsp:sp modelId="{A25F5F28-D5FB-49AF-B664-F0A191DA0189}">
      <dsp:nvSpPr>
        <dsp:cNvPr id="0" name=""/>
        <dsp:cNvSpPr/>
      </dsp:nvSpPr>
      <dsp:spPr>
        <a:xfrm>
          <a:off x="0" y="3702180"/>
          <a:ext cx="7772400" cy="823478"/>
        </a:xfrm>
        <a:prstGeom prst="roundRect">
          <a:avLst/>
        </a:prstGeom>
        <a:solidFill>
          <a:srgbClr val="FF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chemeClr val="tx1"/>
              </a:solidFill>
            </a:rPr>
            <a:t>Employee Survey</a:t>
          </a:r>
        </a:p>
      </dsp:txBody>
      <dsp:txXfrm>
        <a:off x="40199" y="3742379"/>
        <a:ext cx="7692002" cy="743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18093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15</a:t>
            </a:fld>
            <a:endParaRPr lang="en-MY" altLang="en-US"/>
          </a:p>
        </p:txBody>
      </p:sp>
    </p:spTree>
    <p:extLst>
      <p:ext uri="{BB962C8B-B14F-4D97-AF65-F5344CB8AC3E}">
        <p14:creationId xmlns:p14="http://schemas.microsoft.com/office/powerpoint/2010/main" val="2304656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23</a:t>
            </a:fld>
            <a:endParaRPr lang="en-MY" altLang="en-US"/>
          </a:p>
        </p:txBody>
      </p:sp>
    </p:spTree>
    <p:extLst>
      <p:ext uri="{BB962C8B-B14F-4D97-AF65-F5344CB8AC3E}">
        <p14:creationId xmlns:p14="http://schemas.microsoft.com/office/powerpoint/2010/main" val="3879068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GLOBAL TALENT MANAGEMENT - 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0549999"/>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BA283D65-AA02-43B4-8A78-E4A3E5E94365}"/>
              </a:ext>
            </a:extLst>
          </p:cNvPr>
          <p:cNvSpPr>
            <a:spLocks noGrp="1"/>
          </p:cNvSpPr>
          <p:nvPr>
            <p:ph type="title"/>
          </p:nvPr>
        </p:nvSpPr>
        <p:spPr>
          <a:xfrm>
            <a:off x="914400" y="260648"/>
            <a:ext cx="7772400" cy="1143000"/>
          </a:xfrm>
        </p:spPr>
        <p:txBody>
          <a:bodyPr/>
          <a:lstStyle/>
          <a:p>
            <a:r>
              <a:rPr lang="en-MY" dirty="0"/>
              <a:t>Employee Relations</a:t>
            </a:r>
          </a:p>
        </p:txBody>
      </p:sp>
    </p:spTree>
    <p:extLst>
      <p:ext uri="{BB962C8B-B14F-4D97-AF65-F5344CB8AC3E}">
        <p14:creationId xmlns:p14="http://schemas.microsoft.com/office/powerpoint/2010/main" val="964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a:xfrm>
            <a:off x="914400" y="260648"/>
            <a:ext cx="7772400" cy="1143000"/>
          </a:xfrm>
        </p:spPr>
        <p:txBody>
          <a:bodyPr/>
          <a:lstStyle/>
          <a:p>
            <a:r>
              <a:rPr lang="en-MY" dirty="0"/>
              <a:t>Industrial Relations</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pPr marL="0" indent="0">
              <a:buNone/>
            </a:pPr>
            <a:r>
              <a:rPr lang="en-MY" sz="2400" dirty="0"/>
              <a:t>Industrial relations (IR) encompasses a set of phenomena, both inside and outside the workplace, concerned with determining and regulating employment relationship in which between management and employees or among employees and their organization that characterizes and grows out of employment.</a:t>
            </a:r>
          </a:p>
          <a:p>
            <a:pPr marL="0" indent="0">
              <a:buNone/>
            </a:pPr>
            <a:endParaRPr lang="en-MY" sz="2400" dirty="0"/>
          </a:p>
          <a:p>
            <a:pPr marL="0" indent="0">
              <a:buNone/>
            </a:pPr>
            <a:r>
              <a:rPr lang="en-MY" sz="2400" dirty="0"/>
              <a:t>IR is the study of the laws, conventions and institutions that regulate 'the workplace'. It is a fundamentally important aspect of our way of life, our culture and our society.</a:t>
            </a:r>
          </a:p>
        </p:txBody>
      </p:sp>
    </p:spTree>
    <p:extLst>
      <p:ext uri="{BB962C8B-B14F-4D97-AF65-F5344CB8AC3E}">
        <p14:creationId xmlns:p14="http://schemas.microsoft.com/office/powerpoint/2010/main" val="356972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Perspectives of Industrial Relations</a:t>
            </a:r>
          </a:p>
        </p:txBody>
      </p:sp>
      <p:pic>
        <p:nvPicPr>
          <p:cNvPr id="5" name="Picture 4">
            <a:extLst>
              <a:ext uri="{FF2B5EF4-FFF2-40B4-BE49-F238E27FC236}">
                <a16:creationId xmlns:a16="http://schemas.microsoft.com/office/drawing/2014/main" id="{ED5390BD-A61A-4D6D-8A19-529C677CA5C0}"/>
              </a:ext>
            </a:extLst>
          </p:cNvPr>
          <p:cNvPicPr>
            <a:picLocks noChangeAspect="1"/>
          </p:cNvPicPr>
          <p:nvPr/>
        </p:nvPicPr>
        <p:blipFill>
          <a:blip r:embed="rId2"/>
          <a:stretch>
            <a:fillRect/>
          </a:stretch>
        </p:blipFill>
        <p:spPr>
          <a:xfrm>
            <a:off x="1619672" y="1988840"/>
            <a:ext cx="6370731" cy="4052094"/>
          </a:xfrm>
          <a:prstGeom prst="rect">
            <a:avLst/>
          </a:prstGeom>
        </p:spPr>
      </p:pic>
    </p:spTree>
    <p:extLst>
      <p:ext uri="{BB962C8B-B14F-4D97-AF65-F5344CB8AC3E}">
        <p14:creationId xmlns:p14="http://schemas.microsoft.com/office/powerpoint/2010/main" val="50112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 Worker's Perspective</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Workers associate Industrial Relations with Unions, Industrial Awards, and </a:t>
            </a:r>
            <a:r>
              <a:rPr lang="en-MY" dirty="0" err="1"/>
              <a:t>labor</a:t>
            </a:r>
            <a:r>
              <a:rPr lang="en-MY" dirty="0"/>
              <a:t> laws that set the conditions under which they work. This includes  </a:t>
            </a:r>
          </a:p>
          <a:p>
            <a:r>
              <a:rPr lang="en-MY" dirty="0"/>
              <a:t>Pay</a:t>
            </a:r>
          </a:p>
          <a:p>
            <a:r>
              <a:rPr lang="en-MY" dirty="0"/>
              <a:t>Safety</a:t>
            </a:r>
          </a:p>
          <a:p>
            <a:r>
              <a:rPr lang="en-MY" dirty="0"/>
              <a:t>Employment security</a:t>
            </a:r>
          </a:p>
          <a:p>
            <a:r>
              <a:rPr lang="en-MY" dirty="0"/>
              <a:t>Opportunities for training.</a:t>
            </a:r>
          </a:p>
        </p:txBody>
      </p:sp>
    </p:spTree>
    <p:extLst>
      <p:ext uri="{BB962C8B-B14F-4D97-AF65-F5344CB8AC3E}">
        <p14:creationId xmlns:p14="http://schemas.microsoft.com/office/powerpoint/2010/main" val="290613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2. Employer's Perspective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Industrial relations, for the employer, is about negotiations between workers and business owners/managers that lead to increased productivity and improved product quality in exchange for better pay and conditions of employment for workers. These negotiations between business owners/managers and their workers is often referred to as enterprise bargaining</a:t>
            </a:r>
          </a:p>
        </p:txBody>
      </p:sp>
    </p:spTree>
    <p:extLst>
      <p:ext uri="{BB962C8B-B14F-4D97-AF65-F5344CB8AC3E}">
        <p14:creationId xmlns:p14="http://schemas.microsoft.com/office/powerpoint/2010/main" val="1728052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3. Society Perspective</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Unemployment causes social isolation and economic deprivation. When there is high levels of unemployment, there </a:t>
            </a:r>
            <a:r>
              <a:rPr lang="en-MY" dirty="0" err="1"/>
              <a:t>i</a:t>
            </a:r>
            <a:r>
              <a:rPr lang="en-MY" dirty="0"/>
              <a:t> s social tension and upheaval. Too much employment has its own set of woes. People who work long hours often suffer from health issues and family problems. There is a need to strike a work-life balance to ensure a healthy, happy and productive populations.</a:t>
            </a:r>
          </a:p>
        </p:txBody>
      </p:sp>
    </p:spTree>
    <p:extLst>
      <p:ext uri="{BB962C8B-B14F-4D97-AF65-F5344CB8AC3E}">
        <p14:creationId xmlns:p14="http://schemas.microsoft.com/office/powerpoint/2010/main" val="1730260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4. Government Perspective</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Industrial relations is a major factor in managing the economy. As a nation competes in the global marketplace for goods and services. If the workforce is inefficient and wage demands are too high, then the cost of  goods and services is greater and consequently they are less competitive in the global marketplace. Governments create laws and policies that affect Industrial Relations and thereby influence the pay and conditions of work for workers.</a:t>
            </a:r>
          </a:p>
        </p:txBody>
      </p:sp>
    </p:spTree>
    <p:extLst>
      <p:ext uri="{BB962C8B-B14F-4D97-AF65-F5344CB8AC3E}">
        <p14:creationId xmlns:p14="http://schemas.microsoft.com/office/powerpoint/2010/main" val="554295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Global Employer-Employee Cooperation</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879093" y="1772816"/>
            <a:ext cx="7772400" cy="4530725"/>
          </a:xfrm>
        </p:spPr>
        <p:txBody>
          <a:bodyPr/>
          <a:lstStyle/>
          <a:p>
            <a:r>
              <a:rPr lang="en-MY" dirty="0"/>
              <a:t>Codetermination</a:t>
            </a:r>
          </a:p>
          <a:p>
            <a:r>
              <a:rPr lang="en-MY" dirty="0"/>
              <a:t>Industrial democracy</a:t>
            </a:r>
          </a:p>
          <a:p>
            <a:r>
              <a:rPr lang="en-MY" dirty="0"/>
              <a:t>Global IL Management Approach</a:t>
            </a:r>
          </a:p>
        </p:txBody>
      </p:sp>
    </p:spTree>
    <p:extLst>
      <p:ext uri="{BB962C8B-B14F-4D97-AF65-F5344CB8AC3E}">
        <p14:creationId xmlns:p14="http://schemas.microsoft.com/office/powerpoint/2010/main" val="2562278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1.1 Codetermination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pPr marL="0" indent="0">
              <a:buNone/>
            </a:pPr>
            <a:r>
              <a:rPr lang="en-MY" dirty="0"/>
              <a:t>It is a form of corporate governance that requires a two-tiered corporate board structure-a typical management board and a supervisory board-that allows management and employees to participate in strategic decision making. Codetermination rights can be extensive and provide a means or employees to influence managerial decisions. There are three models of codetermination:</a:t>
            </a:r>
          </a:p>
        </p:txBody>
      </p:sp>
    </p:spTree>
    <p:extLst>
      <p:ext uri="{BB962C8B-B14F-4D97-AF65-F5344CB8AC3E}">
        <p14:creationId xmlns:p14="http://schemas.microsoft.com/office/powerpoint/2010/main" val="3582839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18-64CB-4E4A-ABF6-62D86D8863C1}"/>
              </a:ext>
            </a:extLst>
          </p:cNvPr>
          <p:cNvSpPr>
            <a:spLocks noGrp="1"/>
          </p:cNvSpPr>
          <p:nvPr>
            <p:ph type="title"/>
          </p:nvPr>
        </p:nvSpPr>
        <p:spPr/>
        <p:txBody>
          <a:bodyPr/>
          <a:lstStyle/>
          <a:p>
            <a:r>
              <a:rPr lang="en-MY" dirty="0"/>
              <a:t>Models of Codetermination</a:t>
            </a:r>
          </a:p>
        </p:txBody>
      </p:sp>
      <p:sp>
        <p:nvSpPr>
          <p:cNvPr id="3" name="Content Placeholder 2">
            <a:extLst>
              <a:ext uri="{FF2B5EF4-FFF2-40B4-BE49-F238E27FC236}">
                <a16:creationId xmlns:a16="http://schemas.microsoft.com/office/drawing/2014/main" id="{5BB18956-8EE4-4BCF-A4A0-B596E36E1A9A}"/>
              </a:ext>
            </a:extLst>
          </p:cNvPr>
          <p:cNvSpPr>
            <a:spLocks noGrp="1"/>
          </p:cNvSpPr>
          <p:nvPr>
            <p:ph idx="1"/>
          </p:nvPr>
        </p:nvSpPr>
        <p:spPr>
          <a:xfrm>
            <a:off x="539552" y="1489947"/>
            <a:ext cx="8496944" cy="4819373"/>
          </a:xfrm>
        </p:spPr>
        <p:txBody>
          <a:bodyPr/>
          <a:lstStyle/>
          <a:p>
            <a:r>
              <a:rPr lang="en-MY" sz="2400" b="1" dirty="0"/>
              <a:t>Dual system</a:t>
            </a:r>
            <a:r>
              <a:rPr lang="en-MY" sz="2400" dirty="0"/>
              <a:t>: In addition to the typical management board, there is a supervisory board. Depending on the size of the company, as many as half of the supervisory board members may be workers. Because this supervisory board has the authority to accept or reject the management board's decisions, firms are essentially prohibited from implementing workplace changes without employee consent.</a:t>
            </a:r>
          </a:p>
          <a:p>
            <a:r>
              <a:rPr lang="en-MY" sz="2400" b="1" dirty="0"/>
              <a:t>Single-tier system</a:t>
            </a:r>
            <a:r>
              <a:rPr lang="en-MY" sz="2400" dirty="0"/>
              <a:t>: There is only one board of directors, but employee representatives are included as members.</a:t>
            </a:r>
          </a:p>
          <a:p>
            <a:r>
              <a:rPr lang="en-MY" sz="2400" b="1" dirty="0"/>
              <a:t>Mixed system</a:t>
            </a:r>
            <a:r>
              <a:rPr lang="en-MY" sz="2400" dirty="0"/>
              <a:t>: Employee representatives are included, but they are only advisors (i.e., in an on-voting capacity).</a:t>
            </a:r>
          </a:p>
        </p:txBody>
      </p:sp>
    </p:spTree>
    <p:extLst>
      <p:ext uri="{BB962C8B-B14F-4D97-AF65-F5344CB8AC3E}">
        <p14:creationId xmlns:p14="http://schemas.microsoft.com/office/powerpoint/2010/main" val="2134132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1.2 Industrial democracy</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p:txBody>
          <a:bodyPr/>
          <a:lstStyle/>
          <a:p>
            <a:r>
              <a:rPr lang="en-MY" sz="2400" b="1" dirty="0"/>
              <a:t>Shop-floor participation</a:t>
            </a:r>
            <a:r>
              <a:rPr lang="en-MY" sz="2400" dirty="0"/>
              <a:t>: A participatory management approach in which workers have the opportunity to identify problems and help resolve them.</a:t>
            </a:r>
          </a:p>
          <a:p>
            <a:r>
              <a:rPr lang="en-MY" sz="2400" b="1" dirty="0"/>
              <a:t>Social charter</a:t>
            </a:r>
            <a:r>
              <a:rPr lang="en-MY" sz="2400" dirty="0"/>
              <a:t>: Legislation to be implemented by European Union (EU)member states aimed at standardizing employment conditions and practices.</a:t>
            </a:r>
          </a:p>
          <a:p>
            <a:r>
              <a:rPr lang="en-MY" sz="2400" b="1" dirty="0"/>
              <a:t>Work councils: </a:t>
            </a:r>
            <a:r>
              <a:rPr lang="en-MY" sz="2400" dirty="0"/>
              <a:t>Groups of workers and management representatives charged with examining how to improve company performance, working conditions, job security, etc., but where the company has final right of approval.</a:t>
            </a:r>
          </a:p>
        </p:txBody>
      </p:sp>
    </p:spTree>
    <p:extLst>
      <p:ext uri="{BB962C8B-B14F-4D97-AF65-F5344CB8AC3E}">
        <p14:creationId xmlns:p14="http://schemas.microsoft.com/office/powerpoint/2010/main" val="1880641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549633C4-C1BF-4CC3-86EE-DB878E29AC5C}"/>
              </a:ext>
            </a:extLst>
          </p:cNvPr>
          <p:cNvSpPr>
            <a:spLocks noGrp="1"/>
          </p:cNvSpPr>
          <p:nvPr>
            <p:ph idx="1"/>
          </p:nvPr>
        </p:nvSpPr>
        <p:spPr/>
        <p:txBody>
          <a:bodyPr/>
          <a:lstStyle/>
          <a:p>
            <a:r>
              <a:rPr lang="en-MY" sz="2400" b="1" dirty="0"/>
              <a:t>Hands-off: </a:t>
            </a:r>
            <a:r>
              <a:rPr lang="en-MY" sz="2400" dirty="0"/>
              <a:t>In this locally responsive strategy, the industrial relationship is entirely locally managed.</a:t>
            </a:r>
          </a:p>
          <a:p>
            <a:r>
              <a:rPr lang="en-MY" sz="2400" b="1" dirty="0"/>
              <a:t>Manage locally from headquarters: </a:t>
            </a:r>
            <a:r>
              <a:rPr lang="en-MY" sz="2400" dirty="0"/>
              <a:t>In the centralized or standardized alternative, local HR staff simply implement, without change, headquarters-developed HR policies and practices.</a:t>
            </a:r>
          </a:p>
          <a:p>
            <a:r>
              <a:rPr lang="en-MY" sz="2400" b="1" dirty="0"/>
              <a:t>Monitor: </a:t>
            </a:r>
            <a:r>
              <a:rPr lang="en-MY" sz="2400" dirty="0"/>
              <a:t>Headquarters tracks local management decisions and demonstrates its interest and concerns, but it leaves decisions to be made locally.</a:t>
            </a:r>
          </a:p>
          <a:p>
            <a:r>
              <a:rPr lang="en-MY" sz="2400" b="1" dirty="0"/>
              <a:t>Guide and advice: </a:t>
            </a:r>
            <a:r>
              <a:rPr lang="en-MY" sz="2400" dirty="0"/>
              <a:t>Headquarters offers more advice and tries to apply global policies to local practices, but it still leaves decisions at the local level.</a:t>
            </a:r>
          </a:p>
        </p:txBody>
      </p:sp>
    </p:spTree>
    <p:extLst>
      <p:ext uri="{BB962C8B-B14F-4D97-AF65-F5344CB8AC3E}">
        <p14:creationId xmlns:p14="http://schemas.microsoft.com/office/powerpoint/2010/main" val="4201933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1.3 Global IL Management Approach</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a:xfrm>
            <a:off x="683568" y="1600200"/>
            <a:ext cx="8208912" cy="4979987"/>
          </a:xfrm>
        </p:spPr>
        <p:txBody>
          <a:bodyPr/>
          <a:lstStyle/>
          <a:p>
            <a:r>
              <a:rPr lang="en-MY" sz="2700" b="1" dirty="0"/>
              <a:t>Strategic planning: </a:t>
            </a:r>
            <a:r>
              <a:rPr lang="en-MY" sz="2700" dirty="0"/>
              <a:t>The industrial relations strategy is developed with an understanding of variation among workforces throughout the enterprise. Policies are set globally, but practices are developed locally. Practices must conform to the global policies.</a:t>
            </a:r>
          </a:p>
          <a:p>
            <a:r>
              <a:rPr lang="en-MY" sz="2700" b="1" dirty="0"/>
              <a:t>Set limits and approve exceptions: </a:t>
            </a:r>
            <a:r>
              <a:rPr lang="en-MY" sz="2700" dirty="0"/>
              <a:t>Some local adaptations may be made but only after review and approval by headquarters HR.</a:t>
            </a:r>
          </a:p>
          <a:p>
            <a:r>
              <a:rPr lang="en-MY" sz="2700" b="1" dirty="0"/>
              <a:t>Integration of headquarter and line management in field: </a:t>
            </a:r>
            <a:r>
              <a:rPr lang="en-MY" sz="2700" dirty="0" err="1"/>
              <a:t>Labor</a:t>
            </a:r>
            <a:r>
              <a:rPr lang="en-MY" sz="2700" dirty="0"/>
              <a:t> decisions are made jointly.</a:t>
            </a:r>
          </a:p>
        </p:txBody>
      </p:sp>
    </p:spTree>
    <p:extLst>
      <p:ext uri="{BB962C8B-B14F-4D97-AF65-F5344CB8AC3E}">
        <p14:creationId xmlns:p14="http://schemas.microsoft.com/office/powerpoint/2010/main" val="2981459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64910741"/>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0035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Trade Union</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A trade (</a:t>
            </a:r>
            <a:r>
              <a:rPr lang="en-MY" dirty="0" err="1"/>
              <a:t>labor</a:t>
            </a:r>
            <a:r>
              <a:rPr lang="en-MY" dirty="0"/>
              <a:t>) union is an organization made up of members (a membership -based organization) and its membership must be made up mainly of workers. One of a trade union's main aims is to protect and advance the interests of its members in the workplace.</a:t>
            </a:r>
          </a:p>
        </p:txBody>
      </p:sp>
    </p:spTree>
    <p:extLst>
      <p:ext uri="{BB962C8B-B14F-4D97-AF65-F5344CB8AC3E}">
        <p14:creationId xmlns:p14="http://schemas.microsoft.com/office/powerpoint/2010/main" val="1991928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Trade Union Recognition</a:t>
            </a:r>
          </a:p>
        </p:txBody>
      </p:sp>
      <p:pic>
        <p:nvPicPr>
          <p:cNvPr id="5" name="Picture 4">
            <a:extLst>
              <a:ext uri="{FF2B5EF4-FFF2-40B4-BE49-F238E27FC236}">
                <a16:creationId xmlns:a16="http://schemas.microsoft.com/office/drawing/2014/main" id="{A9775416-C7DD-4A25-9378-23342BCAF865}"/>
              </a:ext>
            </a:extLst>
          </p:cNvPr>
          <p:cNvPicPr>
            <a:picLocks noChangeAspect="1"/>
          </p:cNvPicPr>
          <p:nvPr/>
        </p:nvPicPr>
        <p:blipFill>
          <a:blip r:embed="rId2"/>
          <a:stretch>
            <a:fillRect/>
          </a:stretch>
        </p:blipFill>
        <p:spPr>
          <a:xfrm>
            <a:off x="985837" y="1628800"/>
            <a:ext cx="7172325" cy="4714875"/>
          </a:xfrm>
          <a:prstGeom prst="rect">
            <a:avLst/>
          </a:prstGeom>
        </p:spPr>
      </p:pic>
    </p:spTree>
    <p:extLst>
      <p:ext uri="{BB962C8B-B14F-4D97-AF65-F5344CB8AC3E}">
        <p14:creationId xmlns:p14="http://schemas.microsoft.com/office/powerpoint/2010/main" val="3455059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Objectives of Trade Union</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r>
              <a:rPr lang="en-MY" sz="2400" dirty="0"/>
              <a:t>Negotiate agreements with employers on pay and conditions.</a:t>
            </a:r>
          </a:p>
          <a:p>
            <a:r>
              <a:rPr lang="en-MY" sz="2400" dirty="0"/>
              <a:t>Discuss major changes to the workplace such as large scale redundancy.</a:t>
            </a:r>
          </a:p>
          <a:p>
            <a:r>
              <a:rPr lang="en-MY" sz="2400" dirty="0"/>
              <a:t>Discuss their members; concerns with employers.</a:t>
            </a:r>
          </a:p>
          <a:p>
            <a:r>
              <a:rPr lang="en-MY" sz="2400" dirty="0"/>
              <a:t>Accompany their members in disciplinary and grievance meetings.</a:t>
            </a:r>
          </a:p>
          <a:p>
            <a:r>
              <a:rPr lang="en-MY" sz="2400" dirty="0"/>
              <a:t>Provide their members with legal and financial advice.</a:t>
            </a:r>
          </a:p>
          <a:p>
            <a:r>
              <a:rPr lang="en-MY" sz="2400" dirty="0"/>
              <a:t>Provide education facilities and certain consumer benefits such as discounted insurance.</a:t>
            </a:r>
          </a:p>
          <a:p>
            <a:endParaRPr lang="en-MY" sz="2400" dirty="0"/>
          </a:p>
          <a:p>
            <a:endParaRPr lang="en-MY" sz="2400" dirty="0"/>
          </a:p>
        </p:txBody>
      </p:sp>
    </p:spTree>
    <p:extLst>
      <p:ext uri="{BB962C8B-B14F-4D97-AF65-F5344CB8AC3E}">
        <p14:creationId xmlns:p14="http://schemas.microsoft.com/office/powerpoint/2010/main" val="3157059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Trade Union Recognition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Trade (</a:t>
            </a:r>
            <a:r>
              <a:rPr lang="en-MY" dirty="0" err="1"/>
              <a:t>Labor</a:t>
            </a:r>
            <a:r>
              <a:rPr lang="en-MY" dirty="0"/>
              <a:t>) unions represent worker interests and the collective bargaining process provides a way to manage the conflict in dealing with employers. The union's primary goal is to gain official “recognition” from the employer of those employees. Recognition means that an employer recognizes the union as being entitled to conduct collective bargaining on behalf of the workers in a particular bargaining unit.</a:t>
            </a:r>
          </a:p>
        </p:txBody>
      </p:sp>
    </p:spTree>
    <p:extLst>
      <p:ext uri="{BB962C8B-B14F-4D97-AF65-F5344CB8AC3E}">
        <p14:creationId xmlns:p14="http://schemas.microsoft.com/office/powerpoint/2010/main" val="4008413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2B2F-450C-4131-A671-93E272DA899F}"/>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05FE4671-E341-4D1D-A7A7-0B22B733CB9F}"/>
              </a:ext>
            </a:extLst>
          </p:cNvPr>
          <p:cNvSpPr>
            <a:spLocks noGrp="1"/>
          </p:cNvSpPr>
          <p:nvPr>
            <p:ph idx="1"/>
          </p:nvPr>
        </p:nvSpPr>
        <p:spPr>
          <a:xfrm>
            <a:off x="683568" y="1600200"/>
            <a:ext cx="8280920" cy="4530725"/>
          </a:xfrm>
        </p:spPr>
        <p:txBody>
          <a:bodyPr/>
          <a:lstStyle/>
          <a:p>
            <a:r>
              <a:rPr lang="en-MY" sz="1800" dirty="0"/>
              <a:t>Union is formally recognized by an employer, it can negotiate with the employer over terms and conditions. This is known as 'collective bargaining'. Once a union has achieved recognition, either via a voluntary or the statutory procedure, you and the union - 'the parties' - need to agree how you will conduct collective bargaining.</a:t>
            </a:r>
          </a:p>
          <a:p>
            <a:endParaRPr lang="en-MY" sz="1800" dirty="0"/>
          </a:p>
          <a:p>
            <a:r>
              <a:rPr lang="en-MY" sz="1800" dirty="0"/>
              <a:t>For collective bargaining to work, unions and employers need to agree on how the arrangement is to operate. They might, for example, make agreements providing for the deduction of union subscriptions from members' wages, who is to represent workers in negotiations and how often meetings will take place.</a:t>
            </a:r>
          </a:p>
          <a:p>
            <a:endParaRPr lang="en-MY" sz="1800" dirty="0"/>
          </a:p>
          <a:p>
            <a:r>
              <a:rPr lang="en-MY" sz="1800" dirty="0"/>
              <a:t>Both these agreements on procedure and agreements between employers and unions changing the terms applying to workers (like a pay increase for example) are called 'collective agreements'. Collective agreements usually cover pay arrangements and other terms and conditions of employment. Your contract of employment will probably set out which collective agreements cover you.</a:t>
            </a:r>
          </a:p>
        </p:txBody>
      </p:sp>
    </p:spTree>
    <p:extLst>
      <p:ext uri="{BB962C8B-B14F-4D97-AF65-F5344CB8AC3E}">
        <p14:creationId xmlns:p14="http://schemas.microsoft.com/office/powerpoint/2010/main" val="2504786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0EC35-AEB8-4FC3-A257-9DAAA77F59AE}"/>
              </a:ext>
            </a:extLst>
          </p:cNvPr>
          <p:cNvSpPr>
            <a:spLocks noGrp="1"/>
          </p:cNvSpPr>
          <p:nvPr>
            <p:ph type="title"/>
          </p:nvPr>
        </p:nvSpPr>
        <p:spPr/>
        <p:txBody>
          <a:bodyPr/>
          <a:lstStyle/>
          <a:p>
            <a:r>
              <a:rPr lang="en-MY" dirty="0"/>
              <a:t>Why join a union?</a:t>
            </a:r>
          </a:p>
        </p:txBody>
      </p:sp>
      <p:sp>
        <p:nvSpPr>
          <p:cNvPr id="3" name="Content Placeholder 2">
            <a:extLst>
              <a:ext uri="{FF2B5EF4-FFF2-40B4-BE49-F238E27FC236}">
                <a16:creationId xmlns:a16="http://schemas.microsoft.com/office/drawing/2014/main" id="{EA895464-5FE1-42F2-866C-28BB00261335}"/>
              </a:ext>
            </a:extLst>
          </p:cNvPr>
          <p:cNvSpPr>
            <a:spLocks noGrp="1"/>
          </p:cNvSpPr>
          <p:nvPr>
            <p:ph idx="1"/>
          </p:nvPr>
        </p:nvSpPr>
        <p:spPr/>
        <p:txBody>
          <a:bodyPr/>
          <a:lstStyle/>
          <a:p>
            <a:r>
              <a:rPr lang="en-MY" dirty="0"/>
              <a:t>Negotiate better pay</a:t>
            </a:r>
          </a:p>
          <a:p>
            <a:r>
              <a:rPr lang="en-MY" dirty="0"/>
              <a:t>Negotiate better working conditions, like more holidays or improved health and safety</a:t>
            </a:r>
          </a:p>
          <a:p>
            <a:r>
              <a:rPr lang="en-MY" dirty="0"/>
              <a:t>Provide training for new skills</a:t>
            </a:r>
          </a:p>
          <a:p>
            <a:r>
              <a:rPr lang="en-MY" dirty="0"/>
              <a:t>Give general advice and support</a:t>
            </a:r>
          </a:p>
        </p:txBody>
      </p:sp>
    </p:spTree>
    <p:extLst>
      <p:ext uri="{BB962C8B-B14F-4D97-AF65-F5344CB8AC3E}">
        <p14:creationId xmlns:p14="http://schemas.microsoft.com/office/powerpoint/2010/main" val="3005926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25E7-AFE8-4024-A21E-D1B354BDFDE1}"/>
              </a:ext>
            </a:extLst>
          </p:cNvPr>
          <p:cNvSpPr>
            <a:spLocks noGrp="1"/>
          </p:cNvSpPr>
          <p:nvPr>
            <p:ph type="title"/>
          </p:nvPr>
        </p:nvSpPr>
        <p:spPr/>
        <p:txBody>
          <a:bodyPr/>
          <a:lstStyle/>
          <a:p>
            <a:r>
              <a:rPr lang="en-MY" dirty="0"/>
              <a:t>Difference Trade Union and Works Council</a:t>
            </a:r>
          </a:p>
        </p:txBody>
      </p:sp>
      <p:pic>
        <p:nvPicPr>
          <p:cNvPr id="5" name="Picture 4">
            <a:extLst>
              <a:ext uri="{FF2B5EF4-FFF2-40B4-BE49-F238E27FC236}">
                <a16:creationId xmlns:a16="http://schemas.microsoft.com/office/drawing/2014/main" id="{7E58D9AC-6746-4207-B837-2EF4DCFC5533}"/>
              </a:ext>
            </a:extLst>
          </p:cNvPr>
          <p:cNvPicPr>
            <a:picLocks noChangeAspect="1"/>
          </p:cNvPicPr>
          <p:nvPr/>
        </p:nvPicPr>
        <p:blipFill>
          <a:blip r:embed="rId2"/>
          <a:stretch>
            <a:fillRect/>
          </a:stretch>
        </p:blipFill>
        <p:spPr>
          <a:xfrm>
            <a:off x="1115616" y="1916832"/>
            <a:ext cx="7127281" cy="3024336"/>
          </a:xfrm>
          <a:prstGeom prst="rect">
            <a:avLst/>
          </a:prstGeom>
        </p:spPr>
      </p:pic>
    </p:spTree>
    <p:extLst>
      <p:ext uri="{BB962C8B-B14F-4D97-AF65-F5344CB8AC3E}">
        <p14:creationId xmlns:p14="http://schemas.microsoft.com/office/powerpoint/2010/main" val="2907140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190389188"/>
              </p:ext>
            </p:extLst>
          </p:nvPr>
        </p:nvGraphicFramePr>
        <p:xfrm>
          <a:off x="827584" y="1772816"/>
          <a:ext cx="7772400" cy="4530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0389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ADC9-06D6-40FF-B107-D6303E4C7D1B}"/>
              </a:ext>
            </a:extLst>
          </p:cNvPr>
          <p:cNvSpPr>
            <a:spLocks noGrp="1"/>
          </p:cNvSpPr>
          <p:nvPr>
            <p:ph type="title"/>
          </p:nvPr>
        </p:nvSpPr>
        <p:spPr/>
        <p:txBody>
          <a:bodyPr/>
          <a:lstStyle/>
          <a:p>
            <a:r>
              <a:rPr lang="en-MY" dirty="0"/>
              <a:t>Collective Bargaining</a:t>
            </a:r>
          </a:p>
        </p:txBody>
      </p:sp>
      <p:sp>
        <p:nvSpPr>
          <p:cNvPr id="3" name="Content Placeholder 2">
            <a:extLst>
              <a:ext uri="{FF2B5EF4-FFF2-40B4-BE49-F238E27FC236}">
                <a16:creationId xmlns:a16="http://schemas.microsoft.com/office/drawing/2014/main" id="{26865EB3-E42E-4746-907C-2C29987D514C}"/>
              </a:ext>
            </a:extLst>
          </p:cNvPr>
          <p:cNvSpPr>
            <a:spLocks noGrp="1"/>
          </p:cNvSpPr>
          <p:nvPr>
            <p:ph idx="1"/>
          </p:nvPr>
        </p:nvSpPr>
        <p:spPr>
          <a:xfrm>
            <a:off x="539552" y="1600200"/>
            <a:ext cx="8424936" cy="4530725"/>
          </a:xfrm>
        </p:spPr>
        <p:txBody>
          <a:bodyPr/>
          <a:lstStyle/>
          <a:p>
            <a:r>
              <a:rPr lang="en-MY" sz="2400" dirty="0"/>
              <a:t>Collective bargaining is a fundamental right. It is rooted in the ILO Constitution. Collective bargaining is a key means through which employers and their organizations and trade unions can establish fair wages and working conditions. It also provides the basis for sound </a:t>
            </a:r>
            <a:r>
              <a:rPr lang="en-MY" sz="2400" dirty="0" err="1"/>
              <a:t>labor</a:t>
            </a:r>
            <a:r>
              <a:rPr lang="en-MY" sz="2400" dirty="0"/>
              <a:t> relations.</a:t>
            </a:r>
          </a:p>
          <a:p>
            <a:r>
              <a:rPr lang="en-MY" sz="2400" dirty="0"/>
              <a:t>Collective bargaining allows both sides to negotiate a fair employment relationship and prevents costly </a:t>
            </a:r>
            <a:r>
              <a:rPr lang="en-MY" sz="2400" dirty="0" err="1"/>
              <a:t>labor</a:t>
            </a:r>
            <a:r>
              <a:rPr lang="en-MY" sz="2400" dirty="0"/>
              <a:t> disputes. Indeed, some research has indicated that countries with highly coordinated collective bargaining tend to have less inequality in wages, lower and less persistent unemployment, and fewer and shorter strikes than countries where collective bargaining is less established.</a:t>
            </a:r>
          </a:p>
        </p:txBody>
      </p:sp>
    </p:spTree>
    <p:extLst>
      <p:ext uri="{BB962C8B-B14F-4D97-AF65-F5344CB8AC3E}">
        <p14:creationId xmlns:p14="http://schemas.microsoft.com/office/powerpoint/2010/main" val="3371290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F01-A656-44C0-AED3-A95C07DA5E36}"/>
              </a:ext>
            </a:extLst>
          </p:cNvPr>
          <p:cNvSpPr>
            <a:spLocks noGrp="1"/>
          </p:cNvSpPr>
          <p:nvPr>
            <p:ph type="title"/>
          </p:nvPr>
        </p:nvSpPr>
        <p:spPr/>
        <p:txBody>
          <a:bodyPr/>
          <a:lstStyle/>
          <a:p>
            <a:r>
              <a:rPr lang="en-MY" dirty="0"/>
              <a:t>Collective Bargaining Process</a:t>
            </a:r>
          </a:p>
        </p:txBody>
      </p:sp>
      <p:pic>
        <p:nvPicPr>
          <p:cNvPr id="5" name="Picture 4">
            <a:extLst>
              <a:ext uri="{FF2B5EF4-FFF2-40B4-BE49-F238E27FC236}">
                <a16:creationId xmlns:a16="http://schemas.microsoft.com/office/drawing/2014/main" id="{9A188CF9-AD56-4A04-B16E-2E4611960760}"/>
              </a:ext>
            </a:extLst>
          </p:cNvPr>
          <p:cNvPicPr>
            <a:picLocks noChangeAspect="1"/>
          </p:cNvPicPr>
          <p:nvPr/>
        </p:nvPicPr>
        <p:blipFill>
          <a:blip r:embed="rId2"/>
          <a:stretch>
            <a:fillRect/>
          </a:stretch>
        </p:blipFill>
        <p:spPr>
          <a:xfrm>
            <a:off x="1219200" y="1824037"/>
            <a:ext cx="6705600" cy="3209925"/>
          </a:xfrm>
          <a:prstGeom prst="rect">
            <a:avLst/>
          </a:prstGeom>
        </p:spPr>
      </p:pic>
    </p:spTree>
    <p:extLst>
      <p:ext uri="{BB962C8B-B14F-4D97-AF65-F5344CB8AC3E}">
        <p14:creationId xmlns:p14="http://schemas.microsoft.com/office/powerpoint/2010/main" val="166452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7BE8-2E6C-422A-8CF9-EAD55844627C}"/>
              </a:ext>
            </a:extLst>
          </p:cNvPr>
          <p:cNvSpPr>
            <a:spLocks noGrp="1"/>
          </p:cNvSpPr>
          <p:nvPr>
            <p:ph type="title"/>
          </p:nvPr>
        </p:nvSpPr>
        <p:spPr/>
        <p:txBody>
          <a:bodyPr/>
          <a:lstStyle/>
          <a:p>
            <a:r>
              <a:rPr lang="en-MY" dirty="0"/>
              <a:t>1.1 Prepare</a:t>
            </a:r>
          </a:p>
        </p:txBody>
      </p:sp>
      <p:sp>
        <p:nvSpPr>
          <p:cNvPr id="3" name="Content Placeholder 2">
            <a:extLst>
              <a:ext uri="{FF2B5EF4-FFF2-40B4-BE49-F238E27FC236}">
                <a16:creationId xmlns:a16="http://schemas.microsoft.com/office/drawing/2014/main" id="{201A88FD-5513-4D4F-90CA-288A5D341D75}"/>
              </a:ext>
            </a:extLst>
          </p:cNvPr>
          <p:cNvSpPr>
            <a:spLocks noGrp="1"/>
          </p:cNvSpPr>
          <p:nvPr>
            <p:ph idx="1"/>
          </p:nvPr>
        </p:nvSpPr>
        <p:spPr/>
        <p:txBody>
          <a:bodyPr/>
          <a:lstStyle/>
          <a:p>
            <a:pPr marL="0" indent="0">
              <a:buNone/>
            </a:pPr>
            <a:r>
              <a:rPr lang="en-MY" sz="2400" dirty="0"/>
              <a:t>This phase involves composition of a negotiation team. The negotiation team should consist of representatives of both the parties with adequate knowledge and skills for negotiation. In this phase both the employer's representatives and the union examine their own situation in order to develop the issues that they believe will be most important. The first thing to be done is to determine whether there is actually any reason to negotiate at all. A correct understanding of the main issues to be covered and intimate knowledge of operations, working conditions, production norms and other relevant conditions is required.</a:t>
            </a:r>
          </a:p>
        </p:txBody>
      </p:sp>
    </p:spTree>
    <p:extLst>
      <p:ext uri="{BB962C8B-B14F-4D97-AF65-F5344CB8AC3E}">
        <p14:creationId xmlns:p14="http://schemas.microsoft.com/office/powerpoint/2010/main" val="3729213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008C-EC99-4F7A-A0DD-504BF27A1E31}"/>
              </a:ext>
            </a:extLst>
          </p:cNvPr>
          <p:cNvSpPr>
            <a:spLocks noGrp="1"/>
          </p:cNvSpPr>
          <p:nvPr>
            <p:ph type="title"/>
          </p:nvPr>
        </p:nvSpPr>
        <p:spPr/>
        <p:txBody>
          <a:bodyPr/>
          <a:lstStyle/>
          <a:p>
            <a:r>
              <a:rPr lang="en-MY" dirty="0"/>
              <a:t>1.2 Discuss</a:t>
            </a:r>
          </a:p>
        </p:txBody>
      </p:sp>
      <p:sp>
        <p:nvSpPr>
          <p:cNvPr id="3" name="Content Placeholder 2">
            <a:extLst>
              <a:ext uri="{FF2B5EF4-FFF2-40B4-BE49-F238E27FC236}">
                <a16:creationId xmlns:a16="http://schemas.microsoft.com/office/drawing/2014/main" id="{129117CC-02F9-4C6E-9C75-F2BD370C7843}"/>
              </a:ext>
            </a:extLst>
          </p:cNvPr>
          <p:cNvSpPr>
            <a:spLocks noGrp="1"/>
          </p:cNvSpPr>
          <p:nvPr>
            <p:ph idx="1"/>
          </p:nvPr>
        </p:nvSpPr>
        <p:spPr/>
        <p:txBody>
          <a:bodyPr/>
          <a:lstStyle/>
          <a:p>
            <a:pPr marL="0" indent="0">
              <a:buNone/>
            </a:pPr>
            <a:r>
              <a:rPr lang="en-MY" dirty="0"/>
              <a:t>Here, the parties decide the ground rules that will guide the negotiations. A process well begun is half done and this is no less true in case of collective bargaining. An environment of mutual trust and understanding is also created so that the collective bargaining agreement would be reached.</a:t>
            </a:r>
          </a:p>
        </p:txBody>
      </p:sp>
    </p:spTree>
    <p:extLst>
      <p:ext uri="{BB962C8B-B14F-4D97-AF65-F5344CB8AC3E}">
        <p14:creationId xmlns:p14="http://schemas.microsoft.com/office/powerpoint/2010/main" val="1865308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0AEB-267C-47B1-9228-80D0F9DEDEB5}"/>
              </a:ext>
            </a:extLst>
          </p:cNvPr>
          <p:cNvSpPr>
            <a:spLocks noGrp="1"/>
          </p:cNvSpPr>
          <p:nvPr>
            <p:ph type="title"/>
          </p:nvPr>
        </p:nvSpPr>
        <p:spPr/>
        <p:txBody>
          <a:bodyPr/>
          <a:lstStyle/>
          <a:p>
            <a:r>
              <a:rPr lang="en-MY" dirty="0"/>
              <a:t>1.3 Propose</a:t>
            </a:r>
          </a:p>
        </p:txBody>
      </p:sp>
      <p:sp>
        <p:nvSpPr>
          <p:cNvPr id="3" name="Content Placeholder 2">
            <a:extLst>
              <a:ext uri="{FF2B5EF4-FFF2-40B4-BE49-F238E27FC236}">
                <a16:creationId xmlns:a16="http://schemas.microsoft.com/office/drawing/2014/main" id="{C27DA291-9042-4F5C-A6B8-7F86B2932553}"/>
              </a:ext>
            </a:extLst>
          </p:cNvPr>
          <p:cNvSpPr>
            <a:spLocks noGrp="1"/>
          </p:cNvSpPr>
          <p:nvPr>
            <p:ph idx="1"/>
          </p:nvPr>
        </p:nvSpPr>
        <p:spPr/>
        <p:txBody>
          <a:bodyPr/>
          <a:lstStyle/>
          <a:p>
            <a:pPr marL="0" indent="0">
              <a:buNone/>
            </a:pPr>
            <a:r>
              <a:rPr lang="en-MY" dirty="0"/>
              <a:t>This phase involves the initial opening statements and the possible options that exist to resolve them. In a word, this phase could be described as 'brainstorming'. The exchange of messages takes place and opinion of both the parties is sought.</a:t>
            </a:r>
          </a:p>
        </p:txBody>
      </p:sp>
    </p:spTree>
    <p:extLst>
      <p:ext uri="{BB962C8B-B14F-4D97-AF65-F5344CB8AC3E}">
        <p14:creationId xmlns:p14="http://schemas.microsoft.com/office/powerpoint/2010/main" val="3532727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711-8411-45CC-B19F-0816D1ACC371}"/>
              </a:ext>
            </a:extLst>
          </p:cNvPr>
          <p:cNvSpPr>
            <a:spLocks noGrp="1"/>
          </p:cNvSpPr>
          <p:nvPr>
            <p:ph type="title"/>
          </p:nvPr>
        </p:nvSpPr>
        <p:spPr/>
        <p:txBody>
          <a:bodyPr/>
          <a:lstStyle/>
          <a:p>
            <a:r>
              <a:rPr lang="en-MY" dirty="0"/>
              <a:t>1.4 Bargain</a:t>
            </a:r>
          </a:p>
        </p:txBody>
      </p:sp>
      <p:sp>
        <p:nvSpPr>
          <p:cNvPr id="3" name="Content Placeholder 2">
            <a:extLst>
              <a:ext uri="{FF2B5EF4-FFF2-40B4-BE49-F238E27FC236}">
                <a16:creationId xmlns:a16="http://schemas.microsoft.com/office/drawing/2014/main" id="{D362FBC3-D341-4AD1-BE84-4F7F3A404C19}"/>
              </a:ext>
            </a:extLst>
          </p:cNvPr>
          <p:cNvSpPr>
            <a:spLocks noGrp="1"/>
          </p:cNvSpPr>
          <p:nvPr>
            <p:ph idx="1"/>
          </p:nvPr>
        </p:nvSpPr>
        <p:spPr/>
        <p:txBody>
          <a:bodyPr/>
          <a:lstStyle/>
          <a:p>
            <a:pPr marL="0" indent="0">
              <a:buNone/>
            </a:pPr>
            <a:r>
              <a:rPr lang="en-MY" dirty="0"/>
              <a:t>Negotiations are easy if a problem solving attitude is adopted. This stage comprises the time when 'what ifs' and '</a:t>
            </a:r>
            <a:r>
              <a:rPr lang="en-MY" dirty="0" err="1"/>
              <a:t>supposals</a:t>
            </a:r>
            <a:r>
              <a:rPr lang="en-MY" dirty="0"/>
              <a:t>' are set forth and the drafting of agreements take place.</a:t>
            </a:r>
          </a:p>
        </p:txBody>
      </p:sp>
    </p:spTree>
    <p:extLst>
      <p:ext uri="{BB962C8B-B14F-4D97-AF65-F5344CB8AC3E}">
        <p14:creationId xmlns:p14="http://schemas.microsoft.com/office/powerpoint/2010/main" val="2565702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105C-8242-4CC8-915D-D3E639DD7FC1}"/>
              </a:ext>
            </a:extLst>
          </p:cNvPr>
          <p:cNvSpPr>
            <a:spLocks noGrp="1"/>
          </p:cNvSpPr>
          <p:nvPr>
            <p:ph type="title"/>
          </p:nvPr>
        </p:nvSpPr>
        <p:spPr/>
        <p:txBody>
          <a:bodyPr/>
          <a:lstStyle/>
          <a:p>
            <a:r>
              <a:rPr lang="en-MY" dirty="0"/>
              <a:t>1.5 Settlement</a:t>
            </a:r>
          </a:p>
        </p:txBody>
      </p:sp>
      <p:sp>
        <p:nvSpPr>
          <p:cNvPr id="3" name="Content Placeholder 2">
            <a:extLst>
              <a:ext uri="{FF2B5EF4-FFF2-40B4-BE49-F238E27FC236}">
                <a16:creationId xmlns:a16="http://schemas.microsoft.com/office/drawing/2014/main" id="{004F4D40-7FAA-4D0D-B0E3-249C1923BFE5}"/>
              </a:ext>
            </a:extLst>
          </p:cNvPr>
          <p:cNvSpPr>
            <a:spLocks noGrp="1"/>
          </p:cNvSpPr>
          <p:nvPr>
            <p:ph idx="1"/>
          </p:nvPr>
        </p:nvSpPr>
        <p:spPr/>
        <p:txBody>
          <a:bodyPr/>
          <a:lstStyle/>
          <a:p>
            <a:pPr marL="0" indent="0">
              <a:buNone/>
            </a:pPr>
            <a:r>
              <a:rPr lang="en-MY" dirty="0"/>
              <a:t>Once the parties are through with the bargaining process, a consensual agreement is reached upon wherein both the parties </a:t>
            </a:r>
            <a:r>
              <a:rPr lang="en-MY" dirty="0" err="1"/>
              <a:t>agre</a:t>
            </a:r>
            <a:r>
              <a:rPr lang="en-MY" dirty="0"/>
              <a:t> e to a common decision regarding the problem or the issue. This stage is described as consisting of effective joint implementation of the agreement through shared visions, strategic planning and negotiated change.</a:t>
            </a:r>
          </a:p>
        </p:txBody>
      </p:sp>
    </p:spTree>
    <p:extLst>
      <p:ext uri="{BB962C8B-B14F-4D97-AF65-F5344CB8AC3E}">
        <p14:creationId xmlns:p14="http://schemas.microsoft.com/office/powerpoint/2010/main" val="1063673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F62-78DA-4A90-AF35-ABDB37F0564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CD0F3434-77F6-4529-ACEE-C910B6A36C88}"/>
              </a:ext>
            </a:extLst>
          </p:cNvPr>
          <p:cNvSpPr>
            <a:spLocks noGrp="1"/>
          </p:cNvSpPr>
          <p:nvPr>
            <p:ph idx="1"/>
          </p:nvPr>
        </p:nvSpPr>
        <p:spPr/>
        <p:txBody>
          <a:bodyPr/>
          <a:lstStyle/>
          <a:p>
            <a:pPr marL="0" indent="0">
              <a:buNone/>
            </a:pPr>
            <a:r>
              <a:rPr lang="en-MY" sz="5400" dirty="0"/>
              <a:t>Questions</a:t>
            </a:r>
          </a:p>
        </p:txBody>
      </p:sp>
    </p:spTree>
    <p:extLst>
      <p:ext uri="{BB962C8B-B14F-4D97-AF65-F5344CB8AC3E}">
        <p14:creationId xmlns:p14="http://schemas.microsoft.com/office/powerpoint/2010/main" val="94226360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3810</TotalTime>
  <Words>1632</Words>
  <Application>Microsoft Office PowerPoint</Application>
  <PresentationFormat>On-screen Show (4:3)</PresentationFormat>
  <Paragraphs>100</Paragraphs>
  <Slides>31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Times New Roman</vt:lpstr>
      <vt:lpstr>Wingdings</vt:lpstr>
      <vt:lpstr>Office Theme</vt:lpstr>
      <vt:lpstr>GLOBAL TALENT MANAGEMENT - V</vt:lpstr>
      <vt:lpstr>Employee Relations</vt:lpstr>
      <vt:lpstr>Industrial Relations</vt:lpstr>
      <vt:lpstr>Perspectives of Industrial Relations</vt:lpstr>
      <vt:lpstr>1. Worker's Perspective</vt:lpstr>
      <vt:lpstr>2. Employer's Perspective</vt:lpstr>
      <vt:lpstr>3. Society Perspective</vt:lpstr>
      <vt:lpstr>4. Government Perspective</vt:lpstr>
      <vt:lpstr>Global Employer-Employee Cooperation</vt:lpstr>
      <vt:lpstr>1.1 Codetermination</vt:lpstr>
      <vt:lpstr>Models of Codetermination</vt:lpstr>
      <vt:lpstr>1.2 Industrial democracy</vt:lpstr>
      <vt:lpstr>1.3 Global IL Management Approach</vt:lpstr>
      <vt:lpstr>1.3 Global IL Management Approach</vt:lpstr>
      <vt:lpstr>PowerPoint Presentation</vt:lpstr>
      <vt:lpstr>Trade Union</vt:lpstr>
      <vt:lpstr>Trade Union Recognition</vt:lpstr>
      <vt:lpstr>Objectives of Trade Union</vt:lpstr>
      <vt:lpstr>Trade Union Recognition</vt:lpstr>
      <vt:lpstr>Collective bargaining</vt:lpstr>
      <vt:lpstr>Why join a union?</vt:lpstr>
      <vt:lpstr>Difference Trade Union and Works Council</vt:lpstr>
      <vt:lpstr>PowerPoint Presentation</vt:lpstr>
      <vt:lpstr>Collective Bargaining</vt:lpstr>
      <vt:lpstr>Collective Bargaining Process</vt:lpstr>
      <vt:lpstr>1.1 Prepare</vt:lpstr>
      <vt:lpstr>1.2 Discuss</vt:lpstr>
      <vt:lpstr>1.3 Propose</vt:lpstr>
      <vt:lpstr>1.4 Bargain</vt:lpstr>
      <vt:lpstr>1.5 Settlement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103</cp:revision>
  <cp:lastPrinted>1601-01-01T00:00:00Z</cp:lastPrinted>
  <dcterms:created xsi:type="dcterms:W3CDTF">2020-07-09T15:12:46Z</dcterms:created>
  <dcterms:modified xsi:type="dcterms:W3CDTF">2021-04-03T13:29:40Z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