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handoutMasterIdLst>
    <p:handoutMasterId r:id="rId71"/>
  </p:handoutMasterIdLst>
  <p:sldIdLst>
    <p:sldId id="256" r:id="rId2"/>
    <p:sldId id="275" r:id="rId3"/>
    <p:sldId id="431" r:id="rId4"/>
    <p:sldId id="276" r:id="rId5"/>
    <p:sldId id="277" r:id="rId6"/>
    <p:sldId id="278" r:id="rId7"/>
    <p:sldId id="279" r:id="rId8"/>
    <p:sldId id="280" r:id="rId9"/>
    <p:sldId id="281" r:id="rId10"/>
    <p:sldId id="282" r:id="rId11"/>
    <p:sldId id="283" r:id="rId12"/>
    <p:sldId id="284" r:id="rId13"/>
    <p:sldId id="348" r:id="rId14"/>
    <p:sldId id="285" r:id="rId15"/>
    <p:sldId id="286" r:id="rId16"/>
    <p:sldId id="287" r:id="rId17"/>
    <p:sldId id="432" r:id="rId18"/>
    <p:sldId id="433" r:id="rId19"/>
    <p:sldId id="434" r:id="rId20"/>
    <p:sldId id="288" r:id="rId21"/>
    <p:sldId id="291" r:id="rId22"/>
    <p:sldId id="289" r:id="rId23"/>
    <p:sldId id="290" r:id="rId24"/>
    <p:sldId id="292" r:id="rId25"/>
    <p:sldId id="293" r:id="rId26"/>
    <p:sldId id="324" r:id="rId27"/>
    <p:sldId id="435" r:id="rId28"/>
    <p:sldId id="436" r:id="rId29"/>
    <p:sldId id="437" r:id="rId30"/>
    <p:sldId id="295" r:id="rId31"/>
    <p:sldId id="296" r:id="rId32"/>
    <p:sldId id="297" r:id="rId33"/>
    <p:sldId id="298" r:id="rId34"/>
    <p:sldId id="299" r:id="rId35"/>
    <p:sldId id="300" r:id="rId36"/>
    <p:sldId id="301" r:id="rId37"/>
    <p:sldId id="438" r:id="rId38"/>
    <p:sldId id="325" r:id="rId39"/>
    <p:sldId id="327" r:id="rId40"/>
    <p:sldId id="326" r:id="rId41"/>
    <p:sldId id="328" r:id="rId42"/>
    <p:sldId id="320" r:id="rId43"/>
    <p:sldId id="321" r:id="rId44"/>
    <p:sldId id="322" r:id="rId45"/>
    <p:sldId id="323" r:id="rId46"/>
    <p:sldId id="329" r:id="rId47"/>
    <p:sldId id="330" r:id="rId48"/>
    <p:sldId id="338" r:id="rId49"/>
    <p:sldId id="339" r:id="rId50"/>
    <p:sldId id="341" r:id="rId51"/>
    <p:sldId id="440" r:id="rId52"/>
    <p:sldId id="441" r:id="rId53"/>
    <p:sldId id="439" r:id="rId54"/>
    <p:sldId id="360" r:id="rId55"/>
    <p:sldId id="354" r:id="rId56"/>
    <p:sldId id="361" r:id="rId57"/>
    <p:sldId id="362" r:id="rId58"/>
    <p:sldId id="363" r:id="rId59"/>
    <p:sldId id="367" r:id="rId60"/>
    <p:sldId id="364" r:id="rId61"/>
    <p:sldId id="365" r:id="rId62"/>
    <p:sldId id="442" r:id="rId63"/>
    <p:sldId id="369" r:id="rId64"/>
    <p:sldId id="370" r:id="rId65"/>
    <p:sldId id="371" r:id="rId66"/>
    <p:sldId id="443" r:id="rId67"/>
    <p:sldId id="444" r:id="rId68"/>
    <p:sldId id="340" r:id="rId6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dgm:spPr>
      <dgm:t>
        <a:bodyPr/>
        <a:lstStyle/>
        <a:p>
          <a:r>
            <a:rPr lang="en-MY" sz="3500"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4283"/>
          <a:ext cx="7916416" cy="658433"/>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dgm:spPr>
      <dgm:t>
        <a:bodyPr/>
        <a:lstStyle/>
        <a:p>
          <a:r>
            <a:rPr lang="en-MY" sz="3500"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8599"/>
          <a:ext cx="7916416" cy="658433"/>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446"/>
          <a:ext cx="7916416" cy="6646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2447" y="34893"/>
        <a:ext cx="7851522" cy="599778"/>
      </dsp:txXfrm>
    </dsp:sp>
    <dsp:sp modelId="{F674B1EB-7C16-427C-9D7D-944E5157F0F6}">
      <dsp:nvSpPr>
        <dsp:cNvPr id="0" name=""/>
        <dsp:cNvSpPr/>
      </dsp:nvSpPr>
      <dsp:spPr>
        <a:xfrm>
          <a:off x="0" y="67355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Trade Union</a:t>
          </a:r>
        </a:p>
      </dsp:txBody>
      <dsp:txXfrm>
        <a:off x="32447" y="706005"/>
        <a:ext cx="7851522" cy="599778"/>
      </dsp:txXfrm>
    </dsp:sp>
    <dsp:sp modelId="{239A56AA-8CA4-45D2-AAA7-F32B26D151DB}">
      <dsp:nvSpPr>
        <dsp:cNvPr id="0" name=""/>
        <dsp:cNvSpPr/>
      </dsp:nvSpPr>
      <dsp:spPr>
        <a:xfrm>
          <a:off x="0" y="1351299"/>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447" y="1383746"/>
        <a:ext cx="7851522" cy="599778"/>
      </dsp:txXfrm>
    </dsp:sp>
    <dsp:sp modelId="{EED25BC6-B2B6-4C56-9E5E-709FDEAF14BC}">
      <dsp:nvSpPr>
        <dsp:cNvPr id="0" name=""/>
        <dsp:cNvSpPr/>
      </dsp:nvSpPr>
      <dsp:spPr>
        <a:xfrm>
          <a:off x="0" y="2015354"/>
          <a:ext cx="7916416" cy="664672"/>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447" y="2047801"/>
        <a:ext cx="7851522" cy="599778"/>
      </dsp:txXfrm>
    </dsp:sp>
    <dsp:sp modelId="{A25F5F28-D5FB-49AF-B664-F0A191DA0189}">
      <dsp:nvSpPr>
        <dsp:cNvPr id="0" name=""/>
        <dsp:cNvSpPr/>
      </dsp:nvSpPr>
      <dsp:spPr>
        <a:xfrm>
          <a:off x="0" y="2689110"/>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47" y="2721557"/>
        <a:ext cx="7851522" cy="599778"/>
      </dsp:txXfrm>
    </dsp:sp>
    <dsp:sp modelId="{FF67F93F-A407-49A2-B141-7B65BB8E53A9}">
      <dsp:nvSpPr>
        <dsp:cNvPr id="0" name=""/>
        <dsp:cNvSpPr/>
      </dsp:nvSpPr>
      <dsp:spPr>
        <a:xfrm>
          <a:off x="0" y="336096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47" y="3393408"/>
        <a:ext cx="7851522" cy="599778"/>
      </dsp:txXfrm>
    </dsp:sp>
    <dsp:sp modelId="{AF4CAE25-36DD-4480-841D-96F63131B5E8}">
      <dsp:nvSpPr>
        <dsp:cNvPr id="0" name=""/>
        <dsp:cNvSpPr/>
      </dsp:nvSpPr>
      <dsp:spPr>
        <a:xfrm>
          <a:off x="0" y="4031118"/>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47" y="4063565"/>
        <a:ext cx="7851522" cy="599778"/>
      </dsp:txXfrm>
    </dsp:sp>
    <dsp:sp modelId="{3BDA4817-0992-461D-A983-C5EF4CA28CFA}">
      <dsp:nvSpPr>
        <dsp:cNvPr id="0" name=""/>
        <dsp:cNvSpPr/>
      </dsp:nvSpPr>
      <dsp:spPr>
        <a:xfrm>
          <a:off x="0" y="4682351"/>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47" y="4714798"/>
        <a:ext cx="7851522" cy="599778"/>
      </dsp:txXfrm>
    </dsp:sp>
    <dsp:sp modelId="{F68156AC-9E71-47F1-9CCF-D71776A70B88}">
      <dsp:nvSpPr>
        <dsp:cNvPr id="0" name=""/>
        <dsp:cNvSpPr/>
      </dsp:nvSpPr>
      <dsp:spPr>
        <a:xfrm>
          <a:off x="0" y="5376516"/>
          <a:ext cx="7916416" cy="6646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47" y="5408963"/>
        <a:ext cx="7851522" cy="59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50" y="35561"/>
        <a:ext cx="7851916" cy="596138"/>
      </dsp:txXfrm>
    </dsp:sp>
    <dsp:sp modelId="{F674B1EB-7C16-427C-9D7D-944E5157F0F6}">
      <dsp:nvSpPr>
        <dsp:cNvPr id="0" name=""/>
        <dsp:cNvSpPr/>
      </dsp:nvSpPr>
      <dsp:spPr>
        <a:xfrm>
          <a:off x="0" y="674369"/>
          <a:ext cx="7916416" cy="66063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Trade Union</a:t>
          </a:r>
        </a:p>
      </dsp:txBody>
      <dsp:txXfrm>
        <a:off x="32250" y="706619"/>
        <a:ext cx="7851916" cy="596138"/>
      </dsp:txXfrm>
    </dsp:sp>
    <dsp:sp modelId="{239A56AA-8CA4-45D2-AAA7-F32B26D151DB}">
      <dsp:nvSpPr>
        <dsp:cNvPr id="0" name=""/>
        <dsp:cNvSpPr/>
      </dsp:nvSpPr>
      <dsp:spPr>
        <a:xfrm>
          <a:off x="0" y="1356153"/>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32250" y="1388403"/>
        <a:ext cx="7851916" cy="596138"/>
      </dsp:txXfrm>
    </dsp:sp>
    <dsp:sp modelId="{EED25BC6-B2B6-4C56-9E5E-709FDEAF14BC}">
      <dsp:nvSpPr>
        <dsp:cNvPr id="0" name=""/>
        <dsp:cNvSpPr/>
      </dsp:nvSpPr>
      <dsp:spPr>
        <a:xfrm>
          <a:off x="0" y="2015792"/>
          <a:ext cx="7916416" cy="66063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50" y="2048042"/>
        <a:ext cx="7851916" cy="596138"/>
      </dsp:txXfrm>
    </dsp:sp>
    <dsp:sp modelId="{A25F5F28-D5FB-49AF-B664-F0A191DA0189}">
      <dsp:nvSpPr>
        <dsp:cNvPr id="0" name=""/>
        <dsp:cNvSpPr/>
      </dsp:nvSpPr>
      <dsp:spPr>
        <a:xfrm>
          <a:off x="0" y="2691127"/>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50" y="2723377"/>
        <a:ext cx="7851916" cy="596138"/>
      </dsp:txXfrm>
    </dsp:sp>
    <dsp:sp modelId="{FF67F93F-A407-49A2-B141-7B65BB8E53A9}">
      <dsp:nvSpPr>
        <dsp:cNvPr id="0" name=""/>
        <dsp:cNvSpPr/>
      </dsp:nvSpPr>
      <dsp:spPr>
        <a:xfrm>
          <a:off x="0" y="336338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50" y="3395631"/>
        <a:ext cx="7851916" cy="596138"/>
      </dsp:txXfrm>
    </dsp:sp>
    <dsp:sp modelId="{AF4CAE25-36DD-4480-841D-96F63131B5E8}">
      <dsp:nvSpPr>
        <dsp:cNvPr id="0" name=""/>
        <dsp:cNvSpPr/>
      </dsp:nvSpPr>
      <dsp:spPr>
        <a:xfrm>
          <a:off x="0" y="4032893"/>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50" y="4065143"/>
        <a:ext cx="7851916" cy="596138"/>
      </dsp:txXfrm>
    </dsp:sp>
    <dsp:sp modelId="{3BDA4817-0992-461D-A983-C5EF4CA28CFA}">
      <dsp:nvSpPr>
        <dsp:cNvPr id="0" name=""/>
        <dsp:cNvSpPr/>
      </dsp:nvSpPr>
      <dsp:spPr>
        <a:xfrm>
          <a:off x="0" y="4681231"/>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50" y="4713481"/>
        <a:ext cx="7851916" cy="596138"/>
      </dsp:txXfrm>
    </dsp:sp>
    <dsp:sp modelId="{F68156AC-9E71-47F1-9CCF-D71776A70B88}">
      <dsp:nvSpPr>
        <dsp:cNvPr id="0" name=""/>
        <dsp:cNvSpPr/>
      </dsp:nvSpPr>
      <dsp:spPr>
        <a:xfrm>
          <a:off x="0" y="5380144"/>
          <a:ext cx="7916416" cy="66063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50" y="5412394"/>
        <a:ext cx="7851916" cy="596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376394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34811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val="375213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176278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301259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8A0F-8721-4AE5-AF59-C5B54F15D481}"/>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524CF100-0427-43B9-B55B-AEBE25FD1BE3}"/>
              </a:ext>
            </a:extLst>
          </p:cNvPr>
          <p:cNvSpPr>
            <a:spLocks noGrp="1"/>
          </p:cNvSpPr>
          <p:nvPr>
            <p:ph idx="1"/>
          </p:nvPr>
        </p:nvSpPr>
        <p:spPr>
          <a:xfrm>
            <a:off x="914400" y="1850603"/>
            <a:ext cx="7772400" cy="4530725"/>
          </a:xfrm>
        </p:spPr>
        <p:txBody>
          <a:bodyPr/>
          <a:lstStyle/>
          <a:p>
            <a:r>
              <a:rPr lang="en-MY" dirty="0"/>
              <a:t>Employee relations refers to an organization’s efforts to create and maintain a positive relationship with its employees.</a:t>
            </a:r>
          </a:p>
          <a:p>
            <a:endParaRPr lang="en-MY" dirty="0"/>
          </a:p>
          <a:p>
            <a:r>
              <a:rPr lang="en-MY" dirty="0"/>
              <a:t> It emphasises the relationship between an organisation and its people is managed through transparent practices and relevant law.</a:t>
            </a:r>
          </a:p>
        </p:txBody>
      </p:sp>
    </p:spTree>
    <p:extLst>
      <p:ext uri="{BB962C8B-B14F-4D97-AF65-F5344CB8AC3E}">
        <p14:creationId xmlns:p14="http://schemas.microsoft.com/office/powerpoint/2010/main" val="192121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a:xfrm>
            <a:off x="667900" y="1490563"/>
            <a:ext cx="8296588" cy="4530725"/>
          </a:xfrm>
        </p:spPr>
        <p:txBody>
          <a:bodyPr/>
          <a:lstStyle/>
          <a:p>
            <a:r>
              <a:rPr lang="en-MY" sz="2700" dirty="0"/>
              <a:t>Industrial relations is that field of study which </a:t>
            </a:r>
            <a:r>
              <a:rPr lang="en-MY" sz="2700" dirty="0" err="1"/>
              <a:t>analyzes</a:t>
            </a:r>
            <a:r>
              <a:rPr lang="en-MY" sz="2700" dirty="0"/>
              <a:t> the relationship among the management and the employees of an organization at the workplace</a:t>
            </a:r>
          </a:p>
          <a:p>
            <a:r>
              <a:rPr lang="en-MY" sz="2700" dirty="0"/>
              <a:t>It provides a mechanism to settle down the various industrial disputes.</a:t>
            </a:r>
          </a:p>
          <a:p>
            <a:r>
              <a:rPr lang="en-MY" sz="2700" dirty="0"/>
              <a:t> This concept evolved in the late 19th century because of the industrial revolutions</a:t>
            </a:r>
          </a:p>
          <a:p>
            <a:r>
              <a:rPr lang="en-MY" sz="27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a:xfrm>
            <a:off x="685800" y="1556792"/>
            <a:ext cx="8278688" cy="4530725"/>
          </a:xfrm>
        </p:spPr>
        <p:txBody>
          <a:bodyPr/>
          <a:lstStyle/>
          <a:p>
            <a:r>
              <a:rPr lang="en-MY" dirty="0"/>
              <a:t>Codetermination (also "co-partnership" or "worker participation") is a practice where workers of an enterprise have the right to vote for representatives on the board of directors in a company. It also refers to staff having binding rights in work councils on issues in their workplace.</a:t>
            </a:r>
          </a:p>
          <a:p>
            <a:r>
              <a:rPr lang="en-MY" dirty="0"/>
              <a:t>It is a form of corporate governance that requires a two-tiered corporate board structure-a typical management board and a supervisory board-that allows management and employees to participate in strategic decision making</a:t>
            </a:r>
          </a:p>
        </p:txBody>
      </p:sp>
    </p:spTree>
    <p:extLst>
      <p:ext uri="{BB962C8B-B14F-4D97-AF65-F5344CB8AC3E}">
        <p14:creationId xmlns:p14="http://schemas.microsoft.com/office/powerpoint/2010/main" val="3582839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1EAA-225B-4C25-B0B9-532CE8EDB09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FC6BBE7-1622-4679-A75C-8F1F4EE9E980}"/>
              </a:ext>
            </a:extLst>
          </p:cNvPr>
          <p:cNvSpPr>
            <a:spLocks noGrp="1"/>
          </p:cNvSpPr>
          <p:nvPr>
            <p:ph idx="1"/>
          </p:nvPr>
        </p:nvSpPr>
        <p:spPr>
          <a:xfrm>
            <a:off x="685800" y="1628800"/>
            <a:ext cx="7772400" cy="4530725"/>
          </a:xfrm>
        </p:spPr>
        <p:txBody>
          <a:bodyPr/>
          <a:lstStyle/>
          <a:p>
            <a:pPr marL="0" indent="0">
              <a:buNone/>
            </a:pPr>
            <a:r>
              <a:rPr lang="en-MY" dirty="0"/>
              <a:t>Codetermination refers to the fact that	- </a:t>
            </a:r>
          </a:p>
          <a:p>
            <a:pPr marL="0" indent="0">
              <a:buNone/>
            </a:pPr>
            <a:endParaRPr lang="en-MY" dirty="0"/>
          </a:p>
          <a:p>
            <a:pPr marL="514350" indent="-514350">
              <a:buFont typeface="+mj-lt"/>
              <a:buAutoNum type="alphaUcPeriod"/>
            </a:pPr>
            <a:r>
              <a:rPr lang="en-MY" dirty="0"/>
              <a:t>firms and works councils share legal liability.</a:t>
            </a:r>
          </a:p>
          <a:p>
            <a:pPr marL="514350" indent="-514350">
              <a:buFont typeface="+mj-lt"/>
              <a:buAutoNum type="alphaUcPeriod"/>
            </a:pPr>
            <a:r>
              <a:rPr lang="en-MY" dirty="0"/>
              <a:t>firms are obligated to inform works councils but may make decisions without their input.</a:t>
            </a:r>
          </a:p>
          <a:p>
            <a:pPr marL="514350" indent="-514350">
              <a:buFont typeface="+mj-lt"/>
              <a:buAutoNum type="alphaUcPeriod"/>
            </a:pPr>
            <a:r>
              <a:rPr lang="en-MY" dirty="0"/>
              <a:t>firms must inform works councils and include them in decision making.	</a:t>
            </a:r>
          </a:p>
          <a:p>
            <a:pPr marL="514350" indent="-514350">
              <a:buFont typeface="+mj-lt"/>
              <a:buAutoNum type="alphaUcPeriod"/>
            </a:pPr>
            <a:r>
              <a:rPr lang="en-MY" dirty="0"/>
              <a:t>firms may reject a works council if worker representation is inadequate.</a:t>
            </a:r>
          </a:p>
          <a:p>
            <a:pPr marL="0" indent="0">
              <a:buNone/>
            </a:pPr>
            <a:endParaRPr lang="en-MY" dirty="0"/>
          </a:p>
        </p:txBody>
      </p:sp>
    </p:spTree>
    <p:extLst>
      <p:ext uri="{BB962C8B-B14F-4D97-AF65-F5344CB8AC3E}">
        <p14:creationId xmlns:p14="http://schemas.microsoft.com/office/powerpoint/2010/main" val="193989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9347-883E-46C0-840E-24CB1CD73BF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E8ECDF7-3609-4511-89AC-2656738B09A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46279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827452"/>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6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BF2-9939-483B-93DD-A46CB467A65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32210EF-22EE-48C0-B5B3-B7D7E66EF1CE}"/>
              </a:ext>
            </a:extLst>
          </p:cNvPr>
          <p:cNvSpPr>
            <a:spLocks noGrp="1"/>
          </p:cNvSpPr>
          <p:nvPr>
            <p:ph idx="1"/>
          </p:nvPr>
        </p:nvSpPr>
        <p:spPr/>
        <p:txBody>
          <a:bodyPr/>
          <a:lstStyle/>
          <a:p>
            <a:pPr marL="0" indent="0">
              <a:buNone/>
            </a:pPr>
            <a:r>
              <a:rPr lang="en-MY" dirty="0"/>
              <a:t>Which of the following is true of MOST unions?	</a:t>
            </a:r>
          </a:p>
          <a:p>
            <a:pPr marL="514350" indent="-514350">
              <a:buFont typeface="+mj-lt"/>
              <a:buAutoNum type="alphaUcPeriod"/>
            </a:pPr>
            <a:r>
              <a:rPr lang="en-MY" dirty="0"/>
              <a:t>They bargain to improve wages and working conditions.	</a:t>
            </a:r>
          </a:p>
          <a:p>
            <a:pPr marL="514350" indent="-514350">
              <a:buFont typeface="+mj-lt"/>
              <a:buAutoNum type="alphaUcPeriod"/>
            </a:pPr>
            <a:r>
              <a:rPr lang="en-MY" dirty="0"/>
              <a:t>They do not contain managers or supervisors.	</a:t>
            </a:r>
          </a:p>
          <a:p>
            <a:pPr marL="514350" indent="-514350">
              <a:buFont typeface="+mj-lt"/>
              <a:buAutoNum type="alphaUcPeriod"/>
            </a:pPr>
            <a:r>
              <a:rPr lang="en-MY" dirty="0"/>
              <a:t>They promote social and political agendas.	</a:t>
            </a:r>
          </a:p>
          <a:p>
            <a:pPr marL="514350" indent="-514350">
              <a:buFont typeface="+mj-lt"/>
              <a:buAutoNum type="alphaUcPeriod"/>
            </a:pPr>
            <a:r>
              <a:rPr lang="en-MY" dirty="0"/>
              <a:t>They are aligned with political parties.</a:t>
            </a:r>
          </a:p>
          <a:p>
            <a:pPr marL="0" indent="0">
              <a:buNone/>
            </a:pPr>
            <a:endParaRPr lang="en-MY" dirty="0"/>
          </a:p>
        </p:txBody>
      </p:sp>
    </p:spTree>
    <p:extLst>
      <p:ext uri="{BB962C8B-B14F-4D97-AF65-F5344CB8AC3E}">
        <p14:creationId xmlns:p14="http://schemas.microsoft.com/office/powerpoint/2010/main" val="3239920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4244-CD15-435E-A795-D8C6ED5197C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372A38-6F43-45AC-B6B7-58CFF315FD5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61716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9690490"/>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595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agree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9767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a:t>
            </a:r>
            <a:r>
              <a:rPr lang="en-MY"/>
              <a:t>strong desire </a:t>
            </a:r>
            <a:r>
              <a:rPr lang="en-MY" dirty="0"/>
              <a:t>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66752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val="34830693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51007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4216</TotalTime>
  <Words>3447</Words>
  <Application>Microsoft Office PowerPoint</Application>
  <PresentationFormat>On-screen Show (4:3)</PresentationFormat>
  <Paragraphs>267</Paragraphs>
  <Slides>68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Times New Roman</vt:lpstr>
      <vt:lpstr>Wingdings</vt:lpstr>
      <vt:lpstr>Office Theme</vt:lpstr>
      <vt:lpstr>GLOBAL TALENT MANAGEMENT - III</vt:lpstr>
      <vt:lpstr>PowerPoint Presentation</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Models of Corporate Governance</vt:lpstr>
      <vt:lpstr>1.2 Industrial democracy</vt:lpstr>
      <vt:lpstr>1.3 Global IL Management Approach</vt:lpstr>
      <vt:lpstr>1.3 Global IL Management Approach</vt:lpstr>
      <vt:lpstr>Question # 1</vt:lpstr>
      <vt:lpstr>Answer # 1</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Question # 2</vt:lpstr>
      <vt:lpstr>Answer # 2</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European Works Councils (EWCs)</vt:lpstr>
      <vt:lpstr>Purpose of EWC</vt:lpstr>
      <vt:lpstr>European Works Councils (EWCs)</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122</cp:revision>
  <cp:lastPrinted>1601-01-01T00:00:00Z</cp:lastPrinted>
  <dcterms:created xsi:type="dcterms:W3CDTF">2020-07-09T15:12:46Z</dcterms:created>
  <dcterms:modified xsi:type="dcterms:W3CDTF">2021-11-27T10:27:04Z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