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3"/>
  </p:notesMasterIdLst>
  <p:handoutMasterIdLst>
    <p:handoutMasterId r:id="rId64"/>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285" r:id="rId14"/>
    <p:sldId id="286" r:id="rId15"/>
    <p:sldId id="287" r:id="rId16"/>
    <p:sldId id="432" r:id="rId17"/>
    <p:sldId id="433" r:id="rId18"/>
    <p:sldId id="434" r:id="rId19"/>
    <p:sldId id="288" r:id="rId20"/>
    <p:sldId id="291" r:id="rId21"/>
    <p:sldId id="289" r:id="rId22"/>
    <p:sldId id="290" r:id="rId23"/>
    <p:sldId id="292" r:id="rId24"/>
    <p:sldId id="293" r:id="rId25"/>
    <p:sldId id="324" r:id="rId26"/>
    <p:sldId id="435" r:id="rId27"/>
    <p:sldId id="436" r:id="rId28"/>
    <p:sldId id="437" r:id="rId29"/>
    <p:sldId id="295" r:id="rId30"/>
    <p:sldId id="296" r:id="rId31"/>
    <p:sldId id="297" r:id="rId32"/>
    <p:sldId id="298" r:id="rId33"/>
    <p:sldId id="299" r:id="rId34"/>
    <p:sldId id="300" r:id="rId35"/>
    <p:sldId id="301" r:id="rId36"/>
    <p:sldId id="438" r:id="rId37"/>
    <p:sldId id="325" r:id="rId38"/>
    <p:sldId id="327" r:id="rId39"/>
    <p:sldId id="326" r:id="rId40"/>
    <p:sldId id="328" r:id="rId41"/>
    <p:sldId id="320" r:id="rId42"/>
    <p:sldId id="321" r:id="rId43"/>
    <p:sldId id="322" r:id="rId44"/>
    <p:sldId id="323" r:id="rId45"/>
    <p:sldId id="329" r:id="rId46"/>
    <p:sldId id="330" r:id="rId47"/>
    <p:sldId id="338" r:id="rId48"/>
    <p:sldId id="339" r:id="rId49"/>
    <p:sldId id="341" r:id="rId50"/>
    <p:sldId id="440" r:id="rId51"/>
    <p:sldId id="441" r:id="rId52"/>
    <p:sldId id="439" r:id="rId53"/>
    <p:sldId id="360" r:id="rId54"/>
    <p:sldId id="354" r:id="rId55"/>
    <p:sldId id="361" r:id="rId56"/>
    <p:sldId id="362" r:id="rId57"/>
    <p:sldId id="363" r:id="rId58"/>
    <p:sldId id="367" r:id="rId59"/>
    <p:sldId id="364" r:id="rId60"/>
    <p:sldId id="365" r:id="rId61"/>
    <p:sldId id="340" r:id="rId6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215"/>
          <a:ext cx="7916416" cy="66494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60" y="33675"/>
        <a:ext cx="7851496" cy="600026"/>
      </dsp:txXfrm>
    </dsp:sp>
    <dsp:sp modelId="{F674B1EB-7C16-427C-9D7D-944E5157F0F6}">
      <dsp:nvSpPr>
        <dsp:cNvPr id="0" name=""/>
        <dsp:cNvSpPr/>
      </dsp:nvSpPr>
      <dsp:spPr>
        <a:xfrm>
          <a:off x="0" y="672601"/>
          <a:ext cx="7916416" cy="66494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60" y="705061"/>
        <a:ext cx="7851496" cy="600026"/>
      </dsp:txXfrm>
    </dsp:sp>
    <dsp:sp modelId="{239A56AA-8CA4-45D2-AAA7-F32B26D151DB}">
      <dsp:nvSpPr>
        <dsp:cNvPr id="0" name=""/>
        <dsp:cNvSpPr/>
      </dsp:nvSpPr>
      <dsp:spPr>
        <a:xfrm>
          <a:off x="0" y="1350616"/>
          <a:ext cx="7916416" cy="664946"/>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60" y="1383076"/>
        <a:ext cx="7851496" cy="600026"/>
      </dsp:txXfrm>
    </dsp:sp>
    <dsp:sp modelId="{EED25BC6-B2B6-4C56-9E5E-709FDEAF14BC}">
      <dsp:nvSpPr>
        <dsp:cNvPr id="0" name=""/>
        <dsp:cNvSpPr/>
      </dsp:nvSpPr>
      <dsp:spPr>
        <a:xfrm>
          <a:off x="0" y="2014944"/>
          <a:ext cx="7916416" cy="664946"/>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60" y="2047404"/>
        <a:ext cx="7851496" cy="600026"/>
      </dsp:txXfrm>
    </dsp:sp>
    <dsp:sp modelId="{A25F5F28-D5FB-49AF-B664-F0A191DA0189}">
      <dsp:nvSpPr>
        <dsp:cNvPr id="0" name=""/>
        <dsp:cNvSpPr/>
      </dsp:nvSpPr>
      <dsp:spPr>
        <a:xfrm>
          <a:off x="0" y="2688973"/>
          <a:ext cx="7916416" cy="66494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60" y="2721433"/>
        <a:ext cx="7851496" cy="600026"/>
      </dsp:txXfrm>
    </dsp:sp>
    <dsp:sp modelId="{FF67F93F-A407-49A2-B141-7B65BB8E53A9}">
      <dsp:nvSpPr>
        <dsp:cNvPr id="0" name=""/>
        <dsp:cNvSpPr/>
      </dsp:nvSpPr>
      <dsp:spPr>
        <a:xfrm>
          <a:off x="0" y="3361098"/>
          <a:ext cx="7916416" cy="66494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60" y="3393558"/>
        <a:ext cx="7851496" cy="600026"/>
      </dsp:txXfrm>
    </dsp:sp>
    <dsp:sp modelId="{AF4CAE25-36DD-4480-841D-96F63131B5E8}">
      <dsp:nvSpPr>
        <dsp:cNvPr id="0" name=""/>
        <dsp:cNvSpPr/>
      </dsp:nvSpPr>
      <dsp:spPr>
        <a:xfrm>
          <a:off x="0" y="4031528"/>
          <a:ext cx="7916416" cy="66494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60" y="4063988"/>
        <a:ext cx="7851496" cy="600026"/>
      </dsp:txXfrm>
    </dsp:sp>
    <dsp:sp modelId="{3BDA4817-0992-461D-A983-C5EF4CA28CFA}">
      <dsp:nvSpPr>
        <dsp:cNvPr id="0" name=""/>
        <dsp:cNvSpPr/>
      </dsp:nvSpPr>
      <dsp:spPr>
        <a:xfrm>
          <a:off x="0" y="4683028"/>
          <a:ext cx="7916416" cy="66494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60" y="4715488"/>
        <a:ext cx="7851496" cy="600026"/>
      </dsp:txXfrm>
    </dsp:sp>
    <dsp:sp modelId="{F68156AC-9E71-47F1-9CCF-D71776A70B88}">
      <dsp:nvSpPr>
        <dsp:cNvPr id="0" name=""/>
        <dsp:cNvSpPr/>
      </dsp:nvSpPr>
      <dsp:spPr>
        <a:xfrm>
          <a:off x="0" y="5377473"/>
          <a:ext cx="7916416" cy="66494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60" y="5409933"/>
        <a:ext cx="7851496" cy="6000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p14="http://schemas.microsoft.com/office/powerpoint/2010/main"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p14="http://schemas.microsoft.com/office/powerpoint/2010/main" val="1762780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8A0F-8721-4AE5-AF59-C5B54F15D481}"/>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524CF100-0427-43B9-B55B-AEBE25FD1BE3}"/>
              </a:ext>
            </a:extLst>
          </p:cNvPr>
          <p:cNvSpPr>
            <a:spLocks noGrp="1"/>
          </p:cNvSpPr>
          <p:nvPr>
            <p:ph idx="1"/>
          </p:nvPr>
        </p:nvSpPr>
        <p:spPr>
          <a:xfrm>
            <a:off x="914400" y="1850603"/>
            <a:ext cx="7772400" cy="4530725"/>
          </a:xfrm>
        </p:spPr>
        <p:txBody>
          <a:bodyPr/>
          <a:lstStyle/>
          <a:p>
            <a:r>
              <a:rPr lang="en-MY" dirty="0"/>
              <a:t>Employee relations refers to an organization’s efforts to create and maintain a positive relationship with its employees.</a:t>
            </a:r>
          </a:p>
          <a:p>
            <a:endParaRPr lang="en-MY" dirty="0"/>
          </a:p>
          <a:p>
            <a:r>
              <a:rPr lang="en-MY" dirty="0"/>
              <a:t> It emphasises the relationship between an organisation and its people is managed through transparent practices and relevant law.</a:t>
            </a:r>
          </a:p>
        </p:txBody>
      </p:sp>
    </p:spTree>
    <p:extLst>
      <p:ext uri="{BB962C8B-B14F-4D97-AF65-F5344CB8AC3E}">
        <p14:creationId xmlns:p14="http://schemas.microsoft.com/office/powerpoint/2010/main" val="192121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a:xfrm>
            <a:off x="914400" y="260648"/>
            <a:ext cx="7772400" cy="1143000"/>
          </a:xfrm>
        </p:spPr>
        <p:txBody>
          <a:bodyPr/>
          <a:lstStyle/>
          <a:p>
            <a:r>
              <a:rPr lang="en-MY" dirty="0"/>
              <a:t>Industrial Relations</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a:xfrm>
            <a:off x="667900" y="1490563"/>
            <a:ext cx="8296588" cy="4530725"/>
          </a:xfrm>
        </p:spPr>
        <p:txBody>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p14="http://schemas.microsoft.com/office/powerpoint/2010/main" val="3569722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a16="http://schemas.microsoft.com/office/drawing/2014/main"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p14="http://schemas.microsoft.com/office/powerpoint/2010/main" val="50112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p>
        </p:txBody>
      </p:sp>
    </p:spTree>
    <p:extLst>
      <p:ext uri="{BB962C8B-B14F-4D97-AF65-F5344CB8AC3E}">
        <p14:creationId xmlns:p14="http://schemas.microsoft.com/office/powerpoint/2010/main" val="2906133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p14="http://schemas.microsoft.com/office/powerpoint/2010/main" val="1728052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p14="http://schemas.microsoft.com/office/powerpoint/2010/main" val="1730260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p14="http://schemas.microsoft.com/office/powerpoint/2010/main" val="554295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p14="http://schemas.microsoft.com/office/powerpoint/2010/main" val="2562278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1.1 Co-determination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a:xfrm>
            <a:off x="685800" y="1556792"/>
            <a:ext cx="8278688" cy="4530725"/>
          </a:xfrm>
        </p:spPr>
        <p:txBody>
          <a:bodyPr/>
          <a:lstStyle/>
          <a:p>
            <a:r>
              <a:rPr lang="en-MY"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p14="http://schemas.microsoft.com/office/powerpoint/2010/main" val="358283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CD18-64CB-4E4A-ABF6-62D86D8863C1}"/>
              </a:ext>
            </a:extLst>
          </p:cNvPr>
          <p:cNvSpPr>
            <a:spLocks noGrp="1"/>
          </p:cNvSpPr>
          <p:nvPr>
            <p:ph type="title"/>
          </p:nvPr>
        </p:nvSpPr>
        <p:spPr/>
        <p:txBody>
          <a:bodyPr/>
          <a:lstStyle/>
          <a:p>
            <a:r>
              <a:rPr lang="en-MY" dirty="0"/>
              <a:t>Models of Codetermination</a:t>
            </a:r>
          </a:p>
        </p:txBody>
      </p:sp>
      <p:sp>
        <p:nvSpPr>
          <p:cNvPr id="3" name="Content Placeholder 2">
            <a:extLst>
              <a:ext uri="{FF2B5EF4-FFF2-40B4-BE49-F238E27FC236}">
                <a16:creationId xmlns:a16="http://schemas.microsoft.com/office/drawing/2014/main" id="{5BB18956-8EE4-4BCF-A4A0-B596E36E1A9A}"/>
              </a:ext>
            </a:extLst>
          </p:cNvPr>
          <p:cNvSpPr>
            <a:spLocks noGrp="1"/>
          </p:cNvSpPr>
          <p:nvPr>
            <p:ph idx="1"/>
          </p:nvPr>
        </p:nvSpPr>
        <p:spPr>
          <a:xfrm>
            <a:off x="539552" y="1489947"/>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p14="http://schemas.microsoft.com/office/powerpoint/2010/main" val="2134132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1.2 Industrial democracy</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p:txBody>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p14="http://schemas.microsoft.com/office/powerpoint/2010/main" val="1880641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p:txBody>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p14="http://schemas.microsoft.com/office/powerpoint/2010/main" val="4201933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a:xfrm>
            <a:off x="683568" y="1600200"/>
            <a:ext cx="8208912" cy="4979987"/>
          </a:xfrm>
        </p:spPr>
        <p:txBody>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p14="http://schemas.microsoft.com/office/powerpoint/2010/main" val="2981459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11EAA-225B-4C25-B0B9-532CE8EDB09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FC6BBE7-1622-4679-A75C-8F1F4EE9E980}"/>
              </a:ext>
            </a:extLst>
          </p:cNvPr>
          <p:cNvSpPr>
            <a:spLocks noGrp="1"/>
          </p:cNvSpPr>
          <p:nvPr>
            <p:ph idx="1"/>
          </p:nvPr>
        </p:nvSpPr>
        <p:spPr>
          <a:xfrm>
            <a:off x="685800" y="1628800"/>
            <a:ext cx="7772400" cy="4530725"/>
          </a:xfrm>
        </p:spPr>
        <p:txBody>
          <a:bodyPr/>
          <a:lstStyle/>
          <a:p>
            <a:pPr marL="0" indent="0">
              <a:buNone/>
            </a:pPr>
            <a:r>
              <a:rPr lang="en-MY" dirty="0"/>
              <a:t>Codetermination refers to the fact that	- </a:t>
            </a:r>
          </a:p>
          <a:p>
            <a:pPr marL="0" indent="0">
              <a:buNone/>
            </a:pPr>
            <a:endParaRPr lang="en-MY" dirty="0"/>
          </a:p>
          <a:p>
            <a:pPr marL="514350" indent="-514350">
              <a:buFont typeface="+mj-lt"/>
              <a:buAutoNum type="alphaUcPeriod"/>
            </a:pPr>
            <a:r>
              <a:rPr lang="en-MY" dirty="0"/>
              <a:t>firms and works councils share legal liability.</a:t>
            </a:r>
          </a:p>
          <a:p>
            <a:pPr marL="514350" indent="-514350">
              <a:buFont typeface="+mj-lt"/>
              <a:buAutoNum type="alphaUcPeriod"/>
            </a:pPr>
            <a:r>
              <a:rPr lang="en-MY" dirty="0"/>
              <a:t>firms are obligated to inform works councils but may make decisions without their input.</a:t>
            </a:r>
          </a:p>
          <a:p>
            <a:pPr marL="514350" indent="-514350">
              <a:buFont typeface="+mj-lt"/>
              <a:buAutoNum type="alphaUcPeriod"/>
            </a:pPr>
            <a:r>
              <a:rPr lang="en-MY" dirty="0"/>
              <a:t>firms must inform works councils and include them in decision making.	</a:t>
            </a:r>
          </a:p>
          <a:p>
            <a:pPr marL="514350" indent="-51435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p14="http://schemas.microsoft.com/office/powerpoint/2010/main" val="1939898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9347-883E-46C0-840E-24CB1CD73BF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DE8ECDF7-3609-4511-89AC-2656738B09A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462799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160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A trade (</a:t>
            </a:r>
            <a:r>
              <a:rPr lang="en-MY" dirty="0" err="1"/>
              <a:t>labor</a:t>
            </a:r>
            <a:r>
              <a:rPr lang="en-MY" dirty="0"/>
              <a:t>) union is an organization made up of members (a membership -based organization) and its membership must be made up mainly of workers. One of a trade union's main aims is to protect and advance the interests of its members in the workplace.</a:t>
            </a:r>
          </a:p>
        </p:txBody>
      </p:sp>
    </p:spTree>
    <p:extLst>
      <p:ext uri="{BB962C8B-B14F-4D97-AF65-F5344CB8AC3E}">
        <p14:creationId xmlns:p14="http://schemas.microsoft.com/office/powerpoint/2010/main" val="1991928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a16="http://schemas.microsoft.com/office/drawing/2014/main"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p14="http://schemas.microsoft.com/office/powerpoint/2010/main" val="3455059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Objectives of Trade Union</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p14="http://schemas.microsoft.com/office/powerpoint/2010/main" val="3157059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Trade Union Recognition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Trade (</a:t>
            </a:r>
            <a:r>
              <a:rPr lang="en-MY" dirty="0" err="1"/>
              <a:t>Labor</a:t>
            </a:r>
            <a:r>
              <a:rPr lang="en-MY"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p14="http://schemas.microsoft.com/office/powerpoint/2010/main" val="4008413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683568" y="1600200"/>
            <a:ext cx="8280920" cy="4530725"/>
          </a:xfrm>
        </p:spPr>
        <p:txBody>
          <a:bodyPr/>
          <a:lstStyle/>
          <a:p>
            <a:r>
              <a:rPr lang="en-MY" sz="1800"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endParaRPr lang="en-MY" sz="1800" dirty="0"/>
          </a:p>
          <a:p>
            <a:r>
              <a:rPr lang="en-MY" sz="1800" dirty="0"/>
              <a:t>For 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endParaRPr lang="en-MY" sz="1800" dirty="0"/>
          </a:p>
          <a:p>
            <a:r>
              <a:rPr lang="en-MY" sz="1800" dirty="0"/>
              <a:t>Both 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p14="http://schemas.microsoft.com/office/powerpoint/2010/main" val="2504786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p14="http://schemas.microsoft.com/office/powerpoint/2010/main" val="3005926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a16="http://schemas.microsoft.com/office/drawing/2014/main"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p14="http://schemas.microsoft.com/office/powerpoint/2010/main" val="2907140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6BF2-9939-483B-93DD-A46CB467A65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32210EF-22EE-48C0-B5B3-B7D7E66EF1C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p14="http://schemas.microsoft.com/office/powerpoint/2010/main" val="3239920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372A38-6F43-45AC-B6B7-58CFF315FD5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61716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595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a:xfrm>
            <a:off x="539552" y="16002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p14="http://schemas.microsoft.com/office/powerpoint/2010/main" val="33712907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a16="http://schemas.microsoft.com/office/drawing/2014/main"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p14="http://schemas.microsoft.com/office/powerpoint/2010/main" val="1664522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1.1 Prepare</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p:txBody>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p14="http://schemas.microsoft.com/office/powerpoint/2010/main" val="3729213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p14="http://schemas.microsoft.com/office/powerpoint/2010/main" val="1865308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p14="http://schemas.microsoft.com/office/powerpoint/2010/main" val="35327274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p14="http://schemas.microsoft.com/office/powerpoint/2010/main" val="2565702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t>
            </a:r>
            <a:r>
              <a:rPr lang="en-MY" dirty="0" err="1"/>
              <a:t>agre</a:t>
            </a:r>
            <a:r>
              <a:rPr lang="en-MY" dirty="0"/>
              <a:t> 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p14="http://schemas.microsoft.com/office/powerpoint/2010/main" val="1063673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29767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66752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4046</TotalTime>
  <Words>3242</Words>
  <Application>Microsoft Office PowerPoint</Application>
  <PresentationFormat>On-screen Show (4:3)</PresentationFormat>
  <Paragraphs>236</Paragraphs>
  <Slides>61</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Times New Roman</vt:lpstr>
      <vt:lpstr>Wingdings</vt:lpstr>
      <vt:lpstr>Office Theme</vt:lpstr>
      <vt:lpstr>GLOBAL TALENT MANAGEMENT - III</vt:lpstr>
      <vt:lpstr>PowerPoint Presentation</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1.2 Industrial democracy</vt:lpstr>
      <vt:lpstr>1.3 Global IL Management Approach</vt:lpstr>
      <vt:lpstr>1.3 Global IL Management Approach</vt:lpstr>
      <vt:lpstr>Question # 1</vt:lpstr>
      <vt:lpstr>Answer # 1</vt:lpstr>
      <vt:lpstr>PowerPoint Presentation</vt:lpstr>
      <vt:lpstr>Trade Union</vt:lpstr>
      <vt:lpstr>Trade Union Recognition</vt:lpstr>
      <vt:lpstr>Objectives of Trade Union</vt:lpstr>
      <vt:lpstr>Trade Union Recognition</vt:lpstr>
      <vt:lpstr>Collective bargaining</vt:lpstr>
      <vt:lpstr>Why join a union?</vt:lpstr>
      <vt:lpstr>Difference Trade Union and Works Council</vt:lpstr>
      <vt:lpstr>Question # 2</vt:lpstr>
      <vt:lpstr>Answer # 2</vt:lpstr>
      <vt:lpstr>PowerPoint Presentation</vt:lpstr>
      <vt:lpstr>Collective Bargaining</vt:lpstr>
      <vt:lpstr>Collective Bargaining Process</vt:lpstr>
      <vt:lpstr>1.1 Prepare</vt:lpstr>
      <vt:lpstr>1.2 Discuss</vt:lpstr>
      <vt:lpstr>1.3 Propose</vt:lpstr>
      <vt:lpstr>1.4 Bargain</vt:lpstr>
      <vt:lpstr>1.5 Settlement</vt:lpstr>
      <vt:lpstr>PowerPoint Presentation</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PowerPoint Presentation</vt:lpstr>
      <vt:lpstr>Employee Survey</vt:lpstr>
      <vt:lpstr>Employee Survey</vt:lpstr>
      <vt:lpstr>1. Preparation</vt:lpstr>
      <vt:lpstr>Steps in Preparation</vt:lpstr>
      <vt:lpstr>2. Communication</vt:lpstr>
      <vt:lpstr>3. Implementation</vt:lpstr>
      <vt:lpstr>4. Analysis</vt:lpstr>
      <vt:lpstr>5. Action Planning</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117</cp:revision>
  <cp:lastPrinted>1601-01-01T00:00:00Z</cp:lastPrinted>
  <dcterms:created xsi:type="dcterms:W3CDTF">2020-07-09T15:12:46Z</dcterms:created>
  <dcterms:modified xsi:type="dcterms:W3CDTF">2021-06-14T13:15:25Z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