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47" r:id="rId38"/>
    <p:sldId id="448" r:id="rId39"/>
    <p:sldId id="449" r:id="rId40"/>
    <p:sldId id="445" r:id="rId41"/>
    <p:sldId id="446" r:id="rId42"/>
    <p:sldId id="438" r:id="rId43"/>
    <p:sldId id="325" r:id="rId44"/>
    <p:sldId id="327" r:id="rId45"/>
    <p:sldId id="326" r:id="rId46"/>
    <p:sldId id="328" r:id="rId47"/>
    <p:sldId id="320" r:id="rId48"/>
    <p:sldId id="321" r:id="rId49"/>
    <p:sldId id="322" r:id="rId50"/>
    <p:sldId id="323" r:id="rId51"/>
    <p:sldId id="329" r:id="rId52"/>
    <p:sldId id="330" r:id="rId53"/>
    <p:sldId id="338" r:id="rId54"/>
    <p:sldId id="339" r:id="rId55"/>
    <p:sldId id="341" r:id="rId56"/>
    <p:sldId id="440" r:id="rId57"/>
    <p:sldId id="441" r:id="rId58"/>
    <p:sldId id="439" r:id="rId59"/>
    <p:sldId id="360" r:id="rId60"/>
    <p:sldId id="354" r:id="rId61"/>
    <p:sldId id="361" r:id="rId62"/>
    <p:sldId id="362" r:id="rId63"/>
    <p:sldId id="363" r:id="rId64"/>
    <p:sldId id="367" r:id="rId65"/>
    <p:sldId id="364" r:id="rId66"/>
    <p:sldId id="365" r:id="rId67"/>
    <p:sldId id="442" r:id="rId68"/>
    <p:sldId id="369" r:id="rId69"/>
    <p:sldId id="370" r:id="rId70"/>
    <p:sldId id="371" r:id="rId71"/>
    <p:sldId id="443" r:id="rId72"/>
    <p:sldId id="444" r:id="rId73"/>
    <p:sldId id="340" r:id="rId7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58</a:t>
            </a:fld>
            <a:endParaRPr lang="en-MY" altLang="en-US"/>
          </a:p>
        </p:txBody>
      </p:sp>
    </p:spTree>
    <p:extLst>
      <p:ext uri="{BB962C8B-B14F-4D97-AF65-F5344CB8AC3E}">
        <p14:creationId xmlns="" xmlns:p14="http://schemas.microsoft.com/office/powerpoint/2010/main"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67</a:t>
            </a:fld>
            <a:endParaRPr lang="en-MY" altLang="en-US"/>
          </a:p>
        </p:txBody>
      </p:sp>
    </p:spTree>
    <p:extLst>
      <p:ext uri="{BB962C8B-B14F-4D97-AF65-F5344CB8AC3E}">
        <p14:creationId xmlns="" xmlns:p14="http://schemas.microsoft.com/office/powerpoint/2010/main"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 III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64991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7C8A0F-8721-4AE5-AF59-C5B54F15D481}"/>
              </a:ext>
            </a:extLst>
          </p:cNvPr>
          <p:cNvSpPr>
            <a:spLocks noGrp="1"/>
          </p:cNvSpPr>
          <p:nvPr>
            <p:ph type="title"/>
          </p:nvPr>
        </p:nvSpPr>
        <p:spPr>
          <a:xfrm>
            <a:off x="990600" y="228600"/>
            <a:ext cx="7200900" cy="655639"/>
          </a:xfrm>
        </p:spPr>
        <p:txBody>
          <a:bodyPr/>
          <a:lstStyle/>
          <a:p>
            <a:r>
              <a:rPr lang="en-MY" dirty="0"/>
              <a:t>Employee Relations</a:t>
            </a:r>
          </a:p>
        </p:txBody>
      </p:sp>
      <p:sp>
        <p:nvSpPr>
          <p:cNvPr id="3" name="Content Placeholder 2">
            <a:extLst>
              <a:ext uri="{FF2B5EF4-FFF2-40B4-BE49-F238E27FC236}">
                <a16:creationId xmlns="" xmlns:a16="http://schemas.microsoft.com/office/drawing/2014/main" id="{524CF100-0427-43B9-B55B-AEBE25FD1BE3}"/>
              </a:ext>
            </a:extLst>
          </p:cNvPr>
          <p:cNvSpPr>
            <a:spLocks noGrp="1"/>
          </p:cNvSpPr>
          <p:nvPr>
            <p:ph idx="1"/>
          </p:nvPr>
        </p:nvSpPr>
        <p:spPr>
          <a:xfrm>
            <a:off x="685800" y="1905000"/>
            <a:ext cx="7772400" cy="3407197"/>
          </a:xfrm>
        </p:spPr>
        <p:txBody>
          <a:bodyPr>
            <a:normAutofit/>
          </a:bodyPr>
          <a:lstStyle/>
          <a:p>
            <a:r>
              <a:rPr lang="en-MY" sz="2400" dirty="0">
                <a:latin typeface="Arial" pitchFamily="34" charset="0"/>
                <a:cs typeface="Arial" pitchFamily="34" charset="0"/>
              </a:rPr>
              <a:t>Employee relations refers to an organization’s efforts to create and maintain a positive relationship with its employees.</a:t>
            </a:r>
          </a:p>
          <a:p>
            <a:endParaRPr lang="en-MY" sz="2400" dirty="0">
              <a:latin typeface="Arial" pitchFamily="34" charset="0"/>
              <a:cs typeface="Arial" pitchFamily="34" charset="0"/>
            </a:endParaRPr>
          </a:p>
          <a:p>
            <a:r>
              <a:rPr lang="en-MY" sz="2400" dirty="0">
                <a:latin typeface="Arial" pitchFamily="34" charset="0"/>
                <a:cs typeface="Arial" pitchFamily="34" charset="0"/>
              </a:rPr>
              <a:t> It emphasises the relationship between an organisation and its people is managed through transparent practices and relevant law.</a:t>
            </a:r>
          </a:p>
        </p:txBody>
      </p:sp>
    </p:spTree>
    <p:extLst>
      <p:ext uri="{BB962C8B-B14F-4D97-AF65-F5344CB8AC3E}">
        <p14:creationId xmlns="" xmlns:p14="http://schemas.microsoft.com/office/powerpoint/2010/main" val="19212100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CF01-A656-44C0-AED3-A95C07DA5E36}"/>
              </a:ext>
            </a:extLst>
          </p:cNvPr>
          <p:cNvSpPr>
            <a:spLocks noGrp="1"/>
          </p:cNvSpPr>
          <p:nvPr>
            <p:ph type="title"/>
          </p:nvPr>
        </p:nvSpPr>
        <p:spPr>
          <a:xfrm>
            <a:off x="914400" y="304800"/>
            <a:ext cx="7772400" cy="717848"/>
          </a:xfrm>
        </p:spPr>
        <p:txBody>
          <a:bodyPr/>
          <a:lstStyle/>
          <a:p>
            <a:r>
              <a:rPr lang="en-MY" dirty="0"/>
              <a:t>Industrial Relations</a:t>
            </a:r>
          </a:p>
        </p:txBody>
      </p:sp>
      <p:sp>
        <p:nvSpPr>
          <p:cNvPr id="3" name="Content Placeholder 2">
            <a:extLst>
              <a:ext uri="{FF2B5EF4-FFF2-40B4-BE49-F238E27FC236}">
                <a16:creationId xmlns="" xmlns:a16="http://schemas.microsoft.com/office/drawing/2014/main" id="{549633C4-C1BF-4CC3-86EE-DB878E29AC5C}"/>
              </a:ext>
            </a:extLst>
          </p:cNvPr>
          <p:cNvSpPr>
            <a:spLocks noGrp="1"/>
          </p:cNvSpPr>
          <p:nvPr>
            <p:ph idx="1"/>
          </p:nvPr>
        </p:nvSpPr>
        <p:spPr>
          <a:xfrm>
            <a:off x="533400" y="1219200"/>
            <a:ext cx="8296588" cy="4530725"/>
          </a:xfrm>
        </p:spPr>
        <p:txBody>
          <a:bodyPr>
            <a:normAutofit fontScale="92500" lnSpcReduction="10000"/>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 xmlns:p14="http://schemas.microsoft.com/office/powerpoint/2010/main" val="356972239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 xmlns:p14="http://schemas.microsoft.com/office/powerpoint/2010/main" val="50112824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 xmlns:a16="http://schemas.microsoft.com/office/drawing/2014/main" id="{129117CC-02F9-4C6E-9C75-F2BD370C7843}"/>
              </a:ext>
            </a:extLst>
          </p:cNvPr>
          <p:cNvSpPr>
            <a:spLocks noGrp="1"/>
          </p:cNvSpPr>
          <p:nvPr>
            <p:ph idx="1"/>
          </p:nvPr>
        </p:nvSpPr>
        <p:spPr/>
        <p:txBody>
          <a:bodyPr>
            <a:normAutofit/>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r>
              <a:rPr lang="en-MY" sz="2400" dirty="0"/>
              <a:t>.</a:t>
            </a:r>
          </a:p>
        </p:txBody>
      </p:sp>
    </p:spTree>
    <p:extLst>
      <p:ext uri="{BB962C8B-B14F-4D97-AF65-F5344CB8AC3E}">
        <p14:creationId xmlns="" xmlns:p14="http://schemas.microsoft.com/office/powerpoint/2010/main" val="29061337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 xmlns:a16="http://schemas.microsoft.com/office/drawing/2014/main" id="{C27DA291-9042-4F5C-A6B8-7F86B2932553}"/>
              </a:ext>
            </a:extLst>
          </p:cNvPr>
          <p:cNvSpPr>
            <a:spLocks noGrp="1"/>
          </p:cNvSpPr>
          <p:nvPr>
            <p:ph idx="1"/>
          </p:nvPr>
        </p:nvSpPr>
        <p:spPr/>
        <p:txBody>
          <a:bodyPr>
            <a:normAutofit/>
          </a:bodyPr>
          <a:lstStyle/>
          <a:p>
            <a:pPr marL="0" indent="0">
              <a:buNone/>
            </a:pPr>
            <a:r>
              <a:rPr lang="en-MY" sz="2400" dirty="0">
                <a:latin typeface="Arial" pitchFamily="34" charset="0"/>
                <a:cs typeface="Arial" pitchFamily="34" charset="0"/>
              </a:rPr>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 xmlns:p14="http://schemas.microsoft.com/office/powerpoint/2010/main" val="172805226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 xmlns:p14="http://schemas.microsoft.com/office/powerpoint/2010/main" val="173026097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 xmlns:p14="http://schemas.microsoft.com/office/powerpoint/2010/main" val="5542953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 xmlns:p14="http://schemas.microsoft.com/office/powerpoint/2010/main" val="25622786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C0EC35-AEB8-4FC3-A257-9DAAA77F59AE}"/>
              </a:ext>
            </a:extLst>
          </p:cNvPr>
          <p:cNvSpPr>
            <a:spLocks noGrp="1"/>
          </p:cNvSpPr>
          <p:nvPr>
            <p:ph type="title"/>
          </p:nvPr>
        </p:nvSpPr>
        <p:spPr>
          <a:xfrm>
            <a:off x="838200" y="381000"/>
            <a:ext cx="7200900" cy="655639"/>
          </a:xfrm>
        </p:spPr>
        <p:txBody>
          <a:bodyPr/>
          <a:lstStyle/>
          <a:p>
            <a:r>
              <a:rPr lang="en-MY" dirty="0"/>
              <a:t>1.1 Co-determination</a:t>
            </a:r>
          </a:p>
        </p:txBody>
      </p:sp>
      <p:sp>
        <p:nvSpPr>
          <p:cNvPr id="3" name="Content Placeholder 2">
            <a:extLst>
              <a:ext uri="{FF2B5EF4-FFF2-40B4-BE49-F238E27FC236}">
                <a16:creationId xmlns=""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 xmlns:p14="http://schemas.microsoft.com/office/powerpoint/2010/main" val="358283935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22CD18-64CB-4E4A-ABF6-62D86D8863C1}"/>
              </a:ext>
            </a:extLst>
          </p:cNvPr>
          <p:cNvSpPr>
            <a:spLocks noGrp="1"/>
          </p:cNvSpPr>
          <p:nvPr>
            <p:ph type="title"/>
          </p:nvPr>
        </p:nvSpPr>
        <p:spPr>
          <a:xfrm>
            <a:off x="990600" y="304800"/>
            <a:ext cx="7200900" cy="655639"/>
          </a:xfrm>
        </p:spPr>
        <p:txBody>
          <a:bodyPr/>
          <a:lstStyle/>
          <a:p>
            <a:r>
              <a:rPr lang="en-MY" dirty="0"/>
              <a:t>Models of Codetermination</a:t>
            </a:r>
          </a:p>
        </p:txBody>
      </p:sp>
      <p:sp>
        <p:nvSpPr>
          <p:cNvPr id="3" name="Content Placeholder 2">
            <a:extLst>
              <a:ext uri="{FF2B5EF4-FFF2-40B4-BE49-F238E27FC236}">
                <a16:creationId xmlns="" xmlns:a16="http://schemas.microsoft.com/office/drawing/2014/main" id="{5BB18956-8EE4-4BCF-A4A0-B596E36E1A9A}"/>
              </a:ext>
            </a:extLst>
          </p:cNvPr>
          <p:cNvSpPr>
            <a:spLocks noGrp="1"/>
          </p:cNvSpPr>
          <p:nvPr>
            <p:ph idx="1"/>
          </p:nvPr>
        </p:nvSpPr>
        <p:spPr>
          <a:xfrm>
            <a:off x="381000" y="1219200"/>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 xmlns:p14="http://schemas.microsoft.com/office/powerpoint/2010/main" val="213413272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796121-5A68-444C-AF43-70C716D0DAD7}"/>
              </a:ext>
            </a:extLst>
          </p:cNvPr>
          <p:cNvSpPr>
            <a:spLocks noGrp="1"/>
          </p:cNvSpPr>
          <p:nvPr>
            <p:ph type="title"/>
          </p:nvPr>
        </p:nvSpPr>
        <p:spPr>
          <a:xfrm>
            <a:off x="990600" y="304800"/>
            <a:ext cx="7200900" cy="808039"/>
          </a:xfrm>
        </p:spPr>
        <p:txBody>
          <a:bodyPr/>
          <a:lstStyle/>
          <a:p>
            <a:r>
              <a:rPr lang="en-MY" dirty="0"/>
              <a:t>Models of Corporate Governance</a:t>
            </a:r>
          </a:p>
        </p:txBody>
      </p:sp>
      <p:pic>
        <p:nvPicPr>
          <p:cNvPr id="5" name="Picture 4">
            <a:extLst>
              <a:ext uri="{FF2B5EF4-FFF2-40B4-BE49-F238E27FC236}">
                <a16:creationId xmlns="" xmlns:a16="http://schemas.microsoft.com/office/drawing/2014/main" id="{68966FCD-039A-4920-BA05-FAA1D6B16447}"/>
              </a:ext>
            </a:extLst>
          </p:cNvPr>
          <p:cNvPicPr>
            <a:picLocks noChangeAspect="1"/>
          </p:cNvPicPr>
          <p:nvPr/>
        </p:nvPicPr>
        <p:blipFill>
          <a:blip r:embed="rId2"/>
          <a:stretch>
            <a:fillRect/>
          </a:stretch>
        </p:blipFill>
        <p:spPr>
          <a:xfrm>
            <a:off x="1600200" y="1295400"/>
            <a:ext cx="4914900" cy="4181475"/>
          </a:xfrm>
          <a:prstGeom prst="rect">
            <a:avLst/>
          </a:prstGeom>
        </p:spPr>
      </p:pic>
    </p:spTree>
    <p:extLst>
      <p:ext uri="{BB962C8B-B14F-4D97-AF65-F5344CB8AC3E}">
        <p14:creationId xmlns="" xmlns:p14="http://schemas.microsoft.com/office/powerpoint/2010/main" val="151548887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B7ADC9-06D6-40FF-B107-D6303E4C7D1B}"/>
              </a:ext>
            </a:extLst>
          </p:cNvPr>
          <p:cNvSpPr>
            <a:spLocks noGrp="1"/>
          </p:cNvSpPr>
          <p:nvPr>
            <p:ph type="title"/>
          </p:nvPr>
        </p:nvSpPr>
        <p:spPr>
          <a:xfrm>
            <a:off x="914400" y="381000"/>
            <a:ext cx="7200900" cy="731839"/>
          </a:xfrm>
        </p:spPr>
        <p:txBody>
          <a:bodyPr/>
          <a:lstStyle/>
          <a:p>
            <a:r>
              <a:rPr lang="en-MY" dirty="0"/>
              <a:t>1.2 Industrial democracy</a:t>
            </a:r>
          </a:p>
        </p:txBody>
      </p:sp>
      <p:sp>
        <p:nvSpPr>
          <p:cNvPr id="3" name="Content Placeholder 2">
            <a:extLst>
              <a:ext uri="{FF2B5EF4-FFF2-40B4-BE49-F238E27FC236}">
                <a16:creationId xmlns="" xmlns:a16="http://schemas.microsoft.com/office/drawing/2014/main" id="{26865EB3-E42E-4746-907C-2C29987D514C}"/>
              </a:ext>
            </a:extLst>
          </p:cNvPr>
          <p:cNvSpPr>
            <a:spLocks noGrp="1"/>
          </p:cNvSpPr>
          <p:nvPr>
            <p:ph idx="1"/>
          </p:nvPr>
        </p:nvSpPr>
        <p:spPr/>
        <p:txBody>
          <a:bodyPr>
            <a:normAutofit fontScale="92500" lnSpcReduction="10000"/>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 xmlns:p14="http://schemas.microsoft.com/office/powerpoint/2010/main" val="188064155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CF01-A656-44C0-AED3-A95C07DA5E36}"/>
              </a:ext>
            </a:extLst>
          </p:cNvPr>
          <p:cNvSpPr>
            <a:spLocks noGrp="1"/>
          </p:cNvSpPr>
          <p:nvPr>
            <p:ph type="title"/>
          </p:nvPr>
        </p:nvSpPr>
        <p:spPr>
          <a:xfrm>
            <a:off x="990600" y="381000"/>
            <a:ext cx="7200900" cy="731839"/>
          </a:xfrm>
        </p:spPr>
        <p:txBody>
          <a:bodyPr/>
          <a:lstStyle/>
          <a:p>
            <a:r>
              <a:rPr lang="en-MY" dirty="0"/>
              <a:t>1.3 Global IL Management Approach</a:t>
            </a:r>
          </a:p>
        </p:txBody>
      </p:sp>
      <p:sp>
        <p:nvSpPr>
          <p:cNvPr id="3" name="Content Placeholder 2">
            <a:extLst>
              <a:ext uri="{FF2B5EF4-FFF2-40B4-BE49-F238E27FC236}">
                <a16:creationId xmlns="" xmlns:a16="http://schemas.microsoft.com/office/drawing/2014/main" id="{549633C4-C1BF-4CC3-86EE-DB878E29AC5C}"/>
              </a:ext>
            </a:extLst>
          </p:cNvPr>
          <p:cNvSpPr>
            <a:spLocks noGrp="1"/>
          </p:cNvSpPr>
          <p:nvPr>
            <p:ph idx="1"/>
          </p:nvPr>
        </p:nvSpPr>
        <p:spPr>
          <a:xfrm>
            <a:off x="914400" y="1295400"/>
            <a:ext cx="7543800" cy="4648200"/>
          </a:xfrm>
        </p:spPr>
        <p:txBody>
          <a:bodyPr>
            <a:normAutofit lnSpcReduction="10000"/>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 xmlns:p14="http://schemas.microsoft.com/office/powerpoint/2010/main" val="42019338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87BE8-2E6C-422A-8CF9-EAD55844627C}"/>
              </a:ext>
            </a:extLst>
          </p:cNvPr>
          <p:cNvSpPr>
            <a:spLocks noGrp="1"/>
          </p:cNvSpPr>
          <p:nvPr>
            <p:ph type="title"/>
          </p:nvPr>
        </p:nvSpPr>
        <p:spPr>
          <a:xfrm>
            <a:off x="990600" y="304800"/>
            <a:ext cx="7200900" cy="579439"/>
          </a:xfrm>
        </p:spPr>
        <p:txBody>
          <a:bodyPr/>
          <a:lstStyle/>
          <a:p>
            <a:r>
              <a:rPr lang="en-MY" dirty="0"/>
              <a:t>1.3 Global IL Management Approach</a:t>
            </a:r>
          </a:p>
        </p:txBody>
      </p:sp>
      <p:sp>
        <p:nvSpPr>
          <p:cNvPr id="3" name="Content Placeholder 2">
            <a:extLst>
              <a:ext uri="{FF2B5EF4-FFF2-40B4-BE49-F238E27FC236}">
                <a16:creationId xmlns="" xmlns:a16="http://schemas.microsoft.com/office/drawing/2014/main" id="{201A88FD-5513-4D4F-90CA-288A5D341D75}"/>
              </a:ext>
            </a:extLst>
          </p:cNvPr>
          <p:cNvSpPr>
            <a:spLocks noGrp="1"/>
          </p:cNvSpPr>
          <p:nvPr>
            <p:ph idx="1"/>
          </p:nvPr>
        </p:nvSpPr>
        <p:spPr>
          <a:xfrm>
            <a:off x="609600" y="1066800"/>
            <a:ext cx="8208912" cy="4979987"/>
          </a:xfrm>
        </p:spPr>
        <p:txBody>
          <a:bodyPr>
            <a:normAutofit lnSpcReduction="10000"/>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 xmlns:p14="http://schemas.microsoft.com/office/powerpoint/2010/main" val="298145927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011EAA-225B-4C25-B0B9-532CE8EDB09D}"/>
              </a:ext>
            </a:extLst>
          </p:cNvPr>
          <p:cNvSpPr>
            <a:spLocks noGrp="1"/>
          </p:cNvSpPr>
          <p:nvPr>
            <p:ph type="title"/>
          </p:nvPr>
        </p:nvSpPr>
        <p:spPr>
          <a:xfrm>
            <a:off x="914400" y="3810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3FC6BBE7-1622-4679-A75C-8F1F4EE9E980}"/>
              </a:ext>
            </a:extLst>
          </p:cNvPr>
          <p:cNvSpPr>
            <a:spLocks noGrp="1"/>
          </p:cNvSpPr>
          <p:nvPr>
            <p:ph idx="1"/>
          </p:nvPr>
        </p:nvSpPr>
        <p:spPr>
          <a:xfrm>
            <a:off x="685800" y="12954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 xmlns:p14="http://schemas.microsoft.com/office/powerpoint/2010/main" val="193989825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346279975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3116018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 xmlns:a16="http://schemas.microsoft.com/office/drawing/2014/main" id="{129117CC-02F9-4C6E-9C75-F2BD370C7843}"/>
              </a:ext>
            </a:extLst>
          </p:cNvPr>
          <p:cNvSpPr>
            <a:spLocks noGrp="1"/>
          </p:cNvSpPr>
          <p:nvPr>
            <p:ph idx="1"/>
          </p:nvPr>
        </p:nvSpPr>
        <p:spPr/>
        <p:txBody>
          <a:bodyPr/>
          <a:lstStyle/>
          <a:p>
            <a:pPr marL="0" indent="0">
              <a:buNone/>
            </a:pPr>
            <a:r>
              <a:rPr lang="en-MY" sz="2400" dirty="0"/>
              <a:t>A trade (</a:t>
            </a:r>
            <a:r>
              <a:rPr lang="en-MY" sz="2400" dirty="0" err="1"/>
              <a:t>labor</a:t>
            </a:r>
            <a:r>
              <a:rPr lang="en-MY" sz="2400" dirty="0"/>
              <a:t>) union is an organization made up of members (a membership -based organization) and its membership must be made up mainly of workers. One of a trade union's main aims is to protect and advance the interests of its members in the workplace</a:t>
            </a:r>
            <a:r>
              <a:rPr lang="en-MY" dirty="0"/>
              <a:t>.</a:t>
            </a:r>
          </a:p>
        </p:txBody>
      </p:sp>
    </p:spTree>
    <p:extLst>
      <p:ext uri="{BB962C8B-B14F-4D97-AF65-F5344CB8AC3E}">
        <p14:creationId xmlns="" xmlns:p14="http://schemas.microsoft.com/office/powerpoint/2010/main" val="199192811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 xmlns:p14="http://schemas.microsoft.com/office/powerpoint/2010/main" val="345505912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A0AEB-267C-47B1-9228-80D0F9DEDEB5}"/>
              </a:ext>
            </a:extLst>
          </p:cNvPr>
          <p:cNvSpPr>
            <a:spLocks noGrp="1"/>
          </p:cNvSpPr>
          <p:nvPr>
            <p:ph type="title"/>
          </p:nvPr>
        </p:nvSpPr>
        <p:spPr>
          <a:xfrm>
            <a:off x="990600" y="228600"/>
            <a:ext cx="7200900" cy="579439"/>
          </a:xfrm>
        </p:spPr>
        <p:txBody>
          <a:bodyPr/>
          <a:lstStyle/>
          <a:p>
            <a:r>
              <a:rPr lang="en-MY" dirty="0"/>
              <a:t>Objectives of Trade Union</a:t>
            </a:r>
          </a:p>
        </p:txBody>
      </p:sp>
      <p:sp>
        <p:nvSpPr>
          <p:cNvPr id="3" name="Content Placeholder 2">
            <a:extLst>
              <a:ext uri="{FF2B5EF4-FFF2-40B4-BE49-F238E27FC236}">
                <a16:creationId xmlns="" xmlns:a16="http://schemas.microsoft.com/office/drawing/2014/main" id="{C27DA291-9042-4F5C-A6B8-7F86B2932553}"/>
              </a:ext>
            </a:extLst>
          </p:cNvPr>
          <p:cNvSpPr>
            <a:spLocks noGrp="1"/>
          </p:cNvSpPr>
          <p:nvPr>
            <p:ph idx="1"/>
          </p:nvPr>
        </p:nvSpPr>
        <p:spPr>
          <a:xfrm>
            <a:off x="990600" y="1143001"/>
            <a:ext cx="7181850" cy="4648200"/>
          </a:xfrm>
        </p:spPr>
        <p:txBody>
          <a:bodyPr>
            <a:normAutofit lnSpcReduction="10000"/>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 xmlns:p14="http://schemas.microsoft.com/office/powerpoint/2010/main" val="315705951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85711-8411-45CC-B19F-0816D1ACC371}"/>
              </a:ext>
            </a:extLst>
          </p:cNvPr>
          <p:cNvSpPr>
            <a:spLocks noGrp="1"/>
          </p:cNvSpPr>
          <p:nvPr>
            <p:ph type="title"/>
          </p:nvPr>
        </p:nvSpPr>
        <p:spPr>
          <a:xfrm>
            <a:off x="990600" y="228600"/>
            <a:ext cx="7200900" cy="655639"/>
          </a:xfrm>
        </p:spPr>
        <p:txBody>
          <a:bodyPr/>
          <a:lstStyle/>
          <a:p>
            <a:r>
              <a:rPr lang="en-MY" dirty="0"/>
              <a:t>Trade Union Recognition</a:t>
            </a:r>
          </a:p>
        </p:txBody>
      </p:sp>
      <p:sp>
        <p:nvSpPr>
          <p:cNvPr id="3" name="Content Placeholder 2">
            <a:extLst>
              <a:ext uri="{FF2B5EF4-FFF2-40B4-BE49-F238E27FC236}">
                <a16:creationId xmlns="" xmlns:a16="http://schemas.microsoft.com/office/drawing/2014/main" id="{D362FBC3-D341-4AD1-BE84-4F7F3A404C19}"/>
              </a:ext>
            </a:extLst>
          </p:cNvPr>
          <p:cNvSpPr>
            <a:spLocks noGrp="1"/>
          </p:cNvSpPr>
          <p:nvPr>
            <p:ph idx="1"/>
          </p:nvPr>
        </p:nvSpPr>
        <p:spPr>
          <a:xfrm>
            <a:off x="914400" y="1447801"/>
            <a:ext cx="7258050" cy="4343400"/>
          </a:xfrm>
        </p:spPr>
        <p:txBody>
          <a:bodyPr>
            <a:normAutofit/>
          </a:bodyPr>
          <a:lstStyle/>
          <a:p>
            <a:pPr marL="0" indent="0">
              <a:buNone/>
            </a:pPr>
            <a:r>
              <a:rPr lang="en-MY" sz="2400" dirty="0"/>
              <a:t>Trade (</a:t>
            </a:r>
            <a:r>
              <a:rPr lang="en-MY" sz="2400" dirty="0" err="1"/>
              <a:t>Labor</a:t>
            </a:r>
            <a:r>
              <a:rPr lang="en-MY" sz="2400"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 xmlns:p14="http://schemas.microsoft.com/office/powerpoint/2010/main" val="400841309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BE2B2F-450C-4131-A671-93E272DA899F}"/>
              </a:ext>
            </a:extLst>
          </p:cNvPr>
          <p:cNvSpPr>
            <a:spLocks noGrp="1"/>
          </p:cNvSpPr>
          <p:nvPr>
            <p:ph type="title"/>
          </p:nvPr>
        </p:nvSpPr>
        <p:spPr>
          <a:xfrm>
            <a:off x="914400" y="228600"/>
            <a:ext cx="7200900" cy="579439"/>
          </a:xfrm>
        </p:spPr>
        <p:txBody>
          <a:bodyPr/>
          <a:lstStyle/>
          <a:p>
            <a:r>
              <a:rPr lang="en-MY" dirty="0"/>
              <a:t>Collective bargaining</a:t>
            </a:r>
          </a:p>
        </p:txBody>
      </p:sp>
      <p:sp>
        <p:nvSpPr>
          <p:cNvPr id="3" name="Content Placeholder 2">
            <a:extLst>
              <a:ext uri="{FF2B5EF4-FFF2-40B4-BE49-F238E27FC236}">
                <a16:creationId xmlns="" xmlns:a16="http://schemas.microsoft.com/office/drawing/2014/main" id="{05FE4671-E341-4D1D-A7A7-0B22B733CB9F}"/>
              </a:ext>
            </a:extLst>
          </p:cNvPr>
          <p:cNvSpPr>
            <a:spLocks noGrp="1"/>
          </p:cNvSpPr>
          <p:nvPr>
            <p:ph idx="1"/>
          </p:nvPr>
        </p:nvSpPr>
        <p:spPr>
          <a:xfrm>
            <a:off x="457200" y="990600"/>
            <a:ext cx="8229600" cy="5140325"/>
          </a:xfrm>
        </p:spPr>
        <p:txBody>
          <a:bodyPr>
            <a:noAutofit/>
          </a:bodyPr>
          <a:lstStyle/>
          <a:p>
            <a:r>
              <a:rPr lang="en-MY"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r>
              <a:rPr lang="en-MY" dirty="0" smtClean="0"/>
              <a:t>For </a:t>
            </a:r>
            <a:r>
              <a:rPr lang="en-MY" dirty="0"/>
              <a:t>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r>
              <a:rPr lang="en-MY" dirty="0" smtClean="0"/>
              <a:t>Both </a:t>
            </a:r>
            <a:r>
              <a:rPr lang="en-MY" dirty="0"/>
              <a:t>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 xmlns:p14="http://schemas.microsoft.com/office/powerpoint/2010/main" val="250478646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 xmlns:p14="http://schemas.microsoft.com/office/powerpoint/2010/main" val="300592671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 xmlns:p14="http://schemas.microsoft.com/office/powerpoint/2010/main" val="290714060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 xmlns:p14="http://schemas.microsoft.com/office/powerpoint/2010/main" val="323992088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46171646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459592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B7ADC9-06D6-40FF-B107-D6303E4C7D1B}"/>
              </a:ext>
            </a:extLst>
          </p:cNvPr>
          <p:cNvSpPr>
            <a:spLocks noGrp="1"/>
          </p:cNvSpPr>
          <p:nvPr>
            <p:ph type="title"/>
          </p:nvPr>
        </p:nvSpPr>
        <p:spPr>
          <a:xfrm>
            <a:off x="990600" y="304800"/>
            <a:ext cx="7200900" cy="655639"/>
          </a:xfrm>
        </p:spPr>
        <p:txBody>
          <a:bodyPr/>
          <a:lstStyle/>
          <a:p>
            <a:r>
              <a:rPr lang="en-MY" dirty="0"/>
              <a:t>Collective Bargaining</a:t>
            </a:r>
          </a:p>
        </p:txBody>
      </p:sp>
      <p:sp>
        <p:nvSpPr>
          <p:cNvPr id="3" name="Content Placeholder 2">
            <a:extLst>
              <a:ext uri="{FF2B5EF4-FFF2-40B4-BE49-F238E27FC236}">
                <a16:creationId xmlns="" xmlns:a16="http://schemas.microsoft.com/office/drawing/2014/main" id="{26865EB3-E42E-4746-907C-2C29987D514C}"/>
              </a:ext>
            </a:extLst>
          </p:cNvPr>
          <p:cNvSpPr>
            <a:spLocks noGrp="1"/>
          </p:cNvSpPr>
          <p:nvPr>
            <p:ph idx="1"/>
          </p:nvPr>
        </p:nvSpPr>
        <p:spPr>
          <a:xfrm>
            <a:off x="381000" y="11430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 xmlns:p14="http://schemas.microsoft.com/office/powerpoint/2010/main" val="337129076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 xmlns:p14="http://schemas.microsoft.com/office/powerpoint/2010/main" val="166452245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F87BE8-2E6C-422A-8CF9-EAD55844627C}"/>
              </a:ext>
            </a:extLst>
          </p:cNvPr>
          <p:cNvSpPr>
            <a:spLocks noGrp="1"/>
          </p:cNvSpPr>
          <p:nvPr>
            <p:ph type="title"/>
          </p:nvPr>
        </p:nvSpPr>
        <p:spPr>
          <a:xfrm>
            <a:off x="990600" y="304800"/>
            <a:ext cx="7200900" cy="731839"/>
          </a:xfrm>
        </p:spPr>
        <p:txBody>
          <a:bodyPr/>
          <a:lstStyle/>
          <a:p>
            <a:r>
              <a:rPr lang="en-MY" dirty="0"/>
              <a:t>1.1 Prepare</a:t>
            </a:r>
          </a:p>
        </p:txBody>
      </p:sp>
      <p:sp>
        <p:nvSpPr>
          <p:cNvPr id="3" name="Content Placeholder 2">
            <a:extLst>
              <a:ext uri="{FF2B5EF4-FFF2-40B4-BE49-F238E27FC236}">
                <a16:creationId xmlns="" xmlns:a16="http://schemas.microsoft.com/office/drawing/2014/main" id="{201A88FD-5513-4D4F-90CA-288A5D341D75}"/>
              </a:ext>
            </a:extLst>
          </p:cNvPr>
          <p:cNvSpPr>
            <a:spLocks noGrp="1"/>
          </p:cNvSpPr>
          <p:nvPr>
            <p:ph idx="1"/>
          </p:nvPr>
        </p:nvSpPr>
        <p:spPr>
          <a:xfrm>
            <a:off x="838200" y="1371601"/>
            <a:ext cx="7334250" cy="4419600"/>
          </a:xfrm>
        </p:spPr>
        <p:txBody>
          <a:bodyPr>
            <a:normAutofit/>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 xmlns:p14="http://schemas.microsoft.com/office/powerpoint/2010/main" val="372921345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 xmlns:p14="http://schemas.microsoft.com/office/powerpoint/2010/main" val="186530871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 xmlns:p14="http://schemas.microsoft.com/office/powerpoint/2010/main" val="353272741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 xmlns:p14="http://schemas.microsoft.com/office/powerpoint/2010/main" val="256570211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 xmlns:p14="http://schemas.microsoft.com/office/powerpoint/2010/main" val="106367352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685800"/>
          </a:xfrm>
        </p:spPr>
        <p:txBody>
          <a:bodyPr>
            <a:normAutofit/>
          </a:bodyPr>
          <a:lstStyle/>
          <a:p>
            <a:r>
              <a:rPr lang="en-US" dirty="0" smtClean="0"/>
              <a:t>Grievance Process for nonunion companies</a:t>
            </a:r>
            <a:endParaRPr lang="en-US" dirty="0"/>
          </a:p>
        </p:txBody>
      </p:sp>
      <p:pic>
        <p:nvPicPr>
          <p:cNvPr id="1026" name="Picture 2"/>
          <p:cNvPicPr>
            <a:picLocks noChangeAspect="1" noChangeArrowheads="1"/>
          </p:cNvPicPr>
          <p:nvPr/>
        </p:nvPicPr>
        <p:blipFill>
          <a:blip r:embed="rId2"/>
          <a:srcRect/>
          <a:stretch>
            <a:fillRect/>
          </a:stretch>
        </p:blipFill>
        <p:spPr bwMode="auto">
          <a:xfrm>
            <a:off x="1752600" y="1219200"/>
            <a:ext cx="5762625" cy="4943475"/>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Arbitration</a:t>
            </a:r>
            <a:endParaRPr lang="en-US" dirty="0"/>
          </a:p>
        </p:txBody>
      </p:sp>
      <p:sp>
        <p:nvSpPr>
          <p:cNvPr id="3" name="Content Placeholder 2"/>
          <p:cNvSpPr>
            <a:spLocks noGrp="1"/>
          </p:cNvSpPr>
          <p:nvPr>
            <p:ph idx="1"/>
          </p:nvPr>
        </p:nvSpPr>
        <p:spPr>
          <a:xfrm>
            <a:off x="457200" y="1981201"/>
            <a:ext cx="8077200" cy="2285999"/>
          </a:xfrm>
        </p:spPr>
        <p:txBody>
          <a:bodyPr>
            <a:normAutofit/>
          </a:bodyPr>
          <a:lstStyle/>
          <a:p>
            <a:r>
              <a:rPr lang="en-US" sz="2400" dirty="0" smtClean="0"/>
              <a:t>Arbitration is the process of having a labor dispute resolved by an impartial third party who examines information from both sides and renders a judgment. The parties agree beforehand to accept the decision of an impartial judge called an arbitrator</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731839"/>
          </a:xfrm>
        </p:spPr>
        <p:txBody>
          <a:bodyPr/>
          <a:lstStyle/>
          <a:p>
            <a:r>
              <a:rPr lang="en-US" dirty="0" smtClean="0"/>
              <a:t>Alternative Dispute Resolution</a:t>
            </a:r>
            <a:endParaRPr lang="en-US" dirty="0"/>
          </a:p>
        </p:txBody>
      </p:sp>
      <p:sp>
        <p:nvSpPr>
          <p:cNvPr id="3" name="Content Placeholder 2"/>
          <p:cNvSpPr>
            <a:spLocks noGrp="1"/>
          </p:cNvSpPr>
          <p:nvPr>
            <p:ph idx="1"/>
          </p:nvPr>
        </p:nvSpPr>
        <p:spPr>
          <a:xfrm>
            <a:off x="762000" y="1143001"/>
            <a:ext cx="7410450" cy="4648200"/>
          </a:xfrm>
        </p:spPr>
        <p:txBody>
          <a:bodyPr>
            <a:normAutofit fontScale="92500"/>
          </a:bodyPr>
          <a:lstStyle/>
          <a:p>
            <a:r>
              <a:rPr lang="en-US" sz="2400" dirty="0" smtClean="0"/>
              <a:t>The enormous time and expense associated with litigation has prompted employers to pursue arbitration and other methods for resolving disagreements. These methods, known generally as alternative dispute resolution, include negotiation, mediation, binding arbitration, and even rent-a-judge services. </a:t>
            </a:r>
          </a:p>
          <a:p>
            <a:r>
              <a:rPr lang="en-US" sz="2400" dirty="0" smtClean="0"/>
              <a:t>When two parties are unable to peacefully negotiate an acceptable solution, the next step is to ask for the services of a mediator. The mediator examines both sides of the dispute and tries to help both parties understand the other and find an acceptable compromise. If mediation fails, the parties can agree to submit the issue to binding arbitration and promise to live by the arbitrator's decision</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762000" y="1371600"/>
            <a:ext cx="7772400" cy="4648199"/>
          </a:xfrm>
        </p:spPr>
        <p:txBody>
          <a:bodyPr>
            <a:noAutofit/>
          </a:bodyPr>
          <a:lstStyle/>
          <a:p>
            <a:pPr>
              <a:buNone/>
            </a:pPr>
            <a:r>
              <a:rPr lang="en-US" sz="2400" dirty="0" smtClean="0"/>
              <a:t>Which of the following actions is a PRIMARY deterrent against employees organizing to form labor unions?</a:t>
            </a:r>
          </a:p>
          <a:p>
            <a:pPr>
              <a:buNone/>
            </a:pPr>
            <a:endParaRPr lang="en-US" sz="2400" dirty="0" smtClean="0"/>
          </a:p>
          <a:p>
            <a:pPr marL="457200" indent="-457200">
              <a:buAutoNum type="alphaUcPeriod"/>
            </a:pPr>
            <a:r>
              <a:rPr lang="en-US" sz="2400" dirty="0" smtClean="0"/>
              <a:t>Developing an alternative dispute resolution mechanism </a:t>
            </a:r>
          </a:p>
          <a:p>
            <a:pPr marL="457200" indent="-457200">
              <a:buAutoNum type="alphaUcPeriod"/>
            </a:pPr>
            <a:r>
              <a:rPr lang="en-US" sz="2400" dirty="0" smtClean="0"/>
              <a:t>Employer encourages a participative style management</a:t>
            </a:r>
          </a:p>
          <a:p>
            <a:pPr marL="457200" indent="-457200">
              <a:buAutoNum type="alphaUcPeriod"/>
            </a:pPr>
            <a:r>
              <a:rPr lang="en-US" sz="2400" dirty="0" smtClean="0"/>
              <a:t>Creation of work councils </a:t>
            </a:r>
          </a:p>
          <a:p>
            <a:pPr marL="457200" indent="-457200">
              <a:buAutoNum type="alphaUcPeriod"/>
            </a:pPr>
            <a:r>
              <a:rPr lang="en-US" sz="2400" dirty="0" smtClean="0"/>
              <a:t>Creation of codetermination requirements </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dirty="0" smtClean="0"/>
              <a:t>Option A</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5297674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0E26E-1127-476E-B3CB-282DBD02601A}"/>
              </a:ext>
            </a:extLst>
          </p:cNvPr>
          <p:cNvSpPr>
            <a:spLocks noGrp="1"/>
          </p:cNvSpPr>
          <p:nvPr>
            <p:ph type="title"/>
          </p:nvPr>
        </p:nvSpPr>
        <p:spPr>
          <a:xfrm>
            <a:off x="838200" y="228600"/>
            <a:ext cx="7200900" cy="655639"/>
          </a:xfrm>
        </p:spPr>
        <p:txBody>
          <a:bodyPr/>
          <a:lstStyle/>
          <a:p>
            <a:r>
              <a:rPr lang="en-MY" dirty="0"/>
              <a:t>Employee Engagement</a:t>
            </a:r>
          </a:p>
        </p:txBody>
      </p:sp>
      <p:sp>
        <p:nvSpPr>
          <p:cNvPr id="3" name="Content Placeholder 2">
            <a:extLst>
              <a:ext uri="{FF2B5EF4-FFF2-40B4-BE49-F238E27FC236}">
                <a16:creationId xmlns="" xmlns:a16="http://schemas.microsoft.com/office/drawing/2014/main" id="{3BDD8784-27EC-422B-BAF1-BDFDFC07317A}"/>
              </a:ext>
            </a:extLst>
          </p:cNvPr>
          <p:cNvSpPr>
            <a:spLocks noGrp="1"/>
          </p:cNvSpPr>
          <p:nvPr>
            <p:ph idx="1"/>
          </p:nvPr>
        </p:nvSpPr>
        <p:spPr>
          <a:xfrm>
            <a:off x="838200" y="1066800"/>
            <a:ext cx="7696200" cy="4876799"/>
          </a:xfrm>
        </p:spPr>
        <p:txBody>
          <a:bodyPr>
            <a:normAutofit lnSpcReduction="10000"/>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 xmlns:p14="http://schemas.microsoft.com/office/powerpoint/2010/main" val="205084996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 xmlns:a16="http://schemas.microsoft.com/office/drawing/2014/main"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 xmlns:p14="http://schemas.microsoft.com/office/powerpoint/2010/main" val="201978496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 xmlns:a16="http://schemas.microsoft.com/office/drawing/2014/main" id="{F69BEA48-8862-40FE-B1F7-12E3BFDCB66B}"/>
              </a:ext>
            </a:extLst>
          </p:cNvPr>
          <p:cNvPicPr>
            <a:picLocks noChangeAspect="1"/>
          </p:cNvPicPr>
          <p:nvPr/>
        </p:nvPicPr>
        <p:blipFill>
          <a:blip r:embed="rId2"/>
          <a:stretch>
            <a:fillRect/>
          </a:stretch>
        </p:blipFill>
        <p:spPr>
          <a:xfrm>
            <a:off x="1828800" y="3810000"/>
            <a:ext cx="4873327" cy="2082735"/>
          </a:xfrm>
          <a:prstGeom prst="rect">
            <a:avLst/>
          </a:prstGeom>
        </p:spPr>
      </p:pic>
    </p:spTree>
    <p:extLst>
      <p:ext uri="{BB962C8B-B14F-4D97-AF65-F5344CB8AC3E}">
        <p14:creationId xmlns="" xmlns:p14="http://schemas.microsoft.com/office/powerpoint/2010/main" val="132379680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1544D-D3BC-4E7A-9093-E7406D3D5CB1}"/>
              </a:ext>
            </a:extLst>
          </p:cNvPr>
          <p:cNvSpPr>
            <a:spLocks noGrp="1"/>
          </p:cNvSpPr>
          <p:nvPr>
            <p:ph type="title"/>
          </p:nvPr>
        </p:nvSpPr>
        <p:spPr>
          <a:xfrm>
            <a:off x="914400" y="228600"/>
            <a:ext cx="7200900" cy="655639"/>
          </a:xfrm>
        </p:spPr>
        <p:txBody>
          <a:bodyPr/>
          <a:lstStyle/>
          <a:p>
            <a:r>
              <a:rPr lang="en-MY" dirty="0"/>
              <a:t>Three Dimensions</a:t>
            </a:r>
          </a:p>
        </p:txBody>
      </p:sp>
      <p:sp>
        <p:nvSpPr>
          <p:cNvPr id="3" name="Content Placeholder 2">
            <a:extLst>
              <a:ext uri="{FF2B5EF4-FFF2-40B4-BE49-F238E27FC236}">
                <a16:creationId xmlns="" xmlns:a16="http://schemas.microsoft.com/office/drawing/2014/main" id="{E3697F1A-E4E1-4503-BB26-0E45D9BF5093}"/>
              </a:ext>
            </a:extLst>
          </p:cNvPr>
          <p:cNvSpPr>
            <a:spLocks noGrp="1"/>
          </p:cNvSpPr>
          <p:nvPr>
            <p:ph idx="1"/>
          </p:nvPr>
        </p:nvSpPr>
        <p:spPr>
          <a:xfrm>
            <a:off x="914400" y="12954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 xmlns:p14="http://schemas.microsoft.com/office/powerpoint/2010/main" val="364200805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C5AC6B-867D-4100-B23B-49FAFF71BBAA}"/>
              </a:ext>
            </a:extLst>
          </p:cNvPr>
          <p:cNvSpPr>
            <a:spLocks noGrp="1"/>
          </p:cNvSpPr>
          <p:nvPr>
            <p:ph type="title"/>
          </p:nvPr>
        </p:nvSpPr>
        <p:spPr>
          <a:xfrm>
            <a:off x="838200" y="228600"/>
            <a:ext cx="7200900" cy="731839"/>
          </a:xfrm>
        </p:spPr>
        <p:txBody>
          <a:bodyPr/>
          <a:lstStyle/>
          <a:p>
            <a:r>
              <a:rPr lang="en-MY" dirty="0"/>
              <a:t>Employee Engagement Model</a:t>
            </a:r>
          </a:p>
        </p:txBody>
      </p:sp>
      <p:pic>
        <p:nvPicPr>
          <p:cNvPr id="5" name="Picture 4">
            <a:extLst>
              <a:ext uri="{FF2B5EF4-FFF2-40B4-BE49-F238E27FC236}">
                <a16:creationId xmlns="" xmlns:a16="http://schemas.microsoft.com/office/drawing/2014/main" id="{81E4FD1E-2BAF-4F6C-8684-C9C11A46F847}"/>
              </a:ext>
            </a:extLst>
          </p:cNvPr>
          <p:cNvPicPr>
            <a:picLocks noChangeAspect="1"/>
          </p:cNvPicPr>
          <p:nvPr/>
        </p:nvPicPr>
        <p:blipFill>
          <a:blip r:embed="rId2"/>
          <a:stretch>
            <a:fillRect/>
          </a:stretch>
        </p:blipFill>
        <p:spPr>
          <a:xfrm>
            <a:off x="990600" y="1143000"/>
            <a:ext cx="7564924" cy="4680520"/>
          </a:xfrm>
          <a:prstGeom prst="rect">
            <a:avLst/>
          </a:prstGeom>
        </p:spPr>
      </p:pic>
    </p:spTree>
    <p:extLst>
      <p:ext uri="{BB962C8B-B14F-4D97-AF65-F5344CB8AC3E}">
        <p14:creationId xmlns="" xmlns:p14="http://schemas.microsoft.com/office/powerpoint/2010/main" val="379115453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 xmlns:a16="http://schemas.microsoft.com/office/drawing/2014/main" id="{191B6120-CDFD-4ADF-9780-52088BD7D672}"/>
              </a:ext>
            </a:extLst>
          </p:cNvPr>
          <p:cNvSpPr>
            <a:spLocks noGrp="1"/>
          </p:cNvSpPr>
          <p:nvPr>
            <p:ph idx="1"/>
          </p:nvPr>
        </p:nvSpPr>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 xmlns:p14="http://schemas.microsoft.com/office/powerpoint/2010/main" val="37421088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7AB16-078E-494C-8131-942C06E208F0}"/>
              </a:ext>
            </a:extLst>
          </p:cNvPr>
          <p:cNvSpPr>
            <a:spLocks noGrp="1"/>
          </p:cNvSpPr>
          <p:nvPr>
            <p:ph type="title"/>
          </p:nvPr>
        </p:nvSpPr>
        <p:spPr>
          <a:xfrm>
            <a:off x="838200" y="304800"/>
            <a:ext cx="7200900" cy="579439"/>
          </a:xfrm>
        </p:spPr>
        <p:txBody>
          <a:bodyPr/>
          <a:lstStyle/>
          <a:p>
            <a:r>
              <a:rPr lang="en-MY" dirty="0"/>
              <a:t>2. Leadership</a:t>
            </a:r>
          </a:p>
        </p:txBody>
      </p:sp>
      <p:sp>
        <p:nvSpPr>
          <p:cNvPr id="3" name="Content Placeholder 2">
            <a:extLst>
              <a:ext uri="{FF2B5EF4-FFF2-40B4-BE49-F238E27FC236}">
                <a16:creationId xmlns="" xmlns:a16="http://schemas.microsoft.com/office/drawing/2014/main" id="{56318A63-F7CE-4540-9347-ED3DB6329DC6}"/>
              </a:ext>
            </a:extLst>
          </p:cNvPr>
          <p:cNvSpPr>
            <a:spLocks noGrp="1"/>
          </p:cNvSpPr>
          <p:nvPr>
            <p:ph idx="1"/>
          </p:nvPr>
        </p:nvSpPr>
        <p:spPr>
          <a:xfrm>
            <a:off x="533400" y="1066800"/>
            <a:ext cx="8359080" cy="5064125"/>
          </a:xfrm>
        </p:spPr>
        <p:txBody>
          <a:bodyPr>
            <a:normAutofit lnSpcReduction="100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 xmlns:p14="http://schemas.microsoft.com/office/powerpoint/2010/main" val="223605307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371023-1F62-4F08-9B5C-C036DBEA3E24}"/>
              </a:ext>
            </a:extLst>
          </p:cNvPr>
          <p:cNvSpPr>
            <a:spLocks noGrp="1"/>
          </p:cNvSpPr>
          <p:nvPr>
            <p:ph type="title"/>
          </p:nvPr>
        </p:nvSpPr>
        <p:spPr>
          <a:xfrm>
            <a:off x="914400" y="228600"/>
            <a:ext cx="7200900" cy="655639"/>
          </a:xfrm>
        </p:spPr>
        <p:txBody>
          <a:bodyPr/>
          <a:lstStyle/>
          <a:p>
            <a:r>
              <a:rPr lang="en-MY" dirty="0"/>
              <a:t>3. Performance</a:t>
            </a:r>
          </a:p>
        </p:txBody>
      </p:sp>
      <p:sp>
        <p:nvSpPr>
          <p:cNvPr id="3" name="Content Placeholder 2">
            <a:extLst>
              <a:ext uri="{FF2B5EF4-FFF2-40B4-BE49-F238E27FC236}">
                <a16:creationId xmlns="" xmlns:a16="http://schemas.microsoft.com/office/drawing/2014/main" id="{03135F65-0EE1-4645-BC64-3F22E7B9B6F0}"/>
              </a:ext>
            </a:extLst>
          </p:cNvPr>
          <p:cNvSpPr>
            <a:spLocks noGrp="1"/>
          </p:cNvSpPr>
          <p:nvPr>
            <p:ph idx="1"/>
          </p:nvPr>
        </p:nvSpPr>
        <p:spPr>
          <a:xfrm>
            <a:off x="685800" y="1066801"/>
            <a:ext cx="7486650" cy="4724400"/>
          </a:xfrm>
        </p:spPr>
        <p:txBody>
          <a:bodyPr>
            <a:normAutofit/>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 xmlns:p14="http://schemas.microsoft.com/office/powerpoint/2010/main" val="28147956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0DF45-4886-4376-93D6-4765BB35C06B}"/>
              </a:ext>
            </a:extLst>
          </p:cNvPr>
          <p:cNvSpPr>
            <a:spLocks noGrp="1"/>
          </p:cNvSpPr>
          <p:nvPr>
            <p:ph type="title"/>
          </p:nvPr>
        </p:nvSpPr>
        <p:spPr>
          <a:xfrm>
            <a:off x="990600" y="228600"/>
            <a:ext cx="7200900" cy="808039"/>
          </a:xfrm>
        </p:spPr>
        <p:txBody>
          <a:bodyPr/>
          <a:lstStyle/>
          <a:p>
            <a:r>
              <a:rPr lang="en-MY" dirty="0"/>
              <a:t>4. The Basics</a:t>
            </a:r>
          </a:p>
        </p:txBody>
      </p:sp>
      <p:sp>
        <p:nvSpPr>
          <p:cNvPr id="3" name="Content Placeholder 2">
            <a:extLst>
              <a:ext uri="{FF2B5EF4-FFF2-40B4-BE49-F238E27FC236}">
                <a16:creationId xmlns="" xmlns:a16="http://schemas.microsoft.com/office/drawing/2014/main"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 xmlns:p14="http://schemas.microsoft.com/office/powerpoint/2010/main" val="93960502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74DF67-611B-4149-AA95-6C79DEC59B68}"/>
              </a:ext>
            </a:extLst>
          </p:cNvPr>
          <p:cNvSpPr>
            <a:spLocks noGrp="1"/>
          </p:cNvSpPr>
          <p:nvPr>
            <p:ph type="title"/>
          </p:nvPr>
        </p:nvSpPr>
        <p:spPr>
          <a:xfrm>
            <a:off x="838200" y="228600"/>
            <a:ext cx="7200900" cy="579439"/>
          </a:xfrm>
        </p:spPr>
        <p:txBody>
          <a:bodyPr/>
          <a:lstStyle/>
          <a:p>
            <a:r>
              <a:rPr lang="en-MY" dirty="0"/>
              <a:t>5. The Work</a:t>
            </a:r>
          </a:p>
        </p:txBody>
      </p:sp>
      <p:sp>
        <p:nvSpPr>
          <p:cNvPr id="3" name="Content Placeholder 2">
            <a:extLst>
              <a:ext uri="{FF2B5EF4-FFF2-40B4-BE49-F238E27FC236}">
                <a16:creationId xmlns="" xmlns:a16="http://schemas.microsoft.com/office/drawing/2014/main" id="{334B6377-3A56-47EC-BA4C-F7AD302CF5FB}"/>
              </a:ext>
            </a:extLst>
          </p:cNvPr>
          <p:cNvSpPr>
            <a:spLocks noGrp="1"/>
          </p:cNvSpPr>
          <p:nvPr>
            <p:ph idx="1"/>
          </p:nvPr>
        </p:nvSpPr>
        <p:spPr>
          <a:xfrm>
            <a:off x="533400" y="914400"/>
            <a:ext cx="8305800" cy="5486400"/>
          </a:xfrm>
        </p:spPr>
        <p:txBody>
          <a:bodyPr>
            <a:normAutofit/>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 xmlns:p14="http://schemas.microsoft.com/office/powerpoint/2010/main" val="321695404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1C7316-DD7E-45ED-92DE-050298FAAE66}"/>
              </a:ext>
            </a:extLst>
          </p:cNvPr>
          <p:cNvSpPr>
            <a:spLocks noGrp="1"/>
          </p:cNvSpPr>
          <p:nvPr>
            <p:ph type="title"/>
          </p:nvPr>
        </p:nvSpPr>
        <p:spPr>
          <a:xfrm>
            <a:off x="990600" y="304800"/>
            <a:ext cx="7200900" cy="7318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C722AAE9-9C72-4C5D-A37B-B0AD519E1795}"/>
              </a:ext>
            </a:extLst>
          </p:cNvPr>
          <p:cNvSpPr>
            <a:spLocks noGrp="1"/>
          </p:cNvSpPr>
          <p:nvPr>
            <p:ph idx="1"/>
          </p:nvPr>
        </p:nvSpPr>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 xmlns:p14="http://schemas.microsoft.com/office/powerpoint/2010/main" val="254121323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C0D03-5576-42E7-9A7E-DFD07009F07D}"/>
              </a:ext>
            </a:extLst>
          </p:cNvPr>
          <p:cNvSpPr>
            <a:spLocks noGrp="1"/>
          </p:cNvSpPr>
          <p:nvPr>
            <p:ph type="title"/>
          </p:nvPr>
        </p:nvSpPr>
        <p:spPr>
          <a:xfrm>
            <a:off x="914400" y="381000"/>
            <a:ext cx="7200900" cy="731839"/>
          </a:xfrm>
        </p:spPr>
        <p:txBody>
          <a:bodyPr/>
          <a:lstStyle/>
          <a:p>
            <a:r>
              <a:rPr lang="en-MY" dirty="0"/>
              <a:t>6. Company Practices </a:t>
            </a:r>
          </a:p>
        </p:txBody>
      </p:sp>
      <p:sp>
        <p:nvSpPr>
          <p:cNvPr id="3" name="Content Placeholder 2">
            <a:extLst>
              <a:ext uri="{FF2B5EF4-FFF2-40B4-BE49-F238E27FC236}">
                <a16:creationId xmlns="" xmlns:a16="http://schemas.microsoft.com/office/drawing/2014/main"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 xmlns:p14="http://schemas.microsoft.com/office/powerpoint/2010/main" val="161497710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 xmlns:p14="http://schemas.microsoft.com/office/powerpoint/2010/main" val="103504107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 xmlns:p14="http://schemas.microsoft.com/office/powerpoint/2010/main" val="38162263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318108293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667525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F5C53C-4E48-4234-A4B6-8CD02EA0E1B5}"/>
              </a:ext>
            </a:extLst>
          </p:cNvPr>
          <p:cNvSpPr>
            <a:spLocks noGrp="1"/>
          </p:cNvSpPr>
          <p:nvPr>
            <p:ph type="title"/>
          </p:nvPr>
        </p:nvSpPr>
        <p:spPr>
          <a:xfrm>
            <a:off x="914400" y="304800"/>
            <a:ext cx="7200900" cy="731839"/>
          </a:xfrm>
        </p:spPr>
        <p:txBody>
          <a:bodyPr/>
          <a:lstStyle/>
          <a:p>
            <a:r>
              <a:rPr lang="en-MY" dirty="0"/>
              <a:t>Employee Survey</a:t>
            </a:r>
          </a:p>
        </p:txBody>
      </p:sp>
      <p:sp>
        <p:nvSpPr>
          <p:cNvPr id="3" name="Content Placeholder 2">
            <a:extLst>
              <a:ext uri="{FF2B5EF4-FFF2-40B4-BE49-F238E27FC236}">
                <a16:creationId xmlns="" xmlns:a16="http://schemas.microsoft.com/office/drawing/2014/main" id="{4F635B9F-AE5C-4280-84FC-55FB39AC3E66}"/>
              </a:ext>
            </a:extLst>
          </p:cNvPr>
          <p:cNvSpPr>
            <a:spLocks noGrp="1"/>
          </p:cNvSpPr>
          <p:nvPr>
            <p:ph idx="1"/>
          </p:nvPr>
        </p:nvSpPr>
        <p:spPr>
          <a:xfrm>
            <a:off x="914400" y="1371601"/>
            <a:ext cx="7258050" cy="44196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 xmlns:p14="http://schemas.microsoft.com/office/powerpoint/2010/main" val="14443616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 xmlns:p14="http://schemas.microsoft.com/office/powerpoint/2010/main" val="56286772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 xmlns:a16="http://schemas.microsoft.com/office/drawing/2014/main"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 xmlns:p14="http://schemas.microsoft.com/office/powerpoint/2010/main" val="21966819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 xmlns:a16="http://schemas.microsoft.com/office/drawing/2014/main"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 xmlns:p14="http://schemas.microsoft.com/office/powerpoint/2010/main" val="167710330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 xmlns:a16="http://schemas.microsoft.com/office/drawing/2014/main"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 xmlns:p14="http://schemas.microsoft.com/office/powerpoint/2010/main" val="58630420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A20284-CAED-4E57-9DA9-C0A9504A6791}"/>
              </a:ext>
            </a:extLst>
          </p:cNvPr>
          <p:cNvSpPr>
            <a:spLocks noGrp="1"/>
          </p:cNvSpPr>
          <p:nvPr>
            <p:ph type="title"/>
          </p:nvPr>
        </p:nvSpPr>
        <p:spPr>
          <a:xfrm>
            <a:off x="838200" y="228600"/>
            <a:ext cx="7200900" cy="655639"/>
          </a:xfrm>
        </p:spPr>
        <p:txBody>
          <a:bodyPr/>
          <a:lstStyle/>
          <a:p>
            <a:r>
              <a:rPr lang="en-MY" dirty="0"/>
              <a:t>3. Implementation</a:t>
            </a:r>
          </a:p>
        </p:txBody>
      </p:sp>
      <p:sp>
        <p:nvSpPr>
          <p:cNvPr id="3" name="Content Placeholder 2">
            <a:extLst>
              <a:ext uri="{FF2B5EF4-FFF2-40B4-BE49-F238E27FC236}">
                <a16:creationId xmlns="" xmlns:a16="http://schemas.microsoft.com/office/drawing/2014/main" id="{9CF2EA1B-2E79-4408-9B70-D8EBBD996046}"/>
              </a:ext>
            </a:extLst>
          </p:cNvPr>
          <p:cNvSpPr>
            <a:spLocks noGrp="1"/>
          </p:cNvSpPr>
          <p:nvPr>
            <p:ph idx="1"/>
          </p:nvPr>
        </p:nvSpPr>
        <p:spPr>
          <a:xfrm>
            <a:off x="762000" y="1066800"/>
            <a:ext cx="7543800" cy="45720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 xmlns:p14="http://schemas.microsoft.com/office/powerpoint/2010/main" val="329552460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773D6A-E89F-43D4-825A-CCB346D48F7E}"/>
              </a:ext>
            </a:extLst>
          </p:cNvPr>
          <p:cNvSpPr>
            <a:spLocks noGrp="1"/>
          </p:cNvSpPr>
          <p:nvPr>
            <p:ph type="title"/>
          </p:nvPr>
        </p:nvSpPr>
        <p:spPr>
          <a:xfrm>
            <a:off x="914400" y="304800"/>
            <a:ext cx="7200900" cy="731839"/>
          </a:xfrm>
        </p:spPr>
        <p:txBody>
          <a:bodyPr/>
          <a:lstStyle/>
          <a:p>
            <a:r>
              <a:rPr lang="en-MY" dirty="0"/>
              <a:t>4. Analysis</a:t>
            </a:r>
          </a:p>
        </p:txBody>
      </p:sp>
      <p:sp>
        <p:nvSpPr>
          <p:cNvPr id="3" name="Content Placeholder 2">
            <a:extLst>
              <a:ext uri="{FF2B5EF4-FFF2-40B4-BE49-F238E27FC236}">
                <a16:creationId xmlns="" xmlns:a16="http://schemas.microsoft.com/office/drawing/2014/main" id="{216E3A44-5CDA-4574-80EC-248BAE72182F}"/>
              </a:ext>
            </a:extLst>
          </p:cNvPr>
          <p:cNvSpPr>
            <a:spLocks noGrp="1"/>
          </p:cNvSpPr>
          <p:nvPr>
            <p:ph idx="1"/>
          </p:nvPr>
        </p:nvSpPr>
        <p:spPr>
          <a:xfrm>
            <a:off x="914400" y="1371600"/>
            <a:ext cx="7467600" cy="43434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 xmlns:p14="http://schemas.microsoft.com/office/powerpoint/2010/main" val="383262640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D32A29-75C7-42DA-9C16-AEF0537DE2F8}"/>
              </a:ext>
            </a:extLst>
          </p:cNvPr>
          <p:cNvSpPr>
            <a:spLocks noGrp="1"/>
          </p:cNvSpPr>
          <p:nvPr>
            <p:ph type="title"/>
          </p:nvPr>
        </p:nvSpPr>
        <p:spPr>
          <a:xfrm>
            <a:off x="990600" y="381000"/>
            <a:ext cx="7200900" cy="655639"/>
          </a:xfrm>
        </p:spPr>
        <p:txBody>
          <a:bodyPr/>
          <a:lstStyle/>
          <a:p>
            <a:r>
              <a:rPr lang="en-MY" dirty="0"/>
              <a:t>5. Action Planning</a:t>
            </a:r>
          </a:p>
        </p:txBody>
      </p:sp>
      <p:sp>
        <p:nvSpPr>
          <p:cNvPr id="3" name="Content Placeholder 2">
            <a:extLst>
              <a:ext uri="{FF2B5EF4-FFF2-40B4-BE49-F238E27FC236}">
                <a16:creationId xmlns="" xmlns:a16="http://schemas.microsoft.com/office/drawing/2014/main" id="{CBE4EC8E-5D52-4150-809D-4226E41799C4}"/>
              </a:ext>
            </a:extLst>
          </p:cNvPr>
          <p:cNvSpPr>
            <a:spLocks noGrp="1"/>
          </p:cNvSpPr>
          <p:nvPr>
            <p:ph idx="1"/>
          </p:nvPr>
        </p:nvSpPr>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 xmlns:p14="http://schemas.microsoft.com/office/powerpoint/2010/main" val="3685309167"/>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48773908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 xmlns:a16="http://schemas.microsoft.com/office/drawing/2014/main" id="{0599D2C2-4766-41D5-94C2-DDF9389E8CF2}"/>
              </a:ext>
            </a:extLst>
          </p:cNvPr>
          <p:cNvSpPr>
            <a:spLocks noGrp="1"/>
          </p:cNvSpPr>
          <p:nvPr>
            <p:ph idx="1"/>
          </p:nvPr>
        </p:nvSpPr>
        <p:spPr/>
        <p:txBody>
          <a:bodyPr>
            <a:normAutofit/>
          </a:bodyPr>
          <a:lstStyle/>
          <a:p>
            <a:pPr marL="0" indent="0">
              <a:buNone/>
            </a:pPr>
            <a:r>
              <a:rPr lang="en-MY" sz="2400" dirty="0"/>
              <a:t>An EWC is a body that represents employees of the multinational in the European Economic Area in discussions with management on transnational issues</a:t>
            </a:r>
          </a:p>
        </p:txBody>
      </p:sp>
    </p:spTree>
    <p:extLst>
      <p:ext uri="{BB962C8B-B14F-4D97-AF65-F5344CB8AC3E}">
        <p14:creationId xmlns="" xmlns:p14="http://schemas.microsoft.com/office/powerpoint/2010/main" val="275970170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 xmlns:a16="http://schemas.microsoft.com/office/drawing/2014/main"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 xmlns:p14="http://schemas.microsoft.com/office/powerpoint/2010/main" val="201105795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 xmlns:a16="http://schemas.microsoft.com/office/drawing/2014/main"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 xmlns:p14="http://schemas.microsoft.com/office/powerpoint/2010/main" val="3967994431"/>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 xmlns:p14="http://schemas.microsoft.com/office/powerpoint/2010/main" val="3483069311"/>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275100724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 xmlns:p14="http://schemas.microsoft.com/office/powerpoint/2010/main"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4297</TotalTime>
  <Words>3485</Words>
  <Application>Microsoft Office PowerPoint</Application>
  <PresentationFormat>On-screen Show (4:3)</PresentationFormat>
  <Paragraphs>277</Paragraphs>
  <Slides>73</Slides>
  <Notes>6</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Diamond Grid 16x9</vt:lpstr>
      <vt:lpstr>GLOBAL TALENT MANAGEMENT - III</vt:lpstr>
      <vt:lpstr>Slide 2</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Slide 19</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Slide 29</vt:lpstr>
      <vt:lpstr>Collective Bargaining</vt:lpstr>
      <vt:lpstr>Collective Bargaining Process</vt:lpstr>
      <vt:lpstr>1.1 Prepare</vt:lpstr>
      <vt:lpstr>1.2 Discuss</vt:lpstr>
      <vt:lpstr>1.3 Propose</vt:lpstr>
      <vt:lpstr>1.4 Bargain</vt:lpstr>
      <vt:lpstr>1.5 Settlement</vt:lpstr>
      <vt:lpstr>Grievance Process for nonunion companies</vt:lpstr>
      <vt:lpstr>Arbitration</vt:lpstr>
      <vt:lpstr>Alternative Dispute Resolution</vt:lpstr>
      <vt:lpstr>Question #</vt:lpstr>
      <vt:lpstr>Answer </vt:lpstr>
      <vt:lpstr>Slide 42</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Slide 58</vt:lpstr>
      <vt:lpstr>Employee Survey</vt:lpstr>
      <vt:lpstr>Employee Survey</vt:lpstr>
      <vt:lpstr>1. Preparation</vt:lpstr>
      <vt:lpstr>Steps in Preparation</vt:lpstr>
      <vt:lpstr>2. Communication</vt:lpstr>
      <vt:lpstr>3. Implementation</vt:lpstr>
      <vt:lpstr>4. Analysis</vt:lpstr>
      <vt:lpstr>5. Action Planning</vt:lpstr>
      <vt:lpstr>Slide 67</vt:lpstr>
      <vt:lpstr>European Works Councils (EWCs)</vt:lpstr>
      <vt:lpstr>Purpose of EWC</vt:lpstr>
      <vt:lpstr>European Works Councils (EWCs)</vt:lpstr>
      <vt:lpstr>Question # 4</vt:lpstr>
      <vt:lpstr>Answer # 4</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130</cp:revision>
  <cp:lastPrinted>1601-01-01T00:00:00Z</cp:lastPrinted>
  <dcterms:created xsi:type="dcterms:W3CDTF">2020-07-09T15:12:46Z</dcterms:created>
  <dcterms:modified xsi:type="dcterms:W3CDTF">2022-09-11T17:08:55Z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