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5"/>
  </p:notesMasterIdLst>
  <p:handoutMasterIdLst>
    <p:handoutMasterId r:id="rId106"/>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435" r:id="rId27"/>
    <p:sldId id="436" r:id="rId28"/>
    <p:sldId id="437" r:id="rId29"/>
    <p:sldId id="295" r:id="rId30"/>
    <p:sldId id="296" r:id="rId31"/>
    <p:sldId id="297" r:id="rId32"/>
    <p:sldId id="298" r:id="rId33"/>
    <p:sldId id="299" r:id="rId34"/>
    <p:sldId id="300" r:id="rId35"/>
    <p:sldId id="301" r:id="rId36"/>
    <p:sldId id="447" r:id="rId37"/>
    <p:sldId id="448" r:id="rId38"/>
    <p:sldId id="449" r:id="rId39"/>
    <p:sldId id="445" r:id="rId40"/>
    <p:sldId id="446" r:id="rId41"/>
    <p:sldId id="438" r:id="rId42"/>
    <p:sldId id="325" r:id="rId43"/>
    <p:sldId id="327" r:id="rId44"/>
    <p:sldId id="326" r:id="rId45"/>
    <p:sldId id="328" r:id="rId46"/>
    <p:sldId id="320" r:id="rId47"/>
    <p:sldId id="321" r:id="rId48"/>
    <p:sldId id="322" r:id="rId49"/>
    <p:sldId id="323" r:id="rId50"/>
    <p:sldId id="329" r:id="rId51"/>
    <p:sldId id="330" r:id="rId52"/>
    <p:sldId id="338" r:id="rId53"/>
    <p:sldId id="339" r:id="rId54"/>
    <p:sldId id="341" r:id="rId55"/>
    <p:sldId id="440" r:id="rId56"/>
    <p:sldId id="441" r:id="rId57"/>
    <p:sldId id="439" r:id="rId58"/>
    <p:sldId id="360" r:id="rId59"/>
    <p:sldId id="354" r:id="rId60"/>
    <p:sldId id="361" r:id="rId61"/>
    <p:sldId id="362" r:id="rId62"/>
    <p:sldId id="363" r:id="rId63"/>
    <p:sldId id="367" r:id="rId64"/>
    <p:sldId id="364" r:id="rId65"/>
    <p:sldId id="365" r:id="rId66"/>
    <p:sldId id="442" r:id="rId67"/>
    <p:sldId id="369" r:id="rId68"/>
    <p:sldId id="370" r:id="rId69"/>
    <p:sldId id="371" r:id="rId70"/>
    <p:sldId id="480" r:id="rId71"/>
    <p:sldId id="443" r:id="rId72"/>
    <p:sldId id="444" r:id="rId73"/>
    <p:sldId id="450" r:id="rId74"/>
    <p:sldId id="451" r:id="rId75"/>
    <p:sldId id="452" r:id="rId76"/>
    <p:sldId id="453" r:id="rId77"/>
    <p:sldId id="454" r:id="rId78"/>
    <p:sldId id="455" r:id="rId79"/>
    <p:sldId id="456" r:id="rId80"/>
    <p:sldId id="457" r:id="rId81"/>
    <p:sldId id="458" r:id="rId82"/>
    <p:sldId id="459" r:id="rId83"/>
    <p:sldId id="460" r:id="rId84"/>
    <p:sldId id="461" r:id="rId85"/>
    <p:sldId id="462" r:id="rId86"/>
    <p:sldId id="463" r:id="rId87"/>
    <p:sldId id="464" r:id="rId88"/>
    <p:sldId id="465" r:id="rId89"/>
    <p:sldId id="466" r:id="rId90"/>
    <p:sldId id="467" r:id="rId91"/>
    <p:sldId id="468" r:id="rId92"/>
    <p:sldId id="469" r:id="rId93"/>
    <p:sldId id="470" r:id="rId94"/>
    <p:sldId id="471" r:id="rId95"/>
    <p:sldId id="472" r:id="rId96"/>
    <p:sldId id="473" r:id="rId97"/>
    <p:sldId id="474" r:id="rId98"/>
    <p:sldId id="475" r:id="rId99"/>
    <p:sldId id="476" r:id="rId100"/>
    <p:sldId id="477" r:id="rId101"/>
    <p:sldId id="478" r:id="rId102"/>
    <p:sldId id="479" r:id="rId103"/>
    <p:sldId id="340" r:id="rId10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C39DAA92-CC8A-46B8-9515-C7721D1F0173}" type="presOf" srcId="{68A4D739-C711-457E-A669-3B7ECD74AC4A}" destId="{FF67F93F-A407-49A2-B141-7B65BB8E53A9}" srcOrd="0" destOrd="0" presId="urn:microsoft.com/office/officeart/2005/8/layout/vList2"/>
    <dgm:cxn modelId="{D7AD27C1-915F-46BC-97EB-10C2679787E1}" type="presOf" srcId="{965082A5-4F2C-44B5-84B8-E4A5DBA687F8}" destId="{A25F5F28-D5FB-49AF-B664-F0A191DA018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498611C5-840E-43A7-BFE2-896DF20C502E}" type="presOf" srcId="{703D4D02-5513-427D-B6E9-B2E187EE0C3A}" destId="{CC8763B3-4621-4666-B669-3C5BA2A30DBE}"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4CC6F50-9B0A-48EA-9D44-DD731C4FC548}" type="presOf" srcId="{9FF9C588-5AC7-4213-AC10-D7BF2859CFD7}" destId="{02733F7B-8381-46B4-A62D-60C94EF49351}" srcOrd="0" destOrd="0" presId="urn:microsoft.com/office/officeart/2005/8/layout/vList2"/>
    <dgm:cxn modelId="{B1114A22-2076-423E-9493-8B1B1B6FAC14}" type="presOf" srcId="{D1AE84C2-A515-4BA8-83C0-0E78A9E15C38}" destId="{3BDA4817-0992-461D-A983-C5EF4CA28CFA}" srcOrd="0" destOrd="0" presId="urn:microsoft.com/office/officeart/2005/8/layout/vList2"/>
    <dgm:cxn modelId="{4228EE7D-029E-4059-9FAB-A629556D41B5}" type="presOf" srcId="{86EE1343-CA04-44FA-A535-D9463A5F075B}" destId="{239A56AA-8CA4-45D2-AAA7-F32B26D151DB}" srcOrd="0" destOrd="0" presId="urn:microsoft.com/office/officeart/2005/8/layout/vList2"/>
    <dgm:cxn modelId="{00EAF33B-9928-4902-9271-D70B1ABE6126}" type="presOf" srcId="{0E8A125C-57D8-4962-B2BC-515A47D78819}" destId="{F674B1EB-7C16-427C-9D7D-944E5157F0F6}"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C1A8AC9D-10F2-4FCB-A374-23440EE0631C}" type="presOf" srcId="{986D19B3-115C-4C95-8B54-AC918484F572}" destId="{EED25BC6-B2B6-4C56-9E5E-709FDEAF14BC}" srcOrd="0" destOrd="0" presId="urn:microsoft.com/office/officeart/2005/8/layout/vList2"/>
    <dgm:cxn modelId="{DD02505C-143C-43C9-B61B-9900BCDA6D43}" type="presOf" srcId="{1F470640-5DAD-42E3-867E-55593AAB83FB}" destId="{AF4CAE25-36DD-4480-841D-96F63131B5E8}" srcOrd="0" destOrd="0" presId="urn:microsoft.com/office/officeart/2005/8/layout/vList2"/>
    <dgm:cxn modelId="{772F0BFD-AED1-4A30-9CC3-AF127186845F}" type="presOf" srcId="{41CC5F16-2333-4236-AB61-14AE2075A860}" destId="{F68156AC-9E71-47F1-9CCF-D71776A70B88}" srcOrd="0" destOrd="0" presId="urn:microsoft.com/office/officeart/2005/8/layout/vList2"/>
    <dgm:cxn modelId="{C4CB3DEE-06FE-473B-82E4-A980A43A7891}" type="presParOf" srcId="{CC8763B3-4621-4666-B669-3C5BA2A30DBE}" destId="{02733F7B-8381-46B4-A62D-60C94EF49351}" srcOrd="0" destOrd="0" presId="urn:microsoft.com/office/officeart/2005/8/layout/vList2"/>
    <dgm:cxn modelId="{A3A917A4-2563-43B6-9784-6697E5866B8D}" type="presParOf" srcId="{CC8763B3-4621-4666-B669-3C5BA2A30DBE}" destId="{F72A58CF-D3D9-4463-85F1-BA39DE44F5D8}" srcOrd="1" destOrd="0" presId="urn:microsoft.com/office/officeart/2005/8/layout/vList2"/>
    <dgm:cxn modelId="{2F2639F0-E0E7-4208-A2E7-1204EBC1EFE3}" type="presParOf" srcId="{CC8763B3-4621-4666-B669-3C5BA2A30DBE}" destId="{F674B1EB-7C16-427C-9D7D-944E5157F0F6}" srcOrd="2" destOrd="0" presId="urn:microsoft.com/office/officeart/2005/8/layout/vList2"/>
    <dgm:cxn modelId="{9DB66F8C-F892-49DA-B027-66D57C935541}" type="presParOf" srcId="{CC8763B3-4621-4666-B669-3C5BA2A30DBE}" destId="{F856B672-D9AD-4A1F-BE39-8BA8B85231D0}" srcOrd="3" destOrd="0" presId="urn:microsoft.com/office/officeart/2005/8/layout/vList2"/>
    <dgm:cxn modelId="{BD39655A-3844-49BF-903C-3A302EEA6732}" type="presParOf" srcId="{CC8763B3-4621-4666-B669-3C5BA2A30DBE}" destId="{239A56AA-8CA4-45D2-AAA7-F32B26D151DB}" srcOrd="4" destOrd="0" presId="urn:microsoft.com/office/officeart/2005/8/layout/vList2"/>
    <dgm:cxn modelId="{12CA155E-ABBD-4217-80F6-3858D342AAD8}" type="presParOf" srcId="{CC8763B3-4621-4666-B669-3C5BA2A30DBE}" destId="{E1D6CE79-624A-43AF-8789-0129DE79D455}" srcOrd="5" destOrd="0" presId="urn:microsoft.com/office/officeart/2005/8/layout/vList2"/>
    <dgm:cxn modelId="{101A2420-D37D-407E-9BE3-A3BB3E317C16}" type="presParOf" srcId="{CC8763B3-4621-4666-B669-3C5BA2A30DBE}" destId="{EED25BC6-B2B6-4C56-9E5E-709FDEAF14BC}" srcOrd="6" destOrd="0" presId="urn:microsoft.com/office/officeart/2005/8/layout/vList2"/>
    <dgm:cxn modelId="{12B813D5-469B-423C-8E67-DAF0F722CAFA}" type="presParOf" srcId="{CC8763B3-4621-4666-B669-3C5BA2A30DBE}" destId="{0350F6B5-AD9A-436F-BF30-8D54348BFB68}" srcOrd="7" destOrd="0" presId="urn:microsoft.com/office/officeart/2005/8/layout/vList2"/>
    <dgm:cxn modelId="{34C223BD-F4CD-476C-B1A4-A0E22FAE68A8}" type="presParOf" srcId="{CC8763B3-4621-4666-B669-3C5BA2A30DBE}" destId="{A25F5F28-D5FB-49AF-B664-F0A191DA0189}" srcOrd="8" destOrd="0" presId="urn:microsoft.com/office/officeart/2005/8/layout/vList2"/>
    <dgm:cxn modelId="{1B42C6EE-5E3F-47CC-8F0A-174EB70A2B62}" type="presParOf" srcId="{CC8763B3-4621-4666-B669-3C5BA2A30DBE}" destId="{6180019E-0F66-4E4E-A254-BF736ACB5699}" srcOrd="9" destOrd="0" presId="urn:microsoft.com/office/officeart/2005/8/layout/vList2"/>
    <dgm:cxn modelId="{FB9E6D6F-4B18-4437-84B1-B60FB46BCC70}" type="presParOf" srcId="{CC8763B3-4621-4666-B669-3C5BA2A30DBE}" destId="{FF67F93F-A407-49A2-B141-7B65BB8E53A9}" srcOrd="10" destOrd="0" presId="urn:microsoft.com/office/officeart/2005/8/layout/vList2"/>
    <dgm:cxn modelId="{853602D6-4704-4702-BE2D-DE19BBA3C7CF}" type="presParOf" srcId="{CC8763B3-4621-4666-B669-3C5BA2A30DBE}" destId="{99D1B538-3559-4B20-B080-E694B29EF328}" srcOrd="11" destOrd="0" presId="urn:microsoft.com/office/officeart/2005/8/layout/vList2"/>
    <dgm:cxn modelId="{189D81B4-F95E-4446-B36C-DC2CA8DAC3AA}" type="presParOf" srcId="{CC8763B3-4621-4666-B669-3C5BA2A30DBE}" destId="{AF4CAE25-36DD-4480-841D-96F63131B5E8}" srcOrd="12" destOrd="0" presId="urn:microsoft.com/office/officeart/2005/8/layout/vList2"/>
    <dgm:cxn modelId="{957CC5CD-E80B-4068-9BF9-D3A31F52B57D}" type="presParOf" srcId="{CC8763B3-4621-4666-B669-3C5BA2A30DBE}" destId="{8FDB93D7-0CA2-4641-856A-C026EAE9DBC2}" srcOrd="13" destOrd="0" presId="urn:microsoft.com/office/officeart/2005/8/layout/vList2"/>
    <dgm:cxn modelId="{1CE5150A-41B2-4086-9375-6863AC9770A8}" type="presParOf" srcId="{CC8763B3-4621-4666-B669-3C5BA2A30DBE}" destId="{3BDA4817-0992-461D-A983-C5EF4CA28CFA}" srcOrd="14" destOrd="0" presId="urn:microsoft.com/office/officeart/2005/8/layout/vList2"/>
    <dgm:cxn modelId="{68944B60-3564-4542-9F3B-9D9299464D04}" type="presParOf" srcId="{CC8763B3-4621-4666-B669-3C5BA2A30DBE}" destId="{8A2D7C5C-1C32-4E90-90AA-DD1CED8B7685}" srcOrd="15" destOrd="0" presId="urn:microsoft.com/office/officeart/2005/8/layout/vList2"/>
    <dgm:cxn modelId="{136FF91B-C7A2-4DA8-94FB-F8104707F42B}" type="presParOf" srcId="{CC8763B3-4621-4666-B669-3C5BA2A30DBE}" destId="{F68156AC-9E71-47F1-9CCF-D71776A70B88}" srcOrd="1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8E283097-8DDC-4EF2-A767-4EBAF7904B44}" srcId="{703D4D02-5513-427D-B6E9-B2E187EE0C3A}" destId="{965082A5-4F2C-44B5-84B8-E4A5DBA687F8}" srcOrd="4" destOrd="0" parTransId="{78ACCCBE-F63C-4894-A0A4-04E56025F2D7}" sibTransId="{5CBBB8CB-BA6E-4A6D-92A1-4A074684D6BC}"/>
    <dgm:cxn modelId="{5ECA7A33-A264-4E7A-8F2C-D4FED76AFFBB}" type="presOf" srcId="{1F470640-5DAD-42E3-867E-55593AAB83FB}" destId="{AF4CAE25-36DD-4480-841D-96F63131B5E8}" srcOrd="0" destOrd="0" presId="urn:microsoft.com/office/officeart/2005/8/layout/vList2"/>
    <dgm:cxn modelId="{6763B5BE-63FC-4605-8C92-55E28BAE8189}" type="presOf" srcId="{D1AE84C2-A515-4BA8-83C0-0E78A9E15C38}" destId="{3BDA4817-0992-461D-A983-C5EF4CA28CFA}"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0EBEF525-8E08-44E5-9593-281C09DD87A6}" type="presOf" srcId="{9FF9C588-5AC7-4213-AC10-D7BF2859CFD7}" destId="{02733F7B-8381-46B4-A62D-60C94EF49351}" srcOrd="0" destOrd="0" presId="urn:microsoft.com/office/officeart/2005/8/layout/vList2"/>
    <dgm:cxn modelId="{50883CCD-03BB-414F-BAEB-DAD440E090CE}" type="presOf" srcId="{965082A5-4F2C-44B5-84B8-E4A5DBA687F8}" destId="{A25F5F28-D5FB-49AF-B664-F0A191DA0189}"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0290A8E-2387-450F-8810-F144697216FF}" type="presOf" srcId="{41CC5F16-2333-4236-AB61-14AE2075A860}" destId="{F68156AC-9E71-47F1-9CCF-D71776A70B88}"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BAC3022D-B606-49B5-91D4-00D12D63EE87}" type="presOf" srcId="{986D19B3-115C-4C95-8B54-AC918484F572}" destId="{EED25BC6-B2B6-4C56-9E5E-709FDEAF14BC}" srcOrd="0" destOrd="0" presId="urn:microsoft.com/office/officeart/2005/8/layout/vList2"/>
    <dgm:cxn modelId="{1D743EB6-F9C8-4CEF-9AE5-1469872A8B79}" type="presOf" srcId="{703D4D02-5513-427D-B6E9-B2E187EE0C3A}" destId="{CC8763B3-4621-4666-B669-3C5BA2A30DBE}" srcOrd="0" destOrd="0" presId="urn:microsoft.com/office/officeart/2005/8/layout/vList2"/>
    <dgm:cxn modelId="{CE18F226-B468-4BA7-9B7F-D7AEF15A815E}" type="presOf" srcId="{68A4D739-C711-457E-A669-3B7ECD74AC4A}" destId="{FF67F93F-A407-49A2-B141-7B65BB8E53A9}" srcOrd="0" destOrd="0" presId="urn:microsoft.com/office/officeart/2005/8/layout/vList2"/>
    <dgm:cxn modelId="{D8DCA47D-CE7E-4923-B52F-1E82A3F3A16D}" type="presOf" srcId="{86EE1343-CA04-44FA-A535-D9463A5F075B}" destId="{239A56AA-8CA4-45D2-AAA7-F32B26D151DB}" srcOrd="0" destOrd="0" presId="urn:microsoft.com/office/officeart/2005/8/layout/vList2"/>
    <dgm:cxn modelId="{93F61D68-FD8D-4294-A469-22735F70E244}" type="presOf" srcId="{0E8A125C-57D8-4962-B2BC-515A47D78819}" destId="{F674B1EB-7C16-427C-9D7D-944E5157F0F6}" srcOrd="0" destOrd="0" presId="urn:microsoft.com/office/officeart/2005/8/layout/vList2"/>
    <dgm:cxn modelId="{8CF02D74-07E7-4223-B209-5A8D81327715}" type="presParOf" srcId="{CC8763B3-4621-4666-B669-3C5BA2A30DBE}" destId="{02733F7B-8381-46B4-A62D-60C94EF49351}" srcOrd="0" destOrd="0" presId="urn:microsoft.com/office/officeart/2005/8/layout/vList2"/>
    <dgm:cxn modelId="{17BEAB8B-F4EE-4DE5-8053-DDA770009663}" type="presParOf" srcId="{CC8763B3-4621-4666-B669-3C5BA2A30DBE}" destId="{F72A58CF-D3D9-4463-85F1-BA39DE44F5D8}" srcOrd="1" destOrd="0" presId="urn:microsoft.com/office/officeart/2005/8/layout/vList2"/>
    <dgm:cxn modelId="{06D4C43B-F5D7-4438-9E25-0CFCEE6FB634}" type="presParOf" srcId="{CC8763B3-4621-4666-B669-3C5BA2A30DBE}" destId="{F674B1EB-7C16-427C-9D7D-944E5157F0F6}" srcOrd="2" destOrd="0" presId="urn:microsoft.com/office/officeart/2005/8/layout/vList2"/>
    <dgm:cxn modelId="{72EEA02C-73FD-4733-86C6-AE41A38668D4}" type="presParOf" srcId="{CC8763B3-4621-4666-B669-3C5BA2A30DBE}" destId="{F856B672-D9AD-4A1F-BE39-8BA8B85231D0}" srcOrd="3" destOrd="0" presId="urn:microsoft.com/office/officeart/2005/8/layout/vList2"/>
    <dgm:cxn modelId="{2FD0008E-E067-487E-9C88-3D20FD55632B}" type="presParOf" srcId="{CC8763B3-4621-4666-B669-3C5BA2A30DBE}" destId="{239A56AA-8CA4-45D2-AAA7-F32B26D151DB}" srcOrd="4" destOrd="0" presId="urn:microsoft.com/office/officeart/2005/8/layout/vList2"/>
    <dgm:cxn modelId="{8AF8002D-F0B9-4DF0-B575-42C60C98D1F8}" type="presParOf" srcId="{CC8763B3-4621-4666-B669-3C5BA2A30DBE}" destId="{E1D6CE79-624A-43AF-8789-0129DE79D455}" srcOrd="5" destOrd="0" presId="urn:microsoft.com/office/officeart/2005/8/layout/vList2"/>
    <dgm:cxn modelId="{E016619D-E77F-4FE4-BE67-5C2C1DA78907}" type="presParOf" srcId="{CC8763B3-4621-4666-B669-3C5BA2A30DBE}" destId="{EED25BC6-B2B6-4C56-9E5E-709FDEAF14BC}" srcOrd="6" destOrd="0" presId="urn:microsoft.com/office/officeart/2005/8/layout/vList2"/>
    <dgm:cxn modelId="{73F54EA7-1CBB-4E88-AE8F-03F7A8BD3D24}" type="presParOf" srcId="{CC8763B3-4621-4666-B669-3C5BA2A30DBE}" destId="{0350F6B5-AD9A-436F-BF30-8D54348BFB68}" srcOrd="7" destOrd="0" presId="urn:microsoft.com/office/officeart/2005/8/layout/vList2"/>
    <dgm:cxn modelId="{8ECBE063-7313-4794-AD32-267E9DB72C32}" type="presParOf" srcId="{CC8763B3-4621-4666-B669-3C5BA2A30DBE}" destId="{A25F5F28-D5FB-49AF-B664-F0A191DA0189}" srcOrd="8" destOrd="0" presId="urn:microsoft.com/office/officeart/2005/8/layout/vList2"/>
    <dgm:cxn modelId="{C410F544-939B-4FEB-B000-97A342C6519A}" type="presParOf" srcId="{CC8763B3-4621-4666-B669-3C5BA2A30DBE}" destId="{6180019E-0F66-4E4E-A254-BF736ACB5699}" srcOrd="9" destOrd="0" presId="urn:microsoft.com/office/officeart/2005/8/layout/vList2"/>
    <dgm:cxn modelId="{A2355BC9-D593-4E08-9BAD-56CA09CBEF41}" type="presParOf" srcId="{CC8763B3-4621-4666-B669-3C5BA2A30DBE}" destId="{FF67F93F-A407-49A2-B141-7B65BB8E53A9}" srcOrd="10" destOrd="0" presId="urn:microsoft.com/office/officeart/2005/8/layout/vList2"/>
    <dgm:cxn modelId="{C37BC7CB-431F-40E6-A637-1E48613C0C9D}" type="presParOf" srcId="{CC8763B3-4621-4666-B669-3C5BA2A30DBE}" destId="{99D1B538-3559-4B20-B080-E694B29EF328}" srcOrd="11" destOrd="0" presId="urn:microsoft.com/office/officeart/2005/8/layout/vList2"/>
    <dgm:cxn modelId="{9E9E1352-79BB-4746-904F-8D99D131314A}" type="presParOf" srcId="{CC8763B3-4621-4666-B669-3C5BA2A30DBE}" destId="{AF4CAE25-36DD-4480-841D-96F63131B5E8}" srcOrd="12" destOrd="0" presId="urn:microsoft.com/office/officeart/2005/8/layout/vList2"/>
    <dgm:cxn modelId="{115109D0-7486-46C2-AE26-D44D5177E578}" type="presParOf" srcId="{CC8763B3-4621-4666-B669-3C5BA2A30DBE}" destId="{8FDB93D7-0CA2-4641-856A-C026EAE9DBC2}" srcOrd="13" destOrd="0" presId="urn:microsoft.com/office/officeart/2005/8/layout/vList2"/>
    <dgm:cxn modelId="{ECC4B5DE-0A32-4485-9749-1559604D4A8A}" type="presParOf" srcId="{CC8763B3-4621-4666-B669-3C5BA2A30DBE}" destId="{3BDA4817-0992-461D-A983-C5EF4CA28CFA}" srcOrd="14" destOrd="0" presId="urn:microsoft.com/office/officeart/2005/8/layout/vList2"/>
    <dgm:cxn modelId="{E96911B7-C9B1-40E3-84EB-036A1494B468}" type="presParOf" srcId="{CC8763B3-4621-4666-B669-3C5BA2A30DBE}" destId="{8A2D7C5C-1C32-4E90-90AA-DD1CED8B7685}" srcOrd="15" destOrd="0" presId="urn:microsoft.com/office/officeart/2005/8/layout/vList2"/>
    <dgm:cxn modelId="{B18C9C9E-D168-499F-825E-8C4E52560FAB}" type="presParOf" srcId="{CC8763B3-4621-4666-B669-3C5BA2A30DBE}" destId="{F68156AC-9E71-47F1-9CCF-D71776A70B88}" srcOrd="16"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2EAECEB6-C16B-4EDC-9581-C7FE698A0E4A}" type="presOf" srcId="{9FF9C588-5AC7-4213-AC10-D7BF2859CFD7}" destId="{02733F7B-8381-46B4-A62D-60C94EF49351}"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0DA611D5-AA20-4390-A783-6021AAB5ACAA}" type="presOf" srcId="{965082A5-4F2C-44B5-84B8-E4A5DBA687F8}" destId="{A25F5F28-D5FB-49AF-B664-F0A191DA0189}" srcOrd="0" destOrd="0" presId="urn:microsoft.com/office/officeart/2005/8/layout/vList2"/>
    <dgm:cxn modelId="{6CF7B074-BCE9-4682-B7DC-7C82BA53BF46}" type="presOf" srcId="{68A4D739-C711-457E-A669-3B7ECD74AC4A}" destId="{FF67F93F-A407-49A2-B141-7B65BB8E53A9}"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21337BD-A7EB-4C08-A7C3-3ECE8088F427}" type="presOf" srcId="{0E8A125C-57D8-4962-B2BC-515A47D78819}" destId="{F674B1EB-7C16-427C-9D7D-944E5157F0F6}"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D204CE92-0B08-4778-BC2D-039936376D6E}" type="presOf" srcId="{703D4D02-5513-427D-B6E9-B2E187EE0C3A}" destId="{CC8763B3-4621-4666-B669-3C5BA2A30DBE}" srcOrd="0" destOrd="0" presId="urn:microsoft.com/office/officeart/2005/8/layout/vList2"/>
    <dgm:cxn modelId="{D6CFF81B-45CF-4BED-9597-AE221A5A2B64}" type="presOf" srcId="{986D19B3-115C-4C95-8B54-AC918484F572}" destId="{EED25BC6-B2B6-4C56-9E5E-709FDEAF14BC}" srcOrd="0" destOrd="0" presId="urn:microsoft.com/office/officeart/2005/8/layout/vList2"/>
    <dgm:cxn modelId="{84EA8B8C-D8DF-4F65-AC70-FFAE920AD74C}" type="presOf" srcId="{86EE1343-CA04-44FA-A535-D9463A5F075B}" destId="{239A56AA-8CA4-45D2-AAA7-F32B26D151DB}"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9630C7B8-F14B-4C01-AD97-290C33336D95}" type="presOf" srcId="{1F470640-5DAD-42E3-867E-55593AAB83FB}" destId="{AF4CAE25-36DD-4480-841D-96F63131B5E8}"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3B670F9F-02EC-4E77-86AF-86D78DF745CD}" type="presOf" srcId="{41CC5F16-2333-4236-AB61-14AE2075A860}" destId="{F68156AC-9E71-47F1-9CCF-D71776A70B88}" srcOrd="0" destOrd="0" presId="urn:microsoft.com/office/officeart/2005/8/layout/vList2"/>
    <dgm:cxn modelId="{999F623A-3346-4896-A9C3-A79C2EE0F028}" type="presOf" srcId="{D1AE84C2-A515-4BA8-83C0-0E78A9E15C38}" destId="{3BDA4817-0992-461D-A983-C5EF4CA28CFA}" srcOrd="0" destOrd="0" presId="urn:microsoft.com/office/officeart/2005/8/layout/vList2"/>
    <dgm:cxn modelId="{52B9F465-59EC-4058-878C-4089B4B29AD4}" type="presParOf" srcId="{CC8763B3-4621-4666-B669-3C5BA2A30DBE}" destId="{02733F7B-8381-46B4-A62D-60C94EF49351}" srcOrd="0" destOrd="0" presId="urn:microsoft.com/office/officeart/2005/8/layout/vList2"/>
    <dgm:cxn modelId="{5FF3FED7-C868-41C1-B514-11C0BA8D2C75}" type="presParOf" srcId="{CC8763B3-4621-4666-B669-3C5BA2A30DBE}" destId="{F72A58CF-D3D9-4463-85F1-BA39DE44F5D8}" srcOrd="1" destOrd="0" presId="urn:microsoft.com/office/officeart/2005/8/layout/vList2"/>
    <dgm:cxn modelId="{27A46F4A-BEA0-469A-BA01-571195019FF1}" type="presParOf" srcId="{CC8763B3-4621-4666-B669-3C5BA2A30DBE}" destId="{F674B1EB-7C16-427C-9D7D-944E5157F0F6}" srcOrd="2" destOrd="0" presId="urn:microsoft.com/office/officeart/2005/8/layout/vList2"/>
    <dgm:cxn modelId="{E8A97D95-3399-427A-93FB-ED5F7E7520EF}" type="presParOf" srcId="{CC8763B3-4621-4666-B669-3C5BA2A30DBE}" destId="{F856B672-D9AD-4A1F-BE39-8BA8B85231D0}" srcOrd="3" destOrd="0" presId="urn:microsoft.com/office/officeart/2005/8/layout/vList2"/>
    <dgm:cxn modelId="{DF4AD540-5614-42EA-9EF3-FB72F4CD68EB}" type="presParOf" srcId="{CC8763B3-4621-4666-B669-3C5BA2A30DBE}" destId="{239A56AA-8CA4-45D2-AAA7-F32B26D151DB}" srcOrd="4" destOrd="0" presId="urn:microsoft.com/office/officeart/2005/8/layout/vList2"/>
    <dgm:cxn modelId="{36DE253C-AB42-4A37-AB7F-729F5992FCC9}" type="presParOf" srcId="{CC8763B3-4621-4666-B669-3C5BA2A30DBE}" destId="{E1D6CE79-624A-43AF-8789-0129DE79D455}" srcOrd="5" destOrd="0" presId="urn:microsoft.com/office/officeart/2005/8/layout/vList2"/>
    <dgm:cxn modelId="{E8431890-2056-4554-8C52-16B7355905DA}" type="presParOf" srcId="{CC8763B3-4621-4666-B669-3C5BA2A30DBE}" destId="{EED25BC6-B2B6-4C56-9E5E-709FDEAF14BC}" srcOrd="6" destOrd="0" presId="urn:microsoft.com/office/officeart/2005/8/layout/vList2"/>
    <dgm:cxn modelId="{ED631F6F-4C18-4B92-B267-7299703419CC}" type="presParOf" srcId="{CC8763B3-4621-4666-B669-3C5BA2A30DBE}" destId="{0350F6B5-AD9A-436F-BF30-8D54348BFB68}" srcOrd="7" destOrd="0" presId="urn:microsoft.com/office/officeart/2005/8/layout/vList2"/>
    <dgm:cxn modelId="{93711765-37D5-43AE-9F59-FA2F46047EA8}" type="presParOf" srcId="{CC8763B3-4621-4666-B669-3C5BA2A30DBE}" destId="{A25F5F28-D5FB-49AF-B664-F0A191DA0189}" srcOrd="8" destOrd="0" presId="urn:microsoft.com/office/officeart/2005/8/layout/vList2"/>
    <dgm:cxn modelId="{CAE970E5-4BCD-4E1D-A7DF-7ED853B1DC6F}" type="presParOf" srcId="{CC8763B3-4621-4666-B669-3C5BA2A30DBE}" destId="{6180019E-0F66-4E4E-A254-BF736ACB5699}" srcOrd="9" destOrd="0" presId="urn:microsoft.com/office/officeart/2005/8/layout/vList2"/>
    <dgm:cxn modelId="{9C8219C5-50AF-4AF7-A772-732F9EB2D0B7}" type="presParOf" srcId="{CC8763B3-4621-4666-B669-3C5BA2A30DBE}" destId="{FF67F93F-A407-49A2-B141-7B65BB8E53A9}" srcOrd="10" destOrd="0" presId="urn:microsoft.com/office/officeart/2005/8/layout/vList2"/>
    <dgm:cxn modelId="{17FB60E3-1080-482D-A4A9-863BA83AFE8A}" type="presParOf" srcId="{CC8763B3-4621-4666-B669-3C5BA2A30DBE}" destId="{99D1B538-3559-4B20-B080-E694B29EF328}" srcOrd="11" destOrd="0" presId="urn:microsoft.com/office/officeart/2005/8/layout/vList2"/>
    <dgm:cxn modelId="{9430C40F-3C6C-41BD-85F0-EDD0834600B1}" type="presParOf" srcId="{CC8763B3-4621-4666-B669-3C5BA2A30DBE}" destId="{AF4CAE25-36DD-4480-841D-96F63131B5E8}" srcOrd="12" destOrd="0" presId="urn:microsoft.com/office/officeart/2005/8/layout/vList2"/>
    <dgm:cxn modelId="{065E2C5F-9705-4131-824A-38313CAF1F23}" type="presParOf" srcId="{CC8763B3-4621-4666-B669-3C5BA2A30DBE}" destId="{8FDB93D7-0CA2-4641-856A-C026EAE9DBC2}" srcOrd="13" destOrd="0" presId="urn:microsoft.com/office/officeart/2005/8/layout/vList2"/>
    <dgm:cxn modelId="{BCD771AC-2E4E-4FE7-8EF4-318AA6E4FC7E}" type="presParOf" srcId="{CC8763B3-4621-4666-B669-3C5BA2A30DBE}" destId="{3BDA4817-0992-461D-A983-C5EF4CA28CFA}" srcOrd="14" destOrd="0" presId="urn:microsoft.com/office/officeart/2005/8/layout/vList2"/>
    <dgm:cxn modelId="{01A6EC8F-63F2-4B49-A90A-FF1839382C3A}" type="presParOf" srcId="{CC8763B3-4621-4666-B669-3C5BA2A30DBE}" destId="{8A2D7C5C-1C32-4E90-90AA-DD1CED8B7685}" srcOrd="15" destOrd="0" presId="urn:microsoft.com/office/officeart/2005/8/layout/vList2"/>
    <dgm:cxn modelId="{BEDCC8D7-4554-4ADD-A69D-66962BCC3C3A}" type="presParOf" srcId="{CC8763B3-4621-4666-B669-3C5BA2A30DBE}" destId="{F68156AC-9E71-47F1-9CCF-D71776A70B88}" srcOrd="16"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xmlns=""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xmlns=""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41</a:t>
            </a:fld>
            <a:endParaRPr lang="en-MY" altLang="en-US"/>
          </a:p>
        </p:txBody>
      </p:sp>
    </p:spTree>
    <p:extLst>
      <p:ext uri="{BB962C8B-B14F-4D97-AF65-F5344CB8AC3E}">
        <p14:creationId xmlns:p14="http://schemas.microsoft.com/office/powerpoint/2010/main" xmlns=""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57</a:t>
            </a:fld>
            <a:endParaRPr lang="en-MY" altLang="en-US"/>
          </a:p>
        </p:txBody>
      </p:sp>
    </p:spTree>
    <p:extLst>
      <p:ext uri="{BB962C8B-B14F-4D97-AF65-F5344CB8AC3E}">
        <p14:creationId xmlns:p14="http://schemas.microsoft.com/office/powerpoint/2010/main" xmlns=""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xmlns="" val="2424444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73</a:t>
            </a:fld>
            <a:endParaRPr lang="en-MY" altLang="en-US"/>
          </a:p>
        </p:txBody>
      </p:sp>
    </p:spTree>
    <p:extLst>
      <p:ext uri="{BB962C8B-B14F-4D97-AF65-F5344CB8AC3E}">
        <p14:creationId xmlns="" xmlns:p14="http://schemas.microsoft.com/office/powerpoint/2010/main" val="955943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 xmlns:p14="http://schemas.microsoft.com/office/powerpoint/2010/main" val="2782583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90</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III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64991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7C8A0F-8721-4AE5-AF59-C5B54F15D481}"/>
              </a:ext>
            </a:extLst>
          </p:cNvPr>
          <p:cNvSpPr>
            <a:spLocks noGrp="1"/>
          </p:cNvSpPr>
          <p:nvPr>
            <p:ph type="title"/>
          </p:nvPr>
        </p:nvSpPr>
        <p:spPr>
          <a:xfrm>
            <a:off x="990600" y="228600"/>
            <a:ext cx="7200900" cy="6556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524CF100-0427-43B9-B55B-AEBE25FD1BE3}"/>
              </a:ext>
            </a:extLst>
          </p:cNvPr>
          <p:cNvSpPr>
            <a:spLocks noGrp="1"/>
          </p:cNvSpPr>
          <p:nvPr>
            <p:ph idx="1"/>
          </p:nvPr>
        </p:nvSpPr>
        <p:spPr>
          <a:xfrm>
            <a:off x="685800" y="1905000"/>
            <a:ext cx="7772400" cy="3407197"/>
          </a:xfrm>
        </p:spPr>
        <p:txBody>
          <a:bodyPr>
            <a:normAutofit/>
          </a:bodyPr>
          <a:lstStyle/>
          <a:p>
            <a:r>
              <a:rPr lang="en-MY" sz="2400" dirty="0">
                <a:latin typeface="Arial" pitchFamily="34" charset="0"/>
                <a:cs typeface="Arial" pitchFamily="34" charset="0"/>
              </a:rPr>
              <a:t>Employee relations refers to an organization’s efforts to create and maintain a positive relationship with its employees.</a:t>
            </a:r>
          </a:p>
          <a:p>
            <a:endParaRPr lang="en-MY" sz="2400" dirty="0">
              <a:latin typeface="Arial" pitchFamily="34" charset="0"/>
              <a:cs typeface="Arial" pitchFamily="34" charset="0"/>
            </a:endParaRPr>
          </a:p>
          <a:p>
            <a:r>
              <a:rPr lang="en-MY" sz="2400" dirty="0">
                <a:latin typeface="Arial" pitchFamily="34" charset="0"/>
                <a:cs typeface="Arial" pitchFamily="34" charset="0"/>
              </a:rPr>
              <a:t> It emphasises the relationship between an organisation and its people is managed through transparent practices and relevant law.</a:t>
            </a:r>
          </a:p>
        </p:txBody>
      </p:sp>
    </p:spTree>
    <p:extLst>
      <p:ext uri="{BB962C8B-B14F-4D97-AF65-F5344CB8AC3E}">
        <p14:creationId xmlns:p14="http://schemas.microsoft.com/office/powerpoint/2010/main" xmlns="" val="19212100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a:xfrm>
            <a:off x="914400" y="304800"/>
            <a:ext cx="7772400" cy="717848"/>
          </a:xfrm>
        </p:spPr>
        <p:txBody>
          <a:bodyPr/>
          <a:lstStyle/>
          <a:p>
            <a:r>
              <a:rPr lang="en-MY" dirty="0"/>
              <a:t>Industrial Relations</a:t>
            </a:r>
          </a:p>
        </p:txBody>
      </p:sp>
      <p:sp>
        <p:nvSpPr>
          <p:cNvPr id="3" name="Content Placeholder 2">
            <a:extLst>
              <a:ext uri="{FF2B5EF4-FFF2-40B4-BE49-F238E27FC236}">
                <a16:creationId xmlns:a16="http://schemas.microsoft.com/office/drawing/2014/main" xmlns="" id="{549633C4-C1BF-4CC3-86EE-DB878E29AC5C}"/>
              </a:ext>
            </a:extLst>
          </p:cNvPr>
          <p:cNvSpPr>
            <a:spLocks noGrp="1"/>
          </p:cNvSpPr>
          <p:nvPr>
            <p:ph idx="1"/>
          </p:nvPr>
        </p:nvSpPr>
        <p:spPr>
          <a:xfrm>
            <a:off x="533400" y="1219200"/>
            <a:ext cx="8296588" cy="4530725"/>
          </a:xfrm>
        </p:spPr>
        <p:txBody>
          <a:bodyPr>
            <a:normAutofit fontScale="92500" lnSpcReduction="10000"/>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xmlns="" val="35697223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xmlns=""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xmlns="" val="50112824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normAutofit/>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r>
              <a:rPr lang="en-MY" sz="2400" dirty="0"/>
              <a:t>.</a:t>
            </a:r>
          </a:p>
        </p:txBody>
      </p:sp>
    </p:spTree>
    <p:extLst>
      <p:ext uri="{BB962C8B-B14F-4D97-AF65-F5344CB8AC3E}">
        <p14:creationId xmlns:p14="http://schemas.microsoft.com/office/powerpoint/2010/main" xmlns="" val="2906133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p:txBody>
          <a:bodyPr>
            <a:normAutofit/>
          </a:bodyPr>
          <a:lstStyle/>
          <a:p>
            <a:pPr marL="0" indent="0">
              <a:buNone/>
            </a:pPr>
            <a:r>
              <a:rPr lang="en-MY" sz="2400" dirty="0">
                <a:latin typeface="Arial" pitchFamily="34" charset="0"/>
                <a:cs typeface="Arial" pitchFamily="34" charset="0"/>
              </a:rPr>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xmlns="" val="172805226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p:txBody>
          <a:bodyPr>
            <a:normAutofit/>
          </a:bodyPr>
          <a:lstStyle/>
          <a:p>
            <a:pPr marL="0" indent="0">
              <a:buNone/>
            </a:pPr>
            <a:r>
              <a:rPr lang="en-MY" sz="2400" dirty="0"/>
              <a:t>Unemployment causes social isolation and economic deprivation. When there is high levels of unemployment, there </a:t>
            </a:r>
            <a:r>
              <a:rPr lang="en-MY" sz="2400" dirty="0" err="1"/>
              <a:t>i</a:t>
            </a:r>
            <a:r>
              <a:rPr lang="en-MY" sz="2400"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xmlns="" val="173026097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xmlns="" id="{004F4D40-7FAA-4D0D-B0E3-249C1923BFE5}"/>
              </a:ext>
            </a:extLst>
          </p:cNvPr>
          <p:cNvSpPr>
            <a:spLocks noGrp="1"/>
          </p:cNvSpPr>
          <p:nvPr>
            <p:ph idx="1"/>
          </p:nvPr>
        </p:nvSpPr>
        <p:spPr/>
        <p:txBody>
          <a:bodyPr>
            <a:normAutofit/>
          </a:bodyPr>
          <a:lstStyle/>
          <a:p>
            <a:pPr marL="0" indent="0">
              <a:buNone/>
            </a:pPr>
            <a:r>
              <a:rPr lang="en-MY" sz="2400"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xmlns="" val="5542953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xmlns="" id="{05FE4671-E341-4D1D-A7A7-0B22B733CB9F}"/>
              </a:ext>
            </a:extLst>
          </p:cNvPr>
          <p:cNvSpPr>
            <a:spLocks noGrp="1"/>
          </p:cNvSpPr>
          <p:nvPr>
            <p:ph idx="1"/>
          </p:nvPr>
        </p:nvSpPr>
        <p:spPr>
          <a:xfrm>
            <a:off x="914400" y="2209800"/>
            <a:ext cx="6740907" cy="2341984"/>
          </a:xfrm>
        </p:spPr>
        <p:txBody>
          <a:bodyPr>
            <a:normAutofit/>
          </a:bodyPr>
          <a:lstStyle/>
          <a:p>
            <a:r>
              <a:rPr lang="en-MY" sz="2800" dirty="0"/>
              <a:t>Codetermination</a:t>
            </a:r>
          </a:p>
          <a:p>
            <a:r>
              <a:rPr lang="en-MY" sz="2800" dirty="0"/>
              <a:t>Industrial democracy</a:t>
            </a:r>
          </a:p>
          <a:p>
            <a:r>
              <a:rPr lang="en-MY" sz="2800" dirty="0"/>
              <a:t>Global IL Management Approach</a:t>
            </a:r>
          </a:p>
        </p:txBody>
      </p:sp>
    </p:spTree>
    <p:extLst>
      <p:ext uri="{BB962C8B-B14F-4D97-AF65-F5344CB8AC3E}">
        <p14:creationId xmlns:p14="http://schemas.microsoft.com/office/powerpoint/2010/main" xmlns="" val="25622786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0EC35-AEB8-4FC3-A257-9DAAA77F59AE}"/>
              </a:ext>
            </a:extLst>
          </p:cNvPr>
          <p:cNvSpPr>
            <a:spLocks noGrp="1"/>
          </p:cNvSpPr>
          <p:nvPr>
            <p:ph type="title"/>
          </p:nvPr>
        </p:nvSpPr>
        <p:spPr>
          <a:xfrm>
            <a:off x="838200" y="381000"/>
            <a:ext cx="7200900" cy="655639"/>
          </a:xfrm>
        </p:spPr>
        <p:txBody>
          <a:bodyPr/>
          <a:lstStyle/>
          <a:p>
            <a:r>
              <a:rPr lang="en-MY" dirty="0"/>
              <a:t>1.1 Co-determination</a:t>
            </a:r>
          </a:p>
        </p:txBody>
      </p:sp>
      <p:sp>
        <p:nvSpPr>
          <p:cNvPr id="3" name="Content Placeholder 2">
            <a:extLst>
              <a:ext uri="{FF2B5EF4-FFF2-40B4-BE49-F238E27FC236}">
                <a16:creationId xmlns:a16="http://schemas.microsoft.com/office/drawing/2014/main" xmlns="" id="{EA895464-5FE1-42F2-866C-28BB00261335}"/>
              </a:ext>
            </a:extLst>
          </p:cNvPr>
          <p:cNvSpPr>
            <a:spLocks noGrp="1"/>
          </p:cNvSpPr>
          <p:nvPr>
            <p:ph idx="1"/>
          </p:nvPr>
        </p:nvSpPr>
        <p:spPr>
          <a:xfrm>
            <a:off x="685800" y="1556792"/>
            <a:ext cx="7848600" cy="4530725"/>
          </a:xfrm>
        </p:spPr>
        <p:txBody>
          <a:bodyPr>
            <a:normAutofit/>
          </a:bodyPr>
          <a:lstStyle/>
          <a:p>
            <a:r>
              <a:rPr lang="en-MY" sz="2400"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sz="2400"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xmlns="" val="358283935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22CD18-64CB-4E4A-ABF6-62D86D8863C1}"/>
              </a:ext>
            </a:extLst>
          </p:cNvPr>
          <p:cNvSpPr>
            <a:spLocks noGrp="1"/>
          </p:cNvSpPr>
          <p:nvPr>
            <p:ph type="title"/>
          </p:nvPr>
        </p:nvSpPr>
        <p:spPr>
          <a:xfrm>
            <a:off x="990600" y="304800"/>
            <a:ext cx="7200900" cy="655639"/>
          </a:xfrm>
        </p:spPr>
        <p:txBody>
          <a:bodyPr/>
          <a:lstStyle/>
          <a:p>
            <a:r>
              <a:rPr lang="en-MY" dirty="0"/>
              <a:t>Models of Codetermination</a:t>
            </a:r>
          </a:p>
        </p:txBody>
      </p:sp>
      <p:sp>
        <p:nvSpPr>
          <p:cNvPr id="3" name="Content Placeholder 2">
            <a:extLst>
              <a:ext uri="{FF2B5EF4-FFF2-40B4-BE49-F238E27FC236}">
                <a16:creationId xmlns:a16="http://schemas.microsoft.com/office/drawing/2014/main" xmlns="" id="{5BB18956-8EE4-4BCF-A4A0-B596E36E1A9A}"/>
              </a:ext>
            </a:extLst>
          </p:cNvPr>
          <p:cNvSpPr>
            <a:spLocks noGrp="1"/>
          </p:cNvSpPr>
          <p:nvPr>
            <p:ph idx="1"/>
          </p:nvPr>
        </p:nvSpPr>
        <p:spPr>
          <a:xfrm>
            <a:off x="381000" y="1219200"/>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xmlns="" val="213413272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96121-5A68-444C-AF43-70C716D0DAD7}"/>
              </a:ext>
            </a:extLst>
          </p:cNvPr>
          <p:cNvSpPr>
            <a:spLocks noGrp="1"/>
          </p:cNvSpPr>
          <p:nvPr>
            <p:ph type="title"/>
          </p:nvPr>
        </p:nvSpPr>
        <p:spPr>
          <a:xfrm>
            <a:off x="990600" y="304800"/>
            <a:ext cx="7200900" cy="808039"/>
          </a:xfrm>
        </p:spPr>
        <p:txBody>
          <a:bodyPr/>
          <a:lstStyle/>
          <a:p>
            <a:r>
              <a:rPr lang="en-MY" dirty="0"/>
              <a:t>Models of Corporate Governance</a:t>
            </a:r>
          </a:p>
        </p:txBody>
      </p:sp>
      <p:pic>
        <p:nvPicPr>
          <p:cNvPr id="5" name="Picture 4">
            <a:extLst>
              <a:ext uri="{FF2B5EF4-FFF2-40B4-BE49-F238E27FC236}">
                <a16:creationId xmlns:a16="http://schemas.microsoft.com/office/drawing/2014/main" xmlns="" id="{68966FCD-039A-4920-BA05-FAA1D6B16447}"/>
              </a:ext>
            </a:extLst>
          </p:cNvPr>
          <p:cNvPicPr>
            <a:picLocks noChangeAspect="1"/>
          </p:cNvPicPr>
          <p:nvPr/>
        </p:nvPicPr>
        <p:blipFill>
          <a:blip r:embed="rId2"/>
          <a:stretch>
            <a:fillRect/>
          </a:stretch>
        </p:blipFill>
        <p:spPr>
          <a:xfrm>
            <a:off x="1600200" y="1295400"/>
            <a:ext cx="4914900" cy="4181475"/>
          </a:xfrm>
          <a:prstGeom prst="rect">
            <a:avLst/>
          </a:prstGeom>
        </p:spPr>
      </p:pic>
    </p:spTree>
    <p:extLst>
      <p:ext uri="{BB962C8B-B14F-4D97-AF65-F5344CB8AC3E}">
        <p14:creationId xmlns:p14="http://schemas.microsoft.com/office/powerpoint/2010/main" xmlns="" val="15154888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7ADC9-06D6-40FF-B107-D6303E4C7D1B}"/>
              </a:ext>
            </a:extLst>
          </p:cNvPr>
          <p:cNvSpPr>
            <a:spLocks noGrp="1"/>
          </p:cNvSpPr>
          <p:nvPr>
            <p:ph type="title"/>
          </p:nvPr>
        </p:nvSpPr>
        <p:spPr>
          <a:xfrm>
            <a:off x="914400" y="381000"/>
            <a:ext cx="7200900" cy="731839"/>
          </a:xfrm>
        </p:spPr>
        <p:txBody>
          <a:bodyPr/>
          <a:lstStyle/>
          <a:p>
            <a:r>
              <a:rPr lang="en-MY" dirty="0"/>
              <a:t>1.2 Industrial democracy</a:t>
            </a:r>
          </a:p>
        </p:txBody>
      </p:sp>
      <p:sp>
        <p:nvSpPr>
          <p:cNvPr id="3" name="Content Placeholder 2">
            <a:extLst>
              <a:ext uri="{FF2B5EF4-FFF2-40B4-BE49-F238E27FC236}">
                <a16:creationId xmlns:a16="http://schemas.microsoft.com/office/drawing/2014/main" xmlns="" id="{26865EB3-E42E-4746-907C-2C29987D514C}"/>
              </a:ext>
            </a:extLst>
          </p:cNvPr>
          <p:cNvSpPr>
            <a:spLocks noGrp="1"/>
          </p:cNvSpPr>
          <p:nvPr>
            <p:ph idx="1"/>
          </p:nvPr>
        </p:nvSpPr>
        <p:spPr>
          <a:xfrm>
            <a:off x="762000" y="1371600"/>
            <a:ext cx="7200900" cy="3809999"/>
          </a:xfrm>
        </p:spPr>
        <p:txBody>
          <a:bodyPr>
            <a:normAutofit fontScale="92500" lnSpcReduction="10000"/>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xmlns="" val="18806415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a:xfrm>
            <a:off x="990600" y="381000"/>
            <a:ext cx="7200900" cy="731839"/>
          </a:xfrm>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xmlns="" id="{549633C4-C1BF-4CC3-86EE-DB878E29AC5C}"/>
              </a:ext>
            </a:extLst>
          </p:cNvPr>
          <p:cNvSpPr>
            <a:spLocks noGrp="1"/>
          </p:cNvSpPr>
          <p:nvPr>
            <p:ph idx="1"/>
          </p:nvPr>
        </p:nvSpPr>
        <p:spPr>
          <a:xfrm>
            <a:off x="914400" y="1295400"/>
            <a:ext cx="7543800" cy="4648200"/>
          </a:xfrm>
        </p:spPr>
        <p:txBody>
          <a:bodyPr>
            <a:normAutofit lnSpcReduction="10000"/>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xmlns="" val="42019338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a:xfrm>
            <a:off x="990600" y="304800"/>
            <a:ext cx="7200900" cy="579439"/>
          </a:xfrm>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xmlns="" id="{201A88FD-5513-4D4F-90CA-288A5D341D75}"/>
              </a:ext>
            </a:extLst>
          </p:cNvPr>
          <p:cNvSpPr>
            <a:spLocks noGrp="1"/>
          </p:cNvSpPr>
          <p:nvPr>
            <p:ph idx="1"/>
          </p:nvPr>
        </p:nvSpPr>
        <p:spPr>
          <a:xfrm>
            <a:off x="609600" y="1066800"/>
            <a:ext cx="8208912" cy="4979987"/>
          </a:xfrm>
        </p:spPr>
        <p:txBody>
          <a:bodyPr>
            <a:normAutofit lnSpcReduction="10000"/>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xmlns="" val="298145927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011EAA-225B-4C25-B0B9-532CE8EDB09D}"/>
              </a:ext>
            </a:extLst>
          </p:cNvPr>
          <p:cNvSpPr>
            <a:spLocks noGrp="1"/>
          </p:cNvSpPr>
          <p:nvPr>
            <p:ph type="title"/>
          </p:nvPr>
        </p:nvSpPr>
        <p:spPr>
          <a:xfrm>
            <a:off x="914400" y="3810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3FC6BBE7-1622-4679-A75C-8F1F4EE9E980}"/>
              </a:ext>
            </a:extLst>
          </p:cNvPr>
          <p:cNvSpPr>
            <a:spLocks noGrp="1"/>
          </p:cNvSpPr>
          <p:nvPr>
            <p:ph idx="1"/>
          </p:nvPr>
        </p:nvSpPr>
        <p:spPr>
          <a:xfrm>
            <a:off x="685800" y="1295400"/>
            <a:ext cx="7772400" cy="4530725"/>
          </a:xfrm>
        </p:spPr>
        <p:txBody>
          <a:bodyPr/>
          <a:lstStyle/>
          <a:p>
            <a:pPr marL="0" indent="0">
              <a:buNone/>
            </a:pPr>
            <a:r>
              <a:rPr lang="en-MY" sz="2400" dirty="0"/>
              <a:t>Codetermination refers to the fact that	- </a:t>
            </a:r>
          </a:p>
          <a:p>
            <a:pPr marL="0" indent="0">
              <a:buNone/>
            </a:pPr>
            <a:endParaRPr lang="en-MY" sz="2400" dirty="0"/>
          </a:p>
          <a:p>
            <a:pPr marL="514350" indent="-514350">
              <a:buFont typeface="+mj-lt"/>
              <a:buAutoNum type="alphaUcPeriod"/>
            </a:pPr>
            <a:r>
              <a:rPr lang="en-MY" sz="2400" dirty="0"/>
              <a:t>firms and works councils share legal liability.</a:t>
            </a:r>
          </a:p>
          <a:p>
            <a:pPr marL="514350" indent="-514350">
              <a:buFont typeface="+mj-lt"/>
              <a:buAutoNum type="alphaUcPeriod"/>
            </a:pPr>
            <a:r>
              <a:rPr lang="en-MY" sz="2400" dirty="0"/>
              <a:t>firms are obligated to inform works councils but may make decisions without their input.</a:t>
            </a:r>
          </a:p>
          <a:p>
            <a:pPr marL="514350" indent="-514350">
              <a:buFont typeface="+mj-lt"/>
              <a:buAutoNum type="alphaUcPeriod"/>
            </a:pPr>
            <a:r>
              <a:rPr lang="en-MY" sz="2400" dirty="0"/>
              <a:t>firms must inform works councils and include them in decision making.	</a:t>
            </a:r>
          </a:p>
          <a:p>
            <a:pPr marL="514350" indent="-514350">
              <a:buFont typeface="+mj-lt"/>
              <a:buAutoNum type="alphaUcPeriod"/>
            </a:pPr>
            <a:r>
              <a:rPr lang="en-MY" sz="2400"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xmlns="" val="19398982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B9347-883E-46C0-840E-24CB1CD73BF1}"/>
              </a:ext>
            </a:extLst>
          </p:cNvPr>
          <p:cNvSpPr>
            <a:spLocks noGrp="1"/>
          </p:cNvSpPr>
          <p:nvPr>
            <p:ph type="title"/>
          </p:nvPr>
        </p:nvSpPr>
        <p:spPr>
          <a:xfrm>
            <a:off x="990600" y="304800"/>
            <a:ext cx="7200900" cy="655639"/>
          </a:xfrm>
        </p:spPr>
        <p:txBody>
          <a:bodyPr/>
          <a:lstStyle/>
          <a:p>
            <a:r>
              <a:rPr lang="en-MY" dirty="0"/>
              <a:t>Answer # 1</a:t>
            </a:r>
          </a:p>
        </p:txBody>
      </p:sp>
      <p:sp>
        <p:nvSpPr>
          <p:cNvPr id="3" name="Content Placeholder 2">
            <a:extLst>
              <a:ext uri="{FF2B5EF4-FFF2-40B4-BE49-F238E27FC236}">
                <a16:creationId xmlns:a16="http://schemas.microsoft.com/office/drawing/2014/main" xmlns="" id="{DE8ECDF7-3609-4511-89AC-2656738B09A8}"/>
              </a:ext>
            </a:extLst>
          </p:cNvPr>
          <p:cNvSpPr>
            <a:spLocks noGrp="1"/>
          </p:cNvSpPr>
          <p:nvPr>
            <p:ph idx="1"/>
          </p:nvPr>
        </p:nvSpPr>
        <p:spPr/>
        <p:txBody>
          <a:bodyPr>
            <a:normAutofit/>
          </a:bodyPr>
          <a:lstStyle/>
          <a:p>
            <a:r>
              <a:rPr lang="en-MY" sz="2800" dirty="0"/>
              <a:t>Option C</a:t>
            </a:r>
          </a:p>
        </p:txBody>
      </p:sp>
    </p:spTree>
    <p:extLst>
      <p:ext uri="{BB962C8B-B14F-4D97-AF65-F5344CB8AC3E}">
        <p14:creationId xmlns:p14="http://schemas.microsoft.com/office/powerpoint/2010/main" xmlns="" val="346279975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116018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a:xfrm>
            <a:off x="990600" y="381000"/>
            <a:ext cx="7200900" cy="655639"/>
          </a:xfrm>
        </p:spPr>
        <p:txBody>
          <a:bodyPr/>
          <a:lstStyle/>
          <a:p>
            <a:r>
              <a:rPr lang="en-MY" dirty="0"/>
              <a:t>Trade Union</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normAutofit/>
          </a:bodyPr>
          <a:lstStyle/>
          <a:p>
            <a:pPr marL="0" indent="0">
              <a:buNone/>
            </a:pPr>
            <a:r>
              <a:rPr lang="en-MY" sz="2400" dirty="0"/>
              <a:t>A trade (</a:t>
            </a:r>
            <a:r>
              <a:rPr lang="en-MY" sz="2400" dirty="0" err="1"/>
              <a:t>labor</a:t>
            </a:r>
            <a:r>
              <a:rPr lang="en-MY" sz="2400"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xmlns="" val="199192811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a:xfrm>
            <a:off x="838200" y="381000"/>
            <a:ext cx="7200900" cy="731839"/>
          </a:xfrm>
        </p:spPr>
        <p:txBody>
          <a:bodyPr/>
          <a:lstStyle/>
          <a:p>
            <a:r>
              <a:rPr lang="en-MY" dirty="0"/>
              <a:t>Trade Union Recognition</a:t>
            </a:r>
          </a:p>
        </p:txBody>
      </p:sp>
      <p:pic>
        <p:nvPicPr>
          <p:cNvPr id="5" name="Picture 4">
            <a:extLst>
              <a:ext uri="{FF2B5EF4-FFF2-40B4-BE49-F238E27FC236}">
                <a16:creationId xmlns:a16="http://schemas.microsoft.com/office/drawing/2014/main" xmlns=""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xmlns="" val="34550591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a:xfrm>
            <a:off x="990600" y="228600"/>
            <a:ext cx="7200900" cy="579439"/>
          </a:xfrm>
        </p:spPr>
        <p:txBody>
          <a:bodyPr/>
          <a:lstStyle/>
          <a:p>
            <a:r>
              <a:rPr lang="en-MY" dirty="0"/>
              <a:t>Objectives of Trade Union</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a:xfrm>
            <a:off x="990600" y="1143001"/>
            <a:ext cx="7181850" cy="4648200"/>
          </a:xfrm>
        </p:spPr>
        <p:txBody>
          <a:bodyPr>
            <a:normAutofit lnSpcReduction="10000"/>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xmlns="" val="315705951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a:xfrm>
            <a:off x="990600" y="228600"/>
            <a:ext cx="7200900" cy="655639"/>
          </a:xfrm>
        </p:spPr>
        <p:txBody>
          <a:bodyPr/>
          <a:lstStyle/>
          <a:p>
            <a:r>
              <a:rPr lang="en-MY" dirty="0"/>
              <a:t>Trade Union Recognition</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a:xfrm>
            <a:off x="914400" y="1447801"/>
            <a:ext cx="7258050" cy="4343400"/>
          </a:xfrm>
        </p:spPr>
        <p:txBody>
          <a:bodyPr>
            <a:normAutofit/>
          </a:bodyPr>
          <a:lstStyle/>
          <a:p>
            <a:pPr marL="0" indent="0">
              <a:buNone/>
            </a:pPr>
            <a:r>
              <a:rPr lang="en-MY" sz="2400" dirty="0"/>
              <a:t>Trade (</a:t>
            </a:r>
            <a:r>
              <a:rPr lang="en-MY" sz="2400" dirty="0" err="1"/>
              <a:t>Labor</a:t>
            </a:r>
            <a:r>
              <a:rPr lang="en-MY" sz="2400"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xmlns="" val="400841309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E2B2F-450C-4131-A671-93E272DA899F}"/>
              </a:ext>
            </a:extLst>
          </p:cNvPr>
          <p:cNvSpPr>
            <a:spLocks noGrp="1"/>
          </p:cNvSpPr>
          <p:nvPr>
            <p:ph type="title"/>
          </p:nvPr>
        </p:nvSpPr>
        <p:spPr>
          <a:xfrm>
            <a:off x="914400" y="228600"/>
            <a:ext cx="7200900" cy="579439"/>
          </a:xfrm>
        </p:spPr>
        <p:txBody>
          <a:bodyPr/>
          <a:lstStyle/>
          <a:p>
            <a:r>
              <a:rPr lang="en-MY" dirty="0"/>
              <a:t>Collective bargaining</a:t>
            </a:r>
          </a:p>
        </p:txBody>
      </p:sp>
      <p:sp>
        <p:nvSpPr>
          <p:cNvPr id="3" name="Content Placeholder 2">
            <a:extLst>
              <a:ext uri="{FF2B5EF4-FFF2-40B4-BE49-F238E27FC236}">
                <a16:creationId xmlns:a16="http://schemas.microsoft.com/office/drawing/2014/main" xmlns="" id="{05FE4671-E341-4D1D-A7A7-0B22B733CB9F}"/>
              </a:ext>
            </a:extLst>
          </p:cNvPr>
          <p:cNvSpPr>
            <a:spLocks noGrp="1"/>
          </p:cNvSpPr>
          <p:nvPr>
            <p:ph idx="1"/>
          </p:nvPr>
        </p:nvSpPr>
        <p:spPr>
          <a:xfrm>
            <a:off x="457200" y="990600"/>
            <a:ext cx="8229600" cy="5140325"/>
          </a:xfrm>
        </p:spPr>
        <p:txBody>
          <a:bodyPr>
            <a:noAutofit/>
          </a:bodyPr>
          <a:lstStyle/>
          <a:p>
            <a:r>
              <a:rPr lang="en-MY"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r>
              <a:rPr lang="en-MY" dirty="0" smtClean="0"/>
              <a:t>For </a:t>
            </a:r>
            <a:r>
              <a:rPr lang="en-MY" dirty="0"/>
              <a:t>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r>
              <a:rPr lang="en-MY" dirty="0" smtClean="0"/>
              <a:t>Both </a:t>
            </a:r>
            <a:r>
              <a:rPr lang="en-MY" dirty="0"/>
              <a:t>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xmlns="" val="250478646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xmlns=""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xmlns="" val="300592671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2F6BF2-9939-483B-93DD-A46CB467A656}"/>
              </a:ext>
            </a:extLst>
          </p:cNvPr>
          <p:cNvSpPr>
            <a:spLocks noGrp="1"/>
          </p:cNvSpPr>
          <p:nvPr>
            <p:ph type="title"/>
          </p:nvPr>
        </p:nvSpPr>
        <p:spPr>
          <a:xfrm>
            <a:off x="1295400" y="381000"/>
            <a:ext cx="7200900" cy="655639"/>
          </a:xfrm>
        </p:spPr>
        <p:txBody>
          <a:bodyPr/>
          <a:lstStyle/>
          <a:p>
            <a:pPr algn="ctr"/>
            <a:r>
              <a:rPr lang="en-MY" dirty="0"/>
              <a:t>Question # 2</a:t>
            </a:r>
          </a:p>
        </p:txBody>
      </p:sp>
      <p:sp>
        <p:nvSpPr>
          <p:cNvPr id="3" name="Content Placeholder 2">
            <a:extLst>
              <a:ext uri="{FF2B5EF4-FFF2-40B4-BE49-F238E27FC236}">
                <a16:creationId xmlns:a16="http://schemas.microsoft.com/office/drawing/2014/main" xmlns="" id="{A32210EF-22EE-48C0-B5B3-B7D7E66EF1CE}"/>
              </a:ext>
            </a:extLst>
          </p:cNvPr>
          <p:cNvSpPr>
            <a:spLocks noGrp="1"/>
          </p:cNvSpPr>
          <p:nvPr>
            <p:ph idx="1"/>
          </p:nvPr>
        </p:nvSpPr>
        <p:spPr>
          <a:xfrm>
            <a:off x="914400" y="1447800"/>
            <a:ext cx="7315200" cy="4267200"/>
          </a:xfrm>
        </p:spPr>
        <p:txBody>
          <a:bodyPr/>
          <a:lstStyle/>
          <a:p>
            <a:pPr marL="0" indent="0">
              <a:buNone/>
            </a:pPr>
            <a:r>
              <a:rPr lang="en-MY" sz="2400" dirty="0"/>
              <a:t>Which of the following is true of MOST unions?	</a:t>
            </a:r>
            <a:endParaRPr lang="en-MY" sz="2400" dirty="0" smtClean="0"/>
          </a:p>
          <a:p>
            <a:pPr marL="0" indent="0">
              <a:buNone/>
            </a:pPr>
            <a:endParaRPr lang="en-MY" sz="2400" dirty="0"/>
          </a:p>
          <a:p>
            <a:pPr marL="514350" indent="-514350">
              <a:buFont typeface="+mj-lt"/>
              <a:buAutoNum type="alphaUcPeriod"/>
            </a:pPr>
            <a:r>
              <a:rPr lang="en-MY" sz="2400" dirty="0"/>
              <a:t>They bargain to improve wages and working conditions.	</a:t>
            </a:r>
          </a:p>
          <a:p>
            <a:pPr marL="514350" indent="-514350">
              <a:buFont typeface="+mj-lt"/>
              <a:buAutoNum type="alphaUcPeriod"/>
            </a:pPr>
            <a:r>
              <a:rPr lang="en-MY" sz="2400" dirty="0"/>
              <a:t>They do not contain managers or supervisors</a:t>
            </a:r>
            <a:r>
              <a:rPr lang="en-MY" sz="2400" dirty="0" smtClean="0"/>
              <a:t>.</a:t>
            </a:r>
            <a:endParaRPr lang="en-MY" sz="2400" dirty="0"/>
          </a:p>
          <a:p>
            <a:pPr marL="514350" indent="-514350">
              <a:buFont typeface="+mj-lt"/>
              <a:buAutoNum type="alphaUcPeriod"/>
            </a:pPr>
            <a:r>
              <a:rPr lang="en-MY" sz="2400" dirty="0"/>
              <a:t>They promote social and political agendas.	</a:t>
            </a:r>
          </a:p>
          <a:p>
            <a:pPr marL="514350" indent="-514350">
              <a:buFont typeface="+mj-lt"/>
              <a:buAutoNum type="alphaUcPeriod"/>
            </a:pPr>
            <a:r>
              <a:rPr lang="en-MY" sz="2400" dirty="0"/>
              <a:t>They are aligned with political parties.</a:t>
            </a:r>
          </a:p>
          <a:p>
            <a:pPr marL="0" indent="0">
              <a:buNone/>
            </a:pPr>
            <a:endParaRPr lang="en-MY" dirty="0"/>
          </a:p>
        </p:txBody>
      </p:sp>
    </p:spTree>
    <p:extLst>
      <p:ext uri="{BB962C8B-B14F-4D97-AF65-F5344CB8AC3E}">
        <p14:creationId xmlns:p14="http://schemas.microsoft.com/office/powerpoint/2010/main" xmlns="" val="323992088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75372A38-6F43-45AC-B6B7-58CFF315FD58}"/>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46171646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459592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7ADC9-06D6-40FF-B107-D6303E4C7D1B}"/>
              </a:ext>
            </a:extLst>
          </p:cNvPr>
          <p:cNvSpPr>
            <a:spLocks noGrp="1"/>
          </p:cNvSpPr>
          <p:nvPr>
            <p:ph type="title"/>
          </p:nvPr>
        </p:nvSpPr>
        <p:spPr>
          <a:xfrm>
            <a:off x="990600" y="304800"/>
            <a:ext cx="7200900" cy="655639"/>
          </a:xfrm>
        </p:spPr>
        <p:txBody>
          <a:bodyPr/>
          <a:lstStyle/>
          <a:p>
            <a:r>
              <a:rPr lang="en-MY" dirty="0"/>
              <a:t>Collective Bargaining</a:t>
            </a:r>
          </a:p>
        </p:txBody>
      </p:sp>
      <p:sp>
        <p:nvSpPr>
          <p:cNvPr id="3" name="Content Placeholder 2">
            <a:extLst>
              <a:ext uri="{FF2B5EF4-FFF2-40B4-BE49-F238E27FC236}">
                <a16:creationId xmlns:a16="http://schemas.microsoft.com/office/drawing/2014/main" xmlns="" id="{26865EB3-E42E-4746-907C-2C29987D514C}"/>
              </a:ext>
            </a:extLst>
          </p:cNvPr>
          <p:cNvSpPr>
            <a:spLocks noGrp="1"/>
          </p:cNvSpPr>
          <p:nvPr>
            <p:ph idx="1"/>
          </p:nvPr>
        </p:nvSpPr>
        <p:spPr>
          <a:xfrm>
            <a:off x="381000" y="11430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xmlns="" val="337129076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xmlns=""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xmlns="" val="166452245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a:xfrm>
            <a:off x="990600" y="304800"/>
            <a:ext cx="7200900" cy="731839"/>
          </a:xfrm>
        </p:spPr>
        <p:txBody>
          <a:bodyPr/>
          <a:lstStyle/>
          <a:p>
            <a:pPr algn="ctr"/>
            <a:r>
              <a:rPr lang="en-MY" dirty="0"/>
              <a:t>1.1 Prepare</a:t>
            </a:r>
          </a:p>
        </p:txBody>
      </p:sp>
      <p:sp>
        <p:nvSpPr>
          <p:cNvPr id="3" name="Content Placeholder 2">
            <a:extLst>
              <a:ext uri="{FF2B5EF4-FFF2-40B4-BE49-F238E27FC236}">
                <a16:creationId xmlns:a16="http://schemas.microsoft.com/office/drawing/2014/main" xmlns="" id="{201A88FD-5513-4D4F-90CA-288A5D341D75}"/>
              </a:ext>
            </a:extLst>
          </p:cNvPr>
          <p:cNvSpPr>
            <a:spLocks noGrp="1"/>
          </p:cNvSpPr>
          <p:nvPr>
            <p:ph idx="1"/>
          </p:nvPr>
        </p:nvSpPr>
        <p:spPr>
          <a:xfrm>
            <a:off x="838200" y="1371601"/>
            <a:ext cx="7334250" cy="4419600"/>
          </a:xfrm>
        </p:spPr>
        <p:txBody>
          <a:bodyPr>
            <a:normAutofit/>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xmlns="" val="372921345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a:xfrm>
            <a:off x="990600" y="381000"/>
            <a:ext cx="7200900" cy="655639"/>
          </a:xfrm>
        </p:spPr>
        <p:txBody>
          <a:bodyPr/>
          <a:lstStyle/>
          <a:p>
            <a:pPr algn="ctr"/>
            <a:r>
              <a:rPr lang="en-MY" dirty="0"/>
              <a:t>1.2 Discuss</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a:xfrm>
            <a:off x="838200" y="1371600"/>
            <a:ext cx="7467600" cy="4267200"/>
          </a:xfrm>
        </p:spPr>
        <p:txBody>
          <a:bodyPr>
            <a:normAutofit/>
          </a:bodyPr>
          <a:lstStyle/>
          <a:p>
            <a:pPr marL="0" indent="0">
              <a:buNone/>
            </a:pPr>
            <a:r>
              <a:rPr lang="en-MY" sz="2800"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xmlns="" val="186530871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a:xfrm>
            <a:off x="1066800" y="381000"/>
            <a:ext cx="7200900" cy="655639"/>
          </a:xfrm>
        </p:spPr>
        <p:txBody>
          <a:bodyPr/>
          <a:lstStyle/>
          <a:p>
            <a:pPr algn="ctr"/>
            <a:r>
              <a:rPr lang="en-MY" dirty="0"/>
              <a:t>1.3 Propose</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a:xfrm>
            <a:off x="914400" y="1524000"/>
            <a:ext cx="7200900" cy="3809999"/>
          </a:xfrm>
        </p:spPr>
        <p:txBody>
          <a:bodyPr>
            <a:normAutofit/>
          </a:bodyPr>
          <a:lstStyle/>
          <a:p>
            <a:pPr marL="0" indent="0">
              <a:buNone/>
            </a:pPr>
            <a:r>
              <a:rPr lang="en-MY" sz="2800"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xmlns="" val="353272741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a:xfrm>
            <a:off x="990600" y="304800"/>
            <a:ext cx="7200900" cy="731839"/>
          </a:xfrm>
        </p:spPr>
        <p:txBody>
          <a:bodyPr/>
          <a:lstStyle/>
          <a:p>
            <a:pPr algn="ctr"/>
            <a:r>
              <a:rPr lang="en-MY" dirty="0"/>
              <a:t>1.4 Bargain</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p:txBody>
          <a:bodyPr>
            <a:normAutofit/>
          </a:bodyPr>
          <a:lstStyle/>
          <a:p>
            <a:pPr marL="0" indent="0">
              <a:buNone/>
            </a:pPr>
            <a:r>
              <a:rPr lang="en-MY" sz="2800" dirty="0"/>
              <a:t>Negotiations are easy if a problem solving attitude is adopted. This stage comprises the time when 'what ifs' and '</a:t>
            </a:r>
            <a:r>
              <a:rPr lang="en-MY" sz="2800" dirty="0" err="1"/>
              <a:t>supposals</a:t>
            </a:r>
            <a:r>
              <a:rPr lang="en-MY" sz="2800" dirty="0"/>
              <a:t>' are set forth and the drafting of agreements take place.</a:t>
            </a:r>
          </a:p>
        </p:txBody>
      </p:sp>
    </p:spTree>
    <p:extLst>
      <p:ext uri="{BB962C8B-B14F-4D97-AF65-F5344CB8AC3E}">
        <p14:creationId xmlns:p14="http://schemas.microsoft.com/office/powerpoint/2010/main" xmlns="" val="256570211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a:xfrm>
            <a:off x="1066800" y="381000"/>
            <a:ext cx="7200900" cy="731839"/>
          </a:xfrm>
        </p:spPr>
        <p:txBody>
          <a:bodyPr/>
          <a:lstStyle/>
          <a:p>
            <a:pPr algn="ctr"/>
            <a:r>
              <a:rPr lang="en-MY" dirty="0"/>
              <a:t>1.5 Settlement</a:t>
            </a:r>
          </a:p>
        </p:txBody>
      </p:sp>
      <p:sp>
        <p:nvSpPr>
          <p:cNvPr id="3" name="Content Placeholder 2">
            <a:extLst>
              <a:ext uri="{FF2B5EF4-FFF2-40B4-BE49-F238E27FC236}">
                <a16:creationId xmlns:a16="http://schemas.microsoft.com/office/drawing/2014/main" xmlns="" id="{004F4D40-7FAA-4D0D-B0E3-249C1923BFE5}"/>
              </a:ext>
            </a:extLst>
          </p:cNvPr>
          <p:cNvSpPr>
            <a:spLocks noGrp="1"/>
          </p:cNvSpPr>
          <p:nvPr>
            <p:ph idx="1"/>
          </p:nvPr>
        </p:nvSpPr>
        <p:spPr/>
        <p:txBody>
          <a:bodyPr>
            <a:normAutofit/>
          </a:bodyPr>
          <a:lstStyle/>
          <a:p>
            <a:pPr marL="0" indent="0">
              <a:buNone/>
            </a:pPr>
            <a:r>
              <a:rPr lang="en-MY" sz="2800"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xmlns="" val="106367352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685800"/>
          </a:xfrm>
        </p:spPr>
        <p:txBody>
          <a:bodyPr>
            <a:normAutofit/>
          </a:bodyPr>
          <a:lstStyle/>
          <a:p>
            <a:r>
              <a:rPr lang="en-US" dirty="0" smtClean="0"/>
              <a:t>Grievance Process for nonunion companies</a:t>
            </a:r>
            <a:endParaRPr lang="en-US" dirty="0"/>
          </a:p>
        </p:txBody>
      </p:sp>
      <p:pic>
        <p:nvPicPr>
          <p:cNvPr id="1026" name="Picture 2"/>
          <p:cNvPicPr>
            <a:picLocks noChangeAspect="1" noChangeArrowheads="1"/>
          </p:cNvPicPr>
          <p:nvPr/>
        </p:nvPicPr>
        <p:blipFill>
          <a:blip r:embed="rId2"/>
          <a:srcRect/>
          <a:stretch>
            <a:fillRect/>
          </a:stretch>
        </p:blipFill>
        <p:spPr bwMode="auto">
          <a:xfrm>
            <a:off x="1752600" y="1219200"/>
            <a:ext cx="5762625" cy="4943475"/>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pPr algn="ctr"/>
            <a:r>
              <a:rPr lang="en-US" dirty="0" smtClean="0"/>
              <a:t>Arbitration</a:t>
            </a:r>
            <a:endParaRPr lang="en-US" dirty="0"/>
          </a:p>
        </p:txBody>
      </p:sp>
      <p:sp>
        <p:nvSpPr>
          <p:cNvPr id="3" name="Content Placeholder 2"/>
          <p:cNvSpPr>
            <a:spLocks noGrp="1"/>
          </p:cNvSpPr>
          <p:nvPr>
            <p:ph idx="1"/>
          </p:nvPr>
        </p:nvSpPr>
        <p:spPr>
          <a:xfrm>
            <a:off x="457200" y="1981201"/>
            <a:ext cx="7848600" cy="3809999"/>
          </a:xfrm>
        </p:spPr>
        <p:txBody>
          <a:bodyPr>
            <a:noAutofit/>
          </a:bodyPr>
          <a:lstStyle/>
          <a:p>
            <a:r>
              <a:rPr lang="en-US" sz="3200" dirty="0" smtClean="0"/>
              <a:t>Arbitration is the process of having a labor dispute resolved by an impartial third party who examines information from both sides and renders a judgment. The parties agree beforehand to accept the decision of an impartial judge called an arbitrator</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Alternative Dispute Resolution</a:t>
            </a:r>
            <a:endParaRPr lang="en-US" dirty="0"/>
          </a:p>
        </p:txBody>
      </p:sp>
      <p:sp>
        <p:nvSpPr>
          <p:cNvPr id="3" name="Content Placeholder 2"/>
          <p:cNvSpPr>
            <a:spLocks noGrp="1"/>
          </p:cNvSpPr>
          <p:nvPr>
            <p:ph idx="1"/>
          </p:nvPr>
        </p:nvSpPr>
        <p:spPr>
          <a:xfrm>
            <a:off x="762000" y="1143001"/>
            <a:ext cx="7410450" cy="4648200"/>
          </a:xfrm>
        </p:spPr>
        <p:txBody>
          <a:bodyPr>
            <a:normAutofit fontScale="92500"/>
          </a:bodyPr>
          <a:lstStyle/>
          <a:p>
            <a:r>
              <a:rPr lang="en-US" sz="2400" dirty="0" smtClean="0"/>
              <a:t>The enormous time and expense associated with litigation has prompted employers to pursue arbitration and other methods for resolving disagreements. These methods, known generally as alternative dispute resolution, include negotiation, mediation, binding arbitration, and even rent-a-judge services. </a:t>
            </a:r>
          </a:p>
          <a:p>
            <a:r>
              <a:rPr lang="en-US" sz="2400" dirty="0" smtClean="0"/>
              <a:t>When two parties are unable to peacefully negotiate an acceptable solution, the next step is to ask for the services of a mediator. The mediator examines both sides of the dispute and tries to help both parties understand the other and find an acceptable compromise. If mediation fails, the parties can agree to submit the issue to binding arbitration and promise to live by the arbitrator's decision</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762000" y="1371600"/>
            <a:ext cx="7772400" cy="4648199"/>
          </a:xfrm>
        </p:spPr>
        <p:txBody>
          <a:bodyPr>
            <a:noAutofit/>
          </a:bodyPr>
          <a:lstStyle/>
          <a:p>
            <a:pPr>
              <a:buNone/>
            </a:pPr>
            <a:r>
              <a:rPr lang="en-US" sz="2400" dirty="0" smtClean="0"/>
              <a:t>Which of the following actions is a PRIMARY deterrent against employees organizing to form labor unions?</a:t>
            </a:r>
          </a:p>
          <a:p>
            <a:pPr>
              <a:buNone/>
            </a:pPr>
            <a:endParaRPr lang="en-US" sz="2400" dirty="0" smtClean="0"/>
          </a:p>
          <a:p>
            <a:pPr marL="457200" indent="-457200">
              <a:buAutoNum type="alphaUcPeriod"/>
            </a:pPr>
            <a:r>
              <a:rPr lang="en-US" sz="2400" dirty="0" smtClean="0"/>
              <a:t>Developing an alternative dispute resolution mechanism </a:t>
            </a:r>
          </a:p>
          <a:p>
            <a:pPr marL="457200" indent="-457200">
              <a:buAutoNum type="alphaUcPeriod"/>
            </a:pPr>
            <a:r>
              <a:rPr lang="en-US" sz="2400" dirty="0" smtClean="0"/>
              <a:t>Employer encourages a participative style management</a:t>
            </a:r>
          </a:p>
          <a:p>
            <a:pPr marL="457200" indent="-457200">
              <a:buAutoNum type="alphaUcPeriod"/>
            </a:pPr>
            <a:r>
              <a:rPr lang="en-US" sz="2400" dirty="0" smtClean="0"/>
              <a:t>Creation of work councils </a:t>
            </a:r>
          </a:p>
          <a:p>
            <a:pPr marL="457200" indent="-457200">
              <a:buAutoNum type="alphaUcPeriod"/>
            </a:pPr>
            <a:r>
              <a:rPr lang="en-US" sz="2400" dirty="0" smtClean="0"/>
              <a:t>Creation of codetermination requirements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5297674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800" dirty="0"/>
              <a:t>Organizational citizenship </a:t>
            </a:r>
            <a:r>
              <a:rPr lang="en-MY" sz="2800" dirty="0" err="1"/>
              <a:t>behaviors</a:t>
            </a:r>
            <a:r>
              <a:rPr lang="en-MY" sz="2800" dirty="0"/>
              <a:t> (OCBs) are discretionary workplace </a:t>
            </a:r>
            <a:r>
              <a:rPr lang="en-MY" sz="2800" dirty="0" err="1"/>
              <a:t>behaviors</a:t>
            </a:r>
            <a:r>
              <a:rPr lang="en-MY" sz="2800" dirty="0"/>
              <a:t> that exceed one's basic job requirements. They are often described as </a:t>
            </a:r>
            <a:r>
              <a:rPr lang="en-MY" sz="2800" dirty="0" err="1"/>
              <a:t>behaviors</a:t>
            </a:r>
            <a:r>
              <a:rPr lang="en-MY" sz="28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a:xfrm>
            <a:off x="914400" y="228600"/>
            <a:ext cx="7200900" cy="655639"/>
          </a:xfrm>
        </p:spPr>
        <p:txBody>
          <a:bodyPr/>
          <a:lstStyle/>
          <a:p>
            <a:pPr algn="ctr"/>
            <a:r>
              <a:rPr lang="en-MY" dirty="0"/>
              <a:t>Question # 3</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a:xfrm>
            <a:off x="838200" y="1219201"/>
            <a:ext cx="7334250" cy="4572000"/>
          </a:xfrm>
        </p:spPr>
        <p:txBody>
          <a:bodyPr>
            <a:normAutofit lnSpcReduction="10000"/>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a:xfrm>
            <a:off x="1066800" y="457200"/>
            <a:ext cx="7200900" cy="655639"/>
          </a:xfrm>
        </p:spPr>
        <p:txBody>
          <a:bodyPr/>
          <a:lstStyle/>
          <a:p>
            <a:pPr algn="ctr"/>
            <a:r>
              <a:rPr lang="en-MY" dirty="0"/>
              <a:t>Answer # 3</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31667525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143000" y="381000"/>
            <a:ext cx="7200900" cy="579439"/>
          </a:xfrm>
        </p:spPr>
        <p:txBody>
          <a:bodyPr/>
          <a:lstStyle/>
          <a:p>
            <a:pPr algn="ctr"/>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a:xfrm>
            <a:off x="990600" y="304800"/>
            <a:ext cx="7200900" cy="731839"/>
          </a:xfrm>
        </p:spPr>
        <p:txBody>
          <a:bodyPr/>
          <a:lstStyle/>
          <a:p>
            <a:pPr algn="ctr"/>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800" dirty="0"/>
              <a:t>It starts with a clear idea of the aim of your survey. </a:t>
            </a:r>
          </a:p>
          <a:p>
            <a:r>
              <a:rPr lang="en-MY" sz="28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a:xfrm>
            <a:off x="990600" y="304800"/>
            <a:ext cx="7200900" cy="655639"/>
          </a:xfrm>
        </p:spPr>
        <p:txBody>
          <a:bodyPr/>
          <a:lstStyle/>
          <a:p>
            <a:pPr algn="ctr"/>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a:xfrm>
            <a:off x="990600" y="1600200"/>
            <a:ext cx="7200900" cy="3809999"/>
          </a:xfrm>
        </p:spPr>
        <p:txBody>
          <a:bodyPr>
            <a:normAutofit/>
          </a:bodyPr>
          <a:lstStyle/>
          <a:p>
            <a:r>
              <a:rPr lang="en-MY" sz="2800" dirty="0"/>
              <a:t>Determine the Survey Objectives</a:t>
            </a:r>
          </a:p>
          <a:p>
            <a:r>
              <a:rPr lang="en-MY" sz="2800" dirty="0"/>
              <a:t>Creating buy-in</a:t>
            </a:r>
          </a:p>
          <a:p>
            <a:r>
              <a:rPr lang="en-MY" sz="2800" dirty="0"/>
              <a:t>Determining the survey method</a:t>
            </a:r>
          </a:p>
          <a:p>
            <a:r>
              <a:rPr lang="en-MY" sz="2800" dirty="0"/>
              <a:t>Guaranteeing anonymity</a:t>
            </a:r>
          </a:p>
          <a:p>
            <a:r>
              <a:rPr lang="en-MY" sz="28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a:xfrm>
            <a:off x="990600" y="304800"/>
            <a:ext cx="7200900" cy="731839"/>
          </a:xfrm>
        </p:spPr>
        <p:txBody>
          <a:bodyPr/>
          <a:lstStyle/>
          <a:p>
            <a:pPr algn="ctr"/>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a:xfrm>
            <a:off x="914400" y="1676400"/>
            <a:ext cx="7200900" cy="3809999"/>
          </a:xfrm>
        </p:spPr>
        <p:txBody>
          <a:bodyPr>
            <a:normAutofit/>
          </a:bodyPr>
          <a:lstStyle/>
          <a:p>
            <a:pPr marL="0" indent="0">
              <a:buNone/>
            </a:pPr>
            <a:r>
              <a:rPr lang="en-MY" sz="2800" dirty="0"/>
              <a:t>Communication is key to avoiding resistance and a poor response rate.</a:t>
            </a:r>
          </a:p>
          <a:p>
            <a:pPr marL="0" indent="0">
              <a:buNone/>
            </a:pPr>
            <a:endParaRPr lang="en-MY" sz="2800" dirty="0"/>
          </a:p>
          <a:p>
            <a:r>
              <a:rPr lang="en-MY" sz="2800" dirty="0"/>
              <a:t>Creating a project plan</a:t>
            </a:r>
          </a:p>
          <a:p>
            <a:r>
              <a:rPr lang="en-MY" sz="28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838200" y="228600"/>
            <a:ext cx="7200900" cy="655639"/>
          </a:xfrm>
        </p:spPr>
        <p:txBody>
          <a:bodyPr/>
          <a:lstStyle/>
          <a:p>
            <a:pPr algn="ctr"/>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304800"/>
            <a:ext cx="7200900" cy="731839"/>
          </a:xfrm>
        </p:spPr>
        <p:txBody>
          <a:bodyPr/>
          <a:lstStyle/>
          <a:p>
            <a:pPr algn="ctr"/>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990600" y="381000"/>
            <a:ext cx="7200900" cy="655639"/>
          </a:xfrm>
        </p:spPr>
        <p:txBody>
          <a:bodyPr/>
          <a:lstStyle/>
          <a:p>
            <a:pPr algn="ctr"/>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8773908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C482E-BE3B-49D5-AFF2-113865F162C4}"/>
              </a:ext>
            </a:extLst>
          </p:cNvPr>
          <p:cNvSpPr>
            <a:spLocks noGrp="1"/>
          </p:cNvSpPr>
          <p:nvPr>
            <p:ph type="title"/>
          </p:nvPr>
        </p:nvSpPr>
        <p:spPr>
          <a:xfrm>
            <a:off x="990600" y="381000"/>
            <a:ext cx="7200900" cy="655639"/>
          </a:xfrm>
        </p:spPr>
        <p:txBody>
          <a:bodyPr/>
          <a:lstStyle/>
          <a:p>
            <a:r>
              <a:rPr lang="en-MY" dirty="0"/>
              <a:t>European Works Councils (EWCs)</a:t>
            </a:r>
          </a:p>
        </p:txBody>
      </p:sp>
      <p:sp>
        <p:nvSpPr>
          <p:cNvPr id="3" name="Content Placeholder 2">
            <a:extLst>
              <a:ext uri="{FF2B5EF4-FFF2-40B4-BE49-F238E27FC236}">
                <a16:creationId xmlns:a16="http://schemas.microsoft.com/office/drawing/2014/main" xmlns="" id="{0599D2C2-4766-41D5-94C2-DDF9389E8CF2}"/>
              </a:ext>
            </a:extLst>
          </p:cNvPr>
          <p:cNvSpPr>
            <a:spLocks noGrp="1"/>
          </p:cNvSpPr>
          <p:nvPr>
            <p:ph idx="1"/>
          </p:nvPr>
        </p:nvSpPr>
        <p:spPr/>
        <p:txBody>
          <a:bodyPr>
            <a:normAutofit/>
          </a:bodyPr>
          <a:lstStyle/>
          <a:p>
            <a:pPr marL="0" indent="0">
              <a:buNone/>
            </a:pPr>
            <a:r>
              <a:rPr lang="en-MY" sz="3200"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xmlns="" val="275970170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a16="http://schemas.microsoft.com/office/drawing/2014/main" xmlns=""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xmlns="" val="201105795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a16="http://schemas.microsoft.com/office/drawing/2014/main" xmlns=""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p14="http://schemas.microsoft.com/office/powerpoint/2010/main" xmlns="" val="3967994431"/>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xmlns=""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xmlns="" val="2907140602"/>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F3E1D-7350-416C-B5DA-245652F96837}"/>
              </a:ext>
            </a:extLst>
          </p:cNvPr>
          <p:cNvSpPr>
            <a:spLocks noGrp="1"/>
          </p:cNvSpPr>
          <p:nvPr>
            <p:ph type="title"/>
          </p:nvPr>
        </p:nvSpPr>
        <p:spPr>
          <a:xfrm>
            <a:off x="1066800" y="152400"/>
            <a:ext cx="7200900" cy="655639"/>
          </a:xfrm>
        </p:spPr>
        <p:txBody>
          <a:bodyPr/>
          <a:lstStyle/>
          <a:p>
            <a:r>
              <a:rPr lang="en-MY" dirty="0"/>
              <a:t>Question # 4</a:t>
            </a:r>
          </a:p>
        </p:txBody>
      </p:sp>
      <p:sp>
        <p:nvSpPr>
          <p:cNvPr id="3" name="Content Placeholder 2">
            <a:extLst>
              <a:ext uri="{FF2B5EF4-FFF2-40B4-BE49-F238E27FC236}">
                <a16:creationId xmlns:a16="http://schemas.microsoft.com/office/drawing/2014/main" xmlns="" id="{11308523-7195-4C41-B4C7-8BCFDF87807A}"/>
              </a:ext>
            </a:extLst>
          </p:cNvPr>
          <p:cNvSpPr>
            <a:spLocks noGrp="1"/>
          </p:cNvSpPr>
          <p:nvPr>
            <p:ph idx="1"/>
          </p:nvPr>
        </p:nvSpPr>
        <p:spPr>
          <a:xfrm>
            <a:off x="685800" y="1066800"/>
            <a:ext cx="7467600" cy="4419600"/>
          </a:xfrm>
        </p:spPr>
        <p:txBody>
          <a:bodyPr/>
          <a:lstStyle/>
          <a:p>
            <a:pPr marL="0" indent="0">
              <a:buNone/>
            </a:pPr>
            <a:r>
              <a:rPr lang="en-MY" sz="2800" dirty="0"/>
              <a:t>Works councils are – </a:t>
            </a:r>
          </a:p>
          <a:p>
            <a:pPr marL="0" indent="0">
              <a:buNone/>
            </a:pPr>
            <a:r>
              <a:rPr lang="en-MY" sz="2800" dirty="0"/>
              <a:t>	</a:t>
            </a:r>
          </a:p>
          <a:p>
            <a:pPr marL="514350" indent="-514350">
              <a:buFont typeface="+mj-lt"/>
              <a:buAutoNum type="alphaUcPeriod"/>
            </a:pPr>
            <a:r>
              <a:rPr lang="en-MY" sz="2800" dirty="0"/>
              <a:t>Unique to Europe.	</a:t>
            </a:r>
          </a:p>
          <a:p>
            <a:pPr marL="514350" indent="-514350">
              <a:buFont typeface="+mj-lt"/>
              <a:buAutoNum type="alphaUcPeriod"/>
            </a:pPr>
            <a:r>
              <a:rPr lang="en-MY" sz="2800" dirty="0"/>
              <a:t>Encouraged by the International Labour Organization.	</a:t>
            </a:r>
          </a:p>
          <a:p>
            <a:pPr marL="514350" indent="-514350">
              <a:buFont typeface="+mj-lt"/>
              <a:buAutoNum type="alphaUcPeriod"/>
            </a:pPr>
            <a:r>
              <a:rPr lang="en-MY" sz="2800" dirty="0"/>
              <a:t>Plant-level groups of worker representatives.</a:t>
            </a:r>
          </a:p>
          <a:p>
            <a:pPr marL="514350" indent="-514350">
              <a:buFont typeface="+mj-lt"/>
              <a:buAutoNum type="alphaUcPeriod"/>
            </a:pPr>
            <a:r>
              <a:rPr lang="en-MY" sz="2800" dirty="0"/>
              <a:t>mandatory in all European countries.</a:t>
            </a:r>
          </a:p>
          <a:p>
            <a:pPr marL="0" indent="0">
              <a:buNone/>
            </a:pPr>
            <a:endParaRPr lang="en-MY" dirty="0"/>
          </a:p>
        </p:txBody>
      </p:sp>
    </p:spTree>
    <p:extLst>
      <p:ext uri="{BB962C8B-B14F-4D97-AF65-F5344CB8AC3E}">
        <p14:creationId xmlns:p14="http://schemas.microsoft.com/office/powerpoint/2010/main" xmlns="" val="3483069311"/>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0E40D-6F79-4F35-A42E-DDDB2D04B4ED}"/>
              </a:ext>
            </a:extLst>
          </p:cNvPr>
          <p:cNvSpPr>
            <a:spLocks noGrp="1"/>
          </p:cNvSpPr>
          <p:nvPr>
            <p:ph type="title"/>
          </p:nvPr>
        </p:nvSpPr>
        <p:spPr>
          <a:xfrm>
            <a:off x="990600" y="381000"/>
            <a:ext cx="7200900" cy="579439"/>
          </a:xfrm>
        </p:spPr>
        <p:txBody>
          <a:bodyPr/>
          <a:lstStyle/>
          <a:p>
            <a:r>
              <a:rPr lang="en-MY" dirty="0"/>
              <a:t>Answer # 4</a:t>
            </a:r>
          </a:p>
        </p:txBody>
      </p:sp>
      <p:sp>
        <p:nvSpPr>
          <p:cNvPr id="3" name="Content Placeholder 2">
            <a:extLst>
              <a:ext uri="{FF2B5EF4-FFF2-40B4-BE49-F238E27FC236}">
                <a16:creationId xmlns:a16="http://schemas.microsoft.com/office/drawing/2014/main" xmlns="" id="{C222B349-4559-4773-8179-9E7DDF273768}"/>
              </a:ext>
            </a:extLst>
          </p:cNvPr>
          <p:cNvSpPr>
            <a:spLocks noGrp="1"/>
          </p:cNvSpPr>
          <p:nvPr>
            <p:ph idx="1"/>
          </p:nvPr>
        </p:nvSpPr>
        <p:spPr/>
        <p:txBody>
          <a:bodyPr>
            <a:normAutofit/>
          </a:bodyPr>
          <a:lstStyle/>
          <a:p>
            <a:r>
              <a:rPr lang="en-MY" sz="3200" dirty="0"/>
              <a:t>Option C</a:t>
            </a:r>
          </a:p>
        </p:txBody>
      </p:sp>
    </p:spTree>
    <p:extLst>
      <p:ext uri="{BB962C8B-B14F-4D97-AF65-F5344CB8AC3E}">
        <p14:creationId xmlns:p14="http://schemas.microsoft.com/office/powerpoint/2010/main" xmlns="" val="275100724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1053802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543800" cy="762000"/>
          </a:xfrm>
        </p:spPr>
        <p:txBody>
          <a:bodyPr>
            <a:normAutofit/>
          </a:bodyPr>
          <a:lstStyle/>
          <a:p>
            <a:r>
              <a:rPr lang="en-US" dirty="0" smtClean="0"/>
              <a:t>International Labor Organization (ILO)</a:t>
            </a:r>
            <a:endParaRPr lang="en-US" dirty="0"/>
          </a:p>
        </p:txBody>
      </p:sp>
      <p:sp>
        <p:nvSpPr>
          <p:cNvPr id="3" name="Content Placeholder 2"/>
          <p:cNvSpPr>
            <a:spLocks noGrp="1"/>
          </p:cNvSpPr>
          <p:nvPr>
            <p:ph idx="1"/>
          </p:nvPr>
        </p:nvSpPr>
        <p:spPr>
          <a:xfrm>
            <a:off x="609600" y="1295400"/>
            <a:ext cx="7696200" cy="4419600"/>
          </a:xfrm>
        </p:spPr>
        <p:txBody>
          <a:bodyPr>
            <a:normAutofit/>
          </a:bodyPr>
          <a:lstStyle/>
          <a:p>
            <a:r>
              <a:rPr lang="en-US" sz="2400" dirty="0" smtClean="0"/>
              <a:t>The ILO is a specialized agency of the United Nations (UN) to deal with labor issues. Its headquarters is in Geneva, Switzerland. Founded in 1919, it was formed through the negotiations of the Treaty of Versailles, and was initially an agency of the League of Nations. It became a UN body after the demise of the League and the formation of the UN at the end of World War II. Its constitution, as amended to date, includes the Declaration of Philadelphia (1944) on the aims and purposes of the organization. Its secretariat is known as the International Labor Office.</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 xmlns:a16="http://schemas.microsoft.com/office/drawing/2014/main"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 xmlns:p14="http://schemas.microsoft.com/office/powerpoint/2010/main" val="3218991364"/>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Decent Work Agenda</a:t>
            </a:r>
            <a:endParaRPr lang="en-US" dirty="0"/>
          </a:p>
        </p:txBody>
      </p:sp>
      <p:sp>
        <p:nvSpPr>
          <p:cNvPr id="3" name="Content Placeholder 2"/>
          <p:cNvSpPr>
            <a:spLocks noGrp="1"/>
          </p:cNvSpPr>
          <p:nvPr>
            <p:ph idx="1"/>
          </p:nvPr>
        </p:nvSpPr>
        <p:spPr>
          <a:xfrm>
            <a:off x="533400" y="990600"/>
            <a:ext cx="8229600" cy="5105400"/>
          </a:xfrm>
        </p:spPr>
        <p:txBody>
          <a:bodyPr>
            <a:normAutofit/>
          </a:bodyPr>
          <a:lstStyle/>
          <a:p>
            <a:pPr>
              <a:buNone/>
            </a:pPr>
            <a:r>
              <a:rPr lang="en-US" sz="2400" dirty="0" smtClean="0"/>
              <a:t>Decent work is a concept that encapsulates both the quality of employment as well as the imperative of providing high quality jobs globally.</a:t>
            </a:r>
          </a:p>
          <a:p>
            <a:pPr>
              <a:buNone/>
            </a:pPr>
            <a:r>
              <a:rPr lang="en-US" sz="2400" dirty="0" smtClean="0"/>
              <a:t>The decent work agenda seeks not just the creation of jobs, but of high quality jobs around the world.</a:t>
            </a:r>
          </a:p>
          <a:p>
            <a:pPr>
              <a:buNone/>
            </a:pPr>
            <a:r>
              <a:rPr lang="en-US" sz="2400" dirty="0" smtClean="0"/>
              <a:t>According to the ILO, decent work has four pillars:</a:t>
            </a:r>
          </a:p>
          <a:p>
            <a:pPr marL="457200" indent="-457200">
              <a:buFont typeface="+mj-lt"/>
              <a:buAutoNum type="arabicPeriod"/>
            </a:pPr>
            <a:r>
              <a:rPr lang="en-US" sz="2400" dirty="0" smtClean="0"/>
              <a:t>Full employment;</a:t>
            </a:r>
          </a:p>
          <a:p>
            <a:pPr marL="457200" indent="-457200">
              <a:buFont typeface="+mj-lt"/>
              <a:buAutoNum type="arabicPeriod"/>
            </a:pPr>
            <a:r>
              <a:rPr lang="en-US" sz="2400" dirty="0" smtClean="0"/>
              <a:t>A social safety net;</a:t>
            </a:r>
          </a:p>
          <a:p>
            <a:pPr marL="457200" indent="-457200">
              <a:buFont typeface="+mj-lt"/>
              <a:buAutoNum type="arabicPeriod"/>
            </a:pPr>
            <a:r>
              <a:rPr lang="en-US" sz="2400" dirty="0" smtClean="0"/>
              <a:t>Fundamental workers’ rights; and</a:t>
            </a:r>
          </a:p>
          <a:p>
            <a:pPr marL="457200" indent="-457200">
              <a:buFont typeface="+mj-lt"/>
              <a:buAutoNum type="arabicPeriod"/>
            </a:pPr>
            <a:r>
              <a:rPr lang="en-US" sz="2400" dirty="0" smtClean="0"/>
              <a:t>Mutually beneficial partnerships between business, labor, and government.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 xmlns:a16="http://schemas.microsoft.com/office/drawing/2014/main" id="{5B92B99A-DA29-4ACF-B2AE-550BCC89C511}"/>
              </a:ext>
            </a:extLst>
          </p:cNvPr>
          <p:cNvSpPr>
            <a:spLocks noGrp="1"/>
          </p:cNvSpPr>
          <p:nvPr>
            <p:ph idx="1"/>
          </p:nvPr>
        </p:nvSpPr>
        <p:spPr>
          <a:xfrm>
            <a:off x="838200" y="1447801"/>
            <a:ext cx="7334250" cy="4343400"/>
          </a:xfrm>
        </p:spPr>
        <p:txBody>
          <a:bodyPr>
            <a:normAutofit/>
          </a:bodyPr>
          <a:lstStyle/>
          <a:p>
            <a:r>
              <a:rPr lang="en-MY" sz="2400" dirty="0"/>
              <a:t>International labour standards are legal instruments drawn up by the ILO's constituents (governments, employers and workers) and setting out basic principles and rights at work. </a:t>
            </a:r>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 xmlns:p14="http://schemas.microsoft.com/office/powerpoint/2010/main" val="420847139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 xmlns:a16="http://schemas.microsoft.com/office/drawing/2014/main" id="{BEDEC941-93FA-49A6-ACA3-54A960B1C0B8}"/>
              </a:ext>
            </a:extLst>
          </p:cNvPr>
          <p:cNvSpPr>
            <a:spLocks noGrp="1"/>
          </p:cNvSpPr>
          <p:nvPr>
            <p:ph idx="1"/>
          </p:nvPr>
        </p:nvSpPr>
        <p:spPr>
          <a:xfrm>
            <a:off x="838200" y="1447800"/>
            <a:ext cx="7200900" cy="3809999"/>
          </a:xfrm>
        </p:spPr>
        <p:txBody>
          <a:bodyPr>
            <a:normAutofit/>
          </a:bodyPr>
          <a:lstStyle/>
          <a:p>
            <a:r>
              <a:rPr lang="en-MY" sz="2800" dirty="0"/>
              <a:t>In many cases, a Convention lays down the basic principles to be implemented by ratifying countries</a:t>
            </a:r>
          </a:p>
          <a:p>
            <a:r>
              <a:rPr lang="en-MY" sz="28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 xmlns:p14="http://schemas.microsoft.com/office/powerpoint/2010/main" val="401582587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FB2957-06F2-4B45-9147-CD4444EB74FE}"/>
              </a:ext>
            </a:extLst>
          </p:cNvPr>
          <p:cNvSpPr>
            <a:spLocks noGrp="1"/>
          </p:cNvSpPr>
          <p:nvPr>
            <p:ph type="title"/>
          </p:nvPr>
        </p:nvSpPr>
        <p:spPr>
          <a:xfrm>
            <a:off x="914400" y="304800"/>
            <a:ext cx="7200900" cy="655639"/>
          </a:xfrm>
        </p:spPr>
        <p:txBody>
          <a:bodyPr/>
          <a:lstStyle/>
          <a:p>
            <a:r>
              <a:rPr lang="en-MY" dirty="0" smtClean="0"/>
              <a:t>Question # 5 </a:t>
            </a:r>
            <a:endParaRPr lang="en-MY" dirty="0"/>
          </a:p>
        </p:txBody>
      </p:sp>
      <p:sp>
        <p:nvSpPr>
          <p:cNvPr id="3" name="Content Placeholder 2">
            <a:extLst>
              <a:ext uri="{FF2B5EF4-FFF2-40B4-BE49-F238E27FC236}">
                <a16:creationId xmlns="" xmlns:a16="http://schemas.microsoft.com/office/drawing/2014/main" id="{811A5E1F-8F3F-442A-874C-370FDB2AEB4B}"/>
              </a:ext>
            </a:extLst>
          </p:cNvPr>
          <p:cNvSpPr>
            <a:spLocks noGrp="1"/>
          </p:cNvSpPr>
          <p:nvPr>
            <p:ph idx="1"/>
          </p:nvPr>
        </p:nvSpPr>
        <p:spPr>
          <a:xfrm>
            <a:off x="685800" y="1219200"/>
            <a:ext cx="7467600" cy="3581400"/>
          </a:xfrm>
        </p:spPr>
        <p:txBody>
          <a:bodyPr>
            <a:noAutofit/>
          </a:bodyPr>
          <a:lstStyle/>
          <a:p>
            <a:pPr marL="0" indent="0">
              <a:buNone/>
            </a:pPr>
            <a:r>
              <a:rPr lang="en-MY" sz="2800" dirty="0"/>
              <a:t>According to the European Union and the International </a:t>
            </a:r>
            <a:r>
              <a:rPr lang="en-MY" sz="2800" dirty="0" err="1"/>
              <a:t>Labor</a:t>
            </a:r>
            <a:r>
              <a:rPr lang="en-MY" sz="2800" dirty="0"/>
              <a:t> Organization (ILO), which of the following legal instruments is non-binding?</a:t>
            </a:r>
          </a:p>
          <a:p>
            <a:pPr marL="0" indent="0">
              <a:buNone/>
            </a:pPr>
            <a:r>
              <a:rPr lang="en-MY" sz="2800" dirty="0"/>
              <a:t>A. Conventions</a:t>
            </a:r>
          </a:p>
          <a:p>
            <a:pPr marL="0" indent="0">
              <a:buNone/>
            </a:pPr>
            <a:r>
              <a:rPr lang="en-MY" sz="2800" dirty="0"/>
              <a:t>B. Regulations</a:t>
            </a:r>
          </a:p>
          <a:p>
            <a:pPr marL="0" indent="0">
              <a:buNone/>
            </a:pPr>
            <a:r>
              <a:rPr lang="en-MY" sz="2800" dirty="0"/>
              <a:t>C. Directives</a:t>
            </a:r>
          </a:p>
          <a:p>
            <a:pPr marL="0" indent="0">
              <a:buNone/>
            </a:pPr>
            <a:r>
              <a:rPr lang="en-MY" sz="2800" dirty="0"/>
              <a:t>D. Opinions</a:t>
            </a:r>
          </a:p>
        </p:txBody>
      </p:sp>
    </p:spTree>
    <p:extLst>
      <p:ext uri="{BB962C8B-B14F-4D97-AF65-F5344CB8AC3E}">
        <p14:creationId xmlns="" xmlns:p14="http://schemas.microsoft.com/office/powerpoint/2010/main" val="4280868485"/>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2EC34-E143-4332-8DBE-8B61B30735B9}"/>
              </a:ext>
            </a:extLst>
          </p:cNvPr>
          <p:cNvSpPr>
            <a:spLocks noGrp="1"/>
          </p:cNvSpPr>
          <p:nvPr>
            <p:ph type="title"/>
          </p:nvPr>
        </p:nvSpPr>
        <p:spPr/>
        <p:txBody>
          <a:bodyPr/>
          <a:lstStyle/>
          <a:p>
            <a:r>
              <a:rPr lang="en-MY" dirty="0" smtClean="0"/>
              <a:t>Answer # 5</a:t>
            </a:r>
            <a:endParaRPr lang="en-MY" dirty="0"/>
          </a:p>
        </p:txBody>
      </p:sp>
      <p:sp>
        <p:nvSpPr>
          <p:cNvPr id="3" name="Content Placeholder 2">
            <a:extLst>
              <a:ext uri="{FF2B5EF4-FFF2-40B4-BE49-F238E27FC236}">
                <a16:creationId xmlns="" xmlns:a16="http://schemas.microsoft.com/office/drawing/2014/main" id="{19B30F31-FB88-4B75-813A-81C98B83215D}"/>
              </a:ext>
            </a:extLst>
          </p:cNvPr>
          <p:cNvSpPr>
            <a:spLocks noGrp="1"/>
          </p:cNvSpPr>
          <p:nvPr>
            <p:ph idx="1"/>
          </p:nvPr>
        </p:nvSpPr>
        <p:spPr/>
        <p:txBody>
          <a:bodyPr>
            <a:normAutofit/>
          </a:bodyPr>
          <a:lstStyle/>
          <a:p>
            <a:r>
              <a:rPr lang="en-MY" sz="3200" dirty="0"/>
              <a:t>Option D</a:t>
            </a:r>
          </a:p>
        </p:txBody>
      </p:sp>
    </p:spTree>
    <p:extLst>
      <p:ext uri="{BB962C8B-B14F-4D97-AF65-F5344CB8AC3E}">
        <p14:creationId xmlns="" xmlns:p14="http://schemas.microsoft.com/office/powerpoint/2010/main" val="267586122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 xmlns:a16="http://schemas.microsoft.com/office/drawing/2014/main"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 xmlns:p14="http://schemas.microsoft.com/office/powerpoint/2010/main" val="2770607232"/>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9C28AF-1E84-4745-9431-F1CCF309466F}"/>
              </a:ext>
            </a:extLst>
          </p:cNvPr>
          <p:cNvSpPr>
            <a:spLocks noGrp="1"/>
          </p:cNvSpPr>
          <p:nvPr>
            <p:ph type="title"/>
          </p:nvPr>
        </p:nvSpPr>
        <p:spPr>
          <a:xfrm>
            <a:off x="990600" y="304800"/>
            <a:ext cx="7200900" cy="731839"/>
          </a:xfrm>
        </p:spPr>
        <p:txBody>
          <a:bodyPr/>
          <a:lstStyle/>
          <a:p>
            <a:r>
              <a:rPr lang="en-MY" dirty="0"/>
              <a:t>Functions of ILO</a:t>
            </a:r>
          </a:p>
        </p:txBody>
      </p:sp>
      <p:sp>
        <p:nvSpPr>
          <p:cNvPr id="3" name="Content Placeholder 2">
            <a:extLst>
              <a:ext uri="{FF2B5EF4-FFF2-40B4-BE49-F238E27FC236}">
                <a16:creationId xmlns="" xmlns:a16="http://schemas.microsoft.com/office/drawing/2014/main" id="{E8554966-DDA9-4878-8F84-62DA233C888B}"/>
              </a:ext>
            </a:extLst>
          </p:cNvPr>
          <p:cNvSpPr>
            <a:spLocks noGrp="1"/>
          </p:cNvSpPr>
          <p:nvPr>
            <p:ph idx="1"/>
          </p:nvPr>
        </p:nvSpPr>
        <p:spPr>
          <a:xfrm>
            <a:off x="609600" y="1371600"/>
            <a:ext cx="7696200" cy="4724400"/>
          </a:xfrm>
        </p:spPr>
        <p:txBody>
          <a:bodyPr>
            <a:normAutofit lnSpcReduction="1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 xmlns:p14="http://schemas.microsoft.com/office/powerpoint/2010/main" val="506911377"/>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 xmlns:p14="http://schemas.microsoft.com/office/powerpoint/2010/main" val="6760583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a:xfrm>
            <a:off x="1143000" y="228600"/>
            <a:ext cx="7200900" cy="731839"/>
          </a:xfrm>
        </p:spPr>
        <p:txBody>
          <a:bodyPr/>
          <a:lstStyle/>
          <a:p>
            <a:pPr algn="ctr"/>
            <a:r>
              <a:rPr lang="en-MY" dirty="0"/>
              <a:t>Question # </a:t>
            </a:r>
            <a:r>
              <a:rPr lang="en-MY" dirty="0" smtClean="0"/>
              <a:t>6 </a:t>
            </a:r>
            <a:endParaRPr lang="en-MY" dirty="0"/>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 xmlns:p14="http://schemas.microsoft.com/office/powerpoint/2010/main" val="1080953137"/>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p:txBody>
          <a:bodyPr/>
          <a:lstStyle/>
          <a:p>
            <a:r>
              <a:rPr lang="en-MY" dirty="0"/>
              <a:t>Answer # </a:t>
            </a:r>
            <a:r>
              <a:rPr lang="en-MY" dirty="0" smtClean="0"/>
              <a:t>6</a:t>
            </a:r>
            <a:endParaRPr lang="en-MY" dirty="0"/>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a:xfrm>
            <a:off x="971550" y="1981201"/>
            <a:ext cx="4972050" cy="990599"/>
          </a:xfrm>
        </p:spPr>
        <p:txBody>
          <a:bodyPr>
            <a:normAutofit/>
          </a:bodyPr>
          <a:lstStyle/>
          <a:p>
            <a:r>
              <a:rPr lang="en-MY" sz="2800" dirty="0"/>
              <a:t>Option D</a:t>
            </a:r>
          </a:p>
        </p:txBody>
      </p:sp>
    </p:spTree>
    <p:extLst>
      <p:ext uri="{BB962C8B-B14F-4D97-AF65-F5344CB8AC3E}">
        <p14:creationId xmlns="" xmlns:p14="http://schemas.microsoft.com/office/powerpoint/2010/main" val="1249694534"/>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00252944"/>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609600" y="1752600"/>
            <a:ext cx="7772400" cy="4267200"/>
          </a:xfrm>
        </p:spPr>
        <p:txBody>
          <a:bodyPr>
            <a:normAutofit/>
          </a:bodyPr>
          <a:lstStyle/>
          <a:p>
            <a:r>
              <a:rPr lang="en-US" sz="2400" dirty="0" smtClean="0"/>
              <a:t>The Organization for Economic Cooperation and Development is a unique forum where the governments of 34 market democracies work together to address the economic, social, and governance challenges of globalization as well as to exploit its opportunities.</a:t>
            </a:r>
          </a:p>
          <a:p>
            <a:r>
              <a:rPr lang="en-US" sz="2400" dirty="0" smtClean="0"/>
              <a:t>The organization provides a setting where governments can compare policy experiences, seek answers to common problems, identify good practice, and coordinate domestic and international policies.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200900" cy="1142385"/>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533400" y="1371600"/>
            <a:ext cx="7924800" cy="4648200"/>
          </a:xfrm>
        </p:spPr>
        <p:txBody>
          <a:bodyPr>
            <a:normAutofit/>
          </a:bodyPr>
          <a:lstStyle/>
          <a:p>
            <a:r>
              <a:rPr lang="en-US" sz="2400" dirty="0" smtClean="0"/>
              <a:t>The OECD is a forum where peer pressure can act as a powerful incentive to improve policy, and which produces internationally-agreed upon instruments, decisions, and recommendations in areas where multilateral agreement is necessary for individual countries to make progress in a globalized economy.</a:t>
            </a:r>
          </a:p>
          <a:p>
            <a:r>
              <a:rPr lang="en-US" sz="2400" dirty="0" smtClean="0"/>
              <a:t>Exchanges between OECD governments use information and analysis provided by a secretariat in Paris. The secretariat collects data, monitors trends, and analyzes and forecasts economic developments. It also researches social changes or evolving patterns in trade, environment, agriculture, technology, taxation, and more.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 xmlns:p14="http://schemas.microsoft.com/office/powerpoint/2010/main" val="348732028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800" dirty="0"/>
              <a:t>The United Nations (UN) Global Compact is a strategic policy initiative for businesses that are committed to aligning their operations and strategies with ten universally accepted principles in the areas of human rights, </a:t>
            </a:r>
            <a:r>
              <a:rPr lang="en-MY" sz="2800" dirty="0" err="1"/>
              <a:t>labor</a:t>
            </a:r>
            <a:r>
              <a:rPr lang="en-MY" sz="28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 xmlns:p14="http://schemas.microsoft.com/office/powerpoint/2010/main" val="4167795583"/>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6DBDE555-F6C0-4182-B418-D67B7BD7AE62}"/>
              </a:ext>
            </a:extLst>
          </p:cNvPr>
          <p:cNvSpPr>
            <a:spLocks noGrp="1"/>
          </p:cNvSpPr>
          <p:nvPr>
            <p:ph idx="1"/>
          </p:nvPr>
        </p:nvSpPr>
        <p:spPr>
          <a:xfrm>
            <a:off x="685800" y="1752601"/>
            <a:ext cx="7486650" cy="4038600"/>
          </a:xfrm>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 xmlns:p14="http://schemas.microsoft.com/office/powerpoint/2010/main" val="137930815"/>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 xmlns:p14="http://schemas.microsoft.com/office/powerpoint/2010/main" val="2282687250"/>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 xmlns:p14="http://schemas.microsoft.com/office/powerpoint/2010/main" val="2656533219"/>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 xmlns:p14="http://schemas.microsoft.com/office/powerpoint/2010/main" val="4214357781"/>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normAutofit/>
          </a:bodyPr>
          <a:lstStyle/>
          <a:p>
            <a:r>
              <a:rPr lang="en-MY" sz="2800" dirty="0"/>
              <a:t>Option C </a:t>
            </a:r>
          </a:p>
        </p:txBody>
      </p:sp>
    </p:spTree>
    <p:extLst>
      <p:ext uri="{BB962C8B-B14F-4D97-AF65-F5344CB8AC3E}">
        <p14:creationId xmlns="" xmlns:p14="http://schemas.microsoft.com/office/powerpoint/2010/main" val="3513624152"/>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60DC0F-3D6B-4F43-92AF-00877E7A5167}"/>
              </a:ext>
            </a:extLst>
          </p:cNvPr>
          <p:cNvSpPr>
            <a:spLocks noGrp="1"/>
          </p:cNvSpPr>
          <p:nvPr>
            <p:ph type="title"/>
          </p:nvPr>
        </p:nvSpPr>
        <p:spPr>
          <a:xfrm>
            <a:off x="914400" y="381000"/>
            <a:ext cx="7200900" cy="655639"/>
          </a:xfrm>
        </p:spPr>
        <p:txBody>
          <a:bodyPr/>
          <a:lstStyle/>
          <a:p>
            <a:r>
              <a:rPr lang="en-MY" dirty="0" smtClean="0"/>
              <a:t>Question # 7</a:t>
            </a:r>
            <a:endParaRPr lang="en-MY" dirty="0"/>
          </a:p>
        </p:txBody>
      </p:sp>
      <p:sp>
        <p:nvSpPr>
          <p:cNvPr id="3" name="Content Placeholder 2">
            <a:extLst>
              <a:ext uri="{FF2B5EF4-FFF2-40B4-BE49-F238E27FC236}">
                <a16:creationId xmlns="" xmlns:a16="http://schemas.microsoft.com/office/drawing/2014/main"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 xmlns:p14="http://schemas.microsoft.com/office/powerpoint/2010/main" val="1069041254"/>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C1BBC6-1B54-40E8-BC98-0EA2197B3A87}"/>
              </a:ext>
            </a:extLst>
          </p:cNvPr>
          <p:cNvSpPr>
            <a:spLocks noGrp="1"/>
          </p:cNvSpPr>
          <p:nvPr>
            <p:ph type="title"/>
          </p:nvPr>
        </p:nvSpPr>
        <p:spPr/>
        <p:txBody>
          <a:bodyPr/>
          <a:lstStyle/>
          <a:p>
            <a:r>
              <a:rPr lang="en-MY" dirty="0" smtClean="0"/>
              <a:t>Answer # 7</a:t>
            </a:r>
            <a:endParaRPr lang="en-MY" dirty="0"/>
          </a:p>
        </p:txBody>
      </p:sp>
      <p:sp>
        <p:nvSpPr>
          <p:cNvPr id="3" name="Content Placeholder 2">
            <a:extLst>
              <a:ext uri="{FF2B5EF4-FFF2-40B4-BE49-F238E27FC236}">
                <a16:creationId xmlns="" xmlns:a16="http://schemas.microsoft.com/office/drawing/2014/main" id="{CD7B6FF2-4C00-4A2B-BE26-31B0D72D1C06}"/>
              </a:ext>
            </a:extLst>
          </p:cNvPr>
          <p:cNvSpPr>
            <a:spLocks noGrp="1"/>
          </p:cNvSpPr>
          <p:nvPr>
            <p:ph idx="1"/>
          </p:nvPr>
        </p:nvSpPr>
        <p:spPr/>
        <p:txBody>
          <a:bodyPr>
            <a:normAutofit/>
          </a:bodyPr>
          <a:lstStyle/>
          <a:p>
            <a:r>
              <a:rPr lang="en-MY" sz="3200" dirty="0"/>
              <a:t>Option A</a:t>
            </a:r>
          </a:p>
        </p:txBody>
      </p:sp>
    </p:spTree>
    <p:extLst>
      <p:ext uri="{BB962C8B-B14F-4D97-AF65-F5344CB8AC3E}">
        <p14:creationId xmlns="" xmlns:p14="http://schemas.microsoft.com/office/powerpoint/2010/main" val="3525278704"/>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European Union (EU)</a:t>
            </a:r>
            <a:endParaRPr lang="en-US" dirty="0"/>
          </a:p>
        </p:txBody>
      </p:sp>
      <p:sp>
        <p:nvSpPr>
          <p:cNvPr id="3" name="Content Placeholder 2"/>
          <p:cNvSpPr>
            <a:spLocks noGrp="1"/>
          </p:cNvSpPr>
          <p:nvPr>
            <p:ph idx="1"/>
          </p:nvPr>
        </p:nvSpPr>
        <p:spPr/>
        <p:txBody>
          <a:bodyPr>
            <a:normAutofit/>
          </a:bodyPr>
          <a:lstStyle/>
          <a:p>
            <a:r>
              <a:rPr lang="en-US" sz="2400" dirty="0" smtClean="0"/>
              <a:t>The European Union (EU) is a supranational and intergovernmental union of approximately 30 democratic member states in Europe (the number of members is continually changing). </a:t>
            </a:r>
          </a:p>
          <a:p>
            <a:r>
              <a:rPr lang="en-US" sz="2400" dirty="0" smtClean="0"/>
              <a:t>The most prominent policy goal of the European Union is the development and maintenance of an effective single market.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World Trade Organization (WTO)</a:t>
            </a:r>
            <a:endParaRPr lang="en-US" dirty="0"/>
          </a:p>
        </p:txBody>
      </p:sp>
      <p:sp>
        <p:nvSpPr>
          <p:cNvPr id="3" name="Content Placeholder 2"/>
          <p:cNvSpPr>
            <a:spLocks noGrp="1"/>
          </p:cNvSpPr>
          <p:nvPr>
            <p:ph idx="1"/>
          </p:nvPr>
        </p:nvSpPr>
        <p:spPr>
          <a:xfrm>
            <a:off x="533400" y="1219200"/>
            <a:ext cx="7924800" cy="4038600"/>
          </a:xfrm>
        </p:spPr>
        <p:txBody>
          <a:bodyPr/>
          <a:lstStyle/>
          <a:p>
            <a:r>
              <a:rPr lang="en-US" sz="2400" dirty="0" smtClean="0"/>
              <a:t>The World Trade Organization is an international, multilateral organization which sets the rules for the global trading system and resolves disputes between its member states (all of whom are signatories to its approximately 30 agreements).</a:t>
            </a:r>
          </a:p>
          <a:p>
            <a:endParaRPr lang="en-US" sz="2400" dirty="0" smtClean="0"/>
          </a:p>
          <a:p>
            <a:r>
              <a:rPr lang="en-US" sz="2400" dirty="0" smtClean="0"/>
              <a:t>Apart from hosting negotiations on trade rules, one of the principal functions of the WTO is to act as an arbiter of disputes between member states.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NAFTA</a:t>
            </a:r>
            <a:endParaRPr lang="en-US" dirty="0"/>
          </a:p>
        </p:txBody>
      </p:sp>
      <p:sp>
        <p:nvSpPr>
          <p:cNvPr id="3" name="Content Placeholder 2"/>
          <p:cNvSpPr>
            <a:spLocks noGrp="1"/>
          </p:cNvSpPr>
          <p:nvPr>
            <p:ph idx="1"/>
          </p:nvPr>
        </p:nvSpPr>
        <p:spPr>
          <a:xfrm>
            <a:off x="457200" y="990600"/>
            <a:ext cx="8077200" cy="4953000"/>
          </a:xfrm>
        </p:spPr>
        <p:txBody>
          <a:bodyPr>
            <a:normAutofit lnSpcReduction="10000"/>
          </a:bodyPr>
          <a:lstStyle/>
          <a:p>
            <a:r>
              <a:rPr lang="en-US" sz="2400" dirty="0" smtClean="0"/>
              <a:t>The North American Free Trade Area is the trade bloc created by the North American Free Trade Agreement (NAFTA), whose members are Canada, Mexico, and the United States. It came into effect on January 1, 1994.</a:t>
            </a:r>
          </a:p>
          <a:p>
            <a:r>
              <a:rPr lang="en-US" sz="2400" dirty="0" smtClean="0"/>
              <a:t>NAFTA called for immediately eliminating duties on half of all U.S. goods shipped to Mexico, and gradually phasing out other tariffs over a period of about 14 years. Restrictions were to be removed from many categories, including motor vehicles and automotive parts, computers, textiles, and agriculture. The treaty also protected intellectual property rights (patents, copyrights, and trademarks) and outlined the removal of restrictions on investment among the three countries. Provisions regarding worker and environmental protection were added later as a result of supplemental agreements.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ASEAN</a:t>
            </a:r>
            <a:endParaRPr lang="en-US" dirty="0"/>
          </a:p>
        </p:txBody>
      </p:sp>
      <p:sp>
        <p:nvSpPr>
          <p:cNvPr id="3" name="Content Placeholder 2"/>
          <p:cNvSpPr>
            <a:spLocks noGrp="1"/>
          </p:cNvSpPr>
          <p:nvPr>
            <p:ph idx="1"/>
          </p:nvPr>
        </p:nvSpPr>
        <p:spPr>
          <a:xfrm>
            <a:off x="457200" y="1143000"/>
            <a:ext cx="7772400" cy="4495800"/>
          </a:xfrm>
        </p:spPr>
        <p:txBody>
          <a:bodyPr>
            <a:normAutofit/>
          </a:bodyPr>
          <a:lstStyle/>
          <a:p>
            <a:r>
              <a:rPr lang="en-US" sz="2400" dirty="0" smtClean="0"/>
              <a:t>The Association of Southeast Asian Nations (ASEAN) was established on August 8, 1967 in Bangkok by five original Member Countries: Indonesia, Malaysia, Philippines, Singapore, and Thailand. The aims and purposes of the Association are to:</a:t>
            </a:r>
          </a:p>
          <a:p>
            <a:pPr lvl="1"/>
            <a:r>
              <a:rPr lang="en-US" sz="2400" dirty="0" smtClean="0"/>
              <a:t>Accelerate economic growth, social progress, and cultural development in the region; and</a:t>
            </a:r>
          </a:p>
          <a:p>
            <a:pPr lvl="1"/>
            <a:r>
              <a:rPr lang="en-US" sz="2400" dirty="0" smtClean="0"/>
              <a:t>Promote regional peace and stability through abiding respect for justice and the rule of law in the relationship among countries in the region, and adherence to the principles of the United Nations Charter.</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4495</TotalTime>
  <Words>5067</Words>
  <Application>Microsoft Office PowerPoint</Application>
  <PresentationFormat>On-screen Show (4:3)</PresentationFormat>
  <Paragraphs>416</Paragraphs>
  <Slides>103</Slides>
  <Notes>9</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Diamond Grid 16x9</vt:lpstr>
      <vt:lpstr>GLOBAL TALENT MANAGEMENT - III</vt:lpstr>
      <vt:lpstr>Slide 2</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Slide 19</vt:lpstr>
      <vt:lpstr>Trade Union</vt:lpstr>
      <vt:lpstr>Trade Union Recognition</vt:lpstr>
      <vt:lpstr>Objectives of Trade Union</vt:lpstr>
      <vt:lpstr>Trade Union Recognition</vt:lpstr>
      <vt:lpstr>Collective bargaining</vt:lpstr>
      <vt:lpstr>Why join a union?</vt:lpstr>
      <vt:lpstr>Question # 2</vt:lpstr>
      <vt:lpstr>Answer # 2</vt:lpstr>
      <vt:lpstr>Slide 28</vt:lpstr>
      <vt:lpstr>Collective Bargaining</vt:lpstr>
      <vt:lpstr>Collective Bargaining Process</vt:lpstr>
      <vt:lpstr>1.1 Prepare</vt:lpstr>
      <vt:lpstr>1.2 Discuss</vt:lpstr>
      <vt:lpstr>1.3 Propose</vt:lpstr>
      <vt:lpstr>1.4 Bargain</vt:lpstr>
      <vt:lpstr>1.5 Settlement</vt:lpstr>
      <vt:lpstr>Grievance Process for nonunion companies</vt:lpstr>
      <vt:lpstr>Arbitration</vt:lpstr>
      <vt:lpstr>Alternative Dispute Resolution</vt:lpstr>
      <vt:lpstr>Question #</vt:lpstr>
      <vt:lpstr>Answer </vt:lpstr>
      <vt:lpstr>Slide 41</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57</vt:lpstr>
      <vt:lpstr>Employee Survey</vt:lpstr>
      <vt:lpstr>Employee Survey</vt:lpstr>
      <vt:lpstr>1. Preparation</vt:lpstr>
      <vt:lpstr>Steps in Preparation</vt:lpstr>
      <vt:lpstr>2. Communication</vt:lpstr>
      <vt:lpstr>3. Implementation</vt:lpstr>
      <vt:lpstr>4. Analysis</vt:lpstr>
      <vt:lpstr>5. Action Planning</vt:lpstr>
      <vt:lpstr>Slide 66</vt:lpstr>
      <vt:lpstr>European Works Councils (EWCs)</vt:lpstr>
      <vt:lpstr>Purpose of EWC</vt:lpstr>
      <vt:lpstr>European Works Councils (EWCs)</vt:lpstr>
      <vt:lpstr>Difference Trade Union and Works Council</vt:lpstr>
      <vt:lpstr>Question # 4</vt:lpstr>
      <vt:lpstr>Answer # 4</vt:lpstr>
      <vt:lpstr>Slide 73</vt:lpstr>
      <vt:lpstr>International Labor Organization (ILO)</vt:lpstr>
      <vt:lpstr>International Labour Organization (ILO)</vt:lpstr>
      <vt:lpstr>Decent Work Agenda</vt:lpstr>
      <vt:lpstr>International labour standards</vt:lpstr>
      <vt:lpstr>Conventions and Recommendations</vt:lpstr>
      <vt:lpstr>Question # 5 </vt:lpstr>
      <vt:lpstr>Answer # 5</vt:lpstr>
      <vt:lpstr>Strategic Objectives of ILO</vt:lpstr>
      <vt:lpstr>Functions of ILO</vt:lpstr>
      <vt:lpstr>Four Fundamental Principles and Rights at Work of ILO</vt:lpstr>
      <vt:lpstr>Question # 6 </vt:lpstr>
      <vt:lpstr>Answer # 6</vt:lpstr>
      <vt:lpstr>Slide 86</vt:lpstr>
      <vt:lpstr>Organization for Economic Cooperation &amp; Development (OECD)</vt:lpstr>
      <vt:lpstr>Organization for Economic Cooperation &amp; Development (OECD)</vt:lpstr>
      <vt:lpstr>OECD Guidelines: Employment and Industrial Relations</vt:lpstr>
      <vt:lpstr>Slide 90</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 # 7</vt:lpstr>
      <vt:lpstr>Answer # 7</vt:lpstr>
      <vt:lpstr>European Union (EU)</vt:lpstr>
      <vt:lpstr>World Trade Organization (WTO)</vt:lpstr>
      <vt:lpstr>NAFTA</vt:lpstr>
      <vt:lpstr>ASEAN</vt:lpstr>
      <vt:lpstr>Slide 103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146</cp:revision>
  <cp:lastPrinted>1601-01-01T00:00:00Z</cp:lastPrinted>
  <dcterms:created xsi:type="dcterms:W3CDTF">2020-07-09T15:12:46Z</dcterms:created>
  <dcterms:modified xsi:type="dcterms:W3CDTF">2023-07-29T11:04:33Z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