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5"/>
  </p:notesMasterIdLst>
  <p:handoutMasterIdLst>
    <p:handoutMasterId r:id="rId66"/>
  </p:handoutMasterIdLst>
  <p:sldIdLst>
    <p:sldId id="256" r:id="rId2"/>
    <p:sldId id="266" r:id="rId3"/>
    <p:sldId id="273" r:id="rId4"/>
    <p:sldId id="430" r:id="rId5"/>
    <p:sldId id="431" r:id="rId6"/>
    <p:sldId id="323" r:id="rId7"/>
    <p:sldId id="284" r:id="rId8"/>
    <p:sldId id="285" r:id="rId9"/>
    <p:sldId id="286" r:id="rId10"/>
    <p:sldId id="287" r:id="rId11"/>
    <p:sldId id="288" r:id="rId12"/>
    <p:sldId id="289" r:id="rId13"/>
    <p:sldId id="291" r:id="rId14"/>
    <p:sldId id="292" r:id="rId15"/>
    <p:sldId id="293" r:id="rId16"/>
    <p:sldId id="294" r:id="rId17"/>
    <p:sldId id="295" r:id="rId18"/>
    <p:sldId id="296" r:id="rId19"/>
    <p:sldId id="297" r:id="rId20"/>
    <p:sldId id="298" r:id="rId21"/>
    <p:sldId id="299" r:id="rId22"/>
    <p:sldId id="300" r:id="rId23"/>
    <p:sldId id="302" r:id="rId24"/>
    <p:sldId id="270" r:id="rId25"/>
    <p:sldId id="274" r:id="rId26"/>
    <p:sldId id="279" r:id="rId27"/>
    <p:sldId id="303" r:id="rId28"/>
    <p:sldId id="304" r:id="rId29"/>
    <p:sldId id="306" r:id="rId30"/>
    <p:sldId id="307" r:id="rId31"/>
    <p:sldId id="305" r:id="rId32"/>
    <p:sldId id="275" r:id="rId33"/>
    <p:sldId id="331" r:id="rId34"/>
    <p:sldId id="280" r:id="rId35"/>
    <p:sldId id="308" r:id="rId36"/>
    <p:sldId id="309" r:id="rId37"/>
    <p:sldId id="310" r:id="rId38"/>
    <p:sldId id="311" r:id="rId39"/>
    <p:sldId id="312" r:id="rId40"/>
    <p:sldId id="313" r:id="rId41"/>
    <p:sldId id="314" r:id="rId42"/>
    <p:sldId id="315" r:id="rId43"/>
    <p:sldId id="316" r:id="rId44"/>
    <p:sldId id="317" r:id="rId45"/>
    <p:sldId id="318" r:id="rId46"/>
    <p:sldId id="276" r:id="rId47"/>
    <p:sldId id="319" r:id="rId48"/>
    <p:sldId id="320" r:id="rId49"/>
    <p:sldId id="321" r:id="rId50"/>
    <p:sldId id="281" r:id="rId51"/>
    <p:sldId id="322" r:id="rId52"/>
    <p:sldId id="277" r:id="rId53"/>
    <p:sldId id="282" r:id="rId54"/>
    <p:sldId id="324" r:id="rId55"/>
    <p:sldId id="325" r:id="rId56"/>
    <p:sldId id="326" r:id="rId57"/>
    <p:sldId id="278" r:id="rId58"/>
    <p:sldId id="283" r:id="rId59"/>
    <p:sldId id="327" r:id="rId60"/>
    <p:sldId id="328" r:id="rId61"/>
    <p:sldId id="329" r:id="rId62"/>
    <p:sldId id="330" r:id="rId63"/>
    <p:sldId id="272" r:id="rId6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a:xfrm>
          <a:off x="0" y="782882"/>
          <a:ext cx="7772400" cy="678600"/>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custLinFactNeighborX="-57" custLinFactNeighborY="39984">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bg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a:xfrm>
          <a:off x="0" y="1545002"/>
          <a:ext cx="7772400" cy="6786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latin typeface="Arial"/>
              <a:ea typeface="+mn-ea"/>
              <a:cs typeface="+mn-cs"/>
            </a:rPr>
            <a:t>Global</a:t>
          </a:r>
          <a:r>
            <a:rPr lang="en-MY" sz="2900" kern="1200" dirty="0">
              <a:solidFill>
                <a:schemeClr val="bg1"/>
              </a:solidFill>
            </a:rPr>
            <a:t>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a:xfrm>
          <a:off x="0" y="2349083"/>
          <a:ext cx="7772400" cy="678600"/>
        </a:xfrm>
        <a:prstGeom prst="roundRect">
          <a:avLst/>
        </a:prstGeom>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a:xfrm>
          <a:off x="0" y="3069242"/>
          <a:ext cx="7772400" cy="678600"/>
        </a:xfrm>
        <a:prstGeom prst="roundRect">
          <a:avLst/>
        </a:prstGeom>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X="-57" custLinFactNeighborY="410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a:xfrm>
          <a:off x="0" y="3831362"/>
          <a:ext cx="7772400" cy="678600"/>
        </a:xfrm>
        <a:prstGeom prst="roundRect">
          <a:avLst/>
        </a:prstGeom>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99356"/>
        <a:ext cx="7706146" cy="612346"/>
      </dsp:txXfrm>
    </dsp:sp>
    <dsp:sp modelId="{02733F7B-8381-46B4-A62D-60C94EF49351}">
      <dsp:nvSpPr>
        <dsp:cNvPr id="0" name=""/>
        <dsp:cNvSpPr/>
      </dsp:nvSpPr>
      <dsp:spPr>
        <a:xfrm>
          <a:off x="0" y="78288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sp:txBody>
      <dsp:txXfrm>
        <a:off x="33127" y="816009"/>
        <a:ext cx="7706146" cy="612346"/>
      </dsp:txXfrm>
    </dsp:sp>
    <dsp:sp modelId="{F674B1EB-7C16-427C-9D7D-944E5157F0F6}">
      <dsp:nvSpPr>
        <dsp:cNvPr id="0" name=""/>
        <dsp:cNvSpPr/>
      </dsp:nvSpPr>
      <dsp:spPr>
        <a:xfrm>
          <a:off x="0" y="1578397"/>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611524"/>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latin typeface="Arial"/>
              <a:ea typeface="+mn-ea"/>
              <a:cs typeface="+mn-cs"/>
            </a:rPr>
            <a:t>Global</a:t>
          </a:r>
          <a:r>
            <a:rPr lang="en-MY" sz="2900" kern="1200" dirty="0">
              <a:solidFill>
                <a:schemeClr val="bg1"/>
              </a:solidFill>
            </a:rPr>
            <a:t>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sp:txBody>
      <dsp:txXfrm>
        <a:off x="33127" y="99356"/>
        <a:ext cx="7706146" cy="612346"/>
      </dsp:txXfrm>
    </dsp:sp>
    <dsp:sp modelId="{02733F7B-8381-46B4-A62D-60C94EF49351}">
      <dsp:nvSpPr>
        <dsp:cNvPr id="0" name=""/>
        <dsp:cNvSpPr/>
      </dsp:nvSpPr>
      <dsp:spPr>
        <a:xfrm>
          <a:off x="0" y="78630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9436"/>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sp:txBody>
      <dsp:txXfrm>
        <a:off x="33127" y="3864489"/>
        <a:ext cx="7706146" cy="6123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0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193020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14297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p14="http://schemas.microsoft.com/office/powerpoint/2010/main" val="5479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57</a:t>
            </a:fld>
            <a:endParaRPr lang="en-MY" altLang="en-US"/>
          </a:p>
        </p:txBody>
      </p:sp>
    </p:spTree>
    <p:extLst>
      <p:ext uri="{BB962C8B-B14F-4D97-AF65-F5344CB8AC3E}">
        <p14:creationId xmlns:p14="http://schemas.microsoft.com/office/powerpoint/2010/main" val="361884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98347616"/>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r>
              <a:rPr lang="en-MY" sz="2400" dirty="0"/>
              <a:t>Performance management is the general term for a number of human resource functions that are concerned with managing performance.</a:t>
            </a:r>
          </a:p>
          <a:p>
            <a:r>
              <a:rPr lang="en-MY" sz="2400" dirty="0"/>
              <a:t> It is the systematic process that involves employees, as individuals and members of a group, in improving organizational effectiveness in the accomplishment of the firm’s mission and goals.</a:t>
            </a:r>
          </a:p>
          <a:p>
            <a:r>
              <a:rPr lang="en-MY" sz="2400" dirty="0"/>
              <a:t> Employee performance management includes: planning work and setting expectations, continually monitoring performance, periodically appraising performance, and rewarding good performance, and developing the capacity to perform.</a:t>
            </a:r>
          </a:p>
        </p:txBody>
      </p:sp>
    </p:spTree>
    <p:extLst>
      <p:ext uri="{BB962C8B-B14F-4D97-AF65-F5344CB8AC3E}">
        <p14:creationId xmlns:p14="http://schemas.microsoft.com/office/powerpoint/2010/main" val="345249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a16="http://schemas.microsoft.com/office/drawing/2014/main"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08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val="1033758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Performance Management Cycle</a:t>
            </a:r>
          </a:p>
        </p:txBody>
      </p:sp>
      <p:pic>
        <p:nvPicPr>
          <p:cNvPr id="5" name="Picture 4">
            <a:extLst>
              <a:ext uri="{FF2B5EF4-FFF2-40B4-BE49-F238E27FC236}">
                <a16:creationId xmlns:a16="http://schemas.microsoft.com/office/drawing/2014/main" id="{12E2C0F7-17B1-4584-A93F-CB5D631E4F5F}"/>
              </a:ext>
            </a:extLst>
          </p:cNvPr>
          <p:cNvPicPr>
            <a:picLocks noChangeAspect="1"/>
          </p:cNvPicPr>
          <p:nvPr/>
        </p:nvPicPr>
        <p:blipFill>
          <a:blip r:embed="rId2"/>
          <a:stretch>
            <a:fillRect/>
          </a:stretch>
        </p:blipFill>
        <p:spPr>
          <a:xfrm>
            <a:off x="1331640" y="1988840"/>
            <a:ext cx="6048375" cy="3886200"/>
          </a:xfrm>
          <a:prstGeom prst="rect">
            <a:avLst/>
          </a:prstGeom>
        </p:spPr>
      </p:pic>
    </p:spTree>
    <p:extLst>
      <p:ext uri="{BB962C8B-B14F-4D97-AF65-F5344CB8AC3E}">
        <p14:creationId xmlns:p14="http://schemas.microsoft.com/office/powerpoint/2010/main" val="3233484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1. Performance Planning</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pPr marL="0" indent="0">
              <a:buNone/>
            </a:pPr>
            <a:r>
              <a:rPr lang="en-MY" dirty="0"/>
              <a:t>It is carried out at the start of each business year. During this stage, managers will develop an overall plan for the company. They will identify future </a:t>
            </a:r>
            <a:r>
              <a:rPr lang="en-MY"/>
              <a:t>performance goals </a:t>
            </a:r>
            <a:r>
              <a:rPr lang="en-MY" dirty="0"/>
              <a:t>for every employee in terms of </a:t>
            </a:r>
            <a:r>
              <a:rPr lang="en-MY" dirty="0" err="1"/>
              <a:t>behaviors</a:t>
            </a:r>
            <a:r>
              <a:rPr lang="en-MY" dirty="0"/>
              <a:t>, targets, and actions as well as a development plan to enhance employees’ skills.</a:t>
            </a:r>
          </a:p>
          <a:p>
            <a:endParaRPr lang="en-MY" dirty="0"/>
          </a:p>
          <a:p>
            <a:pPr lvl="1"/>
            <a:r>
              <a:rPr lang="en-MY" dirty="0"/>
              <a:t>Setting Goals</a:t>
            </a:r>
          </a:p>
          <a:p>
            <a:pPr lvl="1"/>
            <a:r>
              <a:rPr lang="en-MY" dirty="0"/>
              <a:t>SMART Goals</a:t>
            </a:r>
          </a:p>
          <a:p>
            <a:pPr lvl="1"/>
            <a:r>
              <a:rPr lang="en-MY" dirty="0"/>
              <a:t>KPI’s, OKR’s, KRA’s</a:t>
            </a:r>
          </a:p>
          <a:p>
            <a:endParaRPr lang="en-MY" dirty="0"/>
          </a:p>
        </p:txBody>
      </p:sp>
    </p:spTree>
    <p:extLst>
      <p:ext uri="{BB962C8B-B14F-4D97-AF65-F5344CB8AC3E}">
        <p14:creationId xmlns:p14="http://schemas.microsoft.com/office/powerpoint/2010/main" val="237451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1.1 Setting Goals</a:t>
            </a:r>
          </a:p>
        </p:txBody>
      </p:sp>
      <p:sp>
        <p:nvSpPr>
          <p:cNvPr id="3" name="Content Placeholder 2">
            <a:extLst>
              <a:ext uri="{FF2B5EF4-FFF2-40B4-BE49-F238E27FC236}">
                <a16:creationId xmlns:a16="http://schemas.microsoft.com/office/drawing/2014/main" id="{A9B62EAC-6FD8-4DDD-B3E9-BB4EB7FF7217}"/>
              </a:ext>
            </a:extLst>
          </p:cNvPr>
          <p:cNvSpPr>
            <a:spLocks noGrp="1"/>
          </p:cNvSpPr>
          <p:nvPr>
            <p:ph idx="1"/>
          </p:nvPr>
        </p:nvSpPr>
        <p:spPr/>
        <p:txBody>
          <a:bodyPr/>
          <a:lstStyle/>
          <a:p>
            <a:pPr marL="0" indent="0">
              <a:buNone/>
            </a:pPr>
            <a:r>
              <a:rPr lang="en-MY"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p14="http://schemas.microsoft.com/office/powerpoint/2010/main" val="3899117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1.2 SMART Goals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a:xfrm>
            <a:off x="755576" y="1628800"/>
            <a:ext cx="8280920" cy="4458717"/>
          </a:xfrm>
        </p:spPr>
        <p:txBody>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p14="http://schemas.microsoft.com/office/powerpoint/2010/main" val="575013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1.3 KPI’s</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p:txBody>
          <a:bodyPr/>
          <a:lstStyle/>
          <a:p>
            <a:r>
              <a:rPr lang="en-MY"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p14="http://schemas.microsoft.com/office/powerpoint/2010/main" val="3944116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p14="http://schemas.microsoft.com/office/powerpoint/2010/main" val="782370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p:txBody>
          <a:bodyPr/>
          <a:lstStyle/>
          <a:p>
            <a:r>
              <a:rPr lang="en-MY" dirty="0"/>
              <a:t>Objectives are ambitious and should feel somewhat uncomfortable</a:t>
            </a:r>
          </a:p>
          <a:p>
            <a:endParaRPr lang="en-MY" dirty="0"/>
          </a:p>
          <a:p>
            <a:r>
              <a:rPr lang="en-MY" dirty="0"/>
              <a:t>Key Results are measurable; they should be easy to grade with a number </a:t>
            </a:r>
          </a:p>
          <a:p>
            <a:endParaRPr lang="en-MY" dirty="0"/>
          </a:p>
          <a:p>
            <a:r>
              <a:rPr lang="en-MY" dirty="0"/>
              <a:t>OKRs are public; everyone in the company should be able to see what everyone else is working on (and how they did in the past)</a:t>
            </a:r>
          </a:p>
        </p:txBody>
      </p:sp>
    </p:spTree>
    <p:extLst>
      <p:ext uri="{BB962C8B-B14F-4D97-AF65-F5344CB8AC3E}">
        <p14:creationId xmlns:p14="http://schemas.microsoft.com/office/powerpoint/2010/main" val="3661186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2. Performance Monitoring</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a:xfrm>
            <a:off x="755576" y="1850603"/>
            <a:ext cx="7931224" cy="4530725"/>
          </a:xfrm>
        </p:spPr>
        <p:txBody>
          <a:bodyPr/>
          <a:lstStyle/>
          <a:p>
            <a:pPr marL="0" indent="0">
              <a:buNone/>
            </a:pPr>
            <a:r>
              <a:rPr lang="en-MY" dirty="0"/>
              <a:t>The key elements of performance monitoring are CFR: </a:t>
            </a:r>
          </a:p>
          <a:p>
            <a:r>
              <a:rPr lang="en-MY" dirty="0"/>
              <a:t>Conversations</a:t>
            </a:r>
          </a:p>
          <a:p>
            <a:r>
              <a:rPr lang="en-MY" dirty="0"/>
              <a:t>Feedback </a:t>
            </a:r>
          </a:p>
          <a:p>
            <a:r>
              <a:rPr lang="en-MY" dirty="0"/>
              <a:t>Recognition</a:t>
            </a:r>
          </a:p>
          <a:p>
            <a:pPr marL="0" indent="0">
              <a:buNone/>
            </a:pPr>
            <a:endParaRPr lang="en-MY" dirty="0"/>
          </a:p>
          <a:p>
            <a:pPr marL="0" indent="0">
              <a:buNone/>
            </a:pPr>
            <a:r>
              <a:rPr lang="en-MY" dirty="0"/>
              <a:t>Performance check-ins are a series of regular conversations between managers and employees about work, progress and goals throughout the year.</a:t>
            </a:r>
          </a:p>
        </p:txBody>
      </p:sp>
    </p:spTree>
    <p:extLst>
      <p:ext uri="{BB962C8B-B14F-4D97-AF65-F5344CB8AC3E}">
        <p14:creationId xmlns:p14="http://schemas.microsoft.com/office/powerpoint/2010/main" val="2668117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3. Performance Reviewing</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pPr marL="0" indent="0">
              <a:buNone/>
            </a:pPr>
            <a:r>
              <a:rPr lang="en-MY" dirty="0"/>
              <a:t>This is usually done on an annual basis when the finals results of an employee ’s performance are reviewed. This phase is a collaborative effort and designed to allow the manager or supervisor and employee to evaluate how well achievements have met the goals set during the first stage.</a:t>
            </a:r>
          </a:p>
        </p:txBody>
      </p:sp>
    </p:spTree>
    <p:extLst>
      <p:ext uri="{BB962C8B-B14F-4D97-AF65-F5344CB8AC3E}">
        <p14:creationId xmlns:p14="http://schemas.microsoft.com/office/powerpoint/2010/main" val="737671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CCF6-92D7-421E-A5D0-52E2D8277302}"/>
              </a:ext>
            </a:extLst>
          </p:cNvPr>
          <p:cNvSpPr>
            <a:spLocks noGrp="1"/>
          </p:cNvSpPr>
          <p:nvPr>
            <p:ph type="title"/>
          </p:nvPr>
        </p:nvSpPr>
        <p:spPr/>
        <p:txBody>
          <a:bodyPr/>
          <a:lstStyle/>
          <a:p>
            <a:r>
              <a:rPr lang="en-MY" dirty="0"/>
              <a:t>Criteria for Effective International Performance Appraisal</a:t>
            </a:r>
          </a:p>
        </p:txBody>
      </p:sp>
      <p:sp>
        <p:nvSpPr>
          <p:cNvPr id="3" name="Content Placeholder 2">
            <a:extLst>
              <a:ext uri="{FF2B5EF4-FFF2-40B4-BE49-F238E27FC236}">
                <a16:creationId xmlns:a16="http://schemas.microsoft.com/office/drawing/2014/main" id="{9F15686A-8E73-408D-9A19-FB3993ED0D49}"/>
              </a:ext>
            </a:extLst>
          </p:cNvPr>
          <p:cNvSpPr>
            <a:spLocks noGrp="1"/>
          </p:cNvSpPr>
          <p:nvPr>
            <p:ph idx="1"/>
          </p:nvPr>
        </p:nvSpPr>
        <p:spPr/>
        <p:txBody>
          <a:bodyPr/>
          <a:lstStyle/>
          <a:p>
            <a:r>
              <a:rPr lang="en-MY" dirty="0"/>
              <a:t>Strategic alignment</a:t>
            </a:r>
          </a:p>
          <a:p>
            <a:r>
              <a:rPr lang="en-MY" dirty="0"/>
              <a:t>Validity and Reliability</a:t>
            </a:r>
          </a:p>
          <a:p>
            <a:r>
              <a:rPr lang="en-MY" dirty="0"/>
              <a:t>Acceptability</a:t>
            </a:r>
          </a:p>
          <a:p>
            <a:r>
              <a:rPr lang="en-MY" dirty="0"/>
              <a:t>Performance Appraisal methods</a:t>
            </a:r>
          </a:p>
        </p:txBody>
      </p:sp>
    </p:spTree>
    <p:extLst>
      <p:ext uri="{BB962C8B-B14F-4D97-AF65-F5344CB8AC3E}">
        <p14:creationId xmlns:p14="http://schemas.microsoft.com/office/powerpoint/2010/main" val="1513050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61B6-465D-4684-92C4-8B08AB773A5C}"/>
              </a:ext>
            </a:extLst>
          </p:cNvPr>
          <p:cNvSpPr>
            <a:spLocks noGrp="1"/>
          </p:cNvSpPr>
          <p:nvPr>
            <p:ph type="title"/>
          </p:nvPr>
        </p:nvSpPr>
        <p:spPr/>
        <p:txBody>
          <a:bodyPr/>
          <a:lstStyle/>
          <a:p>
            <a:r>
              <a:rPr lang="en-MY" dirty="0"/>
              <a:t>Strategic Alignment</a:t>
            </a:r>
          </a:p>
        </p:txBody>
      </p:sp>
      <p:sp>
        <p:nvSpPr>
          <p:cNvPr id="3" name="Content Placeholder 2">
            <a:extLst>
              <a:ext uri="{FF2B5EF4-FFF2-40B4-BE49-F238E27FC236}">
                <a16:creationId xmlns:a16="http://schemas.microsoft.com/office/drawing/2014/main" id="{1310ACB3-E977-427F-AB58-2CE6B1E036C1}"/>
              </a:ext>
            </a:extLst>
          </p:cNvPr>
          <p:cNvSpPr>
            <a:spLocks noGrp="1"/>
          </p:cNvSpPr>
          <p:nvPr>
            <p:ph idx="1"/>
          </p:nvPr>
        </p:nvSpPr>
        <p:spPr/>
        <p:txBody>
          <a:bodyPr/>
          <a:lstStyle/>
          <a:p>
            <a:pPr marL="0" indent="0">
              <a:buNone/>
            </a:pPr>
            <a:r>
              <a:rPr lang="en-MY" sz="2400" dirty="0"/>
              <a:t>Strategic alignment is the degree to which the employee’s individual performance management system matches or fits with the organization’s global business plan. It has been proposed that performance criteria include the aspirations of the individual and that the individual’s best possible performance criteria need to be identified and fitted with the firm’s conceptual criteria. More recently, the application of the Balanced Scorecard (BSC), MBO, and OKR have become a popular method of developing strategic congruence by linking the firm’s long-term goals to short-term actions of employees.</a:t>
            </a:r>
          </a:p>
        </p:txBody>
      </p:sp>
    </p:spTree>
    <p:extLst>
      <p:ext uri="{BB962C8B-B14F-4D97-AF65-F5344CB8AC3E}">
        <p14:creationId xmlns:p14="http://schemas.microsoft.com/office/powerpoint/2010/main" val="3257566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F381-E021-4D83-8FEE-E3773E0332A2}"/>
              </a:ext>
            </a:extLst>
          </p:cNvPr>
          <p:cNvSpPr>
            <a:spLocks noGrp="1"/>
          </p:cNvSpPr>
          <p:nvPr>
            <p:ph type="title"/>
          </p:nvPr>
        </p:nvSpPr>
        <p:spPr/>
        <p:txBody>
          <a:bodyPr/>
          <a:lstStyle/>
          <a:p>
            <a:r>
              <a:rPr lang="en-MY" dirty="0"/>
              <a:t>Validity and Reliability</a:t>
            </a:r>
          </a:p>
        </p:txBody>
      </p:sp>
      <p:sp>
        <p:nvSpPr>
          <p:cNvPr id="3" name="Content Placeholder 2">
            <a:extLst>
              <a:ext uri="{FF2B5EF4-FFF2-40B4-BE49-F238E27FC236}">
                <a16:creationId xmlns:a16="http://schemas.microsoft.com/office/drawing/2014/main" id="{9F678517-B030-4B3D-99AE-9F6715D0CAD4}"/>
              </a:ext>
            </a:extLst>
          </p:cNvPr>
          <p:cNvSpPr>
            <a:spLocks noGrp="1"/>
          </p:cNvSpPr>
          <p:nvPr>
            <p:ph idx="1"/>
          </p:nvPr>
        </p:nvSpPr>
        <p:spPr>
          <a:xfrm>
            <a:off x="685800" y="1556792"/>
            <a:ext cx="8206680" cy="4530725"/>
          </a:xfrm>
        </p:spPr>
        <p:txBody>
          <a:bodyPr/>
          <a:lstStyle/>
          <a:p>
            <a:r>
              <a:rPr lang="en-MY" sz="2200" dirty="0"/>
              <a:t>Validity refers to fact that people are being measured on areas that are truly important to the firm’s objectives and refers to the extent to which a performance measure assesses all the relevant aspects of the job. If a performance management process lacks validity it does not measure all aspects of the performance of the employee.</a:t>
            </a:r>
          </a:p>
          <a:p>
            <a:endParaRPr lang="en-MY" sz="2200" dirty="0"/>
          </a:p>
          <a:p>
            <a:r>
              <a:rPr lang="en-MY" sz="2200" dirty="0"/>
              <a:t>Reliability refers to the uniformity of performance and autonomy from Radom error. There are several types of reliability that are pertinent to the performance appraisal. The most important is inter-rater reliability and refers to the level of consistency amongst the supervisors who are appraising employees. Evidence indicates that many supervisors are subjective and, therefore, their appraisal of employees will be low in reliability.</a:t>
            </a:r>
          </a:p>
          <a:p>
            <a:endParaRPr lang="en-MY" sz="2200" dirty="0"/>
          </a:p>
        </p:txBody>
      </p:sp>
    </p:spTree>
    <p:extLst>
      <p:ext uri="{BB962C8B-B14F-4D97-AF65-F5344CB8AC3E}">
        <p14:creationId xmlns:p14="http://schemas.microsoft.com/office/powerpoint/2010/main" val="820507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6366-1312-4F5F-8F36-727571FDC6BA}"/>
              </a:ext>
            </a:extLst>
          </p:cNvPr>
          <p:cNvSpPr>
            <a:spLocks noGrp="1"/>
          </p:cNvSpPr>
          <p:nvPr>
            <p:ph type="title"/>
          </p:nvPr>
        </p:nvSpPr>
        <p:spPr/>
        <p:txBody>
          <a:bodyPr/>
          <a:lstStyle/>
          <a:p>
            <a:r>
              <a:rPr lang="en-MY" dirty="0"/>
              <a:t>Acceptability</a:t>
            </a:r>
          </a:p>
        </p:txBody>
      </p:sp>
      <p:sp>
        <p:nvSpPr>
          <p:cNvPr id="3" name="Content Placeholder 2">
            <a:extLst>
              <a:ext uri="{FF2B5EF4-FFF2-40B4-BE49-F238E27FC236}">
                <a16:creationId xmlns:a16="http://schemas.microsoft.com/office/drawing/2014/main" id="{54673F47-B6AC-4E4C-B0BE-33EFBDD506FE}"/>
              </a:ext>
            </a:extLst>
          </p:cNvPr>
          <p:cNvSpPr>
            <a:spLocks noGrp="1"/>
          </p:cNvSpPr>
          <p:nvPr>
            <p:ph idx="1"/>
          </p:nvPr>
        </p:nvSpPr>
        <p:spPr/>
        <p:txBody>
          <a:bodyPr/>
          <a:lstStyle/>
          <a:p>
            <a:pPr marL="0" indent="0">
              <a:buNone/>
            </a:pPr>
            <a:r>
              <a:rPr lang="en-MY" sz="2400" dirty="0"/>
              <a:t>From the perspective of the appraisee, acceptability is more likely to occur when they perceive the appraisal to be fair, and when the feedback they receive from the appraiser is timely and accurate. In the international setting, a vital aspect of the acceptability of the performance appraisal process by both the supervisor and the employee has been found to be attributed back to the clarity of purpose of the appraisal. Evidence suggests that, from an employee perspective, in order to be acceptable, the performance management process needs to have a clear purpose and the purpose has to be acceptable.</a:t>
            </a:r>
          </a:p>
        </p:txBody>
      </p:sp>
    </p:spTree>
    <p:extLst>
      <p:ext uri="{BB962C8B-B14F-4D97-AF65-F5344CB8AC3E}">
        <p14:creationId xmlns:p14="http://schemas.microsoft.com/office/powerpoint/2010/main" val="3279451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DFAD-44FB-4E20-BF44-65DC247132B0}"/>
              </a:ext>
            </a:extLst>
          </p:cNvPr>
          <p:cNvSpPr>
            <a:spLocks noGrp="1"/>
          </p:cNvSpPr>
          <p:nvPr>
            <p:ph type="title"/>
          </p:nvPr>
        </p:nvSpPr>
        <p:spPr/>
        <p:txBody>
          <a:bodyPr/>
          <a:lstStyle/>
          <a:p>
            <a:r>
              <a:rPr lang="en-MY" dirty="0"/>
              <a:t>Performance Appraisal methods</a:t>
            </a:r>
          </a:p>
        </p:txBody>
      </p:sp>
      <p:sp>
        <p:nvSpPr>
          <p:cNvPr id="3" name="Content Placeholder 2">
            <a:extLst>
              <a:ext uri="{FF2B5EF4-FFF2-40B4-BE49-F238E27FC236}">
                <a16:creationId xmlns:a16="http://schemas.microsoft.com/office/drawing/2014/main" id="{73FE10D5-AAF5-46F6-AC86-14A15C7A4029}"/>
              </a:ext>
            </a:extLst>
          </p:cNvPr>
          <p:cNvSpPr>
            <a:spLocks noGrp="1"/>
          </p:cNvSpPr>
          <p:nvPr>
            <p:ph idx="1"/>
          </p:nvPr>
        </p:nvSpPr>
        <p:spPr/>
        <p:txBody>
          <a:bodyPr/>
          <a:lstStyle/>
          <a:p>
            <a:r>
              <a:rPr lang="en-MY" dirty="0"/>
              <a:t>MBO/KPI’s</a:t>
            </a:r>
          </a:p>
          <a:p>
            <a:r>
              <a:rPr lang="en-MY" dirty="0"/>
              <a:t>Check-list</a:t>
            </a:r>
          </a:p>
          <a:p>
            <a:r>
              <a:rPr lang="en-MY" dirty="0"/>
              <a:t>Ranking</a:t>
            </a:r>
          </a:p>
          <a:p>
            <a:r>
              <a:rPr lang="en-MY" dirty="0"/>
              <a:t>Behaviour Observation Scales</a:t>
            </a:r>
          </a:p>
          <a:p>
            <a:r>
              <a:rPr lang="en-MY" dirty="0"/>
              <a:t>Behaviourally Anchored Rating Scales</a:t>
            </a:r>
          </a:p>
          <a:p>
            <a:r>
              <a:rPr lang="en-MY" dirty="0"/>
              <a:t>Critical Incident Methods</a:t>
            </a:r>
          </a:p>
          <a:p>
            <a:r>
              <a:rPr lang="en-MY" dirty="0"/>
              <a:t>Graphic Rating scale </a:t>
            </a:r>
          </a:p>
          <a:p>
            <a:r>
              <a:rPr lang="en-MY" dirty="0"/>
              <a:t>Grading</a:t>
            </a:r>
          </a:p>
          <a:p>
            <a:r>
              <a:rPr lang="en-MY" dirty="0"/>
              <a:t>Essay</a:t>
            </a:r>
          </a:p>
          <a:p>
            <a:r>
              <a:rPr lang="en-MY" dirty="0"/>
              <a:t>Multi Source Feedback (360 degree)</a:t>
            </a:r>
          </a:p>
        </p:txBody>
      </p:sp>
    </p:spTree>
    <p:extLst>
      <p:ext uri="{BB962C8B-B14F-4D97-AF65-F5344CB8AC3E}">
        <p14:creationId xmlns:p14="http://schemas.microsoft.com/office/powerpoint/2010/main" val="510890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DDD0-1AD3-46F7-A88E-5E02EB40BD9C}"/>
              </a:ext>
            </a:extLst>
          </p:cNvPr>
          <p:cNvSpPr>
            <a:spLocks noGrp="1"/>
          </p:cNvSpPr>
          <p:nvPr>
            <p:ph type="title"/>
          </p:nvPr>
        </p:nvSpPr>
        <p:spPr/>
        <p:txBody>
          <a:bodyPr/>
          <a:lstStyle/>
          <a:p>
            <a:r>
              <a:rPr lang="en-MY" dirty="0"/>
              <a:t>4. Performance Rewarding</a:t>
            </a:r>
          </a:p>
        </p:txBody>
      </p:sp>
      <p:sp>
        <p:nvSpPr>
          <p:cNvPr id="3" name="Content Placeholder 2">
            <a:extLst>
              <a:ext uri="{FF2B5EF4-FFF2-40B4-BE49-F238E27FC236}">
                <a16:creationId xmlns:a16="http://schemas.microsoft.com/office/drawing/2014/main" id="{B9A8398D-DC16-41E3-9F87-641D6B572F84}"/>
              </a:ext>
            </a:extLst>
          </p:cNvPr>
          <p:cNvSpPr>
            <a:spLocks noGrp="1"/>
          </p:cNvSpPr>
          <p:nvPr>
            <p:ph idx="1"/>
          </p:nvPr>
        </p:nvSpPr>
        <p:spPr/>
        <p:txBody>
          <a:bodyPr/>
          <a:lstStyle/>
          <a:p>
            <a:r>
              <a:rPr lang="en-MY" dirty="0"/>
              <a:t>Rewards are always something you can touch and of a specific amount. In addition to pay, these can include everything in an employee’s benefits package – from pension and income protection to health and wellbeing. </a:t>
            </a:r>
          </a:p>
          <a:p>
            <a:r>
              <a:rPr lang="en-MY" dirty="0"/>
              <a:t>Recognition, on the other hand, is often invisible in nature yet priceless in value: for example, praise from your boss or peers on a job well done.</a:t>
            </a:r>
          </a:p>
        </p:txBody>
      </p:sp>
    </p:spTree>
    <p:extLst>
      <p:ext uri="{BB962C8B-B14F-4D97-AF65-F5344CB8AC3E}">
        <p14:creationId xmlns:p14="http://schemas.microsoft.com/office/powerpoint/2010/main" val="3096186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06D4C-38DD-4DC3-B792-7505C502EABA}"/>
              </a:ext>
            </a:extLst>
          </p:cNvPr>
          <p:cNvSpPr>
            <a:spLocks noGrp="1"/>
          </p:cNvSpPr>
          <p:nvPr>
            <p:ph type="title"/>
          </p:nvPr>
        </p:nvSpPr>
        <p:spPr/>
        <p:txBody>
          <a:bodyPr/>
          <a:lstStyle/>
          <a:p>
            <a:r>
              <a:rPr lang="en-MY" dirty="0"/>
              <a:t>Types of pay-for-performance (PFP) plans</a:t>
            </a:r>
          </a:p>
        </p:txBody>
      </p:sp>
      <p:sp>
        <p:nvSpPr>
          <p:cNvPr id="3" name="Content Placeholder 2">
            <a:extLst>
              <a:ext uri="{FF2B5EF4-FFF2-40B4-BE49-F238E27FC236}">
                <a16:creationId xmlns:a16="http://schemas.microsoft.com/office/drawing/2014/main" id="{79E5166F-AB5B-4D21-943B-08077B81C313}"/>
              </a:ext>
            </a:extLst>
          </p:cNvPr>
          <p:cNvSpPr>
            <a:spLocks noGrp="1"/>
          </p:cNvSpPr>
          <p:nvPr>
            <p:ph idx="1"/>
          </p:nvPr>
        </p:nvSpPr>
        <p:spPr/>
        <p:txBody>
          <a:bodyPr/>
          <a:lstStyle/>
          <a:p>
            <a:r>
              <a:rPr lang="en-MY" dirty="0"/>
              <a:t>Piece Rate System</a:t>
            </a:r>
          </a:p>
          <a:p>
            <a:r>
              <a:rPr lang="en-MY" dirty="0"/>
              <a:t>Bonus</a:t>
            </a:r>
          </a:p>
          <a:p>
            <a:r>
              <a:rPr lang="en-MY" dirty="0"/>
              <a:t>Merit Pay</a:t>
            </a:r>
          </a:p>
          <a:p>
            <a:r>
              <a:rPr lang="en-MY" dirty="0"/>
              <a:t>Sales Compensation</a:t>
            </a:r>
          </a:p>
          <a:p>
            <a:r>
              <a:rPr lang="en-MY" dirty="0"/>
              <a:t>Group or Team based incentives</a:t>
            </a:r>
          </a:p>
          <a:p>
            <a:r>
              <a:rPr lang="en-MY" dirty="0"/>
              <a:t>Profit Sharing</a:t>
            </a:r>
          </a:p>
          <a:p>
            <a:r>
              <a:rPr lang="en-MY" dirty="0"/>
              <a:t>Gain Sharing</a:t>
            </a:r>
          </a:p>
          <a:p>
            <a:r>
              <a:rPr lang="en-MY" dirty="0"/>
              <a:t>Employee stock plans</a:t>
            </a:r>
          </a:p>
          <a:p>
            <a:endParaRPr lang="en-MY" dirty="0"/>
          </a:p>
          <a:p>
            <a:endParaRPr lang="en-MY" dirty="0"/>
          </a:p>
        </p:txBody>
      </p:sp>
    </p:spTree>
    <p:extLst>
      <p:ext uri="{BB962C8B-B14F-4D97-AF65-F5344CB8AC3E}">
        <p14:creationId xmlns:p14="http://schemas.microsoft.com/office/powerpoint/2010/main" val="3830645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B7C-81CA-4F07-9AA6-47091079F926}"/>
              </a:ext>
            </a:extLst>
          </p:cNvPr>
          <p:cNvSpPr>
            <a:spLocks noGrp="1"/>
          </p:cNvSpPr>
          <p:nvPr>
            <p:ph type="title"/>
          </p:nvPr>
        </p:nvSpPr>
        <p:spPr/>
        <p:txBody>
          <a:bodyPr/>
          <a:lstStyle/>
          <a:p>
            <a:r>
              <a:rPr lang="en-MY" dirty="0"/>
              <a:t>5. Performance Development</a:t>
            </a:r>
          </a:p>
        </p:txBody>
      </p:sp>
      <p:sp>
        <p:nvSpPr>
          <p:cNvPr id="3" name="Content Placeholder 2">
            <a:extLst>
              <a:ext uri="{FF2B5EF4-FFF2-40B4-BE49-F238E27FC236}">
                <a16:creationId xmlns:a16="http://schemas.microsoft.com/office/drawing/2014/main" id="{C23ABBCF-6074-49AA-8077-56D400BC2995}"/>
              </a:ext>
            </a:extLst>
          </p:cNvPr>
          <p:cNvSpPr>
            <a:spLocks noGrp="1"/>
          </p:cNvSpPr>
          <p:nvPr>
            <p:ph idx="1"/>
          </p:nvPr>
        </p:nvSpPr>
        <p:spPr/>
        <p:txBody>
          <a:bodyPr/>
          <a:lstStyle/>
          <a:p>
            <a:pPr marL="0" indent="0">
              <a:buNone/>
            </a:pPr>
            <a:r>
              <a:rPr lang="en-MY" sz="2600" dirty="0"/>
              <a:t>Developing means increasing the capacity to perform through training, giving assignments that introduce new skills or higher level of responsibility, improving work processes, or other methods. Development efforts can encourage and strengthen good performance and help employees keep up with changes in the workplace. One way to hold employees accountable is through a performance improvement plan, otherwise known as a performance development plan or a performance success plan.</a:t>
            </a:r>
          </a:p>
        </p:txBody>
      </p:sp>
    </p:spTree>
    <p:extLst>
      <p:ext uri="{BB962C8B-B14F-4D97-AF65-F5344CB8AC3E}">
        <p14:creationId xmlns:p14="http://schemas.microsoft.com/office/powerpoint/2010/main" val="358506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708981"/>
          </a:xfrm>
          <a:prstGeom prst="rect">
            <a:avLst/>
          </a:prstGeom>
          <a:noFill/>
        </p:spPr>
        <p:txBody>
          <a:bodyPr wrap="square" rtlCol="0">
            <a:spAutoFit/>
          </a:bodyPr>
          <a:lstStyle/>
          <a:p>
            <a:r>
              <a:rPr lang="en-MY" sz="2000"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sz="2000" dirty="0"/>
          </a:p>
          <a:p>
            <a:r>
              <a:rPr lang="en-MY" sz="2000"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24833715"/>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3263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8CEDE-BE20-4ACD-BB0A-79185677693A}"/>
              </a:ext>
            </a:extLst>
          </p:cNvPr>
          <p:cNvSpPr>
            <a:spLocks noGrp="1"/>
          </p:cNvSpPr>
          <p:nvPr>
            <p:ph type="title"/>
          </p:nvPr>
        </p:nvSpPr>
        <p:spPr/>
        <p:txBody>
          <a:bodyPr/>
          <a:lstStyle/>
          <a:p>
            <a:r>
              <a:rPr lang="en-MY" dirty="0"/>
              <a:t>Global Performance Management Dilemma</a:t>
            </a:r>
          </a:p>
        </p:txBody>
      </p:sp>
      <p:sp>
        <p:nvSpPr>
          <p:cNvPr id="3" name="Content Placeholder 2">
            <a:extLst>
              <a:ext uri="{FF2B5EF4-FFF2-40B4-BE49-F238E27FC236}">
                <a16:creationId xmlns:a16="http://schemas.microsoft.com/office/drawing/2014/main" id="{FACB3774-8476-4B55-B936-2E14AC48EE41}"/>
              </a:ext>
            </a:extLst>
          </p:cNvPr>
          <p:cNvSpPr>
            <a:spLocks noGrp="1"/>
          </p:cNvSpPr>
          <p:nvPr>
            <p:ph idx="1"/>
          </p:nvPr>
        </p:nvSpPr>
        <p:spPr/>
        <p:txBody>
          <a:bodyPr/>
          <a:lstStyle/>
          <a:p>
            <a:endParaRPr lang="en-MY" dirty="0"/>
          </a:p>
          <a:p>
            <a:r>
              <a:rPr lang="en-MY" dirty="0"/>
              <a:t>The cultural impact of performance Appraisal</a:t>
            </a:r>
          </a:p>
          <a:p>
            <a:endParaRPr lang="en-MY" dirty="0"/>
          </a:p>
          <a:p>
            <a:r>
              <a:rPr lang="en-MY" dirty="0"/>
              <a:t>Standardization or Localization</a:t>
            </a:r>
          </a:p>
          <a:p>
            <a:endParaRPr lang="en-MY" dirty="0"/>
          </a:p>
        </p:txBody>
      </p:sp>
    </p:spTree>
    <p:extLst>
      <p:ext uri="{BB962C8B-B14F-4D97-AF65-F5344CB8AC3E}">
        <p14:creationId xmlns:p14="http://schemas.microsoft.com/office/powerpoint/2010/main" val="59327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44A7B-3CEE-4EF7-A454-1F1270089E98}"/>
              </a:ext>
            </a:extLst>
          </p:cNvPr>
          <p:cNvSpPr>
            <a:spLocks noGrp="1"/>
          </p:cNvSpPr>
          <p:nvPr>
            <p:ph type="title"/>
          </p:nvPr>
        </p:nvSpPr>
        <p:spPr/>
        <p:txBody>
          <a:bodyPr/>
          <a:lstStyle/>
          <a:p>
            <a:r>
              <a:rPr lang="en-MY" sz="3200" dirty="0"/>
              <a:t>Cultural impact of Performance Appraisal</a:t>
            </a:r>
            <a:br>
              <a:rPr lang="en-MY" sz="3200" dirty="0"/>
            </a:br>
            <a:endParaRPr lang="en-MY" sz="3200" dirty="0"/>
          </a:p>
        </p:txBody>
      </p:sp>
      <p:sp>
        <p:nvSpPr>
          <p:cNvPr id="3" name="Content Placeholder 2">
            <a:extLst>
              <a:ext uri="{FF2B5EF4-FFF2-40B4-BE49-F238E27FC236}">
                <a16:creationId xmlns:a16="http://schemas.microsoft.com/office/drawing/2014/main" id="{0F9C9D74-F0BF-4BB0-83FE-825C0AA1A300}"/>
              </a:ext>
            </a:extLst>
          </p:cNvPr>
          <p:cNvSpPr>
            <a:spLocks noGrp="1"/>
          </p:cNvSpPr>
          <p:nvPr>
            <p:ph idx="1"/>
          </p:nvPr>
        </p:nvSpPr>
        <p:spPr/>
        <p:txBody>
          <a:bodyPr/>
          <a:lstStyle/>
          <a:p>
            <a:pPr marL="0" indent="0">
              <a:buNone/>
            </a:pPr>
            <a:r>
              <a:rPr lang="en-MY" dirty="0"/>
              <a:t>Ratee bias, work practice, productivity, interpretation, perception of status and the need for feedback and acceptance of the appraisal system have been found to be influenced and shaped by culture.</a:t>
            </a:r>
          </a:p>
        </p:txBody>
      </p:sp>
    </p:spTree>
    <p:extLst>
      <p:ext uri="{BB962C8B-B14F-4D97-AF65-F5344CB8AC3E}">
        <p14:creationId xmlns:p14="http://schemas.microsoft.com/office/powerpoint/2010/main" val="88889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C83DF-0D6F-4E0B-BC25-9AED218D9ABC}"/>
              </a:ext>
            </a:extLst>
          </p:cNvPr>
          <p:cNvSpPr>
            <a:spLocks noGrp="1"/>
          </p:cNvSpPr>
          <p:nvPr>
            <p:ph type="title"/>
          </p:nvPr>
        </p:nvSpPr>
        <p:spPr/>
        <p:txBody>
          <a:bodyPr/>
          <a:lstStyle/>
          <a:p>
            <a:r>
              <a:rPr lang="en-MY" sz="4400" dirty="0"/>
              <a:t>Cultural impact of Performance Appraisal</a:t>
            </a:r>
            <a:endParaRPr lang="en-MY" dirty="0"/>
          </a:p>
        </p:txBody>
      </p:sp>
      <p:sp>
        <p:nvSpPr>
          <p:cNvPr id="3" name="Content Placeholder 2">
            <a:extLst>
              <a:ext uri="{FF2B5EF4-FFF2-40B4-BE49-F238E27FC236}">
                <a16:creationId xmlns:a16="http://schemas.microsoft.com/office/drawing/2014/main" id="{C31C71F1-E420-422F-966E-2A764E516609}"/>
              </a:ext>
            </a:extLst>
          </p:cNvPr>
          <p:cNvSpPr>
            <a:spLocks noGrp="1"/>
          </p:cNvSpPr>
          <p:nvPr>
            <p:ph idx="1"/>
          </p:nvPr>
        </p:nvSpPr>
        <p:spPr>
          <a:xfrm>
            <a:off x="703929" y="1556792"/>
            <a:ext cx="7978080" cy="4530725"/>
          </a:xfrm>
        </p:spPr>
        <p:txBody>
          <a:bodyPr/>
          <a:lstStyle/>
          <a:p>
            <a:pPr marL="0" indent="0">
              <a:buNone/>
            </a:pPr>
            <a:r>
              <a:rPr lang="en-MY" sz="2400" dirty="0"/>
              <a:t>In different cultures the performance appraisal can be interpreted as a signal of distrust or even an insult. </a:t>
            </a:r>
          </a:p>
          <a:p>
            <a:pPr marL="0" indent="0">
              <a:buNone/>
            </a:pPr>
            <a:endParaRPr lang="en-MY" sz="2400" dirty="0"/>
          </a:p>
          <a:p>
            <a:r>
              <a:rPr lang="en-MY" sz="2400" dirty="0"/>
              <a:t>In Japan, for instance, it is important to enable one to ‘save face’ by avoiding direct confrontation and this influences the way performance appraisal is conducted. A Japanese manager cannot point out a work-related problem or error committed by a subordinate. He would explain the consequences of a mistake without pointing out the actual mistake.</a:t>
            </a:r>
          </a:p>
          <a:p>
            <a:endParaRPr lang="en-MY" sz="2400" dirty="0"/>
          </a:p>
        </p:txBody>
      </p:sp>
    </p:spTree>
    <p:extLst>
      <p:ext uri="{BB962C8B-B14F-4D97-AF65-F5344CB8AC3E}">
        <p14:creationId xmlns:p14="http://schemas.microsoft.com/office/powerpoint/2010/main" val="3791295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5130-916C-418B-8BA7-6B29DFAA6E4D}"/>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E83ECEE6-D69C-49B8-8EFB-825F691D9B0D}"/>
              </a:ext>
            </a:extLst>
          </p:cNvPr>
          <p:cNvSpPr>
            <a:spLocks noGrp="1"/>
          </p:cNvSpPr>
          <p:nvPr>
            <p:ph idx="1"/>
          </p:nvPr>
        </p:nvSpPr>
        <p:spPr/>
        <p:txBody>
          <a:bodyPr/>
          <a:lstStyle/>
          <a:p>
            <a:r>
              <a:rPr lang="en-MY" sz="2000" dirty="0"/>
              <a:t>A study involving ten leading Chinese multinational corporations found that there are commonalities in international performance appraisal procedures and criteria between Chinese and Western multinational corporations. However, a research found that the purpose of performance appraisal in Chinese </a:t>
            </a:r>
            <a:r>
              <a:rPr lang="en-MY" sz="2000" dirty="0" err="1"/>
              <a:t>MNcs</a:t>
            </a:r>
            <a:r>
              <a:rPr lang="en-MY" sz="2000" dirty="0"/>
              <a:t> was largely to decide how much to pay rather than for the organizational development by being more concerned with short-term business achievement. The </a:t>
            </a:r>
            <a:r>
              <a:rPr lang="en-MY" sz="2000" dirty="0" err="1"/>
              <a:t>reseach</a:t>
            </a:r>
            <a:r>
              <a:rPr lang="en-MY" sz="2000" dirty="0"/>
              <a:t> also found performance appraisals in Chinese MNCs to be short in feedback and less transparent. In addition, it has been established that different forms of multisource assessments other than the traditional supervisory appraisal are virtually non - existent in China and Hong Kong.</a:t>
            </a:r>
          </a:p>
          <a:p>
            <a:endParaRPr lang="en-MY" sz="2000" dirty="0"/>
          </a:p>
        </p:txBody>
      </p:sp>
    </p:spTree>
    <p:extLst>
      <p:ext uri="{BB962C8B-B14F-4D97-AF65-F5344CB8AC3E}">
        <p14:creationId xmlns:p14="http://schemas.microsoft.com/office/powerpoint/2010/main" val="1736460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E972-4D4B-4950-A4E3-4D4862407C4F}"/>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20F0B345-C354-459E-99FA-1432B9C5FB1C}"/>
              </a:ext>
            </a:extLst>
          </p:cNvPr>
          <p:cNvSpPr>
            <a:spLocks noGrp="1"/>
          </p:cNvSpPr>
          <p:nvPr>
            <p:ph idx="1"/>
          </p:nvPr>
        </p:nvSpPr>
        <p:spPr/>
        <p:txBody>
          <a:bodyPr/>
          <a:lstStyle/>
          <a:p>
            <a:r>
              <a:rPr lang="en-MY" sz="2800" dirty="0"/>
              <a:t>Research from Hong Kong revealed that Hong Kong respondents had a preference for group based appraisal and that appraisals were more directive and less participative. The appraisals in Hong Kong companies were found to have been modified to suit the cultural collectivist characteristics of the society.</a:t>
            </a:r>
          </a:p>
          <a:p>
            <a:endParaRPr lang="en-MY" dirty="0"/>
          </a:p>
        </p:txBody>
      </p:sp>
    </p:spTree>
    <p:extLst>
      <p:ext uri="{BB962C8B-B14F-4D97-AF65-F5344CB8AC3E}">
        <p14:creationId xmlns:p14="http://schemas.microsoft.com/office/powerpoint/2010/main" val="3399024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2551-5296-4898-B50A-7E460558815C}"/>
              </a:ext>
            </a:extLst>
          </p:cNvPr>
          <p:cNvSpPr>
            <a:spLocks noGrp="1"/>
          </p:cNvSpPr>
          <p:nvPr>
            <p:ph type="title"/>
          </p:nvPr>
        </p:nvSpPr>
        <p:spPr/>
        <p:txBody>
          <a:bodyPr/>
          <a:lstStyle/>
          <a:p>
            <a:r>
              <a:rPr lang="en-MY" dirty="0"/>
              <a:t>Standardization or Localization</a:t>
            </a:r>
          </a:p>
        </p:txBody>
      </p:sp>
      <p:sp>
        <p:nvSpPr>
          <p:cNvPr id="3" name="Content Placeholder 2">
            <a:extLst>
              <a:ext uri="{FF2B5EF4-FFF2-40B4-BE49-F238E27FC236}">
                <a16:creationId xmlns:a16="http://schemas.microsoft.com/office/drawing/2014/main" id="{FE959C08-77A8-4F26-9EB6-EB6F750CCB39}"/>
              </a:ext>
            </a:extLst>
          </p:cNvPr>
          <p:cNvSpPr>
            <a:spLocks noGrp="1"/>
          </p:cNvSpPr>
          <p:nvPr>
            <p:ph idx="1"/>
          </p:nvPr>
        </p:nvSpPr>
        <p:spPr/>
        <p:txBody>
          <a:bodyPr/>
          <a:lstStyle/>
          <a:p>
            <a:pPr marL="0" indent="0">
              <a:buNone/>
            </a:pPr>
            <a:r>
              <a:rPr lang="en-MY" sz="2400" dirty="0"/>
              <a:t>When an organization implements performance management in global context, it is an important differentiation goes back to the paradigm that is applied: The universalist versus the contextualist paradigms. The contextualist paradigm assumes that HRM practices are contextually unique, and it seeks to understand peculiarities of countries as well as the differences and similarities between them. On the contrary, the universalist paradigm aims to improve organizations’ HRM by providing strategic approaches, or so-called ‘best practices’, which are assumed to be universally applicable.</a:t>
            </a:r>
          </a:p>
        </p:txBody>
      </p:sp>
    </p:spTree>
    <p:extLst>
      <p:ext uri="{BB962C8B-B14F-4D97-AF65-F5344CB8AC3E}">
        <p14:creationId xmlns:p14="http://schemas.microsoft.com/office/powerpoint/2010/main" val="2240044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99042276"/>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85ABD-0C99-464E-AAE5-46669987A6D3}"/>
              </a:ext>
            </a:extLst>
          </p:cNvPr>
          <p:cNvSpPr>
            <a:spLocks noGrp="1"/>
          </p:cNvSpPr>
          <p:nvPr>
            <p:ph type="title"/>
          </p:nvPr>
        </p:nvSpPr>
        <p:spPr/>
        <p:txBody>
          <a:bodyPr/>
          <a:lstStyle/>
          <a:p>
            <a:r>
              <a:rPr lang="en-MY" dirty="0"/>
              <a:t>Competency in Performance</a:t>
            </a:r>
          </a:p>
        </p:txBody>
      </p:sp>
      <p:sp>
        <p:nvSpPr>
          <p:cNvPr id="3" name="Content Placeholder 2">
            <a:extLst>
              <a:ext uri="{FF2B5EF4-FFF2-40B4-BE49-F238E27FC236}">
                <a16:creationId xmlns:a16="http://schemas.microsoft.com/office/drawing/2014/main" id="{5C46CA8B-562F-41B1-868A-7F7B45EEB393}"/>
              </a:ext>
            </a:extLst>
          </p:cNvPr>
          <p:cNvSpPr>
            <a:spLocks noGrp="1"/>
          </p:cNvSpPr>
          <p:nvPr>
            <p:ph idx="1"/>
          </p:nvPr>
        </p:nvSpPr>
        <p:spPr/>
        <p:txBody>
          <a:bodyPr/>
          <a:lstStyle/>
          <a:p>
            <a:r>
              <a:rPr lang="en-MY" dirty="0"/>
              <a:t>A competency is the practical application of essential skills and knowledge through appropriate behaviours as measured against a predetermined standard of performance which is defined by the organisation and the needs of business</a:t>
            </a:r>
          </a:p>
        </p:txBody>
      </p:sp>
    </p:spTree>
    <p:extLst>
      <p:ext uri="{BB962C8B-B14F-4D97-AF65-F5344CB8AC3E}">
        <p14:creationId xmlns:p14="http://schemas.microsoft.com/office/powerpoint/2010/main" val="14094256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78C72-BB90-46AA-83B7-C5469F14E874}"/>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5AB42221-0C19-462D-9CD8-CEAB170D1A5F}"/>
              </a:ext>
            </a:extLst>
          </p:cNvPr>
          <p:cNvSpPr>
            <a:spLocks noGrp="1"/>
          </p:cNvSpPr>
          <p:nvPr>
            <p:ph idx="1"/>
          </p:nvPr>
        </p:nvSpPr>
        <p:spPr/>
        <p:txBody>
          <a:bodyPr/>
          <a:lstStyle/>
          <a:p>
            <a:pPr marL="0" indent="0">
              <a:buNone/>
            </a:pPr>
            <a:r>
              <a:rPr lang="en-MY" sz="2400" dirty="0"/>
              <a:t>Competency model as a detailed and </a:t>
            </a:r>
            <a:r>
              <a:rPr lang="en-MY" sz="2400" dirty="0" err="1"/>
              <a:t>behaviorally</a:t>
            </a:r>
            <a:r>
              <a:rPr lang="en-MY" sz="2400" dirty="0"/>
              <a:t> specific description of the knowledge, skills, abilities and other characteristics (KSAOs) that employees need to be effective. A competency model might be considered the set of competencies associated with a job or role in an organization. A competency model organizes the competencies needed to perform successfully in a particular work setting, such as a job, occupation, or industry. Competency models can be used as a resource for developing curriculum and selecting training materials, identifying licensure and certification requirements, writing job descriptions, recruiting and hiring workers, and evaluating employee performance.</a:t>
            </a:r>
          </a:p>
        </p:txBody>
      </p:sp>
    </p:spTree>
    <p:extLst>
      <p:ext uri="{BB962C8B-B14F-4D97-AF65-F5344CB8AC3E}">
        <p14:creationId xmlns:p14="http://schemas.microsoft.com/office/powerpoint/2010/main" val="1272884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AC98-A934-4263-A41E-2F69B03A8C83}"/>
              </a:ext>
            </a:extLst>
          </p:cNvPr>
          <p:cNvSpPr>
            <a:spLocks noGrp="1"/>
          </p:cNvSpPr>
          <p:nvPr>
            <p:ph type="title"/>
          </p:nvPr>
        </p:nvSpPr>
        <p:spPr/>
        <p:txBody>
          <a:bodyPr/>
          <a:lstStyle/>
          <a:p>
            <a:r>
              <a:rPr lang="en-MY" dirty="0"/>
              <a:t>Competencies</a:t>
            </a:r>
          </a:p>
        </p:txBody>
      </p:sp>
      <p:sp>
        <p:nvSpPr>
          <p:cNvPr id="3" name="Content Placeholder 2">
            <a:extLst>
              <a:ext uri="{FF2B5EF4-FFF2-40B4-BE49-F238E27FC236}">
                <a16:creationId xmlns:a16="http://schemas.microsoft.com/office/drawing/2014/main" id="{64C07615-2F5E-4ACC-9086-EFF3731CD5F8}"/>
              </a:ext>
            </a:extLst>
          </p:cNvPr>
          <p:cNvSpPr>
            <a:spLocks noGrp="1"/>
          </p:cNvSpPr>
          <p:nvPr>
            <p:ph idx="1"/>
          </p:nvPr>
        </p:nvSpPr>
        <p:spPr>
          <a:xfrm>
            <a:off x="611560" y="1556792"/>
            <a:ext cx="8568952" cy="4530725"/>
          </a:xfrm>
        </p:spPr>
        <p:txBody>
          <a:bodyPr/>
          <a:lstStyle/>
          <a:p>
            <a:r>
              <a:rPr lang="en-MY" sz="2400" dirty="0"/>
              <a:t>Competencies as belonging to one of two categories: personal or corporate. Personal competencies are possessed by individuals and include characteristics such as knowledge, skills, abilities, experience, and personality. </a:t>
            </a:r>
          </a:p>
          <a:p>
            <a:r>
              <a:rPr lang="en-MY" sz="2400" dirty="0"/>
              <a:t>Corporate competencies belong to the organization and are embedded processes and structures that tend to reside within the organization, even when individuals leave.</a:t>
            </a:r>
          </a:p>
          <a:p>
            <a:r>
              <a:rPr lang="en-MY" sz="2400" dirty="0"/>
              <a:t>For corporate level, the combination of resources and capabilities in an organization can be classified as “core competencies” when they are valuable, rare, difficult to imitate, and difficult to substitute. As such, core competencies can be a source of strategic competitiveness</a:t>
            </a:r>
          </a:p>
        </p:txBody>
      </p:sp>
    </p:spTree>
    <p:extLst>
      <p:ext uri="{BB962C8B-B14F-4D97-AF65-F5344CB8AC3E}">
        <p14:creationId xmlns:p14="http://schemas.microsoft.com/office/powerpoint/2010/main" val="2665225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7A57-FD9A-4BAD-BCF5-191ADE486F29}"/>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152E0B8D-DB15-49F8-9801-AFAEBEEEEC6F}"/>
              </a:ext>
            </a:extLst>
          </p:cNvPr>
          <p:cNvSpPr>
            <a:spLocks noGrp="1"/>
          </p:cNvSpPr>
          <p:nvPr>
            <p:ph idx="1"/>
          </p:nvPr>
        </p:nvSpPr>
        <p:spPr/>
        <p:txBody>
          <a:bodyPr/>
          <a:lstStyle/>
          <a:p>
            <a:pPr marL="0" indent="0">
              <a:buNone/>
            </a:pPr>
            <a:r>
              <a:rPr lang="en-MY" dirty="0"/>
              <a:t>Core competencies include the baseline skills required by the organization for all employees; these are the basic things that employees must </a:t>
            </a:r>
            <a:r>
              <a:rPr lang="en-MY" dirty="0" err="1"/>
              <a:t>fulfill</a:t>
            </a:r>
            <a:r>
              <a:rPr lang="en-MY" dirty="0"/>
              <a:t>. This will vary from company to company, as it depends on the values, philosophy and goals of each organization, but can include basic requirements like communication skills or teamwork. Most jobs require a basic element of </a:t>
            </a:r>
            <a:r>
              <a:rPr lang="en-MY" dirty="0" err="1"/>
              <a:t>bei</a:t>
            </a:r>
            <a:r>
              <a:rPr lang="en-MY" dirty="0"/>
              <a:t> ng able to work with other people to some degree.</a:t>
            </a:r>
          </a:p>
        </p:txBody>
      </p:sp>
    </p:spTree>
    <p:extLst>
      <p:ext uri="{BB962C8B-B14F-4D97-AF65-F5344CB8AC3E}">
        <p14:creationId xmlns:p14="http://schemas.microsoft.com/office/powerpoint/2010/main" val="35765205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EB8B-4E26-4CC0-9A09-818F70634A85}"/>
              </a:ext>
            </a:extLst>
          </p:cNvPr>
          <p:cNvSpPr>
            <a:spLocks noGrp="1"/>
          </p:cNvSpPr>
          <p:nvPr>
            <p:ph type="title"/>
          </p:nvPr>
        </p:nvSpPr>
        <p:spPr/>
        <p:txBody>
          <a:bodyPr/>
          <a:lstStyle/>
          <a:p>
            <a:r>
              <a:rPr lang="en-MY" dirty="0"/>
              <a:t>Functional competencies</a:t>
            </a:r>
          </a:p>
        </p:txBody>
      </p:sp>
      <p:sp>
        <p:nvSpPr>
          <p:cNvPr id="3" name="Content Placeholder 2">
            <a:extLst>
              <a:ext uri="{FF2B5EF4-FFF2-40B4-BE49-F238E27FC236}">
                <a16:creationId xmlns:a16="http://schemas.microsoft.com/office/drawing/2014/main" id="{1EA6839D-6060-4A50-B958-6C02C9E20672}"/>
              </a:ext>
            </a:extLst>
          </p:cNvPr>
          <p:cNvSpPr>
            <a:spLocks noGrp="1"/>
          </p:cNvSpPr>
          <p:nvPr>
            <p:ph idx="1"/>
          </p:nvPr>
        </p:nvSpPr>
        <p:spPr/>
        <p:txBody>
          <a:bodyPr/>
          <a:lstStyle/>
          <a:p>
            <a:pPr marL="0" indent="0">
              <a:buNone/>
            </a:pPr>
            <a:r>
              <a:rPr lang="en-MY" dirty="0"/>
              <a:t>Functional competencies are job-specific skills and </a:t>
            </a:r>
            <a:r>
              <a:rPr lang="en-MY" dirty="0" err="1"/>
              <a:t>behaviors</a:t>
            </a:r>
            <a:r>
              <a:rPr lang="en-MY" dirty="0"/>
              <a:t> that are unique for each role. For example, a competence for an HR professional may be the ability to effectively managing employee relationships, where a competence for an accountant may be the ability to </a:t>
            </a:r>
            <a:r>
              <a:rPr lang="en-MY" dirty="0" err="1"/>
              <a:t>analyze</a:t>
            </a:r>
            <a:r>
              <a:rPr lang="en-MY" dirty="0"/>
              <a:t> a specific type of financial data in order to prepare reports. Functional competencies should describe what </a:t>
            </a:r>
            <a:r>
              <a:rPr lang="en-MY" dirty="0" err="1"/>
              <a:t>behaviors</a:t>
            </a:r>
            <a:r>
              <a:rPr lang="en-MY" dirty="0"/>
              <a:t> or skills need to be performed in order for the employee to be a top-performer in their position.</a:t>
            </a:r>
          </a:p>
        </p:txBody>
      </p:sp>
    </p:spTree>
    <p:extLst>
      <p:ext uri="{BB962C8B-B14F-4D97-AF65-F5344CB8AC3E}">
        <p14:creationId xmlns:p14="http://schemas.microsoft.com/office/powerpoint/2010/main" val="3624430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7272-2AC9-4410-99D0-A774EF70C901}"/>
              </a:ext>
            </a:extLst>
          </p:cNvPr>
          <p:cNvSpPr>
            <a:spLocks noGrp="1"/>
          </p:cNvSpPr>
          <p:nvPr>
            <p:ph type="title"/>
          </p:nvPr>
        </p:nvSpPr>
        <p:spPr/>
        <p:txBody>
          <a:bodyPr/>
          <a:lstStyle/>
          <a:p>
            <a:r>
              <a:rPr lang="en-MY" dirty="0"/>
              <a:t>Leadership competencies</a:t>
            </a:r>
          </a:p>
        </p:txBody>
      </p:sp>
      <p:sp>
        <p:nvSpPr>
          <p:cNvPr id="3" name="Content Placeholder 2">
            <a:extLst>
              <a:ext uri="{FF2B5EF4-FFF2-40B4-BE49-F238E27FC236}">
                <a16:creationId xmlns:a16="http://schemas.microsoft.com/office/drawing/2014/main" id="{F1AE83C7-327A-4978-A399-EACAB58BAFDA}"/>
              </a:ext>
            </a:extLst>
          </p:cNvPr>
          <p:cNvSpPr>
            <a:spLocks noGrp="1"/>
          </p:cNvSpPr>
          <p:nvPr>
            <p:ph idx="1"/>
          </p:nvPr>
        </p:nvSpPr>
        <p:spPr/>
        <p:txBody>
          <a:bodyPr/>
          <a:lstStyle/>
          <a:p>
            <a:pPr marL="0" indent="0">
              <a:buNone/>
            </a:pPr>
            <a:r>
              <a:rPr lang="en-MY" dirty="0"/>
              <a:t>Leadership competencies, also called managerial competencies, are often used for supervisory and management related roles, although can be applied to any job position that requires an employee to lead others. They include leadership skills and </a:t>
            </a:r>
            <a:r>
              <a:rPr lang="en-MY" dirty="0" err="1"/>
              <a:t>behaviors</a:t>
            </a:r>
            <a:r>
              <a:rPr lang="en-MY" dirty="0"/>
              <a:t> like decision-making abilities.</a:t>
            </a:r>
          </a:p>
        </p:txBody>
      </p:sp>
    </p:spTree>
    <p:extLst>
      <p:ext uri="{BB962C8B-B14F-4D97-AF65-F5344CB8AC3E}">
        <p14:creationId xmlns:p14="http://schemas.microsoft.com/office/powerpoint/2010/main" val="2569632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96AF5-9181-4048-A796-8998A2B5481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16CB2B0F-274E-4ADB-B3D6-7316C9F8A03E}"/>
              </a:ext>
            </a:extLst>
          </p:cNvPr>
          <p:cNvSpPr>
            <a:spLocks noGrp="1"/>
          </p:cNvSpPr>
          <p:nvPr>
            <p:ph idx="1"/>
          </p:nvPr>
        </p:nvSpPr>
        <p:spPr/>
        <p:txBody>
          <a:bodyPr/>
          <a:lstStyle/>
          <a:p>
            <a:pPr marL="514350" indent="-514350">
              <a:buFont typeface="+mj-lt"/>
              <a:buAutoNum type="arabicPeriod"/>
            </a:pPr>
            <a:r>
              <a:rPr lang="en-MY" dirty="0"/>
              <a:t>Capability for personal growth</a:t>
            </a:r>
          </a:p>
          <a:p>
            <a:pPr marL="0" indent="0">
              <a:buNone/>
            </a:pPr>
            <a:r>
              <a:rPr lang="en-MY" dirty="0"/>
              <a:t>Countries with strong individualistic cultures tend to regard competencies as characteristics that employees develop within themselves. Others may regard competencies as relatively unchangeable traits of individuals, which must be hired into the organization rather than developed among employees.</a:t>
            </a:r>
          </a:p>
        </p:txBody>
      </p:sp>
    </p:spTree>
    <p:extLst>
      <p:ext uri="{BB962C8B-B14F-4D97-AF65-F5344CB8AC3E}">
        <p14:creationId xmlns:p14="http://schemas.microsoft.com/office/powerpoint/2010/main" val="2276536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C9E3-E7F8-4C49-A3F2-E26EA6FF42D7}"/>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C60A6CC-8877-4025-947F-E0032CCEA0C7}"/>
              </a:ext>
            </a:extLst>
          </p:cNvPr>
          <p:cNvSpPr>
            <a:spLocks noGrp="1"/>
          </p:cNvSpPr>
          <p:nvPr>
            <p:ph idx="1"/>
          </p:nvPr>
        </p:nvSpPr>
        <p:spPr/>
        <p:txBody>
          <a:bodyPr/>
          <a:lstStyle/>
          <a:p>
            <a:pPr marL="514350" indent="-514350">
              <a:buFont typeface="+mj-lt"/>
              <a:buAutoNum type="arabicPeriod" startAt="2"/>
            </a:pPr>
            <a:r>
              <a:rPr lang="en-MY" dirty="0"/>
              <a:t>Cultural values of specific competencies</a:t>
            </a:r>
          </a:p>
          <a:p>
            <a:pPr marL="0" indent="0">
              <a:buNone/>
            </a:pPr>
            <a:r>
              <a:rPr lang="en-MY" dirty="0"/>
              <a:t>Decisiveness looks very different in a culture that believes in individual initiative and risk taking than it does in a culture that values decisions made by consensus and collaboration. In some cultures, leaders need to steer decisions and make them look and feel as though they emerged organically from consensus. In other cultures, a decisive leader is respected, and looking for support could be perceived as weakness.</a:t>
            </a:r>
          </a:p>
        </p:txBody>
      </p:sp>
    </p:spTree>
    <p:extLst>
      <p:ext uri="{BB962C8B-B14F-4D97-AF65-F5344CB8AC3E}">
        <p14:creationId xmlns:p14="http://schemas.microsoft.com/office/powerpoint/2010/main" val="3326247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94C83-4546-499E-B39C-8AA81852F3CF}"/>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AC0F999-1396-4017-8514-87E3BA646AB8}"/>
              </a:ext>
            </a:extLst>
          </p:cNvPr>
          <p:cNvSpPr>
            <a:spLocks noGrp="1"/>
          </p:cNvSpPr>
          <p:nvPr>
            <p:ph idx="1"/>
          </p:nvPr>
        </p:nvSpPr>
        <p:spPr/>
        <p:txBody>
          <a:bodyPr/>
          <a:lstStyle/>
          <a:p>
            <a:pPr marL="514350" indent="-514350">
              <a:buFont typeface="+mj-lt"/>
              <a:buAutoNum type="arabicPeriod" startAt="3"/>
            </a:pPr>
            <a:r>
              <a:rPr lang="en-MY" dirty="0"/>
              <a:t>Openness about self</a:t>
            </a:r>
          </a:p>
          <a:p>
            <a:pPr marL="0" indent="0">
              <a:buNone/>
            </a:pPr>
            <a:r>
              <a:rPr lang="en-MY" dirty="0"/>
              <a:t>Employees in cultures that value public humility may have difficulty explaining how they are fit for a specific job. Likewise, they may not be able to describe easily their strengths and weaknesses for purpose of professional development. Those employees may be undervalued in the global organization when compared with others who overstate their skills and abilities.</a:t>
            </a:r>
          </a:p>
        </p:txBody>
      </p:sp>
    </p:spTree>
    <p:extLst>
      <p:ext uri="{BB962C8B-B14F-4D97-AF65-F5344CB8AC3E}">
        <p14:creationId xmlns:p14="http://schemas.microsoft.com/office/powerpoint/2010/main" val="304318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2675-0CCC-4BC2-9B78-5A4564EE4711}"/>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93A9D62C-066A-4454-8200-F845257A67CD}"/>
              </a:ext>
            </a:extLst>
          </p:cNvPr>
          <p:cNvSpPr>
            <a:spLocks noGrp="1"/>
          </p:cNvSpPr>
          <p:nvPr>
            <p:ph idx="1"/>
          </p:nvPr>
        </p:nvSpPr>
        <p:spPr/>
        <p:txBody>
          <a:bodyPr/>
          <a:lstStyle/>
          <a:p>
            <a:pPr marL="514350" indent="-514350">
              <a:buFont typeface="+mj-lt"/>
              <a:buAutoNum type="arabicPeriod" startAt="4"/>
            </a:pPr>
            <a:r>
              <a:rPr lang="en-MY" dirty="0"/>
              <a:t>Perceptions of leadership</a:t>
            </a:r>
          </a:p>
          <a:p>
            <a:pPr marL="0" indent="0">
              <a:buNone/>
            </a:pPr>
            <a:r>
              <a:rPr lang="en-MY" dirty="0"/>
              <a:t>A team leader who asks the team for input into the decision-making process will be considered strong in a culture that values such an approach. The same leader will be seen as weak in a culture in which leaders are expected to know all of the </a:t>
            </a:r>
            <a:r>
              <a:rPr lang="en-MY" dirty="0" err="1"/>
              <a:t>answ</a:t>
            </a:r>
            <a:r>
              <a:rPr lang="en-MY" dirty="0"/>
              <a:t> </a:t>
            </a:r>
            <a:r>
              <a:rPr lang="en-MY" dirty="0" err="1"/>
              <a:t>ers</a:t>
            </a:r>
            <a:r>
              <a:rPr lang="en-MY" dirty="0"/>
              <a:t>.</a:t>
            </a:r>
          </a:p>
        </p:txBody>
      </p:sp>
    </p:spTree>
    <p:extLst>
      <p:ext uri="{BB962C8B-B14F-4D97-AF65-F5344CB8AC3E}">
        <p14:creationId xmlns:p14="http://schemas.microsoft.com/office/powerpoint/2010/main" val="3963522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30C6-191A-4215-8292-B6025164040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3B565628-B987-4B8F-8EFF-602D5194D8EF}"/>
              </a:ext>
            </a:extLst>
          </p:cNvPr>
          <p:cNvSpPr>
            <a:spLocks noGrp="1"/>
          </p:cNvSpPr>
          <p:nvPr>
            <p:ph idx="1"/>
          </p:nvPr>
        </p:nvSpPr>
        <p:spPr/>
        <p:txBody>
          <a:bodyPr/>
          <a:lstStyle/>
          <a:p>
            <a:pPr marL="514350" indent="-514350">
              <a:buFont typeface="+mj-lt"/>
              <a:buAutoNum type="arabicPeriod" startAt="5"/>
            </a:pPr>
            <a:r>
              <a:rPr lang="en-MY" dirty="0"/>
              <a:t>Familiarity with the concept of competencies</a:t>
            </a:r>
          </a:p>
          <a:p>
            <a:pPr marL="0" indent="0">
              <a:buNone/>
            </a:pPr>
            <a:r>
              <a:rPr lang="en-MY" dirty="0"/>
              <a:t>Different countries may have started using competencies at different times in their history. Consider this when developing, introducing, or revising global competencies</a:t>
            </a:r>
          </a:p>
        </p:txBody>
      </p:sp>
    </p:spTree>
    <p:extLst>
      <p:ext uri="{BB962C8B-B14F-4D97-AF65-F5344CB8AC3E}">
        <p14:creationId xmlns:p14="http://schemas.microsoft.com/office/powerpoint/2010/main" val="24395721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FBA7B-2672-4FD5-AD46-39AB719F1827}"/>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D69A0B88-6408-461C-B43D-053B03ECA864}"/>
              </a:ext>
            </a:extLst>
          </p:cNvPr>
          <p:cNvSpPr>
            <a:spLocks noGrp="1"/>
          </p:cNvSpPr>
          <p:nvPr>
            <p:ph idx="1"/>
          </p:nvPr>
        </p:nvSpPr>
        <p:spPr/>
        <p:txBody>
          <a:bodyPr/>
          <a:lstStyle/>
          <a:p>
            <a:r>
              <a:rPr lang="en-MY" dirty="0"/>
              <a:t>The purpose of competency model</a:t>
            </a:r>
          </a:p>
          <a:p>
            <a:pPr marL="0" indent="0">
              <a:buNone/>
            </a:pPr>
            <a:endParaRPr lang="en-MY" dirty="0"/>
          </a:p>
          <a:p>
            <a:pPr marL="0" indent="0">
              <a:buNone/>
            </a:pPr>
            <a:r>
              <a:rPr lang="en-MY" dirty="0"/>
              <a:t>A competency model refers to a collection of competencies that are needed for effective job performance. </a:t>
            </a:r>
          </a:p>
          <a:p>
            <a:pPr marL="514350" indent="-514350">
              <a:buFont typeface="+mj-lt"/>
              <a:buAutoNum type="arabicPeriod"/>
            </a:pPr>
            <a:r>
              <a:rPr lang="en-MY" dirty="0"/>
              <a:t>It communicates what is expected of staff, how they should do their job. </a:t>
            </a:r>
          </a:p>
          <a:p>
            <a:pPr marL="514350" indent="-514350">
              <a:buFont typeface="+mj-lt"/>
              <a:buAutoNum type="arabicPeriod"/>
            </a:pPr>
            <a:r>
              <a:rPr lang="en-MY" dirty="0"/>
              <a:t>It is used as a benchmark to ensure people have the skills they need for success</a:t>
            </a:r>
          </a:p>
        </p:txBody>
      </p:sp>
    </p:spTree>
    <p:extLst>
      <p:ext uri="{BB962C8B-B14F-4D97-AF65-F5344CB8AC3E}">
        <p14:creationId xmlns:p14="http://schemas.microsoft.com/office/powerpoint/2010/main" val="3600153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65B1-6A6F-4514-A699-15FD6DC65D25}"/>
              </a:ext>
            </a:extLst>
          </p:cNvPr>
          <p:cNvSpPr>
            <a:spLocks noGrp="1"/>
          </p:cNvSpPr>
          <p:nvPr>
            <p:ph type="title"/>
          </p:nvPr>
        </p:nvSpPr>
        <p:spPr/>
        <p:txBody>
          <a:bodyPr/>
          <a:lstStyle/>
          <a:p>
            <a:r>
              <a:rPr lang="en-MY" dirty="0"/>
              <a:t>Structure of Competency Model</a:t>
            </a:r>
          </a:p>
        </p:txBody>
      </p:sp>
      <p:sp>
        <p:nvSpPr>
          <p:cNvPr id="3" name="Content Placeholder 2">
            <a:extLst>
              <a:ext uri="{FF2B5EF4-FFF2-40B4-BE49-F238E27FC236}">
                <a16:creationId xmlns:a16="http://schemas.microsoft.com/office/drawing/2014/main" id="{05C1DAF7-6AA6-49CA-9621-C698438BB140}"/>
              </a:ext>
            </a:extLst>
          </p:cNvPr>
          <p:cNvSpPr>
            <a:spLocks noGrp="1"/>
          </p:cNvSpPr>
          <p:nvPr>
            <p:ph idx="1"/>
          </p:nvPr>
        </p:nvSpPr>
        <p:spPr>
          <a:xfrm>
            <a:off x="685800" y="1628800"/>
            <a:ext cx="8206680" cy="4530725"/>
          </a:xfrm>
        </p:spPr>
        <p:txBody>
          <a:bodyPr/>
          <a:lstStyle/>
          <a:p>
            <a:r>
              <a:rPr lang="en-MY" sz="2000" dirty="0"/>
              <a:t>Competency models that address organizational values, core competencies and leadership competencies should have no more than 5-7 competencies</a:t>
            </a:r>
          </a:p>
          <a:p>
            <a:r>
              <a:rPr lang="en-MY" sz="2000" dirty="0"/>
              <a:t>Depending on the complexity of work within the organization, functional – technical/clinical competencies may have sub headings, each of which has indicators or standards. They may also have levels of competence with different standards for each level, or different achievement requirements per level for competence.</a:t>
            </a:r>
          </a:p>
          <a:p>
            <a:r>
              <a:rPr lang="en-MY" sz="2000" dirty="0"/>
              <a:t>The language in the competency model should match its purpose. For values based, core and leadership competencies the language will be simple using concepts that research shows contribute to organizational effectiveness. For technical or professional role-based competencies the language will be specific to the particular processes, tasks, and equipment.</a:t>
            </a:r>
          </a:p>
        </p:txBody>
      </p:sp>
    </p:spTree>
    <p:extLst>
      <p:ext uri="{BB962C8B-B14F-4D97-AF65-F5344CB8AC3E}">
        <p14:creationId xmlns:p14="http://schemas.microsoft.com/office/powerpoint/2010/main" val="37400840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05707469"/>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6548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A44A0-B28E-4D52-B1E3-0C0731ED919A}"/>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5D9DA45-1E3D-49B1-81AE-DEF3A81AB232}"/>
              </a:ext>
            </a:extLst>
          </p:cNvPr>
          <p:cNvSpPr>
            <a:spLocks noGrp="1"/>
          </p:cNvSpPr>
          <p:nvPr>
            <p:ph idx="1"/>
          </p:nvPr>
        </p:nvSpPr>
        <p:spPr/>
        <p:txBody>
          <a:bodyPr/>
          <a:lstStyle/>
          <a:p>
            <a:pPr marL="514350" indent="-514350">
              <a:buFont typeface="+mj-lt"/>
              <a:buAutoNum type="arabicPeriod"/>
            </a:pPr>
            <a:r>
              <a:rPr lang="en-MY" dirty="0"/>
              <a:t>All Standardized :</a:t>
            </a:r>
          </a:p>
          <a:p>
            <a:pPr marL="0" indent="0">
              <a:buNone/>
            </a:pPr>
            <a:r>
              <a:rPr lang="en-MY" dirty="0"/>
              <a:t>The course delivery and design will follow one standard method – online learning and all courses will utilize one language and will all have the same content.</a:t>
            </a:r>
          </a:p>
          <a:p>
            <a:pPr marL="0" indent="0">
              <a:buNone/>
            </a:pPr>
            <a:r>
              <a:rPr lang="en-MY" dirty="0"/>
              <a:t>This approach makes content creation easier and less costly but working on a tight budget on a very short timeline, this option becomes the only choice – most of the time.</a:t>
            </a:r>
          </a:p>
        </p:txBody>
      </p:sp>
    </p:spTree>
    <p:extLst>
      <p:ext uri="{BB962C8B-B14F-4D97-AF65-F5344CB8AC3E}">
        <p14:creationId xmlns:p14="http://schemas.microsoft.com/office/powerpoint/2010/main" val="1257165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2B10-75CB-43F5-988B-076B5E9D2F22}"/>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501641C0-57D6-492E-99BC-80C3CDA2DFDE}"/>
              </a:ext>
            </a:extLst>
          </p:cNvPr>
          <p:cNvSpPr>
            <a:spLocks noGrp="1"/>
          </p:cNvSpPr>
          <p:nvPr>
            <p:ph idx="1"/>
          </p:nvPr>
        </p:nvSpPr>
        <p:spPr/>
        <p:txBody>
          <a:bodyPr/>
          <a:lstStyle/>
          <a:p>
            <a:pPr marL="514350" indent="-514350">
              <a:buFont typeface="+mj-lt"/>
              <a:buAutoNum type="arabicPeriod" startAt="2"/>
            </a:pPr>
            <a:r>
              <a:rPr lang="en-MY" dirty="0"/>
              <a:t>Standardized Approach for each topic :</a:t>
            </a:r>
          </a:p>
          <a:p>
            <a:pPr marL="0" indent="0">
              <a:buNone/>
            </a:pPr>
            <a:r>
              <a:rPr lang="en-MY" dirty="0"/>
              <a:t>One learning approach for each topic across all regions. This means that every course is still standard across the entire enterprise – local or overseas. Every topic though can differ in the method of delivery. This gives more flexibility when it comes to designing courses. For example, some topics can be taken through a learning management system (LMS) while others can be a mix of on-the-job learning and face to face instruction.</a:t>
            </a:r>
          </a:p>
          <a:p>
            <a:pPr marL="0" indent="0">
              <a:buNone/>
            </a:pPr>
            <a:endParaRPr lang="en-MY" dirty="0"/>
          </a:p>
        </p:txBody>
      </p:sp>
    </p:spTree>
    <p:extLst>
      <p:ext uri="{BB962C8B-B14F-4D97-AF65-F5344CB8AC3E}">
        <p14:creationId xmlns:p14="http://schemas.microsoft.com/office/powerpoint/2010/main" val="33970880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D9C2A-EE80-446F-8008-610D1A20D327}"/>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D225EB2-1964-4ACA-98CE-6B20E5A94DC2}"/>
              </a:ext>
            </a:extLst>
          </p:cNvPr>
          <p:cNvSpPr>
            <a:spLocks noGrp="1"/>
          </p:cNvSpPr>
          <p:nvPr>
            <p:ph idx="1"/>
          </p:nvPr>
        </p:nvSpPr>
        <p:spPr/>
        <p:txBody>
          <a:bodyPr/>
          <a:lstStyle/>
          <a:p>
            <a:pPr marL="514350" indent="-514350">
              <a:buFont typeface="+mj-lt"/>
              <a:buAutoNum type="arabicPeriod" startAt="3"/>
            </a:pPr>
            <a:r>
              <a:rPr lang="en-MY" sz="2600" dirty="0"/>
              <a:t>Standardized Learning Objectives, Bespoke Regional Approach and Content </a:t>
            </a:r>
          </a:p>
          <a:p>
            <a:pPr marL="0" indent="0">
              <a:buNone/>
            </a:pPr>
            <a:r>
              <a:rPr lang="en-MY" sz="2600" dirty="0"/>
              <a:t>The third approach is to implement one set of learning objectives using different methodologies and content for employees in all regions. The content are customized to address specific languages and cultures. For example, a course on Quality Compliance is dictated by global HQ. North American and Australian sites will utilize an online learning method through an LMS. The course for Southeast Asian sites, on the other hand, will be delivered through face-to-face instruction.</a:t>
            </a:r>
          </a:p>
        </p:txBody>
      </p:sp>
    </p:spTree>
    <p:extLst>
      <p:ext uri="{BB962C8B-B14F-4D97-AF65-F5344CB8AC3E}">
        <p14:creationId xmlns:p14="http://schemas.microsoft.com/office/powerpoint/2010/main" val="41498863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8921-F11A-4249-A87A-7D630C394456}"/>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ECF5097B-2644-421F-A184-1A83E6248B87}"/>
              </a:ext>
            </a:extLst>
          </p:cNvPr>
          <p:cNvSpPr>
            <a:spLocks noGrp="1"/>
          </p:cNvSpPr>
          <p:nvPr>
            <p:ph idx="1"/>
          </p:nvPr>
        </p:nvSpPr>
        <p:spPr/>
        <p:txBody>
          <a:bodyPr/>
          <a:lstStyle/>
          <a:p>
            <a:pPr marL="457200" indent="-457200">
              <a:buFont typeface="+mj-lt"/>
              <a:buAutoNum type="arabicPeriod" startAt="4"/>
            </a:pPr>
            <a:r>
              <a:rPr lang="en-MY" sz="2400" dirty="0"/>
              <a:t>Bespoke Learning Objectives and Content per Region :</a:t>
            </a:r>
          </a:p>
          <a:p>
            <a:pPr marL="0" indent="0">
              <a:buNone/>
            </a:pPr>
            <a:r>
              <a:rPr lang="en-MY" sz="2400" dirty="0"/>
              <a:t> The fourth strategy is to implement different learning goals and content in all regions – with direction from global HQ’s training and development team. The course is customized to suit a specific need of a target audience or region. From the learning objectives, to the approach and content, everything will be tailor-fit to the learners. The global training team would take on more of an ‘auditor’ role – ensuring that learning objectives, approaches, and content still fit into the organization’s requirements.</a:t>
            </a:r>
          </a:p>
        </p:txBody>
      </p:sp>
    </p:spTree>
    <p:extLst>
      <p:ext uri="{BB962C8B-B14F-4D97-AF65-F5344CB8AC3E}">
        <p14:creationId xmlns:p14="http://schemas.microsoft.com/office/powerpoint/2010/main" val="502202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0CEC-6D1C-4294-9A48-9ABE6D49FBF2}"/>
              </a:ext>
            </a:extLst>
          </p:cNvPr>
          <p:cNvSpPr>
            <a:spLocks noGrp="1"/>
          </p:cNvSpPr>
          <p:nvPr>
            <p:ph type="title"/>
          </p:nvPr>
        </p:nvSpPr>
        <p:spPr/>
        <p:txBody>
          <a:bodyPr/>
          <a:lstStyle/>
          <a:p>
            <a:r>
              <a:rPr lang="en-MY" dirty="0"/>
              <a:t>Learning Management system (LMS)</a:t>
            </a:r>
          </a:p>
        </p:txBody>
      </p:sp>
      <p:sp>
        <p:nvSpPr>
          <p:cNvPr id="3" name="Content Placeholder 2">
            <a:extLst>
              <a:ext uri="{FF2B5EF4-FFF2-40B4-BE49-F238E27FC236}">
                <a16:creationId xmlns:a16="http://schemas.microsoft.com/office/drawing/2014/main" id="{FB6F4DC5-FEAB-4F97-952D-07F4486B5EC2}"/>
              </a:ext>
            </a:extLst>
          </p:cNvPr>
          <p:cNvSpPr>
            <a:spLocks noGrp="1"/>
          </p:cNvSpPr>
          <p:nvPr>
            <p:ph idx="1"/>
          </p:nvPr>
        </p:nvSpPr>
        <p:spPr/>
        <p:txBody>
          <a:bodyPr/>
          <a:lstStyle/>
          <a:p>
            <a:pPr marL="0" indent="0">
              <a:buNone/>
            </a:pPr>
            <a:r>
              <a:rPr lang="en-MY" dirty="0"/>
              <a:t>A learning management system (LMS) is a software application that provides the framework that handles all aspects of the learning process – it’s where you house, deliver, and track your training content</a:t>
            </a:r>
          </a:p>
        </p:txBody>
      </p:sp>
    </p:spTree>
    <p:extLst>
      <p:ext uri="{BB962C8B-B14F-4D97-AF65-F5344CB8AC3E}">
        <p14:creationId xmlns:p14="http://schemas.microsoft.com/office/powerpoint/2010/main" val="22486727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6969960"/>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8662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F1D7B-B611-4F44-8C47-4176D5949009}"/>
              </a:ext>
            </a:extLst>
          </p:cNvPr>
          <p:cNvSpPr>
            <a:spLocks noGrp="1"/>
          </p:cNvSpPr>
          <p:nvPr>
            <p:ph type="title"/>
          </p:nvPr>
        </p:nvSpPr>
        <p:spPr/>
        <p:txBody>
          <a:bodyPr/>
          <a:lstStyle/>
          <a:p>
            <a:r>
              <a:rPr lang="en-MY" dirty="0"/>
              <a:t>Assessment tools</a:t>
            </a:r>
          </a:p>
        </p:txBody>
      </p:sp>
      <p:sp>
        <p:nvSpPr>
          <p:cNvPr id="3" name="Content Placeholder 2">
            <a:extLst>
              <a:ext uri="{FF2B5EF4-FFF2-40B4-BE49-F238E27FC236}">
                <a16:creationId xmlns:a16="http://schemas.microsoft.com/office/drawing/2014/main" id="{49DA4927-7900-44B7-9370-32142C04607C}"/>
              </a:ext>
            </a:extLst>
          </p:cNvPr>
          <p:cNvSpPr>
            <a:spLocks noGrp="1"/>
          </p:cNvSpPr>
          <p:nvPr>
            <p:ph idx="1"/>
          </p:nvPr>
        </p:nvSpPr>
        <p:spPr/>
        <p:txBody>
          <a:bodyPr/>
          <a:lstStyle/>
          <a:p>
            <a:r>
              <a:rPr lang="en-MY" dirty="0"/>
              <a:t>Assessment Center (AC)</a:t>
            </a:r>
          </a:p>
          <a:p>
            <a:r>
              <a:rPr lang="en-MY" dirty="0"/>
              <a:t>Job simulations / Work simulations</a:t>
            </a:r>
          </a:p>
          <a:p>
            <a:r>
              <a:rPr lang="en-MY" dirty="0"/>
              <a:t>Cognitive ability and problem-solving testing</a:t>
            </a:r>
          </a:p>
          <a:p>
            <a:r>
              <a:rPr lang="en-MY" dirty="0"/>
              <a:t>Personality testing</a:t>
            </a:r>
          </a:p>
          <a:p>
            <a:r>
              <a:rPr lang="en-MY" dirty="0"/>
              <a:t>Interviewing</a:t>
            </a:r>
          </a:p>
        </p:txBody>
      </p:sp>
    </p:spTree>
    <p:extLst>
      <p:ext uri="{BB962C8B-B14F-4D97-AF65-F5344CB8AC3E}">
        <p14:creationId xmlns:p14="http://schemas.microsoft.com/office/powerpoint/2010/main" val="26925892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A2FD-A604-42E8-BE93-2F4E91C7DBBE}"/>
              </a:ext>
            </a:extLst>
          </p:cNvPr>
          <p:cNvSpPr>
            <a:spLocks noGrp="1"/>
          </p:cNvSpPr>
          <p:nvPr>
            <p:ph type="title"/>
          </p:nvPr>
        </p:nvSpPr>
        <p:spPr/>
        <p:txBody>
          <a:bodyPr/>
          <a:lstStyle/>
          <a:p>
            <a:r>
              <a:rPr lang="en-MY" sz="4400" dirty="0"/>
              <a:t>Assessment Center</a:t>
            </a:r>
            <a:endParaRPr lang="en-MY" dirty="0"/>
          </a:p>
        </p:txBody>
      </p:sp>
      <p:sp>
        <p:nvSpPr>
          <p:cNvPr id="3" name="Content Placeholder 2">
            <a:extLst>
              <a:ext uri="{FF2B5EF4-FFF2-40B4-BE49-F238E27FC236}">
                <a16:creationId xmlns:a16="http://schemas.microsoft.com/office/drawing/2014/main" id="{9AD30406-82E1-4CC0-901B-F948DAAAC9B6}"/>
              </a:ext>
            </a:extLst>
          </p:cNvPr>
          <p:cNvSpPr>
            <a:spLocks noGrp="1"/>
          </p:cNvSpPr>
          <p:nvPr>
            <p:ph idx="1"/>
          </p:nvPr>
        </p:nvSpPr>
        <p:spPr/>
        <p:txBody>
          <a:bodyPr/>
          <a:lstStyle/>
          <a:p>
            <a:pPr marL="0" indent="0">
              <a:buNone/>
            </a:pPr>
            <a:r>
              <a:rPr lang="en-MY" sz="2400" dirty="0"/>
              <a:t>An assessment </a:t>
            </a:r>
            <a:r>
              <a:rPr lang="en-MY" sz="2400" dirty="0" err="1"/>
              <a:t>center</a:t>
            </a:r>
            <a:r>
              <a:rPr lang="en-MY" sz="2400" dirty="0"/>
              <a:t> (AC) is a means of gathering relevant information, under standardized conditions, about an individual’s capabilities to perform a managerial position. In essence, an assessment </a:t>
            </a:r>
            <a:r>
              <a:rPr lang="en-MY" sz="2400" dirty="0" err="1"/>
              <a:t>center</a:t>
            </a:r>
            <a:r>
              <a:rPr lang="en-MY" sz="2400" dirty="0"/>
              <a:t> puts candidates through a series of group and individual exercises designed to simulate the conditions of a given job (sets of different working sampling or job simulations) and determines if they have the competencies necessary to perform that job. It does this by bringing out the candidate’s </a:t>
            </a:r>
            <a:r>
              <a:rPr lang="en-MY" sz="2400" dirty="0" err="1"/>
              <a:t>behavior</a:t>
            </a:r>
            <a:r>
              <a:rPr lang="en-MY" sz="2400" dirty="0"/>
              <a:t> relevant to the job, while being observed by a group of assessors.</a:t>
            </a:r>
          </a:p>
        </p:txBody>
      </p:sp>
    </p:spTree>
    <p:extLst>
      <p:ext uri="{BB962C8B-B14F-4D97-AF65-F5344CB8AC3E}">
        <p14:creationId xmlns:p14="http://schemas.microsoft.com/office/powerpoint/2010/main" val="37031462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0F57-FE8C-49DD-A964-8FA7F4EB3E95}"/>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FDE2CACF-65A4-4EF2-BAED-60CE804D5EF9}"/>
              </a:ext>
            </a:extLst>
          </p:cNvPr>
          <p:cNvSpPr>
            <a:spLocks noGrp="1"/>
          </p:cNvSpPr>
          <p:nvPr>
            <p:ph idx="1"/>
          </p:nvPr>
        </p:nvSpPr>
        <p:spPr/>
        <p:txBody>
          <a:bodyPr/>
          <a:lstStyle/>
          <a:p>
            <a:r>
              <a:rPr lang="en-MY" dirty="0"/>
              <a:t>In a structured interview, the interviewer asks each prospective job candidate the exact same series of questions. The interviewer can elaborate if the candidate does not understand the question, but he cannot stray from the pre-determined set of questions. This type of pre-hire tool can help assess certain types of skills, such as communication skills, but this is only the case if a trained interviewer and highly-structured interview process is used.</a:t>
            </a:r>
          </a:p>
        </p:txBody>
      </p:sp>
    </p:spTree>
    <p:extLst>
      <p:ext uri="{BB962C8B-B14F-4D97-AF65-F5344CB8AC3E}">
        <p14:creationId xmlns:p14="http://schemas.microsoft.com/office/powerpoint/2010/main" val="32890653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9A2A-760F-4FF6-A944-9CA932DB1627}"/>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CCDE7277-2643-4424-B6A6-63209573BED0}"/>
              </a:ext>
            </a:extLst>
          </p:cNvPr>
          <p:cNvSpPr>
            <a:spLocks noGrp="1"/>
          </p:cNvSpPr>
          <p:nvPr>
            <p:ph idx="1"/>
          </p:nvPr>
        </p:nvSpPr>
        <p:spPr/>
        <p:txBody>
          <a:bodyPr/>
          <a:lstStyle/>
          <a:p>
            <a:r>
              <a:rPr lang="en-MY" dirty="0"/>
              <a:t>Unstructured interviews have no set format and no set of questions to ask each job candidate. Many managers like this format because it gives them the freedom to take the interview in any direction. They believe this allows them to better assess candidates in the employee selection process</a:t>
            </a:r>
          </a:p>
        </p:txBody>
      </p:sp>
    </p:spTree>
    <p:extLst>
      <p:ext uri="{BB962C8B-B14F-4D97-AF65-F5344CB8AC3E}">
        <p14:creationId xmlns:p14="http://schemas.microsoft.com/office/powerpoint/2010/main" val="25452411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2904222"/>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55043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AA252-ACC0-4187-830B-C22BCCA4BFCE}"/>
              </a:ext>
            </a:extLst>
          </p:cNvPr>
          <p:cNvSpPr>
            <a:spLocks noGrp="1"/>
          </p:cNvSpPr>
          <p:nvPr>
            <p:ph type="title"/>
          </p:nvPr>
        </p:nvSpPr>
        <p:spPr/>
        <p:txBody>
          <a:bodyPr/>
          <a:lstStyle/>
          <a:p>
            <a:r>
              <a:rPr lang="en-MY" dirty="0"/>
              <a:t>Talent Assessment in Global Context</a:t>
            </a:r>
          </a:p>
        </p:txBody>
      </p:sp>
      <p:sp>
        <p:nvSpPr>
          <p:cNvPr id="3" name="Content Placeholder 2">
            <a:extLst>
              <a:ext uri="{FF2B5EF4-FFF2-40B4-BE49-F238E27FC236}">
                <a16:creationId xmlns:a16="http://schemas.microsoft.com/office/drawing/2014/main" id="{D3593007-2D9D-43D7-A7C0-89205C1767D3}"/>
              </a:ext>
            </a:extLst>
          </p:cNvPr>
          <p:cNvSpPr>
            <a:spLocks noGrp="1"/>
          </p:cNvSpPr>
          <p:nvPr>
            <p:ph idx="1"/>
          </p:nvPr>
        </p:nvSpPr>
        <p:spPr/>
        <p:txBody>
          <a:bodyPr/>
          <a:lstStyle/>
          <a:p>
            <a:r>
              <a:rPr lang="en-MY" dirty="0"/>
              <a:t>Adapting to a Global Audience</a:t>
            </a:r>
          </a:p>
          <a:p>
            <a:r>
              <a:rPr lang="en-MY" dirty="0"/>
              <a:t>Emphasizing the Candidate Experience Across Cultures</a:t>
            </a:r>
          </a:p>
          <a:p>
            <a:r>
              <a:rPr lang="en-MY" dirty="0"/>
              <a:t>Putting Your Organization’s Values First</a:t>
            </a:r>
          </a:p>
          <a:p>
            <a:r>
              <a:rPr lang="en-MY" dirty="0"/>
              <a:t>Avoiding cultural biases in global context</a:t>
            </a:r>
          </a:p>
        </p:txBody>
      </p:sp>
    </p:spTree>
    <p:extLst>
      <p:ext uri="{BB962C8B-B14F-4D97-AF65-F5344CB8AC3E}">
        <p14:creationId xmlns:p14="http://schemas.microsoft.com/office/powerpoint/2010/main" val="36045838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8573C-1A99-4DC8-A6A0-87F8FF8DC9BE}"/>
              </a:ext>
            </a:extLst>
          </p:cNvPr>
          <p:cNvSpPr>
            <a:spLocks noGrp="1"/>
          </p:cNvSpPr>
          <p:nvPr>
            <p:ph type="title"/>
          </p:nvPr>
        </p:nvSpPr>
        <p:spPr/>
        <p:txBody>
          <a:bodyPr/>
          <a:lstStyle/>
          <a:p>
            <a:r>
              <a:rPr lang="en-MY" dirty="0"/>
              <a:t>Global Leadership Development</a:t>
            </a:r>
          </a:p>
        </p:txBody>
      </p:sp>
      <p:sp>
        <p:nvSpPr>
          <p:cNvPr id="3" name="Content Placeholder 2">
            <a:extLst>
              <a:ext uri="{FF2B5EF4-FFF2-40B4-BE49-F238E27FC236}">
                <a16:creationId xmlns:a16="http://schemas.microsoft.com/office/drawing/2014/main" id="{FF39AA29-290B-4BFB-9FCE-AAE9DA425793}"/>
              </a:ext>
            </a:extLst>
          </p:cNvPr>
          <p:cNvSpPr>
            <a:spLocks noGrp="1"/>
          </p:cNvSpPr>
          <p:nvPr>
            <p:ph idx="1"/>
          </p:nvPr>
        </p:nvSpPr>
        <p:spPr>
          <a:xfrm>
            <a:off x="685800" y="1556792"/>
            <a:ext cx="8278688" cy="5023395"/>
          </a:xfrm>
        </p:spPr>
        <p:txBody>
          <a:bodyPr/>
          <a:lstStyle/>
          <a:p>
            <a:pPr marL="0" indent="0">
              <a:buNone/>
            </a:pPr>
            <a:r>
              <a:rPr lang="en-MY" sz="2400" dirty="0"/>
              <a:t>Attributes of Global Leader :</a:t>
            </a:r>
          </a:p>
          <a:p>
            <a:pPr marL="514350" indent="-514350">
              <a:buFont typeface="+mj-lt"/>
              <a:buAutoNum type="arabicPeriod"/>
            </a:pPr>
            <a:r>
              <a:rPr lang="en-MY" sz="2400" b="1" dirty="0"/>
              <a:t>Emotional Stability</a:t>
            </a:r>
            <a:r>
              <a:rPr lang="en-MY" sz="2400" dirty="0"/>
              <a:t>: disposition to be calm, optimistic, and well adjusted.</a:t>
            </a:r>
          </a:p>
          <a:p>
            <a:pPr marL="514350" indent="-514350">
              <a:buFont typeface="+mj-lt"/>
              <a:buAutoNum type="arabicPeriod"/>
            </a:pPr>
            <a:r>
              <a:rPr lang="en-MY" sz="2400" b="1" dirty="0"/>
              <a:t>Extraversion: </a:t>
            </a:r>
            <a:r>
              <a:rPr lang="en-MY" sz="2400" dirty="0"/>
              <a:t>tendency to be sociable, assertive, active, upbeat, and talkative</a:t>
            </a:r>
          </a:p>
          <a:p>
            <a:pPr marL="514350" indent="-514350">
              <a:buFont typeface="+mj-lt"/>
              <a:buAutoNum type="arabicPeriod"/>
            </a:pPr>
            <a:r>
              <a:rPr lang="en-MY" sz="2400" b="1" dirty="0"/>
              <a:t>Openness to experience</a:t>
            </a:r>
            <a:r>
              <a:rPr lang="en-MY" sz="2400" dirty="0"/>
              <a:t>: tendency to be imaginative, attentive to inner feelings, have intellectual curiosity and independence of judgment</a:t>
            </a:r>
          </a:p>
          <a:p>
            <a:pPr marL="514350" indent="-514350">
              <a:buFont typeface="+mj-lt"/>
              <a:buAutoNum type="arabicPeriod"/>
            </a:pPr>
            <a:r>
              <a:rPr lang="en-MY" sz="2400" b="1" dirty="0"/>
              <a:t>Agreeableness: </a:t>
            </a:r>
            <a:r>
              <a:rPr lang="en-MY" sz="2400" dirty="0"/>
              <a:t>tendency to altruistic, trusting, sympathetic, and cooperative</a:t>
            </a:r>
          </a:p>
          <a:p>
            <a:pPr marL="514350" indent="-514350">
              <a:buFont typeface="+mj-lt"/>
              <a:buAutoNum type="arabicPeriod"/>
            </a:pPr>
            <a:r>
              <a:rPr lang="en-MY" sz="2400" b="1" dirty="0"/>
              <a:t>Conscientiousness: </a:t>
            </a:r>
            <a:r>
              <a:rPr lang="en-MY" sz="2400" dirty="0"/>
              <a:t>tendency to purposeful, determined, dependable, and attention to details</a:t>
            </a:r>
          </a:p>
        </p:txBody>
      </p:sp>
    </p:spTree>
    <p:extLst>
      <p:ext uri="{BB962C8B-B14F-4D97-AF65-F5344CB8AC3E}">
        <p14:creationId xmlns:p14="http://schemas.microsoft.com/office/powerpoint/2010/main" val="14140333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C01F-A853-4759-B47D-1850A3AE6CDF}"/>
              </a:ext>
            </a:extLst>
          </p:cNvPr>
          <p:cNvSpPr>
            <a:spLocks noGrp="1"/>
          </p:cNvSpPr>
          <p:nvPr>
            <p:ph type="title"/>
          </p:nvPr>
        </p:nvSpPr>
        <p:spPr/>
        <p:txBody>
          <a:bodyPr/>
          <a:lstStyle/>
          <a:p>
            <a:r>
              <a:rPr lang="en-MY" dirty="0"/>
              <a:t>Global Leadership Competencies</a:t>
            </a:r>
          </a:p>
        </p:txBody>
      </p:sp>
      <p:pic>
        <p:nvPicPr>
          <p:cNvPr id="5" name="Picture 4">
            <a:extLst>
              <a:ext uri="{FF2B5EF4-FFF2-40B4-BE49-F238E27FC236}">
                <a16:creationId xmlns:a16="http://schemas.microsoft.com/office/drawing/2014/main" id="{8FF28FEC-796C-47EB-A84D-AD51CF2F3EB0}"/>
              </a:ext>
            </a:extLst>
          </p:cNvPr>
          <p:cNvPicPr>
            <a:picLocks noChangeAspect="1"/>
          </p:cNvPicPr>
          <p:nvPr/>
        </p:nvPicPr>
        <p:blipFill>
          <a:blip r:embed="rId2"/>
          <a:stretch>
            <a:fillRect/>
          </a:stretch>
        </p:blipFill>
        <p:spPr>
          <a:xfrm>
            <a:off x="903454" y="1827212"/>
            <a:ext cx="8067675" cy="4752975"/>
          </a:xfrm>
          <a:prstGeom prst="rect">
            <a:avLst/>
          </a:prstGeom>
        </p:spPr>
      </p:pic>
    </p:spTree>
    <p:extLst>
      <p:ext uri="{BB962C8B-B14F-4D97-AF65-F5344CB8AC3E}">
        <p14:creationId xmlns:p14="http://schemas.microsoft.com/office/powerpoint/2010/main" val="30851381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D15D0-11D9-4E89-8C39-CFCB4365C5F9}"/>
              </a:ext>
            </a:extLst>
          </p:cNvPr>
          <p:cNvSpPr>
            <a:spLocks noGrp="1"/>
          </p:cNvSpPr>
          <p:nvPr>
            <p:ph type="title"/>
          </p:nvPr>
        </p:nvSpPr>
        <p:spPr/>
        <p:txBody>
          <a:bodyPr/>
          <a:lstStyle/>
          <a:p>
            <a:r>
              <a:rPr lang="en-MY" dirty="0"/>
              <a:t>Talent Management Wheel</a:t>
            </a:r>
          </a:p>
        </p:txBody>
      </p:sp>
      <p:pic>
        <p:nvPicPr>
          <p:cNvPr id="5" name="Picture 4">
            <a:extLst>
              <a:ext uri="{FF2B5EF4-FFF2-40B4-BE49-F238E27FC236}">
                <a16:creationId xmlns:a16="http://schemas.microsoft.com/office/drawing/2014/main" id="{1C79C10E-3CDA-4E92-BCE9-2E3D985ACEE1}"/>
              </a:ext>
            </a:extLst>
          </p:cNvPr>
          <p:cNvPicPr>
            <a:picLocks noChangeAspect="1"/>
          </p:cNvPicPr>
          <p:nvPr/>
        </p:nvPicPr>
        <p:blipFill>
          <a:blip r:embed="rId2"/>
          <a:stretch>
            <a:fillRect/>
          </a:stretch>
        </p:blipFill>
        <p:spPr>
          <a:xfrm>
            <a:off x="1547664" y="1916832"/>
            <a:ext cx="5276850" cy="4476750"/>
          </a:xfrm>
          <a:prstGeom prst="rect">
            <a:avLst/>
          </a:prstGeom>
        </p:spPr>
      </p:pic>
    </p:spTree>
    <p:extLst>
      <p:ext uri="{BB962C8B-B14F-4D97-AF65-F5344CB8AC3E}">
        <p14:creationId xmlns:p14="http://schemas.microsoft.com/office/powerpoint/2010/main" val="5505793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2AA8D-BBE7-4EB7-A416-BF0855B04427}"/>
              </a:ext>
            </a:extLst>
          </p:cNvPr>
          <p:cNvSpPr>
            <a:spLocks noGrp="1"/>
          </p:cNvSpPr>
          <p:nvPr>
            <p:ph type="title"/>
          </p:nvPr>
        </p:nvSpPr>
        <p:spPr/>
        <p:txBody>
          <a:bodyPr/>
          <a:lstStyle/>
          <a:p>
            <a:r>
              <a:rPr lang="en-MY" dirty="0"/>
              <a:t>Six Principles of Effective Global Talent Management</a:t>
            </a:r>
          </a:p>
        </p:txBody>
      </p:sp>
      <p:sp>
        <p:nvSpPr>
          <p:cNvPr id="3" name="Content Placeholder 2">
            <a:extLst>
              <a:ext uri="{FF2B5EF4-FFF2-40B4-BE49-F238E27FC236}">
                <a16:creationId xmlns:a16="http://schemas.microsoft.com/office/drawing/2014/main" id="{701A2295-FC84-49AD-8443-007390934676}"/>
              </a:ext>
            </a:extLst>
          </p:cNvPr>
          <p:cNvSpPr>
            <a:spLocks noGrp="1"/>
          </p:cNvSpPr>
          <p:nvPr>
            <p:ph idx="1"/>
          </p:nvPr>
        </p:nvSpPr>
        <p:spPr>
          <a:xfrm>
            <a:off x="914400" y="1960240"/>
            <a:ext cx="7906072" cy="3412976"/>
          </a:xfrm>
        </p:spPr>
        <p:txBody>
          <a:bodyPr/>
          <a:lstStyle/>
          <a:p>
            <a:pPr marL="514350" indent="-514350">
              <a:buFont typeface="+mj-lt"/>
              <a:buAutoNum type="arabicPeriod"/>
            </a:pPr>
            <a:r>
              <a:rPr lang="en-MY" dirty="0"/>
              <a:t>Alignment With Strategy</a:t>
            </a:r>
          </a:p>
          <a:p>
            <a:pPr marL="514350" indent="-514350">
              <a:buFont typeface="+mj-lt"/>
              <a:buAutoNum type="arabicPeriod"/>
            </a:pPr>
            <a:r>
              <a:rPr lang="en-MY" dirty="0"/>
              <a:t>Internal Consistency</a:t>
            </a:r>
          </a:p>
          <a:p>
            <a:pPr marL="514350" indent="-514350">
              <a:buFont typeface="+mj-lt"/>
              <a:buAutoNum type="arabicPeriod"/>
            </a:pPr>
            <a:r>
              <a:rPr lang="en-MY" dirty="0"/>
              <a:t>Cultural Embeddedness</a:t>
            </a:r>
          </a:p>
          <a:p>
            <a:pPr marL="514350" indent="-514350">
              <a:buFont typeface="+mj-lt"/>
              <a:buAutoNum type="arabicPeriod"/>
            </a:pPr>
            <a:r>
              <a:rPr lang="en-MY" dirty="0"/>
              <a:t>Management Involvement</a:t>
            </a:r>
          </a:p>
          <a:p>
            <a:pPr marL="514350" indent="-514350">
              <a:buFont typeface="+mj-lt"/>
              <a:buAutoNum type="arabicPeriod"/>
            </a:pPr>
            <a:r>
              <a:rPr lang="en-MY" dirty="0"/>
              <a:t>Balance of Global and Local Needs</a:t>
            </a:r>
          </a:p>
          <a:p>
            <a:pPr marL="514350" indent="-514350">
              <a:buFont typeface="+mj-lt"/>
              <a:buAutoNum type="arabicPeriod"/>
            </a:pPr>
            <a:r>
              <a:rPr lang="en-MY" dirty="0"/>
              <a:t>Employer Branding Through Differentiation</a:t>
            </a:r>
          </a:p>
        </p:txBody>
      </p:sp>
    </p:spTree>
    <p:extLst>
      <p:ext uri="{BB962C8B-B14F-4D97-AF65-F5344CB8AC3E}">
        <p14:creationId xmlns:p14="http://schemas.microsoft.com/office/powerpoint/2010/main" val="29225268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36170709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2673</TotalTime>
  <Words>3726</Words>
  <Application>Microsoft Office PowerPoint</Application>
  <PresentationFormat>On-screen Show (4:3)</PresentationFormat>
  <Paragraphs>263</Paragraphs>
  <Slides>63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63</vt:i4>
      </vt:variant>
    </vt:vector>
  </HeadingPairs>
  <TitlesOfParts>
    <vt:vector size="67" baseType="lpstr">
      <vt:lpstr>Arial</vt:lpstr>
      <vt:lpstr>Times New Roman</vt:lpstr>
      <vt:lpstr>Wingdings</vt:lpstr>
      <vt:lpstr>Office Theme</vt:lpstr>
      <vt:lpstr>GLOBAL TALENT MANAGEMENT – II</vt:lpstr>
      <vt:lpstr>PowerPoint Presentation</vt:lpstr>
      <vt:lpstr>Performance Management</vt:lpstr>
      <vt:lpstr>Performance Management</vt:lpstr>
      <vt:lpstr>Purpose of effective Performance Management</vt:lpstr>
      <vt:lpstr>Strategic Business Performance Management </vt:lpstr>
      <vt:lpstr>Performance Management Cycle</vt:lpstr>
      <vt:lpstr>1. Performance Planning</vt:lpstr>
      <vt:lpstr>1.1 Setting Goals</vt:lpstr>
      <vt:lpstr>1.2 SMART Goals</vt:lpstr>
      <vt:lpstr>1.3 KPI’s</vt:lpstr>
      <vt:lpstr>1.3 OKRs</vt:lpstr>
      <vt:lpstr>1.3 OKRs</vt:lpstr>
      <vt:lpstr>2. Performance Monitoring</vt:lpstr>
      <vt:lpstr>3. Performance Reviewing</vt:lpstr>
      <vt:lpstr>Criteria for Effective International Performance Appraisal</vt:lpstr>
      <vt:lpstr>Strategic Alignment</vt:lpstr>
      <vt:lpstr>Validity and Reliability</vt:lpstr>
      <vt:lpstr>Acceptability</vt:lpstr>
      <vt:lpstr>Performance Appraisal methods</vt:lpstr>
      <vt:lpstr>4. Performance Rewarding</vt:lpstr>
      <vt:lpstr>Types of pay-for-performance (PFP) plans</vt:lpstr>
      <vt:lpstr>5. Performance Development</vt:lpstr>
      <vt:lpstr>Performance Improvement Plans and Individual Development Plans</vt:lpstr>
      <vt:lpstr>PowerPoint Presentation</vt:lpstr>
      <vt:lpstr>Global Performance Management Dilemma</vt:lpstr>
      <vt:lpstr>Cultural impact of Performance Appraisal </vt:lpstr>
      <vt:lpstr>Cultural impact of Performance Appraisal</vt:lpstr>
      <vt:lpstr>Cultural impact of Performance Appraisal</vt:lpstr>
      <vt:lpstr>Cultural impact of Performance Appraisal</vt:lpstr>
      <vt:lpstr>Standardization or Localization</vt:lpstr>
      <vt:lpstr>PowerPoint Presentation</vt:lpstr>
      <vt:lpstr>Competency in Performance</vt:lpstr>
      <vt:lpstr>Competency Model</vt:lpstr>
      <vt:lpstr>Competencies</vt:lpstr>
      <vt:lpstr>Core competencies</vt:lpstr>
      <vt:lpstr>Functional competencies</vt:lpstr>
      <vt:lpstr>Leadership competencies</vt:lpstr>
      <vt:lpstr>Competencies in Global Environment</vt:lpstr>
      <vt:lpstr>Competencies in Global Environment</vt:lpstr>
      <vt:lpstr>Competencies in Global Environment</vt:lpstr>
      <vt:lpstr>Competencies in Global Environment</vt:lpstr>
      <vt:lpstr>Competencies in Global Environment</vt:lpstr>
      <vt:lpstr>Competency Model</vt:lpstr>
      <vt:lpstr>Structure of Competency Model</vt:lpstr>
      <vt:lpstr>PowerPoint Presentation</vt:lpstr>
      <vt:lpstr>Global Learning and Development Approaches</vt:lpstr>
      <vt:lpstr>Global Learning and Development Approaches</vt:lpstr>
      <vt:lpstr>Global Learning and Development Approaches</vt:lpstr>
      <vt:lpstr>Global Learning and Development Approaches</vt:lpstr>
      <vt:lpstr>Learning Management system (LMS)</vt:lpstr>
      <vt:lpstr>PowerPoint Presentation</vt:lpstr>
      <vt:lpstr>Assessment tools</vt:lpstr>
      <vt:lpstr>Assessment Center</vt:lpstr>
      <vt:lpstr>Interviewing</vt:lpstr>
      <vt:lpstr>Interviewing</vt:lpstr>
      <vt:lpstr>PowerPoint Presentation</vt:lpstr>
      <vt:lpstr>Talent Assessment in Global Context</vt:lpstr>
      <vt:lpstr>Global Leadership Development</vt:lpstr>
      <vt:lpstr>Global Leadership Competencies</vt:lpstr>
      <vt:lpstr>Talent Management Wheel</vt:lpstr>
      <vt:lpstr>Six Principles of Effective Global Talent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82</cp:revision>
  <cp:lastPrinted>1601-01-01T00:00:00Z</cp:lastPrinted>
  <dcterms:created xsi:type="dcterms:W3CDTF">2020-07-09T15:12:46Z</dcterms:created>
  <dcterms:modified xsi:type="dcterms:W3CDTF">2022-02-04T16:38:20Z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