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266" r:id="rId3"/>
    <p:sldId id="273" r:id="rId4"/>
    <p:sldId id="323" r:id="rId5"/>
    <p:sldId id="284" r:id="rId6"/>
    <p:sldId id="285" r:id="rId7"/>
    <p:sldId id="286" r:id="rId8"/>
    <p:sldId id="287" r:id="rId9"/>
    <p:sldId id="288" r:id="rId10"/>
    <p:sldId id="289" r:id="rId11"/>
    <p:sldId id="291" r:id="rId12"/>
    <p:sldId id="292" r:id="rId13"/>
    <p:sldId id="293" r:id="rId14"/>
    <p:sldId id="294" r:id="rId15"/>
    <p:sldId id="295" r:id="rId16"/>
    <p:sldId id="296" r:id="rId17"/>
    <p:sldId id="297" r:id="rId18"/>
    <p:sldId id="298" r:id="rId19"/>
    <p:sldId id="299" r:id="rId20"/>
    <p:sldId id="300" r:id="rId21"/>
    <p:sldId id="302" r:id="rId22"/>
    <p:sldId id="270" r:id="rId23"/>
    <p:sldId id="274" r:id="rId24"/>
    <p:sldId id="279" r:id="rId25"/>
    <p:sldId id="303" r:id="rId26"/>
    <p:sldId id="304" r:id="rId27"/>
    <p:sldId id="306" r:id="rId28"/>
    <p:sldId id="307" r:id="rId29"/>
    <p:sldId id="305" r:id="rId30"/>
    <p:sldId id="275" r:id="rId31"/>
    <p:sldId id="331" r:id="rId32"/>
    <p:sldId id="280" r:id="rId33"/>
    <p:sldId id="308" r:id="rId34"/>
    <p:sldId id="309" r:id="rId35"/>
    <p:sldId id="310" r:id="rId36"/>
    <p:sldId id="311" r:id="rId37"/>
    <p:sldId id="312" r:id="rId38"/>
    <p:sldId id="313" r:id="rId39"/>
    <p:sldId id="314" r:id="rId40"/>
    <p:sldId id="315" r:id="rId41"/>
    <p:sldId id="316" r:id="rId42"/>
    <p:sldId id="317" r:id="rId43"/>
    <p:sldId id="318" r:id="rId44"/>
    <p:sldId id="276" r:id="rId45"/>
    <p:sldId id="319" r:id="rId46"/>
    <p:sldId id="320" r:id="rId47"/>
    <p:sldId id="321" r:id="rId48"/>
    <p:sldId id="281" r:id="rId49"/>
    <p:sldId id="322" r:id="rId50"/>
    <p:sldId id="277" r:id="rId51"/>
    <p:sldId id="282" r:id="rId52"/>
    <p:sldId id="324" r:id="rId53"/>
    <p:sldId id="325" r:id="rId54"/>
    <p:sldId id="326" r:id="rId55"/>
    <p:sldId id="278" r:id="rId56"/>
    <p:sldId id="283" r:id="rId57"/>
    <p:sldId id="327" r:id="rId58"/>
    <p:sldId id="328" r:id="rId59"/>
    <p:sldId id="329" r:id="rId60"/>
    <p:sldId id="330" r:id="rId61"/>
    <p:sldId id="272"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99356"/>
        <a:ext cx="7706146" cy="612346"/>
      </dsp:txXfrm>
    </dsp:sp>
    <dsp:sp modelId="{02733F7B-8381-46B4-A62D-60C94EF49351}">
      <dsp:nvSpPr>
        <dsp:cNvPr id="0" name=""/>
        <dsp:cNvSpPr/>
      </dsp:nvSpPr>
      <dsp:spPr>
        <a:xfrm>
          <a:off x="0" y="78288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sp:txBody>
      <dsp:txXfrm>
        <a:off x="33127" y="816009"/>
        <a:ext cx="7706146" cy="612346"/>
      </dsp:txXfrm>
    </dsp:sp>
    <dsp:sp modelId="{F674B1EB-7C16-427C-9D7D-944E5157F0F6}">
      <dsp:nvSpPr>
        <dsp:cNvPr id="0" name=""/>
        <dsp:cNvSpPr/>
      </dsp:nvSpPr>
      <dsp:spPr>
        <a:xfrm>
          <a:off x="0" y="1578397"/>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611524"/>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latin typeface="Arial"/>
              <a:ea typeface="+mn-ea"/>
              <a:cs typeface="+mn-cs"/>
            </a:rPr>
            <a:t>Global</a:t>
          </a:r>
          <a:r>
            <a:rPr lang="en-MY" sz="2900" kern="1200" dirty="0">
              <a:solidFill>
                <a:schemeClr val="bg1"/>
              </a:solidFill>
            </a:rPr>
            <a:t>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sp:txBody>
      <dsp:txXfrm>
        <a:off x="33127" y="99356"/>
        <a:ext cx="7706146" cy="612346"/>
      </dsp:txXfrm>
    </dsp:sp>
    <dsp:sp modelId="{02733F7B-8381-46B4-A62D-60C94EF49351}">
      <dsp:nvSpPr>
        <dsp:cNvPr id="0" name=""/>
        <dsp:cNvSpPr/>
      </dsp:nvSpPr>
      <dsp:spPr>
        <a:xfrm>
          <a:off x="0" y="78630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9436"/>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sp:txBody>
      <dsp:txXfrm>
        <a:off x="33127" y="3864489"/>
        <a:ext cx="7706146"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98347616"/>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val="345249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id="{12E2C0F7-17B1-4584-A93F-CB5D631E4F5F}"/>
              </a:ext>
            </a:extLst>
          </p:cNvPr>
          <p:cNvPicPr>
            <a:picLocks noChangeAspect="1"/>
          </p:cNvPicPr>
          <p:nvPr/>
        </p:nvPicPr>
        <p:blipFill>
          <a:blip r:embed="rId2"/>
          <a:stretch>
            <a:fillRect/>
          </a:stretch>
        </p:blipFill>
        <p:spPr>
          <a:xfrm>
            <a:off x="1331640" y="1988840"/>
            <a:ext cx="6048375" cy="3886200"/>
          </a:xfrm>
          <a:prstGeom prst="rect">
            <a:avLst/>
          </a:prstGeom>
        </p:spPr>
      </p:pic>
    </p:spTree>
    <p:extLst>
      <p:ext uri="{BB962C8B-B14F-4D97-AF65-F5344CB8AC3E}">
        <p14:creationId xmlns:p14="http://schemas.microsoft.com/office/powerpoint/2010/main" val="323348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performance gals 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2. Performance Monitoring</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a:xfrm>
            <a:off x="755576" y="1850603"/>
            <a:ext cx="7931224" cy="4530725"/>
          </a:xfrm>
        </p:spPr>
        <p:txBody>
          <a:bodyPr/>
          <a:lstStyle/>
          <a:p>
            <a:pPr marL="0" indent="0">
              <a:buNone/>
            </a:pPr>
            <a:r>
              <a:rPr lang="en-MY" dirty="0"/>
              <a:t>The key elements of performance monitoring are CFR: </a:t>
            </a:r>
          </a:p>
          <a:p>
            <a:r>
              <a:rPr lang="en-MY" dirty="0"/>
              <a:t>Conversations</a:t>
            </a:r>
          </a:p>
          <a:p>
            <a:r>
              <a:rPr lang="en-MY" dirty="0"/>
              <a:t>Feedback </a:t>
            </a:r>
          </a:p>
          <a:p>
            <a:r>
              <a:rPr lang="en-MY" dirty="0"/>
              <a:t>Recognition</a:t>
            </a:r>
          </a:p>
          <a:p>
            <a:pPr marL="0" indent="0">
              <a:buNone/>
            </a:pPr>
            <a:endParaRPr lang="en-MY" dirty="0"/>
          </a:p>
          <a:p>
            <a:pPr marL="0" indent="0">
              <a:buNone/>
            </a:pPr>
            <a:r>
              <a:rPr lang="en-MY"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val="266811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3. Performance Reviewing</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pPr marL="0" indent="0">
              <a:buNone/>
            </a:pPr>
            <a:r>
              <a:rPr lang="en-MY"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val="737671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id="{9F15686A-8E73-408D-9A19-FB3993ED0D49}"/>
              </a:ext>
            </a:extLst>
          </p:cNvPr>
          <p:cNvSpPr>
            <a:spLocks noGrp="1"/>
          </p:cNvSpPr>
          <p:nvPr>
            <p:ph idx="1"/>
          </p:nvPr>
        </p:nvSpPr>
        <p:spPr/>
        <p:txBody>
          <a:bodyPr/>
          <a:lstStyle/>
          <a:p>
            <a:r>
              <a:rPr lang="en-MY" dirty="0"/>
              <a:t>Strategic alignment</a:t>
            </a:r>
          </a:p>
          <a:p>
            <a:r>
              <a:rPr lang="en-MY" dirty="0"/>
              <a:t>Validity and Reliability</a:t>
            </a:r>
          </a:p>
          <a:p>
            <a:r>
              <a:rPr lang="en-MY" dirty="0"/>
              <a:t>Acceptability</a:t>
            </a:r>
          </a:p>
          <a:p>
            <a:r>
              <a:rPr lang="en-MY" dirty="0"/>
              <a:t>Performance Appraisal methods</a:t>
            </a:r>
          </a:p>
        </p:txBody>
      </p:sp>
    </p:spTree>
    <p:extLst>
      <p:ext uri="{BB962C8B-B14F-4D97-AF65-F5344CB8AC3E}">
        <p14:creationId xmlns:p14="http://schemas.microsoft.com/office/powerpoint/2010/main" val="151305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61B6-465D-4684-92C4-8B08AB773A5C}"/>
              </a:ext>
            </a:extLst>
          </p:cNvPr>
          <p:cNvSpPr>
            <a:spLocks noGrp="1"/>
          </p:cNvSpPr>
          <p:nvPr>
            <p:ph type="title"/>
          </p:nvPr>
        </p:nvSpPr>
        <p:spPr/>
        <p:txBody>
          <a:bodyPr/>
          <a:lstStyle/>
          <a:p>
            <a:r>
              <a:rPr lang="en-MY" dirty="0"/>
              <a:t>Strategic Alignment</a:t>
            </a:r>
          </a:p>
        </p:txBody>
      </p:sp>
      <p:sp>
        <p:nvSpPr>
          <p:cNvPr id="3" name="Content Placeholder 2">
            <a:extLst>
              <a:ext uri="{FF2B5EF4-FFF2-40B4-BE49-F238E27FC236}">
                <a16:creationId xmlns:a16="http://schemas.microsoft.com/office/drawing/2014/main" id="{1310ACB3-E977-427F-AB58-2CE6B1E036C1}"/>
              </a:ext>
            </a:extLst>
          </p:cNvPr>
          <p:cNvSpPr>
            <a:spLocks noGrp="1"/>
          </p:cNvSpPr>
          <p:nvPr>
            <p:ph idx="1"/>
          </p:nvPr>
        </p:nvSpPr>
        <p:spPr/>
        <p:txBody>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val="325756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F381-E021-4D83-8FEE-E3773E0332A2}"/>
              </a:ext>
            </a:extLst>
          </p:cNvPr>
          <p:cNvSpPr>
            <a:spLocks noGrp="1"/>
          </p:cNvSpPr>
          <p:nvPr>
            <p:ph type="title"/>
          </p:nvPr>
        </p:nvSpPr>
        <p:spPr/>
        <p:txBody>
          <a:bodyPr/>
          <a:lstStyle/>
          <a:p>
            <a:r>
              <a:rPr lang="en-MY" dirty="0"/>
              <a:t>Validity and Reliability</a:t>
            </a:r>
          </a:p>
        </p:txBody>
      </p:sp>
      <p:sp>
        <p:nvSpPr>
          <p:cNvPr id="3" name="Content Placeholder 2">
            <a:extLst>
              <a:ext uri="{FF2B5EF4-FFF2-40B4-BE49-F238E27FC236}">
                <a16:creationId xmlns:a16="http://schemas.microsoft.com/office/drawing/2014/main" id="{9F678517-B030-4B3D-99AE-9F6715D0CAD4}"/>
              </a:ext>
            </a:extLst>
          </p:cNvPr>
          <p:cNvSpPr>
            <a:spLocks noGrp="1"/>
          </p:cNvSpPr>
          <p:nvPr>
            <p:ph idx="1"/>
          </p:nvPr>
        </p:nvSpPr>
        <p:spPr>
          <a:xfrm>
            <a:off x="685800" y="1556792"/>
            <a:ext cx="8206680" cy="4530725"/>
          </a:xfrm>
        </p:spPr>
        <p:txBody>
          <a:bodyPr/>
          <a:lstStyle/>
          <a:p>
            <a:r>
              <a:rPr lang="en-MY" sz="22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200" dirty="0"/>
          </a:p>
          <a:p>
            <a:r>
              <a:rPr lang="en-MY" sz="22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val="820507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366-1312-4F5F-8F36-727571FDC6BA}"/>
              </a:ext>
            </a:extLst>
          </p:cNvPr>
          <p:cNvSpPr>
            <a:spLocks noGrp="1"/>
          </p:cNvSpPr>
          <p:nvPr>
            <p:ph type="title"/>
          </p:nvPr>
        </p:nvSpPr>
        <p:spPr/>
        <p:txBody>
          <a:bodyPr/>
          <a:lstStyle/>
          <a:p>
            <a:r>
              <a:rPr lang="en-MY" dirty="0"/>
              <a:t>Acceptability</a:t>
            </a:r>
          </a:p>
        </p:txBody>
      </p:sp>
      <p:sp>
        <p:nvSpPr>
          <p:cNvPr id="3" name="Content Placeholder 2">
            <a:extLst>
              <a:ext uri="{FF2B5EF4-FFF2-40B4-BE49-F238E27FC236}">
                <a16:creationId xmlns:a16="http://schemas.microsoft.com/office/drawing/2014/main" id="{54673F47-B6AC-4E4C-B0BE-33EFBDD506FE}"/>
              </a:ext>
            </a:extLst>
          </p:cNvPr>
          <p:cNvSpPr>
            <a:spLocks noGrp="1"/>
          </p:cNvSpPr>
          <p:nvPr>
            <p:ph idx="1"/>
          </p:nvPr>
        </p:nvSpPr>
        <p:spPr/>
        <p:txBody>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val="3279451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DFAD-44FB-4E20-BF44-65DC247132B0}"/>
              </a:ext>
            </a:extLst>
          </p:cNvPr>
          <p:cNvSpPr>
            <a:spLocks noGrp="1"/>
          </p:cNvSpPr>
          <p:nvPr>
            <p:ph type="title"/>
          </p:nvPr>
        </p:nvSpPr>
        <p:spPr/>
        <p:txBody>
          <a:bodyPr/>
          <a:lstStyle/>
          <a:p>
            <a:r>
              <a:rPr lang="en-MY" dirty="0"/>
              <a:t>Performance Appraisal methods</a:t>
            </a:r>
          </a:p>
        </p:txBody>
      </p:sp>
      <p:sp>
        <p:nvSpPr>
          <p:cNvPr id="3" name="Content Placeholder 2">
            <a:extLst>
              <a:ext uri="{FF2B5EF4-FFF2-40B4-BE49-F238E27FC236}">
                <a16:creationId xmlns:a16="http://schemas.microsoft.com/office/drawing/2014/main" id="{73FE10D5-AAF5-46F6-AC86-14A15C7A4029}"/>
              </a:ext>
            </a:extLst>
          </p:cNvPr>
          <p:cNvSpPr>
            <a:spLocks noGrp="1"/>
          </p:cNvSpPr>
          <p:nvPr>
            <p:ph idx="1"/>
          </p:nvPr>
        </p:nvSpPr>
        <p:spPr/>
        <p:txBody>
          <a:bodyPr/>
          <a:lstStyle/>
          <a:p>
            <a:r>
              <a:rPr lang="en-MY" dirty="0"/>
              <a:t>MBO/KPI’s</a:t>
            </a:r>
          </a:p>
          <a:p>
            <a:r>
              <a:rPr lang="en-MY" dirty="0"/>
              <a:t>Check-list</a:t>
            </a:r>
          </a:p>
          <a:p>
            <a:r>
              <a:rPr lang="en-MY" dirty="0"/>
              <a:t>Ranking</a:t>
            </a:r>
          </a:p>
          <a:p>
            <a:r>
              <a:rPr lang="en-MY" dirty="0"/>
              <a:t>Behaviour Observation Scales</a:t>
            </a:r>
          </a:p>
          <a:p>
            <a:r>
              <a:rPr lang="en-MY" dirty="0"/>
              <a:t>Behaviourally Anchored Rating Scales</a:t>
            </a:r>
          </a:p>
          <a:p>
            <a:r>
              <a:rPr lang="en-MY" dirty="0"/>
              <a:t>Critical Incident Methods</a:t>
            </a:r>
          </a:p>
          <a:p>
            <a:r>
              <a:rPr lang="en-MY" dirty="0"/>
              <a:t>Graphic Rating scale </a:t>
            </a:r>
          </a:p>
          <a:p>
            <a:r>
              <a:rPr lang="en-MY" dirty="0"/>
              <a:t>Grading</a:t>
            </a:r>
          </a:p>
          <a:p>
            <a:r>
              <a:rPr lang="en-MY" dirty="0"/>
              <a:t>Essay</a:t>
            </a:r>
          </a:p>
          <a:p>
            <a:r>
              <a:rPr lang="en-MY" dirty="0"/>
              <a:t>Multi Source Feedback (360 degree)</a:t>
            </a:r>
          </a:p>
        </p:txBody>
      </p:sp>
    </p:spTree>
    <p:extLst>
      <p:ext uri="{BB962C8B-B14F-4D97-AF65-F5344CB8AC3E}">
        <p14:creationId xmlns:p14="http://schemas.microsoft.com/office/powerpoint/2010/main" val="510890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DDD0-1AD3-46F7-A88E-5E02EB40BD9C}"/>
              </a:ext>
            </a:extLst>
          </p:cNvPr>
          <p:cNvSpPr>
            <a:spLocks noGrp="1"/>
          </p:cNvSpPr>
          <p:nvPr>
            <p:ph type="title"/>
          </p:nvPr>
        </p:nvSpPr>
        <p:spPr/>
        <p:txBody>
          <a:bodyPr/>
          <a:lstStyle/>
          <a:p>
            <a:r>
              <a:rPr lang="en-MY" dirty="0"/>
              <a:t>4. Performance Rewarding</a:t>
            </a:r>
          </a:p>
        </p:txBody>
      </p:sp>
      <p:sp>
        <p:nvSpPr>
          <p:cNvPr id="3" name="Content Placeholder 2">
            <a:extLst>
              <a:ext uri="{FF2B5EF4-FFF2-40B4-BE49-F238E27FC236}">
                <a16:creationId xmlns:a16="http://schemas.microsoft.com/office/drawing/2014/main" id="{B9A8398D-DC16-41E3-9F87-641D6B572F84}"/>
              </a:ext>
            </a:extLst>
          </p:cNvPr>
          <p:cNvSpPr>
            <a:spLocks noGrp="1"/>
          </p:cNvSpPr>
          <p:nvPr>
            <p:ph idx="1"/>
          </p:nvPr>
        </p:nvSpPr>
        <p:spPr/>
        <p:txBody>
          <a:bodyPr/>
          <a:lstStyle/>
          <a:p>
            <a:r>
              <a:rPr lang="en-MY" dirty="0"/>
              <a:t>Rewards are always something you can touch and of a specific amount. In addition to pay, these can include everything in an employee’s benefits package – from pension and income protection to health and wellbeing. </a:t>
            </a:r>
          </a:p>
          <a:p>
            <a:r>
              <a:rPr lang="en-MY"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val="309618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id="{79E5166F-AB5B-4D21-943B-08077B81C313}"/>
              </a:ext>
            </a:extLst>
          </p:cNvPr>
          <p:cNvSpPr>
            <a:spLocks noGrp="1"/>
          </p:cNvSpPr>
          <p:nvPr>
            <p:ph idx="1"/>
          </p:nvPr>
        </p:nvSpPr>
        <p:spPr/>
        <p:txBody>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val="3830645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B7C-81CA-4F07-9AA6-47091079F926}"/>
              </a:ext>
            </a:extLst>
          </p:cNvPr>
          <p:cNvSpPr>
            <a:spLocks noGrp="1"/>
          </p:cNvSpPr>
          <p:nvPr>
            <p:ph type="title"/>
          </p:nvPr>
        </p:nvSpPr>
        <p:spPr/>
        <p:txBody>
          <a:bodyPr/>
          <a:lstStyle/>
          <a:p>
            <a:r>
              <a:rPr lang="en-MY" dirty="0"/>
              <a:t>5. Performance Development</a:t>
            </a:r>
          </a:p>
        </p:txBody>
      </p:sp>
      <p:sp>
        <p:nvSpPr>
          <p:cNvPr id="3" name="Content Placeholder 2">
            <a:extLst>
              <a:ext uri="{FF2B5EF4-FFF2-40B4-BE49-F238E27FC236}">
                <a16:creationId xmlns:a16="http://schemas.microsoft.com/office/drawing/2014/main" id="{C23ABBCF-6074-49AA-8077-56D400BC2995}"/>
              </a:ext>
            </a:extLst>
          </p:cNvPr>
          <p:cNvSpPr>
            <a:spLocks noGrp="1"/>
          </p:cNvSpPr>
          <p:nvPr>
            <p:ph idx="1"/>
          </p:nvPr>
        </p:nvSpPr>
        <p:spPr/>
        <p:txBody>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val="358506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24833715"/>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263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id="{FACB3774-8476-4B55-B936-2E14AC48EE41}"/>
              </a:ext>
            </a:extLst>
          </p:cNvPr>
          <p:cNvSpPr>
            <a:spLocks noGrp="1"/>
          </p:cNvSpPr>
          <p:nvPr>
            <p:ph idx="1"/>
          </p:nvPr>
        </p:nvSpPr>
        <p:spPr/>
        <p:txBody>
          <a:bodyPr/>
          <a:lstStyle/>
          <a:p>
            <a:endParaRPr lang="en-MY" dirty="0"/>
          </a:p>
          <a:p>
            <a:r>
              <a:rPr lang="en-MY" dirty="0"/>
              <a:t>The cultural impact of performance Appraisal</a:t>
            </a:r>
          </a:p>
          <a:p>
            <a:endParaRPr lang="en-MY" dirty="0"/>
          </a:p>
          <a:p>
            <a:r>
              <a:rPr lang="en-MY" dirty="0"/>
              <a:t>Standardization or Localization</a:t>
            </a:r>
          </a:p>
          <a:p>
            <a:endParaRPr lang="en-MY" dirty="0"/>
          </a:p>
        </p:txBody>
      </p:sp>
    </p:spTree>
    <p:extLst>
      <p:ext uri="{BB962C8B-B14F-4D97-AF65-F5344CB8AC3E}">
        <p14:creationId xmlns:p14="http://schemas.microsoft.com/office/powerpoint/2010/main" val="5932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4A7B-3CEE-4EF7-A454-1F1270089E98}"/>
              </a:ext>
            </a:extLst>
          </p:cNvPr>
          <p:cNvSpPr>
            <a:spLocks noGrp="1"/>
          </p:cNvSpPr>
          <p:nvPr>
            <p:ph type="title"/>
          </p:nvPr>
        </p:nvSpPr>
        <p:spPr/>
        <p:txBody>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id="{0F9C9D74-F0BF-4BB0-83FE-825C0AA1A300}"/>
              </a:ext>
            </a:extLst>
          </p:cNvPr>
          <p:cNvSpPr>
            <a:spLocks noGrp="1"/>
          </p:cNvSpPr>
          <p:nvPr>
            <p:ph idx="1"/>
          </p:nvPr>
        </p:nvSpPr>
        <p:spPr/>
        <p:txBody>
          <a:bodyPr/>
          <a:lstStyle/>
          <a:p>
            <a:pPr marL="0" indent="0">
              <a:buNone/>
            </a:pPr>
            <a:r>
              <a:rPr lang="en-MY"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val="88889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83DF-0D6F-4E0B-BC25-9AED218D9ABC}"/>
              </a:ext>
            </a:extLst>
          </p:cNvPr>
          <p:cNvSpPr>
            <a:spLocks noGrp="1"/>
          </p:cNvSpPr>
          <p:nvPr>
            <p:ph type="title"/>
          </p:nvPr>
        </p:nvSpPr>
        <p:spPr/>
        <p:txBody>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id="{C31C71F1-E420-422F-966E-2A764E516609}"/>
              </a:ext>
            </a:extLst>
          </p:cNvPr>
          <p:cNvSpPr>
            <a:spLocks noGrp="1"/>
          </p:cNvSpPr>
          <p:nvPr>
            <p:ph idx="1"/>
          </p:nvPr>
        </p:nvSpPr>
        <p:spPr>
          <a:xfrm>
            <a:off x="703929" y="1556792"/>
            <a:ext cx="7978080"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val="3791295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5130-916C-418B-8BA7-6B29DFAA6E4D}"/>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E83ECEE6-D69C-49B8-8EFB-825F691D9B0D}"/>
              </a:ext>
            </a:extLst>
          </p:cNvPr>
          <p:cNvSpPr>
            <a:spLocks noGrp="1"/>
          </p:cNvSpPr>
          <p:nvPr>
            <p:ph idx="1"/>
          </p:nvPr>
        </p:nvSpPr>
        <p:spPr/>
        <p:txBody>
          <a:bodyPr/>
          <a:lstStyle/>
          <a:p>
            <a:r>
              <a:rPr lang="en-MY" sz="20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000" dirty="0" err="1"/>
              <a:t>MNcs</a:t>
            </a:r>
            <a:r>
              <a:rPr lang="en-MY" sz="2000" dirty="0"/>
              <a:t> was largely to decide how much to pay rather than for the organizational development by being more concerned with short-term business achievement. The </a:t>
            </a:r>
            <a:r>
              <a:rPr lang="en-MY" sz="2000" dirty="0" err="1"/>
              <a:t>reseach</a:t>
            </a:r>
            <a:r>
              <a:rPr lang="en-MY" sz="20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val="1736460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E972-4D4B-4950-A4E3-4D4862407C4F}"/>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20F0B345-C354-459E-99FA-1432B9C5FB1C}"/>
              </a:ext>
            </a:extLst>
          </p:cNvPr>
          <p:cNvSpPr>
            <a:spLocks noGrp="1"/>
          </p:cNvSpPr>
          <p:nvPr>
            <p:ph idx="1"/>
          </p:nvPr>
        </p:nvSpPr>
        <p:spPr/>
        <p:txBody>
          <a:bodyPr/>
          <a:lstStyle/>
          <a:p>
            <a:r>
              <a:rPr lang="en-MY" sz="28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val="339902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2551-5296-4898-B50A-7E460558815C}"/>
              </a:ext>
            </a:extLst>
          </p:cNvPr>
          <p:cNvSpPr>
            <a:spLocks noGrp="1"/>
          </p:cNvSpPr>
          <p:nvPr>
            <p:ph type="title"/>
          </p:nvPr>
        </p:nvSpPr>
        <p:spPr/>
        <p:txBody>
          <a:bodyPr/>
          <a:lstStyle/>
          <a:p>
            <a:r>
              <a:rPr lang="en-MY" dirty="0"/>
              <a:t>Standardization or Localization</a:t>
            </a:r>
          </a:p>
        </p:txBody>
      </p:sp>
      <p:sp>
        <p:nvSpPr>
          <p:cNvPr id="3" name="Content Placeholder 2">
            <a:extLst>
              <a:ext uri="{FF2B5EF4-FFF2-40B4-BE49-F238E27FC236}">
                <a16:creationId xmlns:a16="http://schemas.microsoft.com/office/drawing/2014/main" id="{FE959C08-77A8-4F26-9EB6-EB6F750CCB39}"/>
              </a:ext>
            </a:extLst>
          </p:cNvPr>
          <p:cNvSpPr>
            <a:spLocks noGrp="1"/>
          </p:cNvSpPr>
          <p:nvPr>
            <p:ph idx="1"/>
          </p:nvPr>
        </p:nvSpPr>
        <p:spPr/>
        <p:txBody>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val="2240044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99042276"/>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5ABD-0C99-464E-AAE5-46669987A6D3}"/>
              </a:ext>
            </a:extLst>
          </p:cNvPr>
          <p:cNvSpPr>
            <a:spLocks noGrp="1"/>
          </p:cNvSpPr>
          <p:nvPr>
            <p:ph type="title"/>
          </p:nvPr>
        </p:nvSpPr>
        <p:spPr/>
        <p:txBody>
          <a:bodyPr/>
          <a:lstStyle/>
          <a:p>
            <a:r>
              <a:rPr lang="en-MY" dirty="0"/>
              <a:t>Competency in Performance</a:t>
            </a:r>
          </a:p>
        </p:txBody>
      </p:sp>
      <p:sp>
        <p:nvSpPr>
          <p:cNvPr id="3" name="Content Placeholder 2">
            <a:extLst>
              <a:ext uri="{FF2B5EF4-FFF2-40B4-BE49-F238E27FC236}">
                <a16:creationId xmlns:a16="http://schemas.microsoft.com/office/drawing/2014/main" id="{5C46CA8B-562F-41B1-868A-7F7B45EEB393}"/>
              </a:ext>
            </a:extLst>
          </p:cNvPr>
          <p:cNvSpPr>
            <a:spLocks noGrp="1"/>
          </p:cNvSpPr>
          <p:nvPr>
            <p:ph idx="1"/>
          </p:nvPr>
        </p:nvSpPr>
        <p:spPr/>
        <p:txBody>
          <a:bodyPr/>
          <a:lstStyle/>
          <a:p>
            <a:r>
              <a:rPr lang="en-MY"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val="1409425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8C72-BB90-46AA-83B7-C5469F14E874}"/>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5AB42221-0C19-462D-9CD8-CEAB170D1A5F}"/>
              </a:ext>
            </a:extLst>
          </p:cNvPr>
          <p:cNvSpPr>
            <a:spLocks noGrp="1"/>
          </p:cNvSpPr>
          <p:nvPr>
            <p:ph idx="1"/>
          </p:nvPr>
        </p:nvSpPr>
        <p:spPr/>
        <p:txBody>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val="1272884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AC98-A934-4263-A41E-2F69B03A8C83}"/>
              </a:ext>
            </a:extLst>
          </p:cNvPr>
          <p:cNvSpPr>
            <a:spLocks noGrp="1"/>
          </p:cNvSpPr>
          <p:nvPr>
            <p:ph type="title"/>
          </p:nvPr>
        </p:nvSpPr>
        <p:spPr/>
        <p:txBody>
          <a:bodyPr/>
          <a:lstStyle/>
          <a:p>
            <a:r>
              <a:rPr lang="en-MY" dirty="0"/>
              <a:t>Competencies</a:t>
            </a:r>
          </a:p>
        </p:txBody>
      </p:sp>
      <p:sp>
        <p:nvSpPr>
          <p:cNvPr id="3" name="Content Placeholder 2">
            <a:extLst>
              <a:ext uri="{FF2B5EF4-FFF2-40B4-BE49-F238E27FC236}">
                <a16:creationId xmlns:a16="http://schemas.microsoft.com/office/drawing/2014/main" id="{64C07615-2F5E-4ACC-9086-EFF3731CD5F8}"/>
              </a:ext>
            </a:extLst>
          </p:cNvPr>
          <p:cNvSpPr>
            <a:spLocks noGrp="1"/>
          </p:cNvSpPr>
          <p:nvPr>
            <p:ph idx="1"/>
          </p:nvPr>
        </p:nvSpPr>
        <p:spPr>
          <a:xfrm>
            <a:off x="611560" y="1556792"/>
            <a:ext cx="8568952" cy="4530725"/>
          </a:xfrm>
        </p:spPr>
        <p:txBody>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val="2665225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152E0B8D-DB15-49F8-9801-AFAEBEEEEC6F}"/>
              </a:ext>
            </a:extLst>
          </p:cNvPr>
          <p:cNvSpPr>
            <a:spLocks noGrp="1"/>
          </p:cNvSpPr>
          <p:nvPr>
            <p:ph idx="1"/>
          </p:nvPr>
        </p:nvSpPr>
        <p:spPr/>
        <p:txBody>
          <a:bodyPr/>
          <a:lstStyle/>
          <a:p>
            <a:pPr marL="0" indent="0">
              <a:buNone/>
            </a:pPr>
            <a:r>
              <a:rPr lang="en-MY" dirty="0"/>
              <a:t>Core competencies include the baseline skills required by the organization for all employees; these are the basic things that employees must </a:t>
            </a:r>
            <a:r>
              <a:rPr lang="en-MY" dirty="0" err="1"/>
              <a:t>fulfill</a:t>
            </a:r>
            <a:r>
              <a:rPr lang="en-MY" dirty="0"/>
              <a:t>. This will vary from company to company, as it depends on the values, philosophy and goals of each organization, but can include basic requirements like communication skills or teamwork. Most jobs require a basic element of </a:t>
            </a:r>
            <a:r>
              <a:rPr lang="en-MY" dirty="0" err="1"/>
              <a:t>bei</a:t>
            </a:r>
            <a:r>
              <a:rPr lang="en-MY" dirty="0"/>
              <a:t> ng able to work with other people to some degree.</a:t>
            </a:r>
          </a:p>
        </p:txBody>
      </p:sp>
    </p:spTree>
    <p:extLst>
      <p:ext uri="{BB962C8B-B14F-4D97-AF65-F5344CB8AC3E}">
        <p14:creationId xmlns:p14="http://schemas.microsoft.com/office/powerpoint/2010/main" val="3576520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id="{1EA6839D-6060-4A50-B958-6C02C9E20672}"/>
              </a:ext>
            </a:extLst>
          </p:cNvPr>
          <p:cNvSpPr>
            <a:spLocks noGrp="1"/>
          </p:cNvSpPr>
          <p:nvPr>
            <p:ph idx="1"/>
          </p:nvPr>
        </p:nvSpPr>
        <p:spPr/>
        <p:txBody>
          <a:bodyPr/>
          <a:lstStyle/>
          <a:p>
            <a:pPr marL="0" indent="0">
              <a:buNone/>
            </a:pPr>
            <a:r>
              <a:rPr lang="en-MY" dirty="0"/>
              <a:t>Functional competencies are job-specific skills and </a:t>
            </a:r>
            <a:r>
              <a:rPr lang="en-MY" dirty="0" err="1"/>
              <a:t>behaviors</a:t>
            </a:r>
            <a:r>
              <a:rPr lang="en-MY" dirty="0"/>
              <a:t> that are unique for each role. For example, a competence for an HR professional may be the ability to effectively managing employee relationships, where a competence for an accountant may be the ability to </a:t>
            </a:r>
            <a:r>
              <a:rPr lang="en-MY" dirty="0" err="1"/>
              <a:t>analyze</a:t>
            </a:r>
            <a:r>
              <a:rPr lang="en-MY" dirty="0"/>
              <a:t> a specific type of financial data in order to prepare reports. Functional competencies should describe what </a:t>
            </a:r>
            <a:r>
              <a:rPr lang="en-MY" dirty="0" err="1"/>
              <a:t>behaviors</a:t>
            </a:r>
            <a:r>
              <a:rPr lang="en-MY" dirty="0"/>
              <a:t> or skills need to be performed in order for the employee to be a top-performer in their position.</a:t>
            </a:r>
          </a:p>
        </p:txBody>
      </p:sp>
    </p:spTree>
    <p:extLst>
      <p:ext uri="{BB962C8B-B14F-4D97-AF65-F5344CB8AC3E}">
        <p14:creationId xmlns:p14="http://schemas.microsoft.com/office/powerpoint/2010/main" val="3624430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272-2AC9-4410-99D0-A774EF70C901}"/>
              </a:ext>
            </a:extLst>
          </p:cNvPr>
          <p:cNvSpPr>
            <a:spLocks noGrp="1"/>
          </p:cNvSpPr>
          <p:nvPr>
            <p:ph type="title"/>
          </p:nvPr>
        </p:nvSpPr>
        <p:spPr/>
        <p:txBody>
          <a:bodyPr/>
          <a:lstStyle/>
          <a:p>
            <a:r>
              <a:rPr lang="en-MY" dirty="0"/>
              <a:t>Leadership competencies</a:t>
            </a:r>
          </a:p>
        </p:txBody>
      </p:sp>
      <p:sp>
        <p:nvSpPr>
          <p:cNvPr id="3" name="Content Placeholder 2">
            <a:extLst>
              <a:ext uri="{FF2B5EF4-FFF2-40B4-BE49-F238E27FC236}">
                <a16:creationId xmlns:a16="http://schemas.microsoft.com/office/drawing/2014/main" id="{F1AE83C7-327A-4978-A399-EACAB58BAFDA}"/>
              </a:ext>
            </a:extLst>
          </p:cNvPr>
          <p:cNvSpPr>
            <a:spLocks noGrp="1"/>
          </p:cNvSpPr>
          <p:nvPr>
            <p:ph idx="1"/>
          </p:nvPr>
        </p:nvSpPr>
        <p:spPr/>
        <p:txBody>
          <a:bodyPr/>
          <a:lstStyle/>
          <a:p>
            <a:pPr marL="0" indent="0">
              <a:buNone/>
            </a:pPr>
            <a:r>
              <a:rPr lang="en-MY" dirty="0"/>
              <a:t>Leadership competencies, also called managerial competencies, are often used for supervisory and management related roles, although can be applied to any job position that requires an employee to lead others. They include leadership skills and </a:t>
            </a:r>
            <a:r>
              <a:rPr lang="en-MY" dirty="0" err="1"/>
              <a:t>behaviors</a:t>
            </a:r>
            <a:r>
              <a:rPr lang="en-MY" dirty="0"/>
              <a:t> like decision-making abilities.</a:t>
            </a:r>
          </a:p>
        </p:txBody>
      </p:sp>
    </p:spTree>
    <p:extLst>
      <p:ext uri="{BB962C8B-B14F-4D97-AF65-F5344CB8AC3E}">
        <p14:creationId xmlns:p14="http://schemas.microsoft.com/office/powerpoint/2010/main" val="2569632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16CB2B0F-274E-4ADB-B3D6-7316C9F8A03E}"/>
              </a:ext>
            </a:extLst>
          </p:cNvPr>
          <p:cNvSpPr>
            <a:spLocks noGrp="1"/>
          </p:cNvSpPr>
          <p:nvPr>
            <p:ph idx="1"/>
          </p:nvPr>
        </p:nvSpPr>
        <p:spPr/>
        <p:txBody>
          <a:bodyPr/>
          <a:lstStyle/>
          <a:p>
            <a:pPr marL="514350" indent="-514350">
              <a:buFont typeface="+mj-lt"/>
              <a:buAutoNum type="arabicPeriod"/>
            </a:pPr>
            <a:r>
              <a:rPr lang="en-MY" dirty="0"/>
              <a:t>Capability for personal growth</a:t>
            </a:r>
          </a:p>
          <a:p>
            <a:pPr marL="0" indent="0">
              <a:buNone/>
            </a:pPr>
            <a:r>
              <a:rPr lang="en-MY"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val="2276536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val="3326247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4C83-4546-499E-B39C-8AA81852F3CF}"/>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AC0F999-1396-4017-8514-87E3BA646AB8}"/>
              </a:ext>
            </a:extLst>
          </p:cNvPr>
          <p:cNvSpPr>
            <a:spLocks noGrp="1"/>
          </p:cNvSpPr>
          <p:nvPr>
            <p:ph idx="1"/>
          </p:nvPr>
        </p:nvSpPr>
        <p:spPr/>
        <p:txBody>
          <a:bodyPr/>
          <a:lstStyle/>
          <a:p>
            <a:pPr marL="514350" indent="-514350">
              <a:buFont typeface="+mj-lt"/>
              <a:buAutoNum type="arabicPeriod" startAt="3"/>
            </a:pPr>
            <a:r>
              <a:rPr lang="en-MY" dirty="0"/>
              <a:t>Openness about self</a:t>
            </a:r>
          </a:p>
          <a:p>
            <a:pPr marL="0" indent="0">
              <a:buNone/>
            </a:pPr>
            <a:r>
              <a:rPr lang="en-MY"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val="304318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93A9D62C-066A-4454-8200-F845257A67CD}"/>
              </a:ext>
            </a:extLst>
          </p:cNvPr>
          <p:cNvSpPr>
            <a:spLocks noGrp="1"/>
          </p:cNvSpPr>
          <p:nvPr>
            <p:ph idx="1"/>
          </p:nvPr>
        </p:nvSpPr>
        <p:spPr/>
        <p:txBody>
          <a:bodyPr/>
          <a:lstStyle/>
          <a:p>
            <a:pPr marL="514350" indent="-514350">
              <a:buFont typeface="+mj-lt"/>
              <a:buAutoNum type="arabicPeriod" startAt="4"/>
            </a:pPr>
            <a:r>
              <a:rPr lang="en-MY" dirty="0"/>
              <a:t>Perceptions of leadership</a:t>
            </a:r>
          </a:p>
          <a:p>
            <a:pPr marL="0" indent="0">
              <a:buNone/>
            </a:pPr>
            <a:r>
              <a:rPr lang="en-MY" dirty="0"/>
              <a:t>A team leader who asks the team for input into the decision-making process will be considered strong in a culture that values such an approach. The same leader will be seen as weak in a culture in which leaders are expected to know all of the </a:t>
            </a:r>
            <a:r>
              <a:rPr lang="en-MY" dirty="0" err="1"/>
              <a:t>answ</a:t>
            </a:r>
            <a:r>
              <a:rPr lang="en-MY" dirty="0"/>
              <a:t> </a:t>
            </a:r>
            <a:r>
              <a:rPr lang="en-MY" dirty="0" err="1"/>
              <a:t>ers</a:t>
            </a:r>
            <a:r>
              <a:rPr lang="en-MY" dirty="0"/>
              <a:t>.</a:t>
            </a:r>
          </a:p>
        </p:txBody>
      </p:sp>
    </p:spTree>
    <p:extLst>
      <p:ext uri="{BB962C8B-B14F-4D97-AF65-F5344CB8AC3E}">
        <p14:creationId xmlns:p14="http://schemas.microsoft.com/office/powerpoint/2010/main" val="3963522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3B565628-B987-4B8F-8EFF-602D5194D8EF}"/>
              </a:ext>
            </a:extLst>
          </p:cNvPr>
          <p:cNvSpPr>
            <a:spLocks noGrp="1"/>
          </p:cNvSpPr>
          <p:nvPr>
            <p:ph idx="1"/>
          </p:nvPr>
        </p:nvSpPr>
        <p:spPr/>
        <p:txBody>
          <a:bodyPr/>
          <a:lstStyle/>
          <a:p>
            <a:pPr marL="514350" indent="-514350">
              <a:buFont typeface="+mj-lt"/>
              <a:buAutoNum type="arabicPeriod" startAt="5"/>
            </a:pPr>
            <a:r>
              <a:rPr lang="en-MY" dirty="0"/>
              <a:t>Familiarity with the concept of competencies</a:t>
            </a:r>
          </a:p>
          <a:p>
            <a:pPr marL="0" indent="0">
              <a:buNone/>
            </a:pPr>
            <a:r>
              <a:rPr lang="en-MY"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val="2439572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BA7B-2672-4FD5-AD46-39AB719F1827}"/>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D69A0B88-6408-461C-B43D-053B03ECA864}"/>
              </a:ext>
            </a:extLst>
          </p:cNvPr>
          <p:cNvSpPr>
            <a:spLocks noGrp="1"/>
          </p:cNvSpPr>
          <p:nvPr>
            <p:ph idx="1"/>
          </p:nvPr>
        </p:nvSpPr>
        <p:spPr/>
        <p:txBody>
          <a:bodyPr/>
          <a:lstStyle/>
          <a:p>
            <a:r>
              <a:rPr lang="en-MY" dirty="0"/>
              <a:t>The purpose of competency model</a:t>
            </a:r>
          </a:p>
          <a:p>
            <a:pPr marL="0" indent="0">
              <a:buNone/>
            </a:pPr>
            <a:endParaRPr lang="en-MY" dirty="0"/>
          </a:p>
          <a:p>
            <a:pPr marL="0" indent="0">
              <a:buNone/>
            </a:pPr>
            <a:r>
              <a:rPr lang="en-MY" dirty="0"/>
              <a:t>A competency model refers to a collection of competencies that are needed for effective job performance. </a:t>
            </a:r>
          </a:p>
          <a:p>
            <a:pPr marL="514350" indent="-514350">
              <a:buFont typeface="+mj-lt"/>
              <a:buAutoNum type="arabicPeriod"/>
            </a:pPr>
            <a:r>
              <a:rPr lang="en-MY" dirty="0"/>
              <a:t>It communicates what is expected of staff, how they should do their job. </a:t>
            </a:r>
          </a:p>
          <a:p>
            <a:pPr marL="514350" indent="-514350">
              <a:buFont typeface="+mj-lt"/>
              <a:buAutoNum type="arabicPeriod"/>
            </a:pPr>
            <a:r>
              <a:rPr lang="en-MY" dirty="0"/>
              <a:t>It is used as a benchmark to ensure people have the skills they need for success</a:t>
            </a:r>
          </a:p>
        </p:txBody>
      </p:sp>
    </p:spTree>
    <p:extLst>
      <p:ext uri="{BB962C8B-B14F-4D97-AF65-F5344CB8AC3E}">
        <p14:creationId xmlns:p14="http://schemas.microsoft.com/office/powerpoint/2010/main" val="3600153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65B1-6A6F-4514-A699-15FD6DC65D25}"/>
              </a:ext>
            </a:extLst>
          </p:cNvPr>
          <p:cNvSpPr>
            <a:spLocks noGrp="1"/>
          </p:cNvSpPr>
          <p:nvPr>
            <p:ph type="title"/>
          </p:nvPr>
        </p:nvSpPr>
        <p:spPr/>
        <p:txBody>
          <a:bodyPr/>
          <a:lstStyle/>
          <a:p>
            <a:r>
              <a:rPr lang="en-MY" dirty="0"/>
              <a:t>Structure of Competency Model</a:t>
            </a:r>
          </a:p>
        </p:txBody>
      </p:sp>
      <p:sp>
        <p:nvSpPr>
          <p:cNvPr id="3" name="Content Placeholder 2">
            <a:extLst>
              <a:ext uri="{FF2B5EF4-FFF2-40B4-BE49-F238E27FC236}">
                <a16:creationId xmlns:a16="http://schemas.microsoft.com/office/drawing/2014/main" id="{05C1DAF7-6AA6-49CA-9621-C698438BB140}"/>
              </a:ext>
            </a:extLst>
          </p:cNvPr>
          <p:cNvSpPr>
            <a:spLocks noGrp="1"/>
          </p:cNvSpPr>
          <p:nvPr>
            <p:ph idx="1"/>
          </p:nvPr>
        </p:nvSpPr>
        <p:spPr>
          <a:xfrm>
            <a:off x="685800" y="1628800"/>
            <a:ext cx="8206680" cy="4530725"/>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val="37400840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654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44A0-B28E-4D52-B1E3-0C0731ED919A}"/>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5D9DA45-1E3D-49B1-81AE-DEF3A81AB232}"/>
              </a:ext>
            </a:extLst>
          </p:cNvPr>
          <p:cNvSpPr>
            <a:spLocks noGrp="1"/>
          </p:cNvSpPr>
          <p:nvPr>
            <p:ph idx="1"/>
          </p:nvPr>
        </p:nvSpPr>
        <p:spPr/>
        <p:txBody>
          <a:bodyPr/>
          <a:lstStyle/>
          <a:p>
            <a:pPr marL="514350" indent="-514350">
              <a:buFont typeface="+mj-lt"/>
              <a:buAutoNum type="arabicPeriod"/>
            </a:pPr>
            <a:r>
              <a:rPr lang="en-MY" dirty="0"/>
              <a:t>All Standardized :</a:t>
            </a:r>
          </a:p>
          <a:p>
            <a:pPr marL="0" indent="0">
              <a:buNone/>
            </a:pPr>
            <a:r>
              <a:rPr lang="en-MY" dirty="0"/>
              <a:t>The course delivery and design will follow one standard method – online learning and all courses will utilize one language and will all have the same content.</a:t>
            </a:r>
          </a:p>
          <a:p>
            <a:pPr marL="0" indent="0">
              <a:buNone/>
            </a:pPr>
            <a:r>
              <a:rPr lang="en-MY"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val="1257165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2B10-75CB-43F5-988B-076B5E9D2F22}"/>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501641C0-57D6-492E-99BC-80C3CDA2DFDE}"/>
              </a:ext>
            </a:extLst>
          </p:cNvPr>
          <p:cNvSpPr>
            <a:spLocks noGrp="1"/>
          </p:cNvSpPr>
          <p:nvPr>
            <p:ph idx="1"/>
          </p:nvPr>
        </p:nvSpPr>
        <p:spPr/>
        <p:txBody>
          <a:bodyPr/>
          <a:lstStyle/>
          <a:p>
            <a:pPr marL="514350" indent="-514350">
              <a:buFont typeface="+mj-lt"/>
              <a:buAutoNum type="arabicPeriod" startAt="2"/>
            </a:pPr>
            <a:r>
              <a:rPr lang="en-MY" dirty="0"/>
              <a:t>Standardized Approach for each topic :</a:t>
            </a:r>
          </a:p>
          <a:p>
            <a:pPr marL="0" indent="0">
              <a:buNone/>
            </a:pPr>
            <a:r>
              <a:rPr lang="en-MY"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val="3397088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9C2A-EE80-446F-8008-610D1A20D327}"/>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D225EB2-1964-4ACA-98CE-6B20E5A94DC2}"/>
              </a:ext>
            </a:extLst>
          </p:cNvPr>
          <p:cNvSpPr>
            <a:spLocks noGrp="1"/>
          </p:cNvSpPr>
          <p:nvPr>
            <p:ph idx="1"/>
          </p:nvPr>
        </p:nvSpPr>
        <p:spPr/>
        <p:txBody>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val="4149886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8921-F11A-4249-A87A-7D630C394456}"/>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ECF5097B-2644-421F-A184-1A83E6248B87}"/>
              </a:ext>
            </a:extLst>
          </p:cNvPr>
          <p:cNvSpPr>
            <a:spLocks noGrp="1"/>
          </p:cNvSpPr>
          <p:nvPr>
            <p:ph idx="1"/>
          </p:nvPr>
        </p:nvSpPr>
        <p:spPr/>
        <p:txBody>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val="502202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id="{FB6F4DC5-FEAB-4F97-952D-07F4486B5EC2}"/>
              </a:ext>
            </a:extLst>
          </p:cNvPr>
          <p:cNvSpPr>
            <a:spLocks noGrp="1"/>
          </p:cNvSpPr>
          <p:nvPr>
            <p:ph idx="1"/>
          </p:nvPr>
        </p:nvSpPr>
        <p:spPr/>
        <p:txBody>
          <a:bodyPr/>
          <a:lstStyle/>
          <a:p>
            <a:pPr marL="0" indent="0">
              <a:buNone/>
            </a:pPr>
            <a:r>
              <a:rPr lang="en-MY"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val="22486727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6969960"/>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662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D7B-B611-4F44-8C47-4176D5949009}"/>
              </a:ext>
            </a:extLst>
          </p:cNvPr>
          <p:cNvSpPr>
            <a:spLocks noGrp="1"/>
          </p:cNvSpPr>
          <p:nvPr>
            <p:ph type="title"/>
          </p:nvPr>
        </p:nvSpPr>
        <p:spPr/>
        <p:txBody>
          <a:bodyPr/>
          <a:lstStyle/>
          <a:p>
            <a:r>
              <a:rPr lang="en-MY" dirty="0"/>
              <a:t>Assessment tools</a:t>
            </a:r>
          </a:p>
        </p:txBody>
      </p:sp>
      <p:sp>
        <p:nvSpPr>
          <p:cNvPr id="3" name="Content Placeholder 2">
            <a:extLst>
              <a:ext uri="{FF2B5EF4-FFF2-40B4-BE49-F238E27FC236}">
                <a16:creationId xmlns:a16="http://schemas.microsoft.com/office/drawing/2014/main" id="{49DA4927-7900-44B7-9370-32142C04607C}"/>
              </a:ext>
            </a:extLst>
          </p:cNvPr>
          <p:cNvSpPr>
            <a:spLocks noGrp="1"/>
          </p:cNvSpPr>
          <p:nvPr>
            <p:ph idx="1"/>
          </p:nvPr>
        </p:nvSpPr>
        <p:spPr/>
        <p:txBody>
          <a:bodyPr/>
          <a:lstStyle/>
          <a:p>
            <a:r>
              <a:rPr lang="en-MY" dirty="0"/>
              <a:t>Assessment Center (AC)</a:t>
            </a:r>
          </a:p>
          <a:p>
            <a:r>
              <a:rPr lang="en-MY" dirty="0"/>
              <a:t>Job simulations / Work simulations</a:t>
            </a:r>
          </a:p>
          <a:p>
            <a:r>
              <a:rPr lang="en-MY" dirty="0"/>
              <a:t>Cognitive ability and problem-solving testing</a:t>
            </a:r>
          </a:p>
          <a:p>
            <a:r>
              <a:rPr lang="en-MY" dirty="0"/>
              <a:t>Personality testing</a:t>
            </a:r>
          </a:p>
          <a:p>
            <a:r>
              <a:rPr lang="en-MY" dirty="0"/>
              <a:t>Interviewing</a:t>
            </a:r>
          </a:p>
        </p:txBody>
      </p:sp>
    </p:spTree>
    <p:extLst>
      <p:ext uri="{BB962C8B-B14F-4D97-AF65-F5344CB8AC3E}">
        <p14:creationId xmlns:p14="http://schemas.microsoft.com/office/powerpoint/2010/main" val="2692589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A2FD-A604-42E8-BE93-2F4E91C7DBBE}"/>
              </a:ext>
            </a:extLst>
          </p:cNvPr>
          <p:cNvSpPr>
            <a:spLocks noGrp="1"/>
          </p:cNvSpPr>
          <p:nvPr>
            <p:ph type="title"/>
          </p:nvPr>
        </p:nvSpPr>
        <p:spPr/>
        <p:txBody>
          <a:bodyPr/>
          <a:lstStyle/>
          <a:p>
            <a:r>
              <a:rPr lang="en-MY" sz="4400" dirty="0"/>
              <a:t>Assessment Center</a:t>
            </a:r>
            <a:endParaRPr lang="en-MY" dirty="0"/>
          </a:p>
        </p:txBody>
      </p:sp>
      <p:sp>
        <p:nvSpPr>
          <p:cNvPr id="3" name="Content Placeholder 2">
            <a:extLst>
              <a:ext uri="{FF2B5EF4-FFF2-40B4-BE49-F238E27FC236}">
                <a16:creationId xmlns:a16="http://schemas.microsoft.com/office/drawing/2014/main" id="{9AD30406-82E1-4CC0-901B-F948DAAAC9B6}"/>
              </a:ext>
            </a:extLst>
          </p:cNvPr>
          <p:cNvSpPr>
            <a:spLocks noGrp="1"/>
          </p:cNvSpPr>
          <p:nvPr>
            <p:ph idx="1"/>
          </p:nvPr>
        </p:nvSpPr>
        <p:spPr/>
        <p:txBody>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val="3703146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0F57-FE8C-49DD-A964-8FA7F4EB3E95}"/>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FDE2CACF-65A4-4EF2-BAED-60CE804D5EF9}"/>
              </a:ext>
            </a:extLst>
          </p:cNvPr>
          <p:cNvSpPr>
            <a:spLocks noGrp="1"/>
          </p:cNvSpPr>
          <p:nvPr>
            <p:ph idx="1"/>
          </p:nvPr>
        </p:nvSpPr>
        <p:spPr/>
        <p:txBody>
          <a:bodyPr/>
          <a:lstStyle/>
          <a:p>
            <a:r>
              <a:rPr lang="en-MY"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val="3289065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CCDE7277-2643-4424-B6A6-63209573BED0}"/>
              </a:ext>
            </a:extLst>
          </p:cNvPr>
          <p:cNvSpPr>
            <a:spLocks noGrp="1"/>
          </p:cNvSpPr>
          <p:nvPr>
            <p:ph idx="1"/>
          </p:nvPr>
        </p:nvSpPr>
        <p:spPr/>
        <p:txBody>
          <a:bodyPr/>
          <a:lstStyle/>
          <a:p>
            <a:r>
              <a:rPr lang="en-MY"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val="2545241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904222"/>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504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val="3604583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73C-1A99-4DC8-A6A0-87F8FF8DC9BE}"/>
              </a:ext>
            </a:extLst>
          </p:cNvPr>
          <p:cNvSpPr>
            <a:spLocks noGrp="1"/>
          </p:cNvSpPr>
          <p:nvPr>
            <p:ph type="title"/>
          </p:nvPr>
        </p:nvSpPr>
        <p:spPr/>
        <p:txBody>
          <a:bodyPr/>
          <a:lstStyle/>
          <a:p>
            <a:r>
              <a:rPr lang="en-MY" dirty="0"/>
              <a:t>Global Leadership Development</a:t>
            </a:r>
          </a:p>
        </p:txBody>
      </p:sp>
      <p:sp>
        <p:nvSpPr>
          <p:cNvPr id="3" name="Content Placeholder 2">
            <a:extLst>
              <a:ext uri="{FF2B5EF4-FFF2-40B4-BE49-F238E27FC236}">
                <a16:creationId xmlns:a16="http://schemas.microsoft.com/office/drawing/2014/main" id="{FF39AA29-290B-4BFB-9FCE-AAE9DA425793}"/>
              </a:ext>
            </a:extLst>
          </p:cNvPr>
          <p:cNvSpPr>
            <a:spLocks noGrp="1"/>
          </p:cNvSpPr>
          <p:nvPr>
            <p:ph idx="1"/>
          </p:nvPr>
        </p:nvSpPr>
        <p:spPr>
          <a:xfrm>
            <a:off x="685800" y="1556792"/>
            <a:ext cx="8278688" cy="5023395"/>
          </a:xfrm>
        </p:spPr>
        <p:txBody>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val="1414033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C01F-A853-4759-B47D-1850A3AE6CDF}"/>
              </a:ext>
            </a:extLst>
          </p:cNvPr>
          <p:cNvSpPr>
            <a:spLocks noGrp="1"/>
          </p:cNvSpPr>
          <p:nvPr>
            <p:ph type="title"/>
          </p:nvPr>
        </p:nvSpPr>
        <p:spPr/>
        <p:txBody>
          <a:bodyPr/>
          <a:lstStyle/>
          <a:p>
            <a:r>
              <a:rPr lang="en-MY" dirty="0"/>
              <a:t>Global Leadership Competencies</a:t>
            </a:r>
          </a:p>
        </p:txBody>
      </p:sp>
      <p:pic>
        <p:nvPicPr>
          <p:cNvPr id="5" name="Picture 4">
            <a:extLst>
              <a:ext uri="{FF2B5EF4-FFF2-40B4-BE49-F238E27FC236}">
                <a16:creationId xmlns:a16="http://schemas.microsoft.com/office/drawing/2014/main" id="{8FF28FEC-796C-47EB-A84D-AD51CF2F3EB0}"/>
              </a:ext>
            </a:extLst>
          </p:cNvPr>
          <p:cNvPicPr>
            <a:picLocks noChangeAspect="1"/>
          </p:cNvPicPr>
          <p:nvPr/>
        </p:nvPicPr>
        <p:blipFill>
          <a:blip r:embed="rId2"/>
          <a:stretch>
            <a:fillRect/>
          </a:stretch>
        </p:blipFill>
        <p:spPr>
          <a:xfrm>
            <a:off x="903454" y="1827212"/>
            <a:ext cx="8067675" cy="4752975"/>
          </a:xfrm>
          <a:prstGeom prst="rect">
            <a:avLst/>
          </a:prstGeom>
        </p:spPr>
      </p:pic>
    </p:spTree>
    <p:extLst>
      <p:ext uri="{BB962C8B-B14F-4D97-AF65-F5344CB8AC3E}">
        <p14:creationId xmlns:p14="http://schemas.microsoft.com/office/powerpoint/2010/main" val="3085138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15D0-11D9-4E89-8C39-CFCB4365C5F9}"/>
              </a:ext>
            </a:extLst>
          </p:cNvPr>
          <p:cNvSpPr>
            <a:spLocks noGrp="1"/>
          </p:cNvSpPr>
          <p:nvPr>
            <p:ph type="title"/>
          </p:nvPr>
        </p:nvSpPr>
        <p:spPr/>
        <p:txBody>
          <a:bodyPr/>
          <a:lstStyle/>
          <a:p>
            <a:r>
              <a:rPr lang="en-MY" dirty="0"/>
              <a:t>Talent Management Wheel</a:t>
            </a:r>
          </a:p>
        </p:txBody>
      </p:sp>
      <p:pic>
        <p:nvPicPr>
          <p:cNvPr id="5" name="Picture 4">
            <a:extLst>
              <a:ext uri="{FF2B5EF4-FFF2-40B4-BE49-F238E27FC236}">
                <a16:creationId xmlns:a16="http://schemas.microsoft.com/office/drawing/2014/main" id="{1C79C10E-3CDA-4E92-BCE9-2E3D985ACEE1}"/>
              </a:ext>
            </a:extLst>
          </p:cNvPr>
          <p:cNvPicPr>
            <a:picLocks noChangeAspect="1"/>
          </p:cNvPicPr>
          <p:nvPr/>
        </p:nvPicPr>
        <p:blipFill>
          <a:blip r:embed="rId2"/>
          <a:stretch>
            <a:fillRect/>
          </a:stretch>
        </p:blipFill>
        <p:spPr>
          <a:xfrm>
            <a:off x="1547664" y="1916832"/>
            <a:ext cx="5276850" cy="4476750"/>
          </a:xfrm>
          <a:prstGeom prst="rect">
            <a:avLst/>
          </a:prstGeom>
        </p:spPr>
      </p:pic>
    </p:spTree>
    <p:extLst>
      <p:ext uri="{BB962C8B-B14F-4D97-AF65-F5344CB8AC3E}">
        <p14:creationId xmlns:p14="http://schemas.microsoft.com/office/powerpoint/2010/main" val="550579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AA8D-BBE7-4EB7-A416-BF0855B04427}"/>
              </a:ext>
            </a:extLst>
          </p:cNvPr>
          <p:cNvSpPr>
            <a:spLocks noGrp="1"/>
          </p:cNvSpPr>
          <p:nvPr>
            <p:ph type="title"/>
          </p:nvPr>
        </p:nvSpPr>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id="{701A2295-FC84-49AD-8443-007390934676}"/>
              </a:ext>
            </a:extLst>
          </p:cNvPr>
          <p:cNvSpPr>
            <a:spLocks noGrp="1"/>
          </p:cNvSpPr>
          <p:nvPr>
            <p:ph idx="1"/>
          </p:nvPr>
        </p:nvSpPr>
        <p:spPr>
          <a:xfrm>
            <a:off x="914400" y="1960240"/>
            <a:ext cx="7906072" cy="3412976"/>
          </a:xfrm>
        </p:spPr>
        <p:txBody>
          <a:bodyPr/>
          <a:lstStyle/>
          <a:p>
            <a:pPr marL="514350" indent="-514350">
              <a:buFont typeface="+mj-lt"/>
              <a:buAutoNum type="arabicPeriod"/>
            </a:pPr>
            <a:r>
              <a:rPr lang="en-MY" dirty="0"/>
              <a:t>Alignment With Strategy</a:t>
            </a:r>
          </a:p>
          <a:p>
            <a:pPr marL="514350" indent="-514350">
              <a:buFont typeface="+mj-lt"/>
              <a:buAutoNum type="arabicPeriod"/>
            </a:pPr>
            <a:r>
              <a:rPr lang="en-MY" dirty="0"/>
              <a:t>Internal Consistency</a:t>
            </a:r>
          </a:p>
          <a:p>
            <a:pPr marL="514350" indent="-514350">
              <a:buFont typeface="+mj-lt"/>
              <a:buAutoNum type="arabicPeriod"/>
            </a:pPr>
            <a:r>
              <a:rPr lang="en-MY" dirty="0"/>
              <a:t>Cultural Embeddedness</a:t>
            </a:r>
          </a:p>
          <a:p>
            <a:pPr marL="514350" indent="-514350">
              <a:buFont typeface="+mj-lt"/>
              <a:buAutoNum type="arabicPeriod"/>
            </a:pPr>
            <a:r>
              <a:rPr lang="en-MY" dirty="0"/>
              <a:t>Management Involvement</a:t>
            </a:r>
          </a:p>
          <a:p>
            <a:pPr marL="514350" indent="-514350">
              <a:buFont typeface="+mj-lt"/>
              <a:buAutoNum type="arabicPeriod"/>
            </a:pPr>
            <a:r>
              <a:rPr lang="en-MY" dirty="0"/>
              <a:t>Balance of Global and Local Needs</a:t>
            </a:r>
          </a:p>
          <a:p>
            <a:pPr marL="514350" indent="-514350">
              <a:buFont typeface="+mj-lt"/>
              <a:buAutoNum type="arabicPeriod"/>
            </a:pPr>
            <a:r>
              <a:rPr lang="en-MY" dirty="0"/>
              <a:t>Employer Branding Through Differentiation</a:t>
            </a:r>
          </a:p>
        </p:txBody>
      </p:sp>
    </p:spTree>
    <p:extLst>
      <p:ext uri="{BB962C8B-B14F-4D97-AF65-F5344CB8AC3E}">
        <p14:creationId xmlns:p14="http://schemas.microsoft.com/office/powerpoint/2010/main" val="2922526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2445</TotalTime>
  <Words>3669</Words>
  <Application>Microsoft Office PowerPoint</Application>
  <PresentationFormat>On-screen Show (4:3)</PresentationFormat>
  <Paragraphs>232</Paragraphs>
  <Slides>61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GLOBAL TALENT MANAGEMENT – II</vt:lpstr>
      <vt:lpstr>PowerPoint Presentation</vt:lpstr>
      <vt:lpstr>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PowerPoint Presentation</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PowerPoint Presentation</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PowerPoint Presentation</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PowerPoint Presentation</vt:lpstr>
      <vt:lpstr>Assessment tools</vt:lpstr>
      <vt:lpstr>Assessment Center</vt:lpstr>
      <vt:lpstr>Interviewing</vt:lpstr>
      <vt:lpstr>Interviewing</vt:lpstr>
      <vt:lpstr>PowerPoint Presentation</vt:lpstr>
      <vt:lpstr>Talent Assessment in Global Context</vt:lpstr>
      <vt:lpstr>Global Leadership Development</vt:lpstr>
      <vt:lpstr>Global Leadership Competencies</vt:lpstr>
      <vt:lpstr>Talent Management Wheel</vt:lpstr>
      <vt:lpstr>Six Principles of Effective Global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79</cp:revision>
  <cp:lastPrinted>1601-01-01T00:00:00Z</cp:lastPrinted>
  <dcterms:created xsi:type="dcterms:W3CDTF">2020-07-09T15:12:46Z</dcterms:created>
  <dcterms:modified xsi:type="dcterms:W3CDTF">2021-03-28T12:26:18Z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